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72"/>
  </p:notesMasterIdLst>
  <p:handoutMasterIdLst>
    <p:handoutMasterId r:id="rId73"/>
  </p:handoutMasterIdLst>
  <p:sldIdLst>
    <p:sldId id="405" r:id="rId2"/>
    <p:sldId id="537" r:id="rId3"/>
    <p:sldId id="538" r:id="rId4"/>
    <p:sldId id="539" r:id="rId5"/>
    <p:sldId id="605" r:id="rId6"/>
    <p:sldId id="540" r:id="rId7"/>
    <p:sldId id="541" r:id="rId8"/>
    <p:sldId id="542" r:id="rId9"/>
    <p:sldId id="543" r:id="rId10"/>
    <p:sldId id="544" r:id="rId11"/>
    <p:sldId id="545" r:id="rId12"/>
    <p:sldId id="546" r:id="rId13"/>
    <p:sldId id="547" r:id="rId14"/>
    <p:sldId id="548" r:id="rId15"/>
    <p:sldId id="549" r:id="rId16"/>
    <p:sldId id="550" r:id="rId17"/>
    <p:sldId id="551" r:id="rId18"/>
    <p:sldId id="552" r:id="rId19"/>
    <p:sldId id="553" r:id="rId20"/>
    <p:sldId id="554" r:id="rId21"/>
    <p:sldId id="555" r:id="rId22"/>
    <p:sldId id="556" r:id="rId23"/>
    <p:sldId id="557" r:id="rId24"/>
    <p:sldId id="559" r:id="rId25"/>
    <p:sldId id="560" r:id="rId26"/>
    <p:sldId id="561" r:id="rId27"/>
    <p:sldId id="562" r:id="rId28"/>
    <p:sldId id="563" r:id="rId29"/>
    <p:sldId id="564" r:id="rId30"/>
    <p:sldId id="565" r:id="rId31"/>
    <p:sldId id="566" r:id="rId32"/>
    <p:sldId id="567" r:id="rId33"/>
    <p:sldId id="568" r:id="rId34"/>
    <p:sldId id="558" r:id="rId35"/>
    <p:sldId id="569" r:id="rId36"/>
    <p:sldId id="570" r:id="rId37"/>
    <p:sldId id="571" r:id="rId38"/>
    <p:sldId id="572" r:id="rId39"/>
    <p:sldId id="573" r:id="rId40"/>
    <p:sldId id="574" r:id="rId41"/>
    <p:sldId id="575" r:id="rId42"/>
    <p:sldId id="576" r:id="rId43"/>
    <p:sldId id="577" r:id="rId44"/>
    <p:sldId id="578" r:id="rId45"/>
    <p:sldId id="579" r:id="rId46"/>
    <p:sldId id="580" r:id="rId47"/>
    <p:sldId id="581" r:id="rId48"/>
    <p:sldId id="582" r:id="rId49"/>
    <p:sldId id="583" r:id="rId50"/>
    <p:sldId id="584" r:id="rId51"/>
    <p:sldId id="585" r:id="rId52"/>
    <p:sldId id="586" r:id="rId53"/>
    <p:sldId id="587" r:id="rId54"/>
    <p:sldId id="588" r:id="rId55"/>
    <p:sldId id="589" r:id="rId56"/>
    <p:sldId id="590" r:id="rId57"/>
    <p:sldId id="591" r:id="rId58"/>
    <p:sldId id="592" r:id="rId59"/>
    <p:sldId id="593" r:id="rId60"/>
    <p:sldId id="595" r:id="rId61"/>
    <p:sldId id="596" r:id="rId62"/>
    <p:sldId id="597" r:id="rId63"/>
    <p:sldId id="598" r:id="rId64"/>
    <p:sldId id="599" r:id="rId65"/>
    <p:sldId id="600" r:id="rId66"/>
    <p:sldId id="601" r:id="rId67"/>
    <p:sldId id="602" r:id="rId68"/>
    <p:sldId id="603" r:id="rId69"/>
    <p:sldId id="604" r:id="rId70"/>
    <p:sldId id="535" r:id="rId71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23D5"/>
    <a:srgbClr val="6249DD"/>
    <a:srgbClr val="000000"/>
    <a:srgbClr val="CC3300"/>
    <a:srgbClr val="990099"/>
    <a:srgbClr val="800080"/>
    <a:srgbClr val="008080"/>
    <a:srgbClr val="2C1A88"/>
    <a:srgbClr val="00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427" autoAdjust="0"/>
    <p:restoredTop sz="93566" autoAdjust="0"/>
  </p:normalViewPr>
  <p:slideViewPr>
    <p:cSldViewPr snapToGrid="0">
      <p:cViewPr>
        <p:scale>
          <a:sx n="66" d="100"/>
          <a:sy n="66" d="100"/>
        </p:scale>
        <p:origin x="-846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054"/>
    </p:cViewPr>
  </p:sorterViewPr>
  <p:notesViewPr>
    <p:cSldViewPr snapToGrid="0">
      <p:cViewPr varScale="1">
        <p:scale>
          <a:sx n="54" d="100"/>
          <a:sy n="54" d="100"/>
        </p:scale>
        <p:origin x="-2586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A0D435-F11F-4D2F-9B77-E25F69801553}" type="doc">
      <dgm:prSet loTypeId="urn:microsoft.com/office/officeart/2005/8/layout/radial5" loCatId="cycl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26592EA-1E5C-4CC3-8963-37B4EDAF0DA3}">
      <dgm:prSet phldrT="[文本]"/>
      <dgm:spPr/>
      <dgm:t>
        <a:bodyPr/>
        <a:lstStyle/>
        <a:p>
          <a:r>
            <a:rPr lang="zh-CN" altLang="en-US" dirty="0" smtClean="0">
              <a:solidFill>
                <a:srgbClr val="FF0000"/>
              </a:solidFill>
            </a:rPr>
            <a:t>蛮力法</a:t>
          </a:r>
          <a:endParaRPr lang="zh-CN" altLang="en-US" dirty="0">
            <a:solidFill>
              <a:srgbClr val="FF0000"/>
            </a:solidFill>
          </a:endParaRPr>
        </a:p>
      </dgm:t>
    </dgm:pt>
    <dgm:pt modelId="{92516780-7474-4616-A746-F811B66F9B43}" type="parTrans" cxnId="{FB906C17-8409-4CA5-9158-2418FA23AE14}">
      <dgm:prSet/>
      <dgm:spPr/>
      <dgm:t>
        <a:bodyPr/>
        <a:lstStyle/>
        <a:p>
          <a:endParaRPr lang="zh-CN" altLang="en-US"/>
        </a:p>
      </dgm:t>
    </dgm:pt>
    <dgm:pt modelId="{AC7B44E4-D5E5-4166-86B2-1985A78C859C}" type="sibTrans" cxnId="{FB906C17-8409-4CA5-9158-2418FA23AE14}">
      <dgm:prSet/>
      <dgm:spPr/>
      <dgm:t>
        <a:bodyPr/>
        <a:lstStyle/>
        <a:p>
          <a:endParaRPr lang="zh-CN" altLang="en-US"/>
        </a:p>
      </dgm:t>
    </dgm:pt>
    <dgm:pt modelId="{206E2478-A148-49C3-B1B5-1089D81ABF08}">
      <dgm:prSet phldrT="[文本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zh-CN" altLang="en-US" dirty="0" smtClean="0"/>
            <a:t>查找问题</a:t>
          </a:r>
          <a:endParaRPr lang="zh-CN" altLang="en-US" dirty="0"/>
        </a:p>
      </dgm:t>
    </dgm:pt>
    <dgm:pt modelId="{C24C2821-CD3B-42A8-A251-26245D1C1779}" type="parTrans" cxnId="{C90E9EFA-69BC-4AC6-B96D-3C6663893F36}">
      <dgm:prSet/>
      <dgm:spPr>
        <a:solidFill>
          <a:srgbClr val="FF0000"/>
        </a:solidFill>
      </dgm:spPr>
      <dgm:t>
        <a:bodyPr/>
        <a:lstStyle/>
        <a:p>
          <a:endParaRPr lang="zh-CN" altLang="en-US"/>
        </a:p>
      </dgm:t>
    </dgm:pt>
    <dgm:pt modelId="{C99DD642-809D-41FE-B518-7C9745B0EC36}" type="sibTrans" cxnId="{C90E9EFA-69BC-4AC6-B96D-3C6663893F36}">
      <dgm:prSet/>
      <dgm:spPr/>
      <dgm:t>
        <a:bodyPr/>
        <a:lstStyle/>
        <a:p>
          <a:endParaRPr lang="zh-CN" altLang="en-US"/>
        </a:p>
      </dgm:t>
    </dgm:pt>
    <dgm:pt modelId="{6169DF50-DBF3-443D-AA8B-CF8B64AF5C54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 smtClean="0"/>
            <a:t>图问题</a:t>
          </a:r>
          <a:endParaRPr lang="zh-CN" altLang="en-US" dirty="0"/>
        </a:p>
      </dgm:t>
    </dgm:pt>
    <dgm:pt modelId="{81545818-6000-4AFE-887D-D95DDC5E8A85}" type="parTrans" cxnId="{39234663-B249-46A4-BB35-48E4031631C4}">
      <dgm:prSet/>
      <dgm:spPr>
        <a:solidFill>
          <a:srgbClr val="FF0000"/>
        </a:solidFill>
      </dgm:spPr>
      <dgm:t>
        <a:bodyPr/>
        <a:lstStyle/>
        <a:p>
          <a:endParaRPr lang="zh-CN" altLang="en-US"/>
        </a:p>
      </dgm:t>
    </dgm:pt>
    <dgm:pt modelId="{DB5886E1-D0C3-494F-B992-80316542D193}" type="sibTrans" cxnId="{39234663-B249-46A4-BB35-48E4031631C4}">
      <dgm:prSet/>
      <dgm:spPr/>
      <dgm:t>
        <a:bodyPr/>
        <a:lstStyle/>
        <a:p>
          <a:endParaRPr lang="zh-CN" altLang="en-US"/>
        </a:p>
      </dgm:t>
    </dgm:pt>
    <dgm:pt modelId="{6745CD8B-597E-440E-BEE9-12FDBA44E3B8}">
      <dgm:prSet phldrT="[文本]"/>
      <dgm:spPr>
        <a:solidFill>
          <a:srgbClr val="FFC000"/>
        </a:solidFill>
      </dgm:spPr>
      <dgm:t>
        <a:bodyPr/>
        <a:lstStyle/>
        <a:p>
          <a:r>
            <a:rPr lang="zh-CN" altLang="en-US" dirty="0" smtClean="0"/>
            <a:t>几何问题</a:t>
          </a:r>
          <a:endParaRPr lang="zh-CN" altLang="en-US" dirty="0"/>
        </a:p>
      </dgm:t>
    </dgm:pt>
    <dgm:pt modelId="{C105C21F-6BFA-472C-9DCA-547D1BEDC4CE}" type="parTrans" cxnId="{37F5349C-55B3-4E3E-8094-EA5CB194E1AB}">
      <dgm:prSet/>
      <dgm:spPr>
        <a:solidFill>
          <a:srgbClr val="FF0000"/>
        </a:solidFill>
      </dgm:spPr>
      <dgm:t>
        <a:bodyPr/>
        <a:lstStyle/>
        <a:p>
          <a:endParaRPr lang="zh-CN" altLang="en-US"/>
        </a:p>
      </dgm:t>
    </dgm:pt>
    <dgm:pt modelId="{F928B747-FB5A-4A77-A1DB-2D58EA7B2FD7}" type="sibTrans" cxnId="{37F5349C-55B3-4E3E-8094-EA5CB194E1AB}">
      <dgm:prSet/>
      <dgm:spPr/>
      <dgm:t>
        <a:bodyPr/>
        <a:lstStyle/>
        <a:p>
          <a:endParaRPr lang="zh-CN" altLang="en-US"/>
        </a:p>
      </dgm:t>
    </dgm:pt>
    <dgm:pt modelId="{2E40970D-C42D-44DF-9949-8F90FA12B601}">
      <dgm:prSet phldrT="[文本]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zh-CN" altLang="en-US" dirty="0" smtClean="0"/>
            <a:t>组合问题</a:t>
          </a:r>
          <a:endParaRPr lang="zh-CN" altLang="en-US" dirty="0"/>
        </a:p>
      </dgm:t>
    </dgm:pt>
    <dgm:pt modelId="{EC42BDB9-4F15-4E63-BF46-6D79BC328B1A}" type="parTrans" cxnId="{23A9F353-6B66-4A00-84D4-7F05AA9216DF}">
      <dgm:prSet/>
      <dgm:spPr>
        <a:solidFill>
          <a:srgbClr val="FF0000"/>
        </a:solidFill>
      </dgm:spPr>
      <dgm:t>
        <a:bodyPr/>
        <a:lstStyle/>
        <a:p>
          <a:endParaRPr lang="zh-CN" altLang="en-US"/>
        </a:p>
      </dgm:t>
    </dgm:pt>
    <dgm:pt modelId="{35010E62-CAA3-459D-BE87-FFC22F912299}" type="sibTrans" cxnId="{23A9F353-6B66-4A00-84D4-7F05AA9216DF}">
      <dgm:prSet/>
      <dgm:spPr/>
      <dgm:t>
        <a:bodyPr/>
        <a:lstStyle/>
        <a:p>
          <a:endParaRPr lang="zh-CN" altLang="en-US"/>
        </a:p>
      </dgm:t>
    </dgm:pt>
    <dgm:pt modelId="{F4551BAC-5483-46F3-89BF-6951A55D1EC2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zh-CN" altLang="en-US" dirty="0" smtClean="0"/>
            <a:t>排序问题</a:t>
          </a:r>
          <a:endParaRPr lang="zh-CN" altLang="en-US" dirty="0"/>
        </a:p>
      </dgm:t>
    </dgm:pt>
    <dgm:pt modelId="{E6001014-358C-4A3E-AB31-A66CA3ADB8A3}" type="parTrans" cxnId="{29E6D739-5024-41DF-AA8C-FAC132FB1DCC}">
      <dgm:prSet/>
      <dgm:spPr>
        <a:solidFill>
          <a:srgbClr val="FF0000"/>
        </a:solidFill>
      </dgm:spPr>
      <dgm:t>
        <a:bodyPr/>
        <a:lstStyle/>
        <a:p>
          <a:endParaRPr lang="zh-CN" altLang="en-US"/>
        </a:p>
      </dgm:t>
    </dgm:pt>
    <dgm:pt modelId="{DA5F64A3-07D8-4642-9865-150C0227ECD0}" type="sibTrans" cxnId="{29E6D739-5024-41DF-AA8C-FAC132FB1DCC}">
      <dgm:prSet/>
      <dgm:spPr/>
      <dgm:t>
        <a:bodyPr/>
        <a:lstStyle/>
        <a:p>
          <a:endParaRPr lang="zh-CN" altLang="en-US"/>
        </a:p>
      </dgm:t>
    </dgm:pt>
    <dgm:pt modelId="{0B50AEF5-B4DB-48DA-92CE-B9FBEE6DAFA3}" type="pres">
      <dgm:prSet presAssocID="{C5A0D435-F11F-4D2F-9B77-E25F69801553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E1A5706-5F6E-45FC-A8CC-C69C17A2BFF1}" type="pres">
      <dgm:prSet presAssocID="{226592EA-1E5C-4CC3-8963-37B4EDAF0DA3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E93B98E5-0A15-4F78-8A75-A28B0F466BF4}" type="pres">
      <dgm:prSet presAssocID="{C24C2821-CD3B-42A8-A251-26245D1C1779}" presName="parTrans" presStyleLbl="sibTrans2D1" presStyleIdx="0" presStyleCnt="5"/>
      <dgm:spPr/>
      <dgm:t>
        <a:bodyPr/>
        <a:lstStyle/>
        <a:p>
          <a:endParaRPr lang="zh-CN" altLang="en-US"/>
        </a:p>
      </dgm:t>
    </dgm:pt>
    <dgm:pt modelId="{E0DD85F1-7E55-432C-B367-2CD88325C9B8}" type="pres">
      <dgm:prSet presAssocID="{C24C2821-CD3B-42A8-A251-26245D1C1779}" presName="connectorText" presStyleLbl="sibTrans2D1" presStyleIdx="0" presStyleCnt="5"/>
      <dgm:spPr/>
      <dgm:t>
        <a:bodyPr/>
        <a:lstStyle/>
        <a:p>
          <a:endParaRPr lang="zh-CN" altLang="en-US"/>
        </a:p>
      </dgm:t>
    </dgm:pt>
    <dgm:pt modelId="{BCC3D1DA-BAED-4DC6-890B-D1303E0B0F0C}" type="pres">
      <dgm:prSet presAssocID="{206E2478-A148-49C3-B1B5-1089D81ABF08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B412B4-EA0F-41EA-B241-CAB9BE56CE11}" type="pres">
      <dgm:prSet presAssocID="{81545818-6000-4AFE-887D-D95DDC5E8A85}" presName="parTrans" presStyleLbl="sibTrans2D1" presStyleIdx="1" presStyleCnt="5"/>
      <dgm:spPr/>
      <dgm:t>
        <a:bodyPr/>
        <a:lstStyle/>
        <a:p>
          <a:endParaRPr lang="zh-CN" altLang="en-US"/>
        </a:p>
      </dgm:t>
    </dgm:pt>
    <dgm:pt modelId="{B0AF85E5-988B-4C66-B33D-57BCC112725D}" type="pres">
      <dgm:prSet presAssocID="{81545818-6000-4AFE-887D-D95DDC5E8A85}" presName="connectorText" presStyleLbl="sibTrans2D1" presStyleIdx="1" presStyleCnt="5"/>
      <dgm:spPr/>
      <dgm:t>
        <a:bodyPr/>
        <a:lstStyle/>
        <a:p>
          <a:endParaRPr lang="zh-CN" altLang="en-US"/>
        </a:p>
      </dgm:t>
    </dgm:pt>
    <dgm:pt modelId="{CB736B70-A81B-4307-B8FF-5B47D6356116}" type="pres">
      <dgm:prSet presAssocID="{6169DF50-DBF3-443D-AA8B-CF8B64AF5C54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478E03-C89D-46A8-A51B-B97383EAEDD9}" type="pres">
      <dgm:prSet presAssocID="{C105C21F-6BFA-472C-9DCA-547D1BEDC4CE}" presName="parTrans" presStyleLbl="sibTrans2D1" presStyleIdx="2" presStyleCnt="5"/>
      <dgm:spPr/>
      <dgm:t>
        <a:bodyPr/>
        <a:lstStyle/>
        <a:p>
          <a:endParaRPr lang="zh-CN" altLang="en-US"/>
        </a:p>
      </dgm:t>
    </dgm:pt>
    <dgm:pt modelId="{BB918CD7-CD22-4395-AD86-C6CFF56DFA3D}" type="pres">
      <dgm:prSet presAssocID="{C105C21F-6BFA-472C-9DCA-547D1BEDC4CE}" presName="connectorText" presStyleLbl="sibTrans2D1" presStyleIdx="2" presStyleCnt="5"/>
      <dgm:spPr/>
      <dgm:t>
        <a:bodyPr/>
        <a:lstStyle/>
        <a:p>
          <a:endParaRPr lang="zh-CN" altLang="en-US"/>
        </a:p>
      </dgm:t>
    </dgm:pt>
    <dgm:pt modelId="{A55F87C1-B35A-4851-B197-85E608170CC0}" type="pres">
      <dgm:prSet presAssocID="{6745CD8B-597E-440E-BEE9-12FDBA44E3B8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11A9B7-184C-436D-BEAD-CFA8469EE99F}" type="pres">
      <dgm:prSet presAssocID="{EC42BDB9-4F15-4E63-BF46-6D79BC328B1A}" presName="parTrans" presStyleLbl="sibTrans2D1" presStyleIdx="3" presStyleCnt="5"/>
      <dgm:spPr/>
      <dgm:t>
        <a:bodyPr/>
        <a:lstStyle/>
        <a:p>
          <a:endParaRPr lang="zh-CN" altLang="en-US"/>
        </a:p>
      </dgm:t>
    </dgm:pt>
    <dgm:pt modelId="{A67A83AA-BFC6-4511-935B-DDCB5F775917}" type="pres">
      <dgm:prSet presAssocID="{EC42BDB9-4F15-4E63-BF46-6D79BC328B1A}" presName="connectorText" presStyleLbl="sibTrans2D1" presStyleIdx="3" presStyleCnt="5"/>
      <dgm:spPr/>
      <dgm:t>
        <a:bodyPr/>
        <a:lstStyle/>
        <a:p>
          <a:endParaRPr lang="zh-CN" altLang="en-US"/>
        </a:p>
      </dgm:t>
    </dgm:pt>
    <dgm:pt modelId="{613E725E-6C07-4C3A-AAFD-C1B2C46E317F}" type="pres">
      <dgm:prSet presAssocID="{2E40970D-C42D-44DF-9949-8F90FA12B601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85B463E-27AF-4E6C-BBAA-05A3961382EA}" type="pres">
      <dgm:prSet presAssocID="{E6001014-358C-4A3E-AB31-A66CA3ADB8A3}" presName="parTrans" presStyleLbl="sibTrans2D1" presStyleIdx="4" presStyleCnt="5"/>
      <dgm:spPr/>
      <dgm:t>
        <a:bodyPr/>
        <a:lstStyle/>
        <a:p>
          <a:endParaRPr lang="zh-CN" altLang="en-US"/>
        </a:p>
      </dgm:t>
    </dgm:pt>
    <dgm:pt modelId="{DBA57E44-0452-478E-AAF3-66FC311A1D9B}" type="pres">
      <dgm:prSet presAssocID="{E6001014-358C-4A3E-AB31-A66CA3ADB8A3}" presName="connectorText" presStyleLbl="sibTrans2D1" presStyleIdx="4" presStyleCnt="5"/>
      <dgm:spPr/>
      <dgm:t>
        <a:bodyPr/>
        <a:lstStyle/>
        <a:p>
          <a:endParaRPr lang="zh-CN" altLang="en-US"/>
        </a:p>
      </dgm:t>
    </dgm:pt>
    <dgm:pt modelId="{96AC6BCD-CB62-4B22-8DAC-2EBEF9B3A85F}" type="pres">
      <dgm:prSet presAssocID="{F4551BAC-5483-46F3-89BF-6951A55D1EC2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E07E96E-3D02-4D2B-9FFC-F8925C490755}" type="presOf" srcId="{F4551BAC-5483-46F3-89BF-6951A55D1EC2}" destId="{96AC6BCD-CB62-4B22-8DAC-2EBEF9B3A85F}" srcOrd="0" destOrd="0" presId="urn:microsoft.com/office/officeart/2005/8/layout/radial5"/>
    <dgm:cxn modelId="{FB906C17-8409-4CA5-9158-2418FA23AE14}" srcId="{C5A0D435-F11F-4D2F-9B77-E25F69801553}" destId="{226592EA-1E5C-4CC3-8963-37B4EDAF0DA3}" srcOrd="0" destOrd="0" parTransId="{92516780-7474-4616-A746-F811B66F9B43}" sibTransId="{AC7B44E4-D5E5-4166-86B2-1985A78C859C}"/>
    <dgm:cxn modelId="{17ED83D1-C614-41CF-B8F8-D0FE0F5E6636}" type="presOf" srcId="{C105C21F-6BFA-472C-9DCA-547D1BEDC4CE}" destId="{84478E03-C89D-46A8-A51B-B97383EAEDD9}" srcOrd="0" destOrd="0" presId="urn:microsoft.com/office/officeart/2005/8/layout/radial5"/>
    <dgm:cxn modelId="{39234663-B249-46A4-BB35-48E4031631C4}" srcId="{226592EA-1E5C-4CC3-8963-37B4EDAF0DA3}" destId="{6169DF50-DBF3-443D-AA8B-CF8B64AF5C54}" srcOrd="1" destOrd="0" parTransId="{81545818-6000-4AFE-887D-D95DDC5E8A85}" sibTransId="{DB5886E1-D0C3-494F-B992-80316542D193}"/>
    <dgm:cxn modelId="{6876FE72-B646-44F5-94D0-775C72EC9AEF}" type="presOf" srcId="{EC42BDB9-4F15-4E63-BF46-6D79BC328B1A}" destId="{8211A9B7-184C-436D-BEAD-CFA8469EE99F}" srcOrd="0" destOrd="0" presId="urn:microsoft.com/office/officeart/2005/8/layout/radial5"/>
    <dgm:cxn modelId="{23A9F353-6B66-4A00-84D4-7F05AA9216DF}" srcId="{226592EA-1E5C-4CC3-8963-37B4EDAF0DA3}" destId="{2E40970D-C42D-44DF-9949-8F90FA12B601}" srcOrd="3" destOrd="0" parTransId="{EC42BDB9-4F15-4E63-BF46-6D79BC328B1A}" sibTransId="{35010E62-CAA3-459D-BE87-FFC22F912299}"/>
    <dgm:cxn modelId="{295AD5EC-108E-4026-B23C-E342858B6441}" type="presOf" srcId="{81545818-6000-4AFE-887D-D95DDC5E8A85}" destId="{0BB412B4-EA0F-41EA-B241-CAB9BE56CE11}" srcOrd="0" destOrd="0" presId="urn:microsoft.com/office/officeart/2005/8/layout/radial5"/>
    <dgm:cxn modelId="{C90E9EFA-69BC-4AC6-B96D-3C6663893F36}" srcId="{226592EA-1E5C-4CC3-8963-37B4EDAF0DA3}" destId="{206E2478-A148-49C3-B1B5-1089D81ABF08}" srcOrd="0" destOrd="0" parTransId="{C24C2821-CD3B-42A8-A251-26245D1C1779}" sibTransId="{C99DD642-809D-41FE-B518-7C9745B0EC36}"/>
    <dgm:cxn modelId="{668150DC-1220-47B0-88DE-23B46EE2943F}" type="presOf" srcId="{E6001014-358C-4A3E-AB31-A66CA3ADB8A3}" destId="{DBA57E44-0452-478E-AAF3-66FC311A1D9B}" srcOrd="1" destOrd="0" presId="urn:microsoft.com/office/officeart/2005/8/layout/radial5"/>
    <dgm:cxn modelId="{62A54A42-BD75-44B4-92A1-9BC9422729E8}" type="presOf" srcId="{6745CD8B-597E-440E-BEE9-12FDBA44E3B8}" destId="{A55F87C1-B35A-4851-B197-85E608170CC0}" srcOrd="0" destOrd="0" presId="urn:microsoft.com/office/officeart/2005/8/layout/radial5"/>
    <dgm:cxn modelId="{5B006BC5-89D7-4CD1-B567-125080C109FE}" type="presOf" srcId="{C5A0D435-F11F-4D2F-9B77-E25F69801553}" destId="{0B50AEF5-B4DB-48DA-92CE-B9FBEE6DAFA3}" srcOrd="0" destOrd="0" presId="urn:microsoft.com/office/officeart/2005/8/layout/radial5"/>
    <dgm:cxn modelId="{A8EDEDA5-9301-4BAC-9439-641EA2F5B37C}" type="presOf" srcId="{226592EA-1E5C-4CC3-8963-37B4EDAF0DA3}" destId="{5E1A5706-5F6E-45FC-A8CC-C69C17A2BFF1}" srcOrd="0" destOrd="0" presId="urn:microsoft.com/office/officeart/2005/8/layout/radial5"/>
    <dgm:cxn modelId="{60E6BD27-7424-47F9-8F3D-BCBDFD00C8D6}" type="presOf" srcId="{206E2478-A148-49C3-B1B5-1089D81ABF08}" destId="{BCC3D1DA-BAED-4DC6-890B-D1303E0B0F0C}" srcOrd="0" destOrd="0" presId="urn:microsoft.com/office/officeart/2005/8/layout/radial5"/>
    <dgm:cxn modelId="{37F5349C-55B3-4E3E-8094-EA5CB194E1AB}" srcId="{226592EA-1E5C-4CC3-8963-37B4EDAF0DA3}" destId="{6745CD8B-597E-440E-BEE9-12FDBA44E3B8}" srcOrd="2" destOrd="0" parTransId="{C105C21F-6BFA-472C-9DCA-547D1BEDC4CE}" sibTransId="{F928B747-FB5A-4A77-A1DB-2D58EA7B2FD7}"/>
    <dgm:cxn modelId="{82D0D427-7532-4705-8641-166D0A5F20DC}" type="presOf" srcId="{C24C2821-CD3B-42A8-A251-26245D1C1779}" destId="{E93B98E5-0A15-4F78-8A75-A28B0F466BF4}" srcOrd="0" destOrd="0" presId="urn:microsoft.com/office/officeart/2005/8/layout/radial5"/>
    <dgm:cxn modelId="{6D9308C0-4924-4FE1-A4E0-43A23F949C94}" type="presOf" srcId="{EC42BDB9-4F15-4E63-BF46-6D79BC328B1A}" destId="{A67A83AA-BFC6-4511-935B-DDCB5F775917}" srcOrd="1" destOrd="0" presId="urn:microsoft.com/office/officeart/2005/8/layout/radial5"/>
    <dgm:cxn modelId="{6C8DDE3E-3660-4C66-B2F8-249F6634DFF6}" type="presOf" srcId="{6169DF50-DBF3-443D-AA8B-CF8B64AF5C54}" destId="{CB736B70-A81B-4307-B8FF-5B47D6356116}" srcOrd="0" destOrd="0" presId="urn:microsoft.com/office/officeart/2005/8/layout/radial5"/>
    <dgm:cxn modelId="{3E0DA755-FFCA-4A70-945F-4D2E57D37B39}" type="presOf" srcId="{C24C2821-CD3B-42A8-A251-26245D1C1779}" destId="{E0DD85F1-7E55-432C-B367-2CD88325C9B8}" srcOrd="1" destOrd="0" presId="urn:microsoft.com/office/officeart/2005/8/layout/radial5"/>
    <dgm:cxn modelId="{85BB9257-1E73-459D-8C42-3B60D76AD79F}" type="presOf" srcId="{E6001014-358C-4A3E-AB31-A66CA3ADB8A3}" destId="{085B463E-27AF-4E6C-BBAA-05A3961382EA}" srcOrd="0" destOrd="0" presId="urn:microsoft.com/office/officeart/2005/8/layout/radial5"/>
    <dgm:cxn modelId="{29E6D739-5024-41DF-AA8C-FAC132FB1DCC}" srcId="{226592EA-1E5C-4CC3-8963-37B4EDAF0DA3}" destId="{F4551BAC-5483-46F3-89BF-6951A55D1EC2}" srcOrd="4" destOrd="0" parTransId="{E6001014-358C-4A3E-AB31-A66CA3ADB8A3}" sibTransId="{DA5F64A3-07D8-4642-9865-150C0227ECD0}"/>
    <dgm:cxn modelId="{D349A813-3F4D-4204-B3EA-31761AE26EE2}" type="presOf" srcId="{81545818-6000-4AFE-887D-D95DDC5E8A85}" destId="{B0AF85E5-988B-4C66-B33D-57BCC112725D}" srcOrd="1" destOrd="0" presId="urn:microsoft.com/office/officeart/2005/8/layout/radial5"/>
    <dgm:cxn modelId="{E168C1B0-E313-42CD-983C-B1E5CB8A1CAA}" type="presOf" srcId="{2E40970D-C42D-44DF-9949-8F90FA12B601}" destId="{613E725E-6C07-4C3A-AAFD-C1B2C46E317F}" srcOrd="0" destOrd="0" presId="urn:microsoft.com/office/officeart/2005/8/layout/radial5"/>
    <dgm:cxn modelId="{62DFB421-04AD-483E-8DB2-8009C64D63A6}" type="presOf" srcId="{C105C21F-6BFA-472C-9DCA-547D1BEDC4CE}" destId="{BB918CD7-CD22-4395-AD86-C6CFF56DFA3D}" srcOrd="1" destOrd="0" presId="urn:microsoft.com/office/officeart/2005/8/layout/radial5"/>
    <dgm:cxn modelId="{57D22494-0D6C-475A-8473-DC6EEAAD5A47}" type="presParOf" srcId="{0B50AEF5-B4DB-48DA-92CE-B9FBEE6DAFA3}" destId="{5E1A5706-5F6E-45FC-A8CC-C69C17A2BFF1}" srcOrd="0" destOrd="0" presId="urn:microsoft.com/office/officeart/2005/8/layout/radial5"/>
    <dgm:cxn modelId="{BE4BC7AE-31B1-4197-A5C3-FA3F29669655}" type="presParOf" srcId="{0B50AEF5-B4DB-48DA-92CE-B9FBEE6DAFA3}" destId="{E93B98E5-0A15-4F78-8A75-A28B0F466BF4}" srcOrd="1" destOrd="0" presId="urn:microsoft.com/office/officeart/2005/8/layout/radial5"/>
    <dgm:cxn modelId="{A3A45894-7FD2-4F89-B8C2-214B2F00034C}" type="presParOf" srcId="{E93B98E5-0A15-4F78-8A75-A28B0F466BF4}" destId="{E0DD85F1-7E55-432C-B367-2CD88325C9B8}" srcOrd="0" destOrd="0" presId="urn:microsoft.com/office/officeart/2005/8/layout/radial5"/>
    <dgm:cxn modelId="{497A7264-A2A3-485A-9CA0-6E83B24825E9}" type="presParOf" srcId="{0B50AEF5-B4DB-48DA-92CE-B9FBEE6DAFA3}" destId="{BCC3D1DA-BAED-4DC6-890B-D1303E0B0F0C}" srcOrd="2" destOrd="0" presId="urn:microsoft.com/office/officeart/2005/8/layout/radial5"/>
    <dgm:cxn modelId="{FDD7D407-87E2-4E1D-A286-4EDBC68D7C95}" type="presParOf" srcId="{0B50AEF5-B4DB-48DA-92CE-B9FBEE6DAFA3}" destId="{0BB412B4-EA0F-41EA-B241-CAB9BE56CE11}" srcOrd="3" destOrd="0" presId="urn:microsoft.com/office/officeart/2005/8/layout/radial5"/>
    <dgm:cxn modelId="{B52FA962-BF99-4A0D-AE38-74142BAB55F8}" type="presParOf" srcId="{0BB412B4-EA0F-41EA-B241-CAB9BE56CE11}" destId="{B0AF85E5-988B-4C66-B33D-57BCC112725D}" srcOrd="0" destOrd="0" presId="urn:microsoft.com/office/officeart/2005/8/layout/radial5"/>
    <dgm:cxn modelId="{683B13FA-062A-4DD3-9BEB-EAC47D9AC861}" type="presParOf" srcId="{0B50AEF5-B4DB-48DA-92CE-B9FBEE6DAFA3}" destId="{CB736B70-A81B-4307-B8FF-5B47D6356116}" srcOrd="4" destOrd="0" presId="urn:microsoft.com/office/officeart/2005/8/layout/radial5"/>
    <dgm:cxn modelId="{9A4A646E-BD37-409A-9A95-6C08174B93CD}" type="presParOf" srcId="{0B50AEF5-B4DB-48DA-92CE-B9FBEE6DAFA3}" destId="{84478E03-C89D-46A8-A51B-B97383EAEDD9}" srcOrd="5" destOrd="0" presId="urn:microsoft.com/office/officeart/2005/8/layout/radial5"/>
    <dgm:cxn modelId="{6F8B45BB-50C3-4735-B8AA-6F0BC3E51D75}" type="presParOf" srcId="{84478E03-C89D-46A8-A51B-B97383EAEDD9}" destId="{BB918CD7-CD22-4395-AD86-C6CFF56DFA3D}" srcOrd="0" destOrd="0" presId="urn:microsoft.com/office/officeart/2005/8/layout/radial5"/>
    <dgm:cxn modelId="{5685D0E3-A9BF-47DA-9748-2DE1095CD07F}" type="presParOf" srcId="{0B50AEF5-B4DB-48DA-92CE-B9FBEE6DAFA3}" destId="{A55F87C1-B35A-4851-B197-85E608170CC0}" srcOrd="6" destOrd="0" presId="urn:microsoft.com/office/officeart/2005/8/layout/radial5"/>
    <dgm:cxn modelId="{908DDB2C-06CA-4FE0-96A2-2910034771A6}" type="presParOf" srcId="{0B50AEF5-B4DB-48DA-92CE-B9FBEE6DAFA3}" destId="{8211A9B7-184C-436D-BEAD-CFA8469EE99F}" srcOrd="7" destOrd="0" presId="urn:microsoft.com/office/officeart/2005/8/layout/radial5"/>
    <dgm:cxn modelId="{956CFCC0-3CFB-487E-A6E4-B10668D8CF05}" type="presParOf" srcId="{8211A9B7-184C-436D-BEAD-CFA8469EE99F}" destId="{A67A83AA-BFC6-4511-935B-DDCB5F775917}" srcOrd="0" destOrd="0" presId="urn:microsoft.com/office/officeart/2005/8/layout/radial5"/>
    <dgm:cxn modelId="{1178821A-5529-4F0B-BEAB-3C91CAE0603B}" type="presParOf" srcId="{0B50AEF5-B4DB-48DA-92CE-B9FBEE6DAFA3}" destId="{613E725E-6C07-4C3A-AAFD-C1B2C46E317F}" srcOrd="8" destOrd="0" presId="urn:microsoft.com/office/officeart/2005/8/layout/radial5"/>
    <dgm:cxn modelId="{D625FD21-FC54-490F-B41B-70794DC51490}" type="presParOf" srcId="{0B50AEF5-B4DB-48DA-92CE-B9FBEE6DAFA3}" destId="{085B463E-27AF-4E6C-BBAA-05A3961382EA}" srcOrd="9" destOrd="0" presId="urn:microsoft.com/office/officeart/2005/8/layout/radial5"/>
    <dgm:cxn modelId="{A713AC98-9504-4124-A48B-44FEFC66877B}" type="presParOf" srcId="{085B463E-27AF-4E6C-BBAA-05A3961382EA}" destId="{DBA57E44-0452-478E-AAF3-66FC311A1D9B}" srcOrd="0" destOrd="0" presId="urn:microsoft.com/office/officeart/2005/8/layout/radial5"/>
    <dgm:cxn modelId="{128C0D9B-34EF-4449-8894-FF35390DEE24}" type="presParOf" srcId="{0B50AEF5-B4DB-48DA-92CE-B9FBEE6DAFA3}" destId="{96AC6BCD-CB62-4B22-8DAC-2EBEF9B3A85F}" srcOrd="10" destOrd="0" presId="urn:microsoft.com/office/officeart/2005/8/layout/radial5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C64771-5F9B-44CB-B936-02B7212351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774F447-BD15-4F33-B5EF-5707C1CAD86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74F447-BD15-4F33-B5EF-5707C1CAD862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2AE419E0-D08E-40ED-8EEB-2B4D3BC9FD0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56F7A0C-CE85-432C-A31C-DA5146345E6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9AE41E7-94EC-4658-8906-6AD811C20A4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E3C5A68-9690-4316-87F6-63C02A22637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strips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241FB52-7908-4AD2-B1AF-635821A842A5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5B9DF71-09BE-47C8-9FBD-BD87A23A6A2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71DEE6F-F2A1-422D-9285-8F0383CFE73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199FC59-8EA9-4D27-80DA-570921D9458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6224D63-CC73-49A1-9015-9339E6A6964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3284C82-ACD2-4FAD-B985-058CDE0E613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B74B27E2-BDAB-4427-8877-60E3B899A5A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F8816493-23D8-4EAB-8B5F-E5CD3AD81F6E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ransition spd="med">
    <p:random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" Target="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0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" Target="slide4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" Target="slide4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3" name="Rectangle 3"/>
          <p:cNvSpPr>
            <a:spLocks noGrp="1" noChangeArrowheads="1"/>
          </p:cNvSpPr>
          <p:nvPr>
            <p:ph idx="1"/>
          </p:nvPr>
        </p:nvSpPr>
        <p:spPr>
          <a:xfrm>
            <a:off x="2206171" y="2084843"/>
            <a:ext cx="4934858" cy="1848529"/>
          </a:xfrm>
        </p:spPr>
        <p:txBody>
          <a:bodyPr>
            <a:normAutofit/>
          </a:bodyPr>
          <a:lstStyle/>
          <a:p>
            <a:pPr marL="533400" indent="-533400" eaLnBrk="1" hangingPunct="1">
              <a:lnSpc>
                <a:spcPct val="150000"/>
              </a:lnSpc>
              <a:buClrTx/>
              <a:buSzPct val="100000"/>
              <a:buFont typeface="Wingdings" pitchFamily="2" charset="2"/>
              <a:buAutoNum type="arabicPeriod"/>
            </a:pPr>
            <a:r>
              <a:rPr lang="zh-CN" altLang="en-US" dirty="0" smtClean="0"/>
              <a:t>蛮力法的基本思想</a:t>
            </a:r>
            <a:endParaRPr lang="en-US" altLang="zh-CN" dirty="0" smtClean="0"/>
          </a:p>
          <a:p>
            <a:pPr marL="533400" indent="-533400" eaLnBrk="1" hangingPunct="1">
              <a:lnSpc>
                <a:spcPct val="150000"/>
              </a:lnSpc>
              <a:buClrTx/>
              <a:buSzPct val="100000"/>
              <a:buFont typeface="Wingdings" pitchFamily="2" charset="2"/>
              <a:buAutoNum type="arabicPeriod"/>
            </a:pPr>
            <a:r>
              <a:rPr lang="zh-CN" altLang="en-US" dirty="0" smtClean="0"/>
              <a:t>蛮力法在各种问题中的应用</a:t>
            </a:r>
            <a:endParaRPr lang="en-US" altLang="zh-CN" dirty="0" smtClean="0"/>
          </a:p>
        </p:txBody>
      </p:sp>
      <p:sp>
        <p:nvSpPr>
          <p:cNvPr id="240661" name="Rectangle 21"/>
          <p:cNvSpPr>
            <a:spLocks noChangeArrowheads="1"/>
          </p:cNvSpPr>
          <p:nvPr/>
        </p:nvSpPr>
        <p:spPr bwMode="auto">
          <a:xfrm>
            <a:off x="218848" y="518205"/>
            <a:ext cx="8134350" cy="112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zh-CN" altLang="en-US" sz="4000" b="1" dirty="0" smtClean="0">
                <a:solidFill>
                  <a:srgbClr val="2C1A8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第</a:t>
            </a:r>
            <a:r>
              <a:rPr lang="en-US" altLang="zh-CN" sz="4000" b="1" dirty="0" smtClean="0">
                <a:solidFill>
                  <a:srgbClr val="2C1A8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3</a:t>
            </a:r>
            <a:r>
              <a:rPr lang="zh-CN" altLang="en-US" sz="4000" b="1" dirty="0" smtClean="0">
                <a:solidFill>
                  <a:srgbClr val="2C1A8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章  蛮力法（穷举法）</a:t>
            </a:r>
            <a:endParaRPr lang="zh-CN" altLang="en-US" sz="4000" b="1" dirty="0">
              <a:solidFill>
                <a:srgbClr val="2C1A8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076"/>
          <p:cNvGrpSpPr>
            <a:grpSpLocks/>
          </p:cNvGrpSpPr>
          <p:nvPr/>
        </p:nvGrpSpPr>
        <p:grpSpPr bwMode="auto">
          <a:xfrm>
            <a:off x="323850" y="836613"/>
            <a:ext cx="8374063" cy="3168650"/>
            <a:chOff x="1391" y="5241"/>
            <a:chExt cx="7654" cy="2479"/>
          </a:xfrm>
        </p:grpSpPr>
        <p:sp>
          <p:nvSpPr>
            <p:cNvPr id="73733" name="Text Box 3077"/>
            <p:cNvSpPr txBox="1">
              <a:spLocks noChangeArrowheads="1"/>
            </p:cNvSpPr>
            <p:nvPr/>
          </p:nvSpPr>
          <p:spPr bwMode="auto">
            <a:xfrm>
              <a:off x="1391" y="5245"/>
              <a:ext cx="7654" cy="247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lgDashDot"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spcAft>
                  <a:spcPts val="775"/>
                </a:spcAft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算法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3.2——</a:t>
              </a: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改进的顺序查找</a:t>
              </a:r>
            </a:p>
            <a:p>
              <a:pPr algn="just" eaLnBrk="0" hangingPunct="0">
                <a:lnSpc>
                  <a:spcPct val="104000"/>
                </a:lnSpc>
              </a:pPr>
              <a:r>
                <a:rPr lang="zh-CN" altLang="en-US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</a:t>
              </a:r>
              <a:r>
                <a:rPr lang="en-US" altLang="zh-CN" sz="2400" b="1" dirty="0" err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int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SeqSearch2(</a:t>
              </a:r>
              <a:r>
                <a:rPr lang="en-US" altLang="zh-CN" sz="2400" b="1" dirty="0" err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int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r[ ], </a:t>
              </a:r>
              <a:r>
                <a:rPr lang="en-US" altLang="zh-CN" sz="2400" b="1" dirty="0" err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int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n, </a:t>
              </a:r>
              <a:r>
                <a:rPr lang="en-US" altLang="zh-CN" sz="2400" b="1" dirty="0" err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int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k)  </a:t>
              </a:r>
              <a:r>
                <a:rPr lang="en-US" altLang="zh-CN" sz="20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//</a:t>
              </a:r>
              <a:r>
                <a:rPr lang="zh-CN" altLang="en-US" sz="20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数组</a:t>
              </a:r>
              <a:r>
                <a:rPr lang="en-US" altLang="zh-CN" sz="20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r[1] ~ r[n]</a:t>
              </a:r>
              <a:r>
                <a:rPr lang="zh-CN" altLang="en-US" sz="20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存放查找集合</a:t>
              </a:r>
            </a:p>
            <a:p>
              <a:pPr algn="just" eaLnBrk="0" hangingPunct="0">
                <a:lnSpc>
                  <a:spcPct val="104000"/>
                </a:lnSpc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{   </a:t>
              </a:r>
            </a:p>
            <a:p>
              <a:pPr algn="just" eaLnBrk="0" hangingPunct="0">
                <a:lnSpc>
                  <a:spcPct val="104000"/>
                </a:lnSpc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  </a:t>
              </a:r>
              <a:r>
                <a:rPr lang="en-US" altLang="zh-CN" sz="2400" b="1" dirty="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r[0]=k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; </a:t>
              </a:r>
              <a:r>
                <a:rPr lang="en-US" altLang="zh-CN" sz="2400" b="1" dirty="0" err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=n;</a:t>
              </a:r>
            </a:p>
            <a:p>
              <a:pPr algn="just" eaLnBrk="0" hangingPunct="0">
                <a:lnSpc>
                  <a:spcPct val="104000"/>
                </a:lnSpc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  while (</a:t>
              </a:r>
              <a:r>
                <a:rPr lang="en-US" altLang="zh-CN" sz="2400" b="1" dirty="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r[</a:t>
              </a:r>
              <a:r>
                <a:rPr lang="en-US" altLang="zh-CN" sz="2400" b="1" dirty="0" err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i</a:t>
              </a:r>
              <a:r>
                <a:rPr lang="en-US" altLang="zh-CN" sz="2400" b="1" dirty="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]!=k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)</a:t>
              </a:r>
            </a:p>
            <a:p>
              <a:pPr algn="just" eaLnBrk="0" hangingPunct="0">
                <a:lnSpc>
                  <a:spcPct val="104000"/>
                </a:lnSpc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     </a:t>
              </a:r>
              <a:r>
                <a:rPr lang="en-US" altLang="zh-CN" sz="2400" b="1" dirty="0" err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--;</a:t>
              </a:r>
            </a:p>
            <a:p>
              <a:pPr algn="just" eaLnBrk="0" hangingPunct="0">
                <a:lnSpc>
                  <a:spcPct val="104000"/>
                </a:lnSpc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  return </a:t>
              </a:r>
              <a:r>
                <a:rPr lang="en-US" altLang="zh-CN" sz="2400" b="1" dirty="0" err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;</a:t>
              </a:r>
            </a:p>
            <a:p>
              <a:pPr algn="just" eaLnBrk="0" hangingPunct="0">
                <a:lnSpc>
                  <a:spcPct val="104000"/>
                </a:lnSpc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}</a:t>
              </a:r>
            </a:p>
          </p:txBody>
        </p:sp>
        <p:grpSp>
          <p:nvGrpSpPr>
            <p:cNvPr id="3" name="Group 3078"/>
            <p:cNvGrpSpPr>
              <a:grpSpLocks/>
            </p:cNvGrpSpPr>
            <p:nvPr/>
          </p:nvGrpSpPr>
          <p:grpSpPr bwMode="auto">
            <a:xfrm>
              <a:off x="1399" y="5241"/>
              <a:ext cx="550" cy="864"/>
              <a:chOff x="1519" y="3141"/>
              <a:chExt cx="550" cy="864"/>
            </a:xfrm>
          </p:grpSpPr>
          <p:sp>
            <p:nvSpPr>
              <p:cNvPr id="73735" name="AutoShape 3079"/>
              <p:cNvSpPr>
                <a:spLocks noChangeArrowheads="1"/>
              </p:cNvSpPr>
              <p:nvPr/>
            </p:nvSpPr>
            <p:spPr bwMode="auto">
              <a:xfrm rot="5400000">
                <a:off x="1362" y="3298"/>
                <a:ext cx="864" cy="550"/>
              </a:xfrm>
              <a:prstGeom prst="rtTriangle">
                <a:avLst/>
              </a:prstGeom>
              <a:noFill/>
              <a:ln w="9525">
                <a:solidFill>
                  <a:srgbClr val="000000"/>
                </a:solidFill>
                <a:prstDash val="lgDashDot"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736" name="WordArt 3080"/>
              <p:cNvSpPr>
                <a:spLocks noChangeArrowheads="1" noChangeShapeType="1" noTextEdit="1"/>
              </p:cNvSpPr>
              <p:nvPr/>
            </p:nvSpPr>
            <p:spPr bwMode="auto">
              <a:xfrm rot="18000000">
                <a:off x="1454" y="3346"/>
                <a:ext cx="557" cy="167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2569"/>
                  </a:avLst>
                </a:prstTxWarp>
              </a:bodyPr>
              <a:lstStyle/>
              <a:p>
                <a:r>
                  <a:rPr lang="en-US" altLang="zh-CN" sz="8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noFill/>
                    <a:latin typeface="宋体"/>
                    <a:ea typeface="宋体"/>
                  </a:rPr>
                  <a:t>C++</a:t>
                </a:r>
                <a:r>
                  <a:rPr lang="zh-CN" altLang="en-US" sz="8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noFill/>
                    <a:latin typeface="宋体"/>
                    <a:ea typeface="宋体"/>
                  </a:rPr>
                  <a:t>描述</a:t>
                </a:r>
              </a:p>
            </p:txBody>
          </p:sp>
        </p:grpSp>
      </p:grpSp>
      <p:sp>
        <p:nvSpPr>
          <p:cNvPr id="73737" name="Text Box 3081"/>
          <p:cNvSpPr txBox="1">
            <a:spLocks noChangeArrowheads="1"/>
          </p:cNvSpPr>
          <p:nvPr/>
        </p:nvSpPr>
        <p:spPr bwMode="auto">
          <a:xfrm>
            <a:off x="633413" y="4437063"/>
            <a:ext cx="784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算法</a:t>
            </a:r>
            <a:r>
              <a:rPr kumimoji="1" lang="en-US" altLang="zh-CN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3.2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的</a:t>
            </a:r>
            <a:r>
              <a:rPr kumimoji="1" lang="zh-CN" altLang="en-US" sz="2400" b="1" dirty="0">
                <a:solidFill>
                  <a:srgbClr val="FF3300"/>
                </a:solidFill>
                <a:latin typeface="华文仿宋" pitchFamily="2" charset="-122"/>
                <a:ea typeface="华文仿宋" pitchFamily="2" charset="-122"/>
              </a:rPr>
              <a:t>基本语句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是</a:t>
            </a:r>
            <a:r>
              <a:rPr kumimoji="1" lang="en-US" altLang="zh-CN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r[i]!=k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，其执行次数为</a:t>
            </a:r>
            <a:r>
              <a:rPr kumimoji="1" lang="en-US" altLang="zh-CN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: </a:t>
            </a:r>
          </a:p>
        </p:txBody>
      </p:sp>
      <p:sp>
        <p:nvSpPr>
          <p:cNvPr id="73741" name="Rectangle 3085"/>
          <p:cNvSpPr>
            <a:spLocks noChangeArrowheads="1"/>
          </p:cNvSpPr>
          <p:nvPr/>
        </p:nvSpPr>
        <p:spPr bwMode="auto">
          <a:xfrm>
            <a:off x="0" y="3228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8617" name="Object 2057"/>
          <p:cNvGraphicFramePr>
            <a:graphicFrameLocks noChangeAspect="1"/>
          </p:cNvGraphicFramePr>
          <p:nvPr/>
        </p:nvGraphicFramePr>
        <p:xfrm>
          <a:off x="1568450" y="5229225"/>
          <a:ext cx="5113338" cy="874713"/>
        </p:xfrm>
        <a:graphic>
          <a:graphicData uri="http://schemas.openxmlformats.org/presentationml/2006/ole">
            <p:oleObj spid="_x0000_s62466" name="公式" r:id="rId3" imgW="2349500" imgH="431800" progId="Equation.3">
              <p:embed/>
            </p:oleObj>
          </a:graphicData>
        </a:graphic>
      </p:graphicFrame>
      <p:sp>
        <p:nvSpPr>
          <p:cNvPr id="68616" name="AutoShape 2056"/>
          <p:cNvSpPr>
            <a:spLocks noChangeArrowheads="1"/>
          </p:cNvSpPr>
          <p:nvPr/>
        </p:nvSpPr>
        <p:spPr bwMode="auto">
          <a:xfrm>
            <a:off x="6753225" y="4652963"/>
            <a:ext cx="1800225" cy="719137"/>
          </a:xfrm>
          <a:prstGeom prst="wedgeRoundRectCallout">
            <a:avLst>
              <a:gd name="adj1" fmla="val -58907"/>
              <a:gd name="adj2" fmla="val 91944"/>
              <a:gd name="adj3" fmla="val 16667"/>
            </a:avLst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r>
              <a:rPr lang="zh-CN" altLang="en-US" sz="2000" b="1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数量级相同，</a:t>
            </a:r>
          </a:p>
          <a:p>
            <a:r>
              <a:rPr lang="zh-CN" altLang="en-US" sz="2000" b="1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系数相差一半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37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86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68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86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7" grpId="0" build="allAtOnce"/>
      <p:bldP spid="68616" grpId="0" build="allAtOnce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4" name="Text Box 4"/>
          <p:cNvSpPr txBox="1">
            <a:spLocks noChangeArrowheads="1"/>
          </p:cNvSpPr>
          <p:nvPr/>
        </p:nvSpPr>
        <p:spPr bwMode="auto">
          <a:xfrm>
            <a:off x="468313" y="1989138"/>
            <a:ext cx="82804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400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     </a:t>
            </a:r>
            <a:r>
              <a:rPr kumimoji="1" lang="zh-CN" altLang="en-US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用蛮力法设计的算法，一般来说，经过适度的努力后，都可以对算法的第一个版本进行一定程度的改良，改进其时间性能，但</a:t>
            </a:r>
            <a:r>
              <a:rPr kumimoji="1" lang="zh-CN" altLang="en-US" sz="2800" b="1" dirty="0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只能减少系数，而数量级不会改变</a:t>
            </a:r>
            <a:r>
              <a:rPr kumimoji="1" lang="zh-CN" altLang="en-US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。</a:t>
            </a:r>
            <a:endParaRPr kumimoji="1" lang="zh-CN" altLang="en-US" sz="2400" dirty="0">
              <a:solidFill>
                <a:schemeClr val="tx1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12645" name="Text Box 5"/>
          <p:cNvSpPr txBox="1">
            <a:spLocks noChangeArrowheads="1"/>
          </p:cNvSpPr>
          <p:nvPr/>
        </p:nvSpPr>
        <p:spPr bwMode="auto">
          <a:xfrm>
            <a:off x="539750" y="1268413"/>
            <a:ext cx="30956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l"/>
            </a:pPr>
            <a:r>
              <a:rPr lang="en-US" altLang="zh-CN" sz="3200" b="1" dirty="0">
                <a:solidFill>
                  <a:schemeClr val="tx2"/>
                </a:solidFill>
                <a:latin typeface="华文仿宋" pitchFamily="2" charset="-122"/>
                <a:ea typeface="华文仿宋" pitchFamily="2" charset="-122"/>
              </a:rPr>
              <a:t> </a:t>
            </a:r>
            <a:r>
              <a:rPr lang="zh-CN" altLang="en-US" sz="3200" b="1" dirty="0">
                <a:latin typeface="华文仿宋" pitchFamily="2" charset="-122"/>
                <a:ea typeface="华文仿宋" pitchFamily="2" charset="-122"/>
              </a:rPr>
              <a:t>一般观点：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1066800" y="838200"/>
            <a:ext cx="6934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 dirty="0" smtClean="0">
                <a:solidFill>
                  <a:srgbClr val="2C1A8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3.2.2 </a:t>
            </a:r>
            <a:r>
              <a:rPr lang="zh-CN" altLang="en-US" sz="4000" b="1" dirty="0" smtClean="0">
                <a:solidFill>
                  <a:srgbClr val="2C1A8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串匹配问题 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539750" y="2997200"/>
            <a:ext cx="7848600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Wingdings" pitchFamily="2" charset="2"/>
              <a:buChar char="Ø"/>
            </a:pPr>
            <a:r>
              <a:rPr kumimoji="1" lang="en-US" altLang="zh-CN" sz="2800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 </a:t>
            </a:r>
            <a:r>
              <a:rPr kumimoji="1" lang="zh-CN" altLang="en-US" sz="2800" b="1" dirty="0" smtClean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串</a:t>
            </a:r>
            <a:r>
              <a:rPr kumimoji="1" lang="zh-CN" altLang="en-US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匹配问题的特征：</a:t>
            </a:r>
          </a:p>
          <a:p>
            <a:pPr algn="l">
              <a:spcBef>
                <a:spcPct val="50000"/>
              </a:spcBef>
            </a:pP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（</a:t>
            </a:r>
            <a:r>
              <a:rPr kumimoji="1" lang="en-US" altLang="zh-CN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1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）算法的</a:t>
            </a:r>
            <a:r>
              <a:rPr kumimoji="1" lang="zh-CN" altLang="en-US" sz="2400" b="1" dirty="0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一次执行时间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不容忽视：问题规模 </a:t>
            </a:r>
            <a:r>
              <a:rPr kumimoji="1" lang="en-US" altLang="zh-CN" sz="24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n 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很大，常常需要在大量信息中进行匹配；</a:t>
            </a:r>
          </a:p>
          <a:p>
            <a:pPr algn="l">
              <a:spcBef>
                <a:spcPct val="50000"/>
              </a:spcBef>
            </a:pP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（</a:t>
            </a:r>
            <a:r>
              <a:rPr kumimoji="1" lang="en-US" altLang="zh-CN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2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）算法改进所取得的</a:t>
            </a:r>
            <a:r>
              <a:rPr lang="zh-CN" altLang="en-US" b="1" dirty="0">
                <a:latin typeface="华文仿宋" pitchFamily="2" charset="-122"/>
                <a:ea typeface="华文仿宋" pitchFamily="2" charset="-122"/>
              </a:rPr>
              <a:t>积累效益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不容忽视：串匹配操作经常被调用，</a:t>
            </a:r>
            <a:r>
              <a:rPr kumimoji="1" lang="zh-CN" altLang="en-US" sz="2400" b="1" dirty="0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执行频率高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。 </a:t>
            </a:r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544513" y="1916113"/>
            <a:ext cx="806450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串匹配问题</a:t>
            </a:r>
            <a:r>
              <a:rPr lang="en-US" altLang="zh-CN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——</a:t>
            </a:r>
            <a:r>
              <a:rPr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给定两个串</a:t>
            </a:r>
            <a:r>
              <a:rPr lang="en-US" altLang="zh-CN" sz="24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S</a:t>
            </a:r>
            <a:r>
              <a:rPr lang="en-US" altLang="zh-CN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=“</a:t>
            </a:r>
            <a:r>
              <a:rPr lang="en-US" altLang="zh-CN" sz="24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s</a:t>
            </a:r>
            <a:r>
              <a:rPr lang="en-US" altLang="zh-CN" sz="2400" b="1" baseline="-25000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1</a:t>
            </a:r>
            <a:r>
              <a:rPr lang="en-US" altLang="zh-CN" sz="24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s</a:t>
            </a:r>
            <a:r>
              <a:rPr lang="en-US" altLang="zh-CN" sz="2400" b="1" baseline="-25000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2</a:t>
            </a:r>
            <a:r>
              <a:rPr lang="en-US" altLang="zh-CN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…</a:t>
            </a:r>
            <a:r>
              <a:rPr lang="en-US" altLang="zh-CN" sz="2400" b="1" i="1" dirty="0" err="1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s</a:t>
            </a:r>
            <a:r>
              <a:rPr lang="en-US" altLang="zh-CN" sz="2400" b="1" i="1" baseline="-25000" dirty="0" err="1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n</a:t>
            </a:r>
            <a:r>
              <a:rPr lang="en-US" altLang="zh-CN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” </a:t>
            </a:r>
            <a:r>
              <a:rPr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和</a:t>
            </a:r>
            <a:r>
              <a:rPr lang="en-US" altLang="zh-CN" sz="24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T</a:t>
            </a:r>
            <a:r>
              <a:rPr lang="en-US" altLang="zh-CN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=“</a:t>
            </a:r>
            <a:r>
              <a:rPr lang="en-US" altLang="zh-CN" sz="24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t</a:t>
            </a:r>
            <a:r>
              <a:rPr lang="en-US" altLang="zh-CN" sz="2400" b="1" baseline="-25000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1</a:t>
            </a:r>
            <a:r>
              <a:rPr lang="en-US" altLang="zh-CN" sz="24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t</a:t>
            </a:r>
            <a:r>
              <a:rPr lang="en-US" altLang="zh-CN" sz="2400" b="1" baseline="-25000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2</a:t>
            </a:r>
            <a:r>
              <a:rPr lang="en-US" altLang="zh-CN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…</a:t>
            </a:r>
            <a:r>
              <a:rPr lang="en-US" altLang="zh-CN" sz="24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t</a:t>
            </a:r>
            <a:r>
              <a:rPr lang="en-US" altLang="zh-CN" sz="2400" b="1" i="1" baseline="-25000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m</a:t>
            </a:r>
            <a:r>
              <a:rPr lang="en-US" altLang="zh-CN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”</a:t>
            </a:r>
            <a:r>
              <a:rPr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，在主串</a:t>
            </a:r>
            <a:r>
              <a:rPr lang="en-US" altLang="zh-CN" sz="24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S</a:t>
            </a:r>
            <a:r>
              <a:rPr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中查找子串</a:t>
            </a:r>
            <a:r>
              <a:rPr lang="en-US" altLang="zh-CN" sz="24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T</a:t>
            </a:r>
            <a:r>
              <a:rPr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的过程称为串匹配，也称模式匹配。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build="allAtOnce"/>
      <p:bldP spid="101379" grpId="0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207736" y="1929946"/>
            <a:ext cx="851535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400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       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基本思想：从主串</a:t>
            </a:r>
            <a:r>
              <a:rPr kumimoji="1" lang="en-US" altLang="zh-CN" sz="24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S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的第一个字符开始和模式</a:t>
            </a:r>
            <a:r>
              <a:rPr kumimoji="1" lang="en-US" altLang="zh-CN" sz="24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T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的第一个字符进行比较，若相等，则继续比较两者的后续字符；若不相等，则从主串</a:t>
            </a:r>
            <a:r>
              <a:rPr kumimoji="1" lang="en-US" altLang="zh-CN" sz="24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S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的第二个字符开始和模式</a:t>
            </a:r>
            <a:r>
              <a:rPr kumimoji="1" lang="en-US" altLang="zh-CN" sz="24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T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的第一个字符进行比较，重复上述过程，若</a:t>
            </a:r>
            <a:r>
              <a:rPr kumimoji="1" lang="en-US" altLang="zh-CN" sz="24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T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中的字符全部比较完毕，则说明本趟匹配成功；若最后一轮匹配的起始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位置在</a:t>
            </a:r>
            <a:r>
              <a:rPr kumimoji="1" lang="en-US" altLang="zh-CN" sz="2400" b="1" i="1" dirty="0" smtClean="0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n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-</a:t>
            </a:r>
            <a:r>
              <a:rPr kumimoji="1" lang="en-US" altLang="zh-CN" sz="2400" b="1" i="1" dirty="0" smtClean="0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m+1</a:t>
            </a:r>
            <a:r>
              <a:rPr kumimoji="1" lang="zh-CN" altLang="en-US" sz="2400" b="1" dirty="0" smtClean="0">
                <a:latin typeface="华文仿宋" pitchFamily="2" charset="-122"/>
                <a:ea typeface="华文仿宋" pitchFamily="2" charset="-122"/>
              </a:rPr>
              <a:t>之后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，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则主串</a:t>
            </a:r>
            <a:r>
              <a:rPr kumimoji="1" lang="en-US" altLang="zh-CN" sz="24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S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中剩下的字符不足够匹配整个模式</a:t>
            </a:r>
            <a:r>
              <a:rPr kumimoji="1" lang="en-US" altLang="zh-CN" sz="24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T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，匹配失败。这个算法称为</a:t>
            </a:r>
            <a:r>
              <a:rPr kumimoji="1" lang="zh-CN" altLang="en-US" sz="2400" b="1" dirty="0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朴素的模式匹配算法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，简称</a:t>
            </a:r>
            <a:r>
              <a:rPr lang="en-US" altLang="zh-CN" b="1" dirty="0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BF</a:t>
            </a:r>
            <a:r>
              <a:rPr lang="zh-CN" altLang="en-US" b="1" dirty="0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算法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。</a:t>
            </a:r>
          </a:p>
        </p:txBody>
      </p:sp>
      <p:sp>
        <p:nvSpPr>
          <p:cNvPr id="113669" name="Text Box 5"/>
          <p:cNvSpPr txBox="1">
            <a:spLocks noChangeArrowheads="1"/>
          </p:cNvSpPr>
          <p:nvPr/>
        </p:nvSpPr>
        <p:spPr bwMode="auto">
          <a:xfrm>
            <a:off x="684212" y="982890"/>
            <a:ext cx="725510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 dirty="0">
                <a:solidFill>
                  <a:schemeClr val="tx2"/>
                </a:solidFill>
                <a:latin typeface="+mj-ea"/>
                <a:ea typeface="+mj-ea"/>
              </a:rPr>
              <a:t>蛮力法解决串匹配问题</a:t>
            </a:r>
            <a:r>
              <a:rPr kumimoji="1" lang="en-US" altLang="zh-CN" sz="3200" b="1" dirty="0">
                <a:solidFill>
                  <a:schemeClr val="tx2"/>
                </a:solidFill>
                <a:latin typeface="+mj-ea"/>
                <a:ea typeface="+mj-ea"/>
              </a:rPr>
              <a:t>——BF</a:t>
            </a:r>
            <a:r>
              <a:rPr kumimoji="1" lang="zh-CN" altLang="en-US" sz="3200" b="1" dirty="0">
                <a:solidFill>
                  <a:schemeClr val="tx2"/>
                </a:solidFill>
                <a:latin typeface="+mj-ea"/>
                <a:ea typeface="+mj-ea"/>
              </a:rPr>
              <a:t>算法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60" name="Text Box 4"/>
          <p:cNvSpPr txBox="1">
            <a:spLocks noChangeArrowheads="1"/>
          </p:cNvSpPr>
          <p:nvPr/>
        </p:nvSpPr>
        <p:spPr bwMode="auto">
          <a:xfrm>
            <a:off x="1670049" y="551544"/>
            <a:ext cx="4919437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 eaLnBrk="0" hangingPunct="0">
              <a:lnSpc>
                <a:spcPct val="200000"/>
              </a:lnSpc>
            </a:pPr>
            <a:r>
              <a:rPr lang="en-US" altLang="zh-CN" sz="2400" b="1" dirty="0" smtClean="0">
                <a:solidFill>
                  <a:srgbClr val="3023D5"/>
                </a:solidFill>
                <a:latin typeface="华文仿宋" pitchFamily="2" charset="-122"/>
                <a:ea typeface="华文仿宋" pitchFamily="2" charset="-122"/>
              </a:rPr>
              <a:t>BF</a:t>
            </a:r>
            <a:r>
              <a:rPr lang="zh-CN" altLang="en-US" sz="2400" b="1" dirty="0" smtClean="0">
                <a:solidFill>
                  <a:srgbClr val="3023D5"/>
                </a:solidFill>
                <a:latin typeface="华文仿宋" pitchFamily="2" charset="-122"/>
                <a:ea typeface="华文仿宋" pitchFamily="2" charset="-122"/>
              </a:rPr>
              <a:t>算法图示：</a:t>
            </a:r>
            <a:endParaRPr lang="en-US" altLang="zh-CN" sz="2400" b="1" dirty="0" smtClean="0">
              <a:solidFill>
                <a:srgbClr val="3023D5"/>
              </a:solidFill>
              <a:latin typeface="华文仿宋" pitchFamily="2" charset="-122"/>
              <a:ea typeface="华文仿宋" pitchFamily="2" charset="-122"/>
            </a:endParaRPr>
          </a:p>
          <a:p>
            <a:pPr algn="just" eaLnBrk="0" hangingPunct="0">
              <a:lnSpc>
                <a:spcPct val="200000"/>
              </a:lnSpc>
            </a:pPr>
            <a:r>
              <a:rPr lang="zh-CN" altLang="en-US" sz="2400" b="1" dirty="0" smtClean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本</a:t>
            </a:r>
            <a:r>
              <a:rPr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趟匹配开始位置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19100" y="2079625"/>
            <a:ext cx="8534400" cy="4049713"/>
            <a:chOff x="288" y="1790"/>
            <a:chExt cx="5376" cy="2098"/>
          </a:xfrm>
        </p:grpSpPr>
        <p:sp>
          <p:nvSpPr>
            <p:cNvPr id="121862" name="Text Box 6"/>
            <p:cNvSpPr txBox="1">
              <a:spLocks noChangeArrowheads="1"/>
            </p:cNvSpPr>
            <p:nvPr/>
          </p:nvSpPr>
          <p:spPr bwMode="auto">
            <a:xfrm>
              <a:off x="939" y="2255"/>
              <a:ext cx="4725" cy="2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" t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en-US" altLang="zh-CN"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                             </a:t>
              </a:r>
              <a:r>
                <a:rPr lang="en-US" altLang="zh-CN" sz="3200" b="1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s</a:t>
              </a:r>
              <a:r>
                <a:rPr lang="en-US" altLang="zh-CN" sz="3200" b="1" i="1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i</a:t>
              </a:r>
              <a:r>
                <a:rPr lang="en-US" altLang="zh-CN"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     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……</a:t>
              </a:r>
              <a:endParaRPr lang="en-US" altLang="zh-CN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21863" name="Line 7"/>
            <p:cNvSpPr>
              <a:spLocks noChangeShapeType="1"/>
            </p:cNvSpPr>
            <p:nvPr/>
          </p:nvSpPr>
          <p:spPr bwMode="auto">
            <a:xfrm>
              <a:off x="1209" y="2269"/>
              <a:ext cx="0" cy="2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64" name="Line 8"/>
            <p:cNvSpPr>
              <a:spLocks noChangeShapeType="1"/>
            </p:cNvSpPr>
            <p:nvPr/>
          </p:nvSpPr>
          <p:spPr bwMode="auto">
            <a:xfrm>
              <a:off x="1449" y="2269"/>
              <a:ext cx="0" cy="2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65" name="Line 9"/>
            <p:cNvSpPr>
              <a:spLocks noChangeShapeType="1"/>
            </p:cNvSpPr>
            <p:nvPr/>
          </p:nvSpPr>
          <p:spPr bwMode="auto">
            <a:xfrm>
              <a:off x="1704" y="2255"/>
              <a:ext cx="0" cy="2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66" name="Line 10"/>
            <p:cNvSpPr>
              <a:spLocks noChangeShapeType="1"/>
            </p:cNvSpPr>
            <p:nvPr/>
          </p:nvSpPr>
          <p:spPr bwMode="auto">
            <a:xfrm>
              <a:off x="1945" y="2269"/>
              <a:ext cx="0" cy="2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67" name="Line 11"/>
            <p:cNvSpPr>
              <a:spLocks noChangeShapeType="1"/>
            </p:cNvSpPr>
            <p:nvPr/>
          </p:nvSpPr>
          <p:spPr bwMode="auto">
            <a:xfrm>
              <a:off x="2213" y="2269"/>
              <a:ext cx="0" cy="2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68" name="Line 12"/>
            <p:cNvSpPr>
              <a:spLocks noChangeShapeType="1"/>
            </p:cNvSpPr>
            <p:nvPr/>
          </p:nvSpPr>
          <p:spPr bwMode="auto">
            <a:xfrm>
              <a:off x="2453" y="2269"/>
              <a:ext cx="0" cy="2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69" name="Line 13"/>
            <p:cNvSpPr>
              <a:spLocks noChangeShapeType="1"/>
            </p:cNvSpPr>
            <p:nvPr/>
          </p:nvSpPr>
          <p:spPr bwMode="auto">
            <a:xfrm>
              <a:off x="2708" y="2255"/>
              <a:ext cx="0" cy="2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70" name="Line 14"/>
            <p:cNvSpPr>
              <a:spLocks noChangeShapeType="1"/>
            </p:cNvSpPr>
            <p:nvPr/>
          </p:nvSpPr>
          <p:spPr bwMode="auto">
            <a:xfrm>
              <a:off x="2949" y="2269"/>
              <a:ext cx="0" cy="2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71" name="Line 15"/>
            <p:cNvSpPr>
              <a:spLocks noChangeShapeType="1"/>
            </p:cNvSpPr>
            <p:nvPr/>
          </p:nvSpPr>
          <p:spPr bwMode="auto">
            <a:xfrm>
              <a:off x="3203" y="2269"/>
              <a:ext cx="0" cy="2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72" name="Line 16"/>
            <p:cNvSpPr>
              <a:spLocks noChangeShapeType="1"/>
            </p:cNvSpPr>
            <p:nvPr/>
          </p:nvSpPr>
          <p:spPr bwMode="auto">
            <a:xfrm>
              <a:off x="3443" y="2269"/>
              <a:ext cx="0" cy="2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73" name="Line 17"/>
            <p:cNvSpPr>
              <a:spLocks noChangeShapeType="1"/>
            </p:cNvSpPr>
            <p:nvPr/>
          </p:nvSpPr>
          <p:spPr bwMode="auto">
            <a:xfrm>
              <a:off x="4676" y="2269"/>
              <a:ext cx="0" cy="2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74" name="Line 18"/>
            <p:cNvSpPr>
              <a:spLocks noChangeShapeType="1"/>
            </p:cNvSpPr>
            <p:nvPr/>
          </p:nvSpPr>
          <p:spPr bwMode="auto">
            <a:xfrm>
              <a:off x="4915" y="2269"/>
              <a:ext cx="0" cy="2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75" name="Line 19"/>
            <p:cNvSpPr>
              <a:spLocks noChangeShapeType="1"/>
            </p:cNvSpPr>
            <p:nvPr/>
          </p:nvSpPr>
          <p:spPr bwMode="auto">
            <a:xfrm>
              <a:off x="5170" y="2269"/>
              <a:ext cx="0" cy="2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76" name="Line 20"/>
            <p:cNvSpPr>
              <a:spLocks noChangeShapeType="1"/>
            </p:cNvSpPr>
            <p:nvPr/>
          </p:nvSpPr>
          <p:spPr bwMode="auto">
            <a:xfrm>
              <a:off x="5411" y="2269"/>
              <a:ext cx="0" cy="2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77" name="Text Box 21"/>
            <p:cNvSpPr txBox="1">
              <a:spLocks noChangeArrowheads="1"/>
            </p:cNvSpPr>
            <p:nvPr/>
          </p:nvSpPr>
          <p:spPr bwMode="auto">
            <a:xfrm>
              <a:off x="288" y="2255"/>
              <a:ext cx="624" cy="2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主串</a:t>
              </a:r>
              <a:r>
                <a:rPr lang="en-US" altLang="zh-CN" sz="2400" b="1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S</a:t>
              </a:r>
              <a:endParaRPr lang="en-US" altLang="zh-CN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21878" name="Text Box 22"/>
            <p:cNvSpPr txBox="1">
              <a:spLocks noChangeArrowheads="1"/>
            </p:cNvSpPr>
            <p:nvPr/>
          </p:nvSpPr>
          <p:spPr bwMode="auto">
            <a:xfrm>
              <a:off x="1008" y="3072"/>
              <a:ext cx="816" cy="2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模式</a:t>
              </a:r>
              <a:r>
                <a:rPr lang="en-US" altLang="zh-CN" sz="2400" b="1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T</a:t>
              </a:r>
              <a:endParaRPr lang="en-US" altLang="zh-CN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21879" name="Text Box 23"/>
            <p:cNvSpPr txBox="1">
              <a:spLocks noChangeArrowheads="1"/>
            </p:cNvSpPr>
            <p:nvPr/>
          </p:nvSpPr>
          <p:spPr bwMode="auto">
            <a:xfrm>
              <a:off x="1687" y="3072"/>
              <a:ext cx="1754" cy="27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en-US" altLang="zh-CN"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                 </a:t>
              </a:r>
              <a:r>
                <a:rPr lang="en-US" altLang="zh-CN" sz="3200" b="1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t</a:t>
              </a:r>
              <a:r>
                <a:rPr lang="en-US" altLang="zh-CN" sz="3200" b="1" i="1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j</a:t>
              </a:r>
              <a:endParaRPr lang="en-US" altLang="zh-CN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21880" name="Line 24"/>
            <p:cNvSpPr>
              <a:spLocks noChangeShapeType="1"/>
            </p:cNvSpPr>
            <p:nvPr/>
          </p:nvSpPr>
          <p:spPr bwMode="auto">
            <a:xfrm>
              <a:off x="1946" y="3085"/>
              <a:ext cx="0" cy="2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81" name="Line 25"/>
            <p:cNvSpPr>
              <a:spLocks noChangeShapeType="1"/>
            </p:cNvSpPr>
            <p:nvPr/>
          </p:nvSpPr>
          <p:spPr bwMode="auto">
            <a:xfrm>
              <a:off x="2199" y="3085"/>
              <a:ext cx="0" cy="2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82" name="Line 26"/>
            <p:cNvSpPr>
              <a:spLocks noChangeShapeType="1"/>
            </p:cNvSpPr>
            <p:nvPr/>
          </p:nvSpPr>
          <p:spPr bwMode="auto">
            <a:xfrm>
              <a:off x="2454" y="3085"/>
              <a:ext cx="0" cy="2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83" name="Line 27"/>
            <p:cNvSpPr>
              <a:spLocks noChangeShapeType="1"/>
            </p:cNvSpPr>
            <p:nvPr/>
          </p:nvSpPr>
          <p:spPr bwMode="auto">
            <a:xfrm>
              <a:off x="2696" y="3085"/>
              <a:ext cx="0" cy="2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84" name="Line 28"/>
            <p:cNvSpPr>
              <a:spLocks noChangeShapeType="1"/>
            </p:cNvSpPr>
            <p:nvPr/>
          </p:nvSpPr>
          <p:spPr bwMode="auto">
            <a:xfrm>
              <a:off x="2963" y="3085"/>
              <a:ext cx="0" cy="2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85" name="Line 29"/>
            <p:cNvSpPr>
              <a:spLocks noChangeShapeType="1"/>
            </p:cNvSpPr>
            <p:nvPr/>
          </p:nvSpPr>
          <p:spPr bwMode="auto">
            <a:xfrm>
              <a:off x="3203" y="3085"/>
              <a:ext cx="0" cy="2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86" name="Line 30"/>
            <p:cNvSpPr>
              <a:spLocks noChangeShapeType="1"/>
            </p:cNvSpPr>
            <p:nvPr/>
          </p:nvSpPr>
          <p:spPr bwMode="auto">
            <a:xfrm>
              <a:off x="1787" y="2518"/>
              <a:ext cx="0" cy="5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87" name="Line 31"/>
            <p:cNvSpPr>
              <a:spLocks noChangeShapeType="1"/>
            </p:cNvSpPr>
            <p:nvPr/>
          </p:nvSpPr>
          <p:spPr bwMode="auto">
            <a:xfrm>
              <a:off x="2099" y="2518"/>
              <a:ext cx="0" cy="5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88" name="Line 32"/>
            <p:cNvSpPr>
              <a:spLocks noChangeShapeType="1"/>
            </p:cNvSpPr>
            <p:nvPr/>
          </p:nvSpPr>
          <p:spPr bwMode="auto">
            <a:xfrm>
              <a:off x="3074" y="2518"/>
              <a:ext cx="0" cy="5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89" name="Line 33"/>
            <p:cNvSpPr>
              <a:spLocks noChangeShapeType="1"/>
            </p:cNvSpPr>
            <p:nvPr/>
          </p:nvSpPr>
          <p:spPr bwMode="auto">
            <a:xfrm>
              <a:off x="2946" y="2767"/>
              <a:ext cx="185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90" name="Line 34"/>
            <p:cNvSpPr>
              <a:spLocks noChangeShapeType="1"/>
            </p:cNvSpPr>
            <p:nvPr/>
          </p:nvSpPr>
          <p:spPr bwMode="auto">
            <a:xfrm flipV="1">
              <a:off x="3061" y="3345"/>
              <a:ext cx="0" cy="30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91" name="Text Box 35"/>
            <p:cNvSpPr txBox="1">
              <a:spLocks noChangeArrowheads="1"/>
            </p:cNvSpPr>
            <p:nvPr/>
          </p:nvSpPr>
          <p:spPr bwMode="auto">
            <a:xfrm>
              <a:off x="3146" y="3445"/>
              <a:ext cx="83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j</a:t>
              </a:r>
            </a:p>
          </p:txBody>
        </p:sp>
        <p:sp>
          <p:nvSpPr>
            <p:cNvPr id="121892" name="Freeform 36"/>
            <p:cNvSpPr>
              <a:spLocks/>
            </p:cNvSpPr>
            <p:nvPr/>
          </p:nvSpPr>
          <p:spPr bwMode="auto">
            <a:xfrm>
              <a:off x="1830" y="3362"/>
              <a:ext cx="1245" cy="205"/>
            </a:xfrm>
            <a:custGeom>
              <a:avLst/>
              <a:gdLst/>
              <a:ahLst/>
              <a:cxnLst>
                <a:cxn ang="0">
                  <a:pos x="1320" y="0"/>
                </a:cxn>
                <a:cxn ang="0">
                  <a:pos x="1125" y="135"/>
                </a:cxn>
                <a:cxn ang="0">
                  <a:pos x="645" y="207"/>
                </a:cxn>
                <a:cxn ang="0">
                  <a:pos x="165" y="147"/>
                </a:cxn>
                <a:cxn ang="0">
                  <a:pos x="0" y="0"/>
                </a:cxn>
              </a:cxnLst>
              <a:rect l="0" t="0" r="r" b="b"/>
              <a:pathLst>
                <a:path w="1320" h="222">
                  <a:moveTo>
                    <a:pt x="1320" y="0"/>
                  </a:moveTo>
                  <a:cubicBezTo>
                    <a:pt x="1287" y="23"/>
                    <a:pt x="1237" y="101"/>
                    <a:pt x="1125" y="135"/>
                  </a:cubicBezTo>
                  <a:cubicBezTo>
                    <a:pt x="1013" y="169"/>
                    <a:pt x="805" y="205"/>
                    <a:pt x="645" y="207"/>
                  </a:cubicBezTo>
                  <a:cubicBezTo>
                    <a:pt x="443" y="222"/>
                    <a:pt x="272" y="181"/>
                    <a:pt x="165" y="147"/>
                  </a:cubicBezTo>
                  <a:cubicBezTo>
                    <a:pt x="58" y="113"/>
                    <a:pt x="35" y="31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dash"/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93" name="Text Box 37"/>
            <p:cNvSpPr txBox="1">
              <a:spLocks noChangeArrowheads="1"/>
            </p:cNvSpPr>
            <p:nvPr/>
          </p:nvSpPr>
          <p:spPr bwMode="auto">
            <a:xfrm>
              <a:off x="2160" y="3638"/>
              <a:ext cx="62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</a:t>
              </a:r>
              <a:r>
                <a:rPr lang="zh-CN" altLang="en-US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回溯</a:t>
              </a:r>
            </a:p>
          </p:txBody>
        </p:sp>
        <p:sp>
          <p:nvSpPr>
            <p:cNvPr id="121894" name="Freeform 38"/>
            <p:cNvSpPr>
              <a:spLocks/>
            </p:cNvSpPr>
            <p:nvPr/>
          </p:nvSpPr>
          <p:spPr bwMode="auto">
            <a:xfrm>
              <a:off x="2090" y="2063"/>
              <a:ext cx="1005" cy="162"/>
            </a:xfrm>
            <a:custGeom>
              <a:avLst/>
              <a:gdLst/>
              <a:ahLst/>
              <a:cxnLst>
                <a:cxn ang="0">
                  <a:pos x="1066" y="163"/>
                </a:cxn>
                <a:cxn ang="0">
                  <a:pos x="870" y="55"/>
                </a:cxn>
                <a:cxn ang="0">
                  <a:pos x="525" y="10"/>
                </a:cxn>
                <a:cxn ang="0">
                  <a:pos x="195" y="40"/>
                </a:cxn>
                <a:cxn ang="0">
                  <a:pos x="0" y="175"/>
                </a:cxn>
              </a:cxnLst>
              <a:rect l="0" t="0" r="r" b="b"/>
              <a:pathLst>
                <a:path w="1066" h="175">
                  <a:moveTo>
                    <a:pt x="1066" y="163"/>
                  </a:moveTo>
                  <a:cubicBezTo>
                    <a:pt x="1033" y="145"/>
                    <a:pt x="960" y="81"/>
                    <a:pt x="870" y="55"/>
                  </a:cubicBezTo>
                  <a:cubicBezTo>
                    <a:pt x="780" y="29"/>
                    <a:pt x="637" y="12"/>
                    <a:pt x="525" y="10"/>
                  </a:cubicBezTo>
                  <a:cubicBezTo>
                    <a:pt x="357" y="0"/>
                    <a:pt x="282" y="13"/>
                    <a:pt x="195" y="40"/>
                  </a:cubicBezTo>
                  <a:cubicBezTo>
                    <a:pt x="108" y="67"/>
                    <a:pt x="41" y="147"/>
                    <a:pt x="0" y="175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dash"/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95" name="Text Box 39"/>
            <p:cNvSpPr txBox="1">
              <a:spLocks noChangeArrowheads="1"/>
            </p:cNvSpPr>
            <p:nvPr/>
          </p:nvSpPr>
          <p:spPr bwMode="auto">
            <a:xfrm>
              <a:off x="2304" y="1790"/>
              <a:ext cx="516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回溯</a:t>
              </a:r>
            </a:p>
          </p:txBody>
        </p:sp>
        <p:sp>
          <p:nvSpPr>
            <p:cNvPr id="121896" name="Line 40"/>
            <p:cNvSpPr>
              <a:spLocks noChangeShapeType="1"/>
            </p:cNvSpPr>
            <p:nvPr/>
          </p:nvSpPr>
          <p:spPr bwMode="auto">
            <a:xfrm flipV="1">
              <a:off x="1816" y="1933"/>
              <a:ext cx="0" cy="30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stealth" w="sm" len="med"/>
              <a:tailEnd type="non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97" name="Line 41"/>
            <p:cNvSpPr>
              <a:spLocks noChangeShapeType="1"/>
            </p:cNvSpPr>
            <p:nvPr/>
          </p:nvSpPr>
          <p:spPr bwMode="auto">
            <a:xfrm flipV="1">
              <a:off x="3104" y="1948"/>
              <a:ext cx="0" cy="30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stealth" w="sm" len="med"/>
              <a:tailEnd type="non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98" name="Text Box 42"/>
            <p:cNvSpPr txBox="1">
              <a:spLocks noChangeArrowheads="1"/>
            </p:cNvSpPr>
            <p:nvPr/>
          </p:nvSpPr>
          <p:spPr bwMode="auto">
            <a:xfrm>
              <a:off x="3202" y="1839"/>
              <a:ext cx="84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8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i</a:t>
              </a:r>
            </a:p>
          </p:txBody>
        </p:sp>
        <p:sp>
          <p:nvSpPr>
            <p:cNvPr id="121899" name="Text Box 43"/>
            <p:cNvSpPr txBox="1">
              <a:spLocks noChangeArrowheads="1"/>
            </p:cNvSpPr>
            <p:nvPr/>
          </p:nvSpPr>
          <p:spPr bwMode="auto">
            <a:xfrm>
              <a:off x="2366" y="2698"/>
              <a:ext cx="353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…</a:t>
              </a:r>
            </a:p>
          </p:txBody>
        </p:sp>
        <p:sp>
          <p:nvSpPr>
            <p:cNvPr id="121900" name="Line 44"/>
            <p:cNvSpPr>
              <a:spLocks noChangeShapeType="1"/>
            </p:cNvSpPr>
            <p:nvPr/>
          </p:nvSpPr>
          <p:spPr bwMode="auto">
            <a:xfrm>
              <a:off x="1844" y="2518"/>
              <a:ext cx="0" cy="5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901" name="Line 45"/>
            <p:cNvSpPr>
              <a:spLocks noChangeShapeType="1"/>
            </p:cNvSpPr>
            <p:nvPr/>
          </p:nvSpPr>
          <p:spPr bwMode="auto">
            <a:xfrm>
              <a:off x="2043" y="2518"/>
              <a:ext cx="0" cy="5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902" name="Line 46"/>
            <p:cNvSpPr>
              <a:spLocks noChangeShapeType="1"/>
            </p:cNvSpPr>
            <p:nvPr/>
          </p:nvSpPr>
          <p:spPr bwMode="auto">
            <a:xfrm>
              <a:off x="3018" y="2518"/>
              <a:ext cx="0" cy="5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4" name="Text Box 4"/>
          <p:cNvSpPr txBox="1">
            <a:spLocks noChangeArrowheads="1"/>
          </p:cNvSpPr>
          <p:nvPr/>
        </p:nvSpPr>
        <p:spPr bwMode="auto">
          <a:xfrm>
            <a:off x="464457" y="1295400"/>
            <a:ext cx="8450943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设主串</a:t>
            </a:r>
            <a:r>
              <a:rPr lang="en-US" altLang="zh-CN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s=“</a:t>
            </a:r>
            <a:r>
              <a:rPr lang="en-US" altLang="zh-CN" sz="2800" b="1" dirty="0" err="1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ababcabcacbab</a:t>
            </a:r>
            <a:r>
              <a:rPr lang="en-US" altLang="zh-CN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”</a:t>
            </a:r>
            <a:r>
              <a:rPr lang="zh-CN" altLang="en-US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，模式</a:t>
            </a:r>
            <a:r>
              <a:rPr lang="en-US" altLang="zh-CN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t=“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abcac</a:t>
            </a:r>
            <a:r>
              <a:rPr lang="zh-CN" altLang="en-US" sz="2800" b="1" dirty="0" smtClean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”</a:t>
            </a:r>
            <a:endParaRPr lang="en-US" altLang="zh-CN" sz="2800" b="1" dirty="0">
              <a:solidFill>
                <a:schemeClr val="tx1"/>
              </a:solidFill>
              <a:latin typeface="华文仿宋" pitchFamily="2" charset="-122"/>
              <a:ea typeface="华文仿宋" pitchFamily="2" charset="-122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219200" y="3048000"/>
            <a:ext cx="6553200" cy="560388"/>
            <a:chOff x="2363" y="7062"/>
            <a:chExt cx="3990" cy="312"/>
          </a:xfrm>
        </p:grpSpPr>
        <p:sp>
          <p:nvSpPr>
            <p:cNvPr id="122886" name="Rectangle 6"/>
            <p:cNvSpPr>
              <a:spLocks noChangeArrowheads="1"/>
            </p:cNvSpPr>
            <p:nvPr/>
          </p:nvSpPr>
          <p:spPr bwMode="auto">
            <a:xfrm>
              <a:off x="2363" y="7062"/>
              <a:ext cx="3990" cy="31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4000" tIns="0" rIns="18000" bIns="0"/>
            <a:lstStyle/>
            <a:p>
              <a:pPr algn="just" eaLnBrk="0" hangingPunct="0"/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a    b    a    b   c    a    b   c    a    c   b     a    b</a:t>
              </a:r>
            </a:p>
          </p:txBody>
        </p:sp>
        <p:sp>
          <p:nvSpPr>
            <p:cNvPr id="122887" name="Line 7"/>
            <p:cNvSpPr>
              <a:spLocks noChangeShapeType="1"/>
            </p:cNvSpPr>
            <p:nvPr/>
          </p:nvSpPr>
          <p:spPr bwMode="auto">
            <a:xfrm>
              <a:off x="2663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888" name="Line 8"/>
            <p:cNvSpPr>
              <a:spLocks noChangeShapeType="1"/>
            </p:cNvSpPr>
            <p:nvPr/>
          </p:nvSpPr>
          <p:spPr bwMode="auto">
            <a:xfrm>
              <a:off x="297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889" name="Line 9"/>
            <p:cNvSpPr>
              <a:spLocks noChangeShapeType="1"/>
            </p:cNvSpPr>
            <p:nvPr/>
          </p:nvSpPr>
          <p:spPr bwMode="auto">
            <a:xfrm>
              <a:off x="3293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890" name="Line 10"/>
            <p:cNvSpPr>
              <a:spLocks noChangeShapeType="1"/>
            </p:cNvSpPr>
            <p:nvPr/>
          </p:nvSpPr>
          <p:spPr bwMode="auto">
            <a:xfrm>
              <a:off x="360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891" name="Line 11"/>
            <p:cNvSpPr>
              <a:spLocks noChangeShapeType="1"/>
            </p:cNvSpPr>
            <p:nvPr/>
          </p:nvSpPr>
          <p:spPr bwMode="auto">
            <a:xfrm>
              <a:off x="390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892" name="Line 12"/>
            <p:cNvSpPr>
              <a:spLocks noChangeShapeType="1"/>
            </p:cNvSpPr>
            <p:nvPr/>
          </p:nvSpPr>
          <p:spPr bwMode="auto">
            <a:xfrm>
              <a:off x="420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893" name="Line 13"/>
            <p:cNvSpPr>
              <a:spLocks noChangeShapeType="1"/>
            </p:cNvSpPr>
            <p:nvPr/>
          </p:nvSpPr>
          <p:spPr bwMode="auto">
            <a:xfrm>
              <a:off x="4523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894" name="Line 14"/>
            <p:cNvSpPr>
              <a:spLocks noChangeShapeType="1"/>
            </p:cNvSpPr>
            <p:nvPr/>
          </p:nvSpPr>
          <p:spPr bwMode="auto">
            <a:xfrm>
              <a:off x="483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895" name="Line 15"/>
            <p:cNvSpPr>
              <a:spLocks noChangeShapeType="1"/>
            </p:cNvSpPr>
            <p:nvPr/>
          </p:nvSpPr>
          <p:spPr bwMode="auto">
            <a:xfrm>
              <a:off x="513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896" name="Line 16"/>
            <p:cNvSpPr>
              <a:spLocks noChangeShapeType="1"/>
            </p:cNvSpPr>
            <p:nvPr/>
          </p:nvSpPr>
          <p:spPr bwMode="auto">
            <a:xfrm>
              <a:off x="543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897" name="Line 17"/>
            <p:cNvSpPr>
              <a:spLocks noChangeShapeType="1"/>
            </p:cNvSpPr>
            <p:nvPr/>
          </p:nvSpPr>
          <p:spPr bwMode="auto">
            <a:xfrm>
              <a:off x="573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898" name="Line 18"/>
            <p:cNvSpPr>
              <a:spLocks noChangeShapeType="1"/>
            </p:cNvSpPr>
            <p:nvPr/>
          </p:nvSpPr>
          <p:spPr bwMode="auto">
            <a:xfrm>
              <a:off x="6053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2899" name="Rectangle 19"/>
          <p:cNvSpPr>
            <a:spLocks noChangeArrowheads="1"/>
          </p:cNvSpPr>
          <p:nvPr/>
        </p:nvSpPr>
        <p:spPr bwMode="auto">
          <a:xfrm>
            <a:off x="1219200" y="4164013"/>
            <a:ext cx="1536700" cy="560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54000" tIns="0" rIns="18000" bIns="0"/>
          <a:lstStyle/>
          <a:p>
            <a:pPr algn="just" eaLnBrk="0" hangingPunct="0"/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a     b    c </a:t>
            </a:r>
          </a:p>
        </p:txBody>
      </p:sp>
      <p:sp>
        <p:nvSpPr>
          <p:cNvPr id="122900" name="Line 20"/>
          <p:cNvSpPr>
            <a:spLocks noChangeShapeType="1"/>
          </p:cNvSpPr>
          <p:nvPr/>
        </p:nvSpPr>
        <p:spPr bwMode="auto">
          <a:xfrm>
            <a:off x="1712913" y="4159250"/>
            <a:ext cx="0" cy="5603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2901" name="Line 21"/>
          <p:cNvSpPr>
            <a:spLocks noChangeShapeType="1"/>
          </p:cNvSpPr>
          <p:nvPr/>
        </p:nvSpPr>
        <p:spPr bwMode="auto">
          <a:xfrm>
            <a:off x="2230438" y="4159250"/>
            <a:ext cx="0" cy="5603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2902" name="Text Box 22"/>
          <p:cNvSpPr txBox="1">
            <a:spLocks noChangeArrowheads="1"/>
          </p:cNvSpPr>
          <p:nvPr/>
        </p:nvSpPr>
        <p:spPr bwMode="auto">
          <a:xfrm>
            <a:off x="4495800" y="4419600"/>
            <a:ext cx="3657600" cy="9461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hangingPunct="0"/>
            <a:r>
              <a:rPr lang="en-US" altLang="zh-CN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i=3</a:t>
            </a:r>
            <a:r>
              <a:rPr lang="zh-CN" altLang="en-US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，</a:t>
            </a:r>
            <a:r>
              <a:rPr lang="en-US" altLang="zh-CN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j=3</a:t>
            </a:r>
            <a:r>
              <a:rPr lang="zh-CN" altLang="en-US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失败；</a:t>
            </a:r>
          </a:p>
          <a:p>
            <a:pPr algn="just" eaLnBrk="0" hangingPunct="0"/>
            <a:r>
              <a:rPr lang="en-US" altLang="zh-CN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i</a:t>
            </a:r>
            <a:r>
              <a:rPr lang="zh-CN" altLang="en-US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回溯到</a:t>
            </a:r>
            <a:r>
              <a:rPr lang="en-US" altLang="zh-CN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2</a:t>
            </a:r>
            <a:r>
              <a:rPr lang="zh-CN" altLang="en-US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，</a:t>
            </a:r>
            <a:r>
              <a:rPr lang="en-US" altLang="zh-CN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j</a:t>
            </a:r>
            <a:r>
              <a:rPr lang="zh-CN" altLang="en-US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回溯到</a:t>
            </a:r>
            <a:r>
              <a:rPr lang="en-US" altLang="zh-CN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1</a:t>
            </a:r>
            <a:endParaRPr lang="en-US" altLang="zh-CN" sz="3200" b="1" dirty="0">
              <a:solidFill>
                <a:schemeClr val="tx1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22903" name="Text Box 23"/>
          <p:cNvSpPr txBox="1">
            <a:spLocks noChangeArrowheads="1"/>
          </p:cNvSpPr>
          <p:nvPr/>
        </p:nvSpPr>
        <p:spPr bwMode="auto">
          <a:xfrm>
            <a:off x="529035" y="3276600"/>
            <a:ext cx="615553" cy="139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第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趟</a:t>
            </a:r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1400175" y="2286000"/>
            <a:ext cx="352425" cy="3276600"/>
            <a:chOff x="978" y="1632"/>
            <a:chExt cx="222" cy="2064"/>
          </a:xfrm>
        </p:grpSpPr>
        <p:sp>
          <p:nvSpPr>
            <p:cNvPr id="122905" name="Line 25"/>
            <p:cNvSpPr>
              <a:spLocks noChangeShapeType="1"/>
            </p:cNvSpPr>
            <p:nvPr/>
          </p:nvSpPr>
          <p:spPr bwMode="auto">
            <a:xfrm>
              <a:off x="1004" y="2465"/>
              <a:ext cx="0" cy="3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" name="Group 26"/>
            <p:cNvGrpSpPr>
              <a:grpSpLocks/>
            </p:cNvGrpSpPr>
            <p:nvPr/>
          </p:nvGrpSpPr>
          <p:grpSpPr bwMode="auto">
            <a:xfrm>
              <a:off x="978" y="1632"/>
              <a:ext cx="222" cy="480"/>
              <a:chOff x="978" y="1605"/>
              <a:chExt cx="222" cy="480"/>
            </a:xfrm>
          </p:grpSpPr>
          <p:sp>
            <p:nvSpPr>
              <p:cNvPr id="122907" name="Line 27"/>
              <p:cNvSpPr>
                <a:spLocks noChangeShapeType="1"/>
              </p:cNvSpPr>
              <p:nvPr/>
            </p:nvSpPr>
            <p:spPr bwMode="auto">
              <a:xfrm>
                <a:off x="978" y="1605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2908" name="Text Box 28"/>
              <p:cNvSpPr txBox="1">
                <a:spLocks noChangeArrowheads="1"/>
              </p:cNvSpPr>
              <p:nvPr/>
            </p:nvSpPr>
            <p:spPr bwMode="auto">
              <a:xfrm>
                <a:off x="1056" y="1680"/>
                <a:ext cx="1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r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 b="1" dirty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i</a:t>
                </a:r>
              </a:p>
            </p:txBody>
          </p:sp>
        </p:grpSp>
        <p:grpSp>
          <p:nvGrpSpPr>
            <p:cNvPr id="5" name="Group 29"/>
            <p:cNvGrpSpPr>
              <a:grpSpLocks/>
            </p:cNvGrpSpPr>
            <p:nvPr/>
          </p:nvGrpSpPr>
          <p:grpSpPr bwMode="auto">
            <a:xfrm>
              <a:off x="1008" y="3168"/>
              <a:ext cx="192" cy="528"/>
              <a:chOff x="1008" y="3168"/>
              <a:chExt cx="192" cy="528"/>
            </a:xfrm>
          </p:grpSpPr>
          <p:sp>
            <p:nvSpPr>
              <p:cNvPr id="122910" name="Line 30"/>
              <p:cNvSpPr>
                <a:spLocks noChangeShapeType="1"/>
              </p:cNvSpPr>
              <p:nvPr/>
            </p:nvSpPr>
            <p:spPr bwMode="auto">
              <a:xfrm flipV="1">
                <a:off x="1008" y="3168"/>
                <a:ext cx="0" cy="5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2911" name="Text Box 31"/>
              <p:cNvSpPr txBox="1">
                <a:spLocks noChangeArrowheads="1"/>
              </p:cNvSpPr>
              <p:nvPr/>
            </p:nvSpPr>
            <p:spPr bwMode="auto">
              <a:xfrm>
                <a:off x="1056" y="3360"/>
                <a:ext cx="1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r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j</a:t>
                </a:r>
              </a:p>
            </p:txBody>
          </p:sp>
        </p:grpSp>
      </p:grp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1905000" y="2286000"/>
            <a:ext cx="428625" cy="3276600"/>
            <a:chOff x="1296" y="1632"/>
            <a:chExt cx="270" cy="2064"/>
          </a:xfrm>
        </p:grpSpPr>
        <p:sp>
          <p:nvSpPr>
            <p:cNvPr id="122913" name="Line 33"/>
            <p:cNvSpPr>
              <a:spLocks noChangeShapeType="1"/>
            </p:cNvSpPr>
            <p:nvPr/>
          </p:nvSpPr>
          <p:spPr bwMode="auto">
            <a:xfrm>
              <a:off x="1314" y="2465"/>
              <a:ext cx="0" cy="3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" name="Group 34"/>
            <p:cNvGrpSpPr>
              <a:grpSpLocks/>
            </p:cNvGrpSpPr>
            <p:nvPr/>
          </p:nvGrpSpPr>
          <p:grpSpPr bwMode="auto">
            <a:xfrm>
              <a:off x="1344" y="1632"/>
              <a:ext cx="222" cy="480"/>
              <a:chOff x="978" y="1605"/>
              <a:chExt cx="222" cy="480"/>
            </a:xfrm>
          </p:grpSpPr>
          <p:sp>
            <p:nvSpPr>
              <p:cNvPr id="122915" name="Line 35"/>
              <p:cNvSpPr>
                <a:spLocks noChangeShapeType="1"/>
              </p:cNvSpPr>
              <p:nvPr/>
            </p:nvSpPr>
            <p:spPr bwMode="auto">
              <a:xfrm>
                <a:off x="978" y="1605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2916" name="Text Box 36"/>
              <p:cNvSpPr txBox="1">
                <a:spLocks noChangeArrowheads="1"/>
              </p:cNvSpPr>
              <p:nvPr/>
            </p:nvSpPr>
            <p:spPr bwMode="auto">
              <a:xfrm>
                <a:off x="1056" y="1680"/>
                <a:ext cx="1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r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 b="1" dirty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i</a:t>
                </a:r>
              </a:p>
            </p:txBody>
          </p:sp>
        </p:grpSp>
        <p:grpSp>
          <p:nvGrpSpPr>
            <p:cNvPr id="8" name="Group 37"/>
            <p:cNvGrpSpPr>
              <a:grpSpLocks/>
            </p:cNvGrpSpPr>
            <p:nvPr/>
          </p:nvGrpSpPr>
          <p:grpSpPr bwMode="auto">
            <a:xfrm>
              <a:off x="1296" y="3168"/>
              <a:ext cx="192" cy="528"/>
              <a:chOff x="1008" y="3168"/>
              <a:chExt cx="192" cy="528"/>
            </a:xfrm>
          </p:grpSpPr>
          <p:sp>
            <p:nvSpPr>
              <p:cNvPr id="122918" name="Line 38"/>
              <p:cNvSpPr>
                <a:spLocks noChangeShapeType="1"/>
              </p:cNvSpPr>
              <p:nvPr/>
            </p:nvSpPr>
            <p:spPr bwMode="auto">
              <a:xfrm flipV="1">
                <a:off x="1008" y="3168"/>
                <a:ext cx="0" cy="5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2919" name="Text Box 39"/>
              <p:cNvSpPr txBox="1">
                <a:spLocks noChangeArrowheads="1"/>
              </p:cNvSpPr>
              <p:nvPr/>
            </p:nvSpPr>
            <p:spPr bwMode="auto">
              <a:xfrm>
                <a:off x="1056" y="3360"/>
                <a:ext cx="1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r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j</a:t>
                </a:r>
              </a:p>
            </p:txBody>
          </p:sp>
        </p:grpSp>
      </p:grpSp>
      <p:grpSp>
        <p:nvGrpSpPr>
          <p:cNvPr id="9" name="Group 40"/>
          <p:cNvGrpSpPr>
            <a:grpSpLocks/>
          </p:cNvGrpSpPr>
          <p:nvPr/>
        </p:nvGrpSpPr>
        <p:grpSpPr bwMode="auto">
          <a:xfrm>
            <a:off x="2327275" y="2286000"/>
            <a:ext cx="539750" cy="3276600"/>
            <a:chOff x="1562" y="1632"/>
            <a:chExt cx="340" cy="2064"/>
          </a:xfrm>
        </p:grpSpPr>
        <p:grpSp>
          <p:nvGrpSpPr>
            <p:cNvPr id="10" name="Group 41"/>
            <p:cNvGrpSpPr>
              <a:grpSpLocks/>
            </p:cNvGrpSpPr>
            <p:nvPr/>
          </p:nvGrpSpPr>
          <p:grpSpPr bwMode="auto">
            <a:xfrm>
              <a:off x="1562" y="2465"/>
              <a:ext cx="162" cy="354"/>
              <a:chOff x="1370" y="2273"/>
              <a:chExt cx="162" cy="354"/>
            </a:xfrm>
          </p:grpSpPr>
          <p:sp>
            <p:nvSpPr>
              <p:cNvPr id="122922" name="Line 42"/>
              <p:cNvSpPr>
                <a:spLocks noChangeShapeType="1"/>
              </p:cNvSpPr>
              <p:nvPr/>
            </p:nvSpPr>
            <p:spPr bwMode="auto">
              <a:xfrm>
                <a:off x="1447" y="2273"/>
                <a:ext cx="0" cy="354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23" name="Freeform 43"/>
              <p:cNvSpPr>
                <a:spLocks/>
              </p:cNvSpPr>
              <p:nvPr/>
            </p:nvSpPr>
            <p:spPr bwMode="auto">
              <a:xfrm>
                <a:off x="1370" y="2416"/>
                <a:ext cx="162" cy="10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7" y="90"/>
                  </a:cxn>
                </a:cxnLst>
                <a:rect l="0" t="0" r="r" b="b"/>
                <a:pathLst>
                  <a:path w="157" h="90">
                    <a:moveTo>
                      <a:pt x="0" y="0"/>
                    </a:moveTo>
                    <a:lnTo>
                      <a:pt x="157" y="90"/>
                    </a:lnTo>
                  </a:path>
                </a:pathLst>
              </a:custGeom>
              <a:noFill/>
              <a:ln w="38100" cmpd="sng">
                <a:solidFill>
                  <a:srgbClr val="FF3300"/>
                </a:solidFill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1" name="Group 44"/>
            <p:cNvGrpSpPr>
              <a:grpSpLocks/>
            </p:cNvGrpSpPr>
            <p:nvPr/>
          </p:nvGrpSpPr>
          <p:grpSpPr bwMode="auto">
            <a:xfrm>
              <a:off x="1680" y="1632"/>
              <a:ext cx="222" cy="480"/>
              <a:chOff x="978" y="1605"/>
              <a:chExt cx="222" cy="480"/>
            </a:xfrm>
          </p:grpSpPr>
          <p:sp>
            <p:nvSpPr>
              <p:cNvPr id="122925" name="Line 45"/>
              <p:cNvSpPr>
                <a:spLocks noChangeShapeType="1"/>
              </p:cNvSpPr>
              <p:nvPr/>
            </p:nvSpPr>
            <p:spPr bwMode="auto">
              <a:xfrm>
                <a:off x="978" y="1605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2926" name="Text Box 46"/>
              <p:cNvSpPr txBox="1">
                <a:spLocks noChangeArrowheads="1"/>
              </p:cNvSpPr>
              <p:nvPr/>
            </p:nvSpPr>
            <p:spPr bwMode="auto">
              <a:xfrm>
                <a:off x="1056" y="1680"/>
                <a:ext cx="1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r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 b="1" dirty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i</a:t>
                </a:r>
              </a:p>
            </p:txBody>
          </p:sp>
        </p:grpSp>
        <p:grpSp>
          <p:nvGrpSpPr>
            <p:cNvPr id="12" name="Group 47"/>
            <p:cNvGrpSpPr>
              <a:grpSpLocks/>
            </p:cNvGrpSpPr>
            <p:nvPr/>
          </p:nvGrpSpPr>
          <p:grpSpPr bwMode="auto">
            <a:xfrm>
              <a:off x="1632" y="3168"/>
              <a:ext cx="192" cy="528"/>
              <a:chOff x="1008" y="3168"/>
              <a:chExt cx="192" cy="528"/>
            </a:xfrm>
          </p:grpSpPr>
          <p:sp>
            <p:nvSpPr>
              <p:cNvPr id="122928" name="Line 48"/>
              <p:cNvSpPr>
                <a:spLocks noChangeShapeType="1"/>
              </p:cNvSpPr>
              <p:nvPr/>
            </p:nvSpPr>
            <p:spPr bwMode="auto">
              <a:xfrm flipV="1">
                <a:off x="1008" y="3168"/>
                <a:ext cx="0" cy="5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2929" name="Text Box 49"/>
              <p:cNvSpPr txBox="1">
                <a:spLocks noChangeArrowheads="1"/>
              </p:cNvSpPr>
              <p:nvPr/>
            </p:nvSpPr>
            <p:spPr bwMode="auto">
              <a:xfrm>
                <a:off x="1056" y="3360"/>
                <a:ext cx="1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r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j</a:t>
                </a:r>
              </a:p>
            </p:txBody>
          </p:sp>
        </p:grpSp>
      </p:grpSp>
      <p:grpSp>
        <p:nvGrpSpPr>
          <p:cNvPr id="13" name="Group 50"/>
          <p:cNvGrpSpPr>
            <a:grpSpLocks/>
          </p:cNvGrpSpPr>
          <p:nvPr/>
        </p:nvGrpSpPr>
        <p:grpSpPr bwMode="auto">
          <a:xfrm>
            <a:off x="1258888" y="2352675"/>
            <a:ext cx="1114425" cy="3162300"/>
            <a:chOff x="816" y="1464"/>
            <a:chExt cx="702" cy="1992"/>
          </a:xfrm>
        </p:grpSpPr>
        <p:grpSp>
          <p:nvGrpSpPr>
            <p:cNvPr id="14" name="Group 51"/>
            <p:cNvGrpSpPr>
              <a:grpSpLocks/>
            </p:cNvGrpSpPr>
            <p:nvPr/>
          </p:nvGrpSpPr>
          <p:grpSpPr bwMode="auto">
            <a:xfrm>
              <a:off x="1326" y="1464"/>
              <a:ext cx="192" cy="432"/>
              <a:chOff x="2064" y="1488"/>
              <a:chExt cx="192" cy="432"/>
            </a:xfrm>
          </p:grpSpPr>
          <p:sp>
            <p:nvSpPr>
              <p:cNvPr id="122932" name="Line 52"/>
              <p:cNvSpPr>
                <a:spLocks noChangeShapeType="1"/>
              </p:cNvSpPr>
              <p:nvPr/>
            </p:nvSpPr>
            <p:spPr bwMode="auto">
              <a:xfrm>
                <a:off x="2064" y="1488"/>
                <a:ext cx="0" cy="432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2933" name="Text Box 53"/>
              <p:cNvSpPr txBox="1">
                <a:spLocks noChangeArrowheads="1"/>
              </p:cNvSpPr>
              <p:nvPr/>
            </p:nvSpPr>
            <p:spPr bwMode="auto">
              <a:xfrm>
                <a:off x="2142" y="1530"/>
                <a:ext cx="11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r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 b="1" dirty="0">
                    <a:solidFill>
                      <a:srgbClr val="FF3300"/>
                    </a:solidFill>
                    <a:latin typeface="Times New Roman" pitchFamily="18" charset="0"/>
                    <a:ea typeface="宋体" charset="-122"/>
                  </a:rPr>
                  <a:t>i</a:t>
                </a:r>
              </a:p>
            </p:txBody>
          </p:sp>
        </p:grpSp>
        <p:grpSp>
          <p:nvGrpSpPr>
            <p:cNvPr id="15" name="Group 54"/>
            <p:cNvGrpSpPr>
              <a:grpSpLocks/>
            </p:cNvGrpSpPr>
            <p:nvPr/>
          </p:nvGrpSpPr>
          <p:grpSpPr bwMode="auto">
            <a:xfrm>
              <a:off x="816" y="2976"/>
              <a:ext cx="201" cy="480"/>
              <a:chOff x="1920" y="3024"/>
              <a:chExt cx="201" cy="480"/>
            </a:xfrm>
          </p:grpSpPr>
          <p:sp>
            <p:nvSpPr>
              <p:cNvPr id="122935" name="Line 55"/>
              <p:cNvSpPr>
                <a:spLocks noChangeShapeType="1"/>
              </p:cNvSpPr>
              <p:nvPr/>
            </p:nvSpPr>
            <p:spPr bwMode="auto">
              <a:xfrm flipV="1">
                <a:off x="1920" y="3024"/>
                <a:ext cx="0" cy="48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2936" name="Text Box 56"/>
              <p:cNvSpPr txBox="1">
                <a:spLocks noChangeArrowheads="1"/>
              </p:cNvSpPr>
              <p:nvPr/>
            </p:nvSpPr>
            <p:spPr bwMode="auto">
              <a:xfrm>
                <a:off x="1977" y="3180"/>
                <a:ext cx="1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r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FF3300"/>
                    </a:solidFill>
                    <a:latin typeface="Times New Roman" pitchFamily="18" charset="0"/>
                    <a:ea typeface="宋体" charset="-122"/>
                  </a:rPr>
                  <a:t>j</a:t>
                </a:r>
              </a:p>
            </p:txBody>
          </p:sp>
        </p:grp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22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86000" y="1828800"/>
            <a:ext cx="5848350" cy="533400"/>
            <a:chOff x="2363" y="7062"/>
            <a:chExt cx="3990" cy="312"/>
          </a:xfrm>
        </p:grpSpPr>
        <p:sp>
          <p:nvSpPr>
            <p:cNvPr id="123909" name="Rectangle 5"/>
            <p:cNvSpPr>
              <a:spLocks noChangeArrowheads="1"/>
            </p:cNvSpPr>
            <p:nvPr/>
          </p:nvSpPr>
          <p:spPr bwMode="auto">
            <a:xfrm>
              <a:off x="2363" y="7062"/>
              <a:ext cx="3990" cy="31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4000" tIns="0" rIns="18000" bIns="0"/>
            <a:lstStyle/>
            <a:p>
              <a:pPr eaLnBrk="0" hangingPunct="0"/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a   b   a   b  c    a   b   c   a   c   b  a   b</a:t>
              </a:r>
            </a:p>
          </p:txBody>
        </p:sp>
        <p:sp>
          <p:nvSpPr>
            <p:cNvPr id="123910" name="Line 6"/>
            <p:cNvSpPr>
              <a:spLocks noChangeShapeType="1"/>
            </p:cNvSpPr>
            <p:nvPr/>
          </p:nvSpPr>
          <p:spPr bwMode="auto">
            <a:xfrm>
              <a:off x="2663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911" name="Line 7"/>
            <p:cNvSpPr>
              <a:spLocks noChangeShapeType="1"/>
            </p:cNvSpPr>
            <p:nvPr/>
          </p:nvSpPr>
          <p:spPr bwMode="auto">
            <a:xfrm>
              <a:off x="297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912" name="Line 8"/>
            <p:cNvSpPr>
              <a:spLocks noChangeShapeType="1"/>
            </p:cNvSpPr>
            <p:nvPr/>
          </p:nvSpPr>
          <p:spPr bwMode="auto">
            <a:xfrm>
              <a:off x="3293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913" name="Line 9"/>
            <p:cNvSpPr>
              <a:spLocks noChangeShapeType="1"/>
            </p:cNvSpPr>
            <p:nvPr/>
          </p:nvSpPr>
          <p:spPr bwMode="auto">
            <a:xfrm>
              <a:off x="360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914" name="Line 10"/>
            <p:cNvSpPr>
              <a:spLocks noChangeShapeType="1"/>
            </p:cNvSpPr>
            <p:nvPr/>
          </p:nvSpPr>
          <p:spPr bwMode="auto">
            <a:xfrm>
              <a:off x="390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915" name="Line 11"/>
            <p:cNvSpPr>
              <a:spLocks noChangeShapeType="1"/>
            </p:cNvSpPr>
            <p:nvPr/>
          </p:nvSpPr>
          <p:spPr bwMode="auto">
            <a:xfrm>
              <a:off x="420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916" name="Line 12"/>
            <p:cNvSpPr>
              <a:spLocks noChangeShapeType="1"/>
            </p:cNvSpPr>
            <p:nvPr/>
          </p:nvSpPr>
          <p:spPr bwMode="auto">
            <a:xfrm>
              <a:off x="4523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917" name="Line 13"/>
            <p:cNvSpPr>
              <a:spLocks noChangeShapeType="1"/>
            </p:cNvSpPr>
            <p:nvPr/>
          </p:nvSpPr>
          <p:spPr bwMode="auto">
            <a:xfrm>
              <a:off x="483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918" name="Line 14"/>
            <p:cNvSpPr>
              <a:spLocks noChangeShapeType="1"/>
            </p:cNvSpPr>
            <p:nvPr/>
          </p:nvSpPr>
          <p:spPr bwMode="auto">
            <a:xfrm>
              <a:off x="513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919" name="Line 15"/>
            <p:cNvSpPr>
              <a:spLocks noChangeShapeType="1"/>
            </p:cNvSpPr>
            <p:nvPr/>
          </p:nvSpPr>
          <p:spPr bwMode="auto">
            <a:xfrm>
              <a:off x="543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920" name="Line 16"/>
            <p:cNvSpPr>
              <a:spLocks noChangeShapeType="1"/>
            </p:cNvSpPr>
            <p:nvPr/>
          </p:nvSpPr>
          <p:spPr bwMode="auto">
            <a:xfrm>
              <a:off x="573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921" name="Line 17"/>
            <p:cNvSpPr>
              <a:spLocks noChangeShapeType="1"/>
            </p:cNvSpPr>
            <p:nvPr/>
          </p:nvSpPr>
          <p:spPr bwMode="auto">
            <a:xfrm>
              <a:off x="6053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3922" name="Rectangle 18"/>
          <p:cNvSpPr>
            <a:spLocks noChangeArrowheads="1"/>
          </p:cNvSpPr>
          <p:nvPr/>
        </p:nvSpPr>
        <p:spPr bwMode="auto">
          <a:xfrm>
            <a:off x="2757488" y="2817813"/>
            <a:ext cx="457200" cy="469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36000" tIns="0" rIns="0" bIns="0"/>
          <a:lstStyle/>
          <a:p>
            <a:pPr eaLnBrk="0" hangingPunct="0"/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a</a:t>
            </a:r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2898775" y="1219200"/>
            <a:ext cx="419100" cy="2736850"/>
            <a:chOff x="1826" y="768"/>
            <a:chExt cx="264" cy="1724"/>
          </a:xfrm>
        </p:grpSpPr>
        <p:sp>
          <p:nvSpPr>
            <p:cNvPr id="123924" name="Freeform 20"/>
            <p:cNvSpPr>
              <a:spLocks/>
            </p:cNvSpPr>
            <p:nvPr/>
          </p:nvSpPr>
          <p:spPr bwMode="auto">
            <a:xfrm>
              <a:off x="1826" y="1591"/>
              <a:ext cx="147" cy="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7" y="90"/>
                </a:cxn>
              </a:cxnLst>
              <a:rect l="0" t="0" r="r" b="b"/>
              <a:pathLst>
                <a:path w="157" h="90">
                  <a:moveTo>
                    <a:pt x="0" y="0"/>
                  </a:moveTo>
                  <a:lnTo>
                    <a:pt x="157" y="90"/>
                  </a:lnTo>
                </a:path>
              </a:pathLst>
            </a:custGeom>
            <a:noFill/>
            <a:ln w="28575" cmpd="sng">
              <a:solidFill>
                <a:srgbClr val="FF3300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" name="Group 21"/>
            <p:cNvGrpSpPr>
              <a:grpSpLocks/>
            </p:cNvGrpSpPr>
            <p:nvPr/>
          </p:nvGrpSpPr>
          <p:grpSpPr bwMode="auto">
            <a:xfrm>
              <a:off x="1872" y="768"/>
              <a:ext cx="218" cy="1724"/>
              <a:chOff x="1872" y="768"/>
              <a:chExt cx="218" cy="1724"/>
            </a:xfrm>
          </p:grpSpPr>
          <p:sp>
            <p:nvSpPr>
              <p:cNvPr id="123926" name="Line 22"/>
              <p:cNvSpPr>
                <a:spLocks noChangeShapeType="1"/>
              </p:cNvSpPr>
              <p:nvPr/>
            </p:nvSpPr>
            <p:spPr bwMode="auto">
              <a:xfrm>
                <a:off x="1905" y="1500"/>
                <a:ext cx="0" cy="278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" name="Group 23"/>
              <p:cNvGrpSpPr>
                <a:grpSpLocks/>
              </p:cNvGrpSpPr>
              <p:nvPr/>
            </p:nvGrpSpPr>
            <p:grpSpPr bwMode="auto">
              <a:xfrm>
                <a:off x="1894" y="768"/>
                <a:ext cx="170" cy="384"/>
                <a:chOff x="978" y="1605"/>
                <a:chExt cx="222" cy="480"/>
              </a:xfrm>
            </p:grpSpPr>
            <p:sp>
              <p:nvSpPr>
                <p:cNvPr id="123928" name="Line 24"/>
                <p:cNvSpPr>
                  <a:spLocks noChangeShapeType="1"/>
                </p:cNvSpPr>
                <p:nvPr/>
              </p:nvSpPr>
              <p:spPr bwMode="auto">
                <a:xfrm>
                  <a:off x="978" y="1605"/>
                  <a:ext cx="0" cy="48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3929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056" y="1680"/>
                  <a:ext cx="144" cy="3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rIns="0"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altLang="zh-CN" sz="2400" b="1" dirty="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rPr>
                    <a:t>i</a:t>
                  </a:r>
                </a:p>
              </p:txBody>
            </p:sp>
          </p:grpSp>
          <p:grpSp>
            <p:nvGrpSpPr>
              <p:cNvPr id="6" name="Group 26"/>
              <p:cNvGrpSpPr>
                <a:grpSpLocks/>
              </p:cNvGrpSpPr>
              <p:nvPr/>
            </p:nvGrpSpPr>
            <p:grpSpPr bwMode="auto">
              <a:xfrm>
                <a:off x="1872" y="2064"/>
                <a:ext cx="218" cy="428"/>
                <a:chOff x="1008" y="3168"/>
                <a:chExt cx="192" cy="589"/>
              </a:xfrm>
            </p:grpSpPr>
            <p:sp>
              <p:nvSpPr>
                <p:cNvPr id="123931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1008" y="3168"/>
                  <a:ext cx="0" cy="52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3932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1056" y="3361"/>
                  <a:ext cx="144" cy="39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rIns="0"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rPr>
                    <a:t>j</a:t>
                  </a:r>
                </a:p>
              </p:txBody>
            </p:sp>
          </p:grpSp>
        </p:grpSp>
      </p:grpSp>
      <p:grpSp>
        <p:nvGrpSpPr>
          <p:cNvPr id="7" name="Group 29"/>
          <p:cNvGrpSpPr>
            <a:grpSpLocks/>
          </p:cNvGrpSpPr>
          <p:nvPr/>
        </p:nvGrpSpPr>
        <p:grpSpPr bwMode="auto">
          <a:xfrm>
            <a:off x="3124200" y="1219200"/>
            <a:ext cx="609600" cy="2736850"/>
            <a:chOff x="1968" y="768"/>
            <a:chExt cx="384" cy="1724"/>
          </a:xfrm>
        </p:grpSpPr>
        <p:grpSp>
          <p:nvGrpSpPr>
            <p:cNvPr id="8" name="Group 30"/>
            <p:cNvGrpSpPr>
              <a:grpSpLocks/>
            </p:cNvGrpSpPr>
            <p:nvPr/>
          </p:nvGrpSpPr>
          <p:grpSpPr bwMode="auto">
            <a:xfrm>
              <a:off x="2182" y="768"/>
              <a:ext cx="170" cy="384"/>
              <a:chOff x="2182" y="768"/>
              <a:chExt cx="170" cy="384"/>
            </a:xfrm>
          </p:grpSpPr>
          <p:sp>
            <p:nvSpPr>
              <p:cNvPr id="123935" name="Line 31"/>
              <p:cNvSpPr>
                <a:spLocks noChangeShapeType="1"/>
              </p:cNvSpPr>
              <p:nvPr/>
            </p:nvSpPr>
            <p:spPr bwMode="auto">
              <a:xfrm>
                <a:off x="2182" y="768"/>
                <a:ext cx="0" cy="384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3936" name="Text Box 32"/>
              <p:cNvSpPr txBox="1">
                <a:spLocks noChangeArrowheads="1"/>
              </p:cNvSpPr>
              <p:nvPr/>
            </p:nvSpPr>
            <p:spPr bwMode="auto">
              <a:xfrm>
                <a:off x="2242" y="828"/>
                <a:ext cx="11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r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 b="1" dirty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i</a:t>
                </a:r>
              </a:p>
            </p:txBody>
          </p:sp>
        </p:grpSp>
        <p:grpSp>
          <p:nvGrpSpPr>
            <p:cNvPr id="9" name="Group 33"/>
            <p:cNvGrpSpPr>
              <a:grpSpLocks/>
            </p:cNvGrpSpPr>
            <p:nvPr/>
          </p:nvGrpSpPr>
          <p:grpSpPr bwMode="auto">
            <a:xfrm>
              <a:off x="1968" y="2064"/>
              <a:ext cx="218" cy="428"/>
              <a:chOff x="2160" y="2064"/>
              <a:chExt cx="218" cy="428"/>
            </a:xfrm>
          </p:grpSpPr>
          <p:sp>
            <p:nvSpPr>
              <p:cNvPr id="123938" name="Line 34"/>
              <p:cNvSpPr>
                <a:spLocks noChangeShapeType="1"/>
              </p:cNvSpPr>
              <p:nvPr/>
            </p:nvSpPr>
            <p:spPr bwMode="auto">
              <a:xfrm flipV="1">
                <a:off x="2160" y="2064"/>
                <a:ext cx="0" cy="384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3939" name="Text Box 35"/>
              <p:cNvSpPr txBox="1">
                <a:spLocks noChangeArrowheads="1"/>
              </p:cNvSpPr>
              <p:nvPr/>
            </p:nvSpPr>
            <p:spPr bwMode="auto">
              <a:xfrm>
                <a:off x="2215" y="2204"/>
                <a:ext cx="16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r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FF3300"/>
                    </a:solidFill>
                    <a:latin typeface="Times New Roman" pitchFamily="18" charset="0"/>
                    <a:ea typeface="宋体" charset="-122"/>
                  </a:rPr>
                  <a:t>j</a:t>
                </a:r>
              </a:p>
            </p:txBody>
          </p:sp>
        </p:grpSp>
      </p:grpSp>
      <p:sp>
        <p:nvSpPr>
          <p:cNvPr id="123940" name="Text Box 36"/>
          <p:cNvSpPr txBox="1">
            <a:spLocks noChangeArrowheads="1"/>
          </p:cNvSpPr>
          <p:nvPr/>
        </p:nvSpPr>
        <p:spPr bwMode="auto">
          <a:xfrm>
            <a:off x="990600" y="1600200"/>
            <a:ext cx="611188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第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2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趟</a:t>
            </a:r>
          </a:p>
        </p:txBody>
      </p:sp>
      <p:sp>
        <p:nvSpPr>
          <p:cNvPr id="123941" name="Text Box 37"/>
          <p:cNvSpPr txBox="1">
            <a:spLocks noChangeArrowheads="1"/>
          </p:cNvSpPr>
          <p:nvPr/>
        </p:nvSpPr>
        <p:spPr bwMode="auto">
          <a:xfrm>
            <a:off x="4419600" y="2590800"/>
            <a:ext cx="3581400" cy="9461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hangingPunct="0"/>
            <a:r>
              <a:rPr lang="en-US" altLang="zh-CN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i=2</a:t>
            </a:r>
            <a:r>
              <a:rPr lang="zh-CN" altLang="en-US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，</a:t>
            </a:r>
            <a:r>
              <a:rPr lang="en-US" altLang="zh-CN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j=1</a:t>
            </a:r>
            <a:r>
              <a:rPr lang="zh-CN" altLang="en-US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失败</a:t>
            </a:r>
          </a:p>
          <a:p>
            <a:pPr algn="just" eaLnBrk="0" hangingPunct="0"/>
            <a:r>
              <a:rPr lang="en-US" altLang="zh-CN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i</a:t>
            </a:r>
            <a:r>
              <a:rPr lang="zh-CN" altLang="en-US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回溯到</a:t>
            </a:r>
            <a:r>
              <a:rPr lang="en-US" altLang="zh-CN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3</a:t>
            </a:r>
            <a:r>
              <a:rPr lang="zh-CN" altLang="en-US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，</a:t>
            </a:r>
            <a:r>
              <a:rPr lang="en-US" altLang="zh-CN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j</a:t>
            </a:r>
            <a:r>
              <a:rPr lang="zh-CN" altLang="en-US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回溯到</a:t>
            </a:r>
            <a:r>
              <a:rPr lang="en-US" altLang="zh-CN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1</a:t>
            </a:r>
            <a:endParaRPr lang="en-US" altLang="zh-CN" sz="3200" b="1" dirty="0">
              <a:solidFill>
                <a:schemeClr val="tx1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23942" name="Text Box 38"/>
          <p:cNvSpPr txBox="1">
            <a:spLocks noChangeArrowheads="1"/>
          </p:cNvSpPr>
          <p:nvPr/>
        </p:nvSpPr>
        <p:spPr bwMode="auto">
          <a:xfrm>
            <a:off x="942471" y="4339771"/>
            <a:ext cx="581529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ea typeface="宋体" charset="-122"/>
              </a:rPr>
              <a:t>第</a:t>
            </a:r>
            <a:r>
              <a:rPr lang="en-US" altLang="zh-CN" sz="2800" b="1" dirty="0">
                <a:latin typeface="Times New Roman" pitchFamily="18" charset="0"/>
                <a:ea typeface="宋体" charset="-122"/>
              </a:rPr>
              <a:t>3</a:t>
            </a:r>
            <a:r>
              <a:rPr lang="zh-CN" altLang="en-US" sz="2800" b="1" dirty="0">
                <a:latin typeface="Times New Roman" pitchFamily="18" charset="0"/>
                <a:ea typeface="宋体" charset="-122"/>
              </a:rPr>
              <a:t>趟</a:t>
            </a:r>
          </a:p>
        </p:txBody>
      </p:sp>
      <p:grpSp>
        <p:nvGrpSpPr>
          <p:cNvPr id="10" name="Group 39"/>
          <p:cNvGrpSpPr>
            <a:grpSpLocks/>
          </p:cNvGrpSpPr>
          <p:nvPr/>
        </p:nvGrpSpPr>
        <p:grpSpPr bwMode="auto">
          <a:xfrm>
            <a:off x="2451100" y="4572000"/>
            <a:ext cx="5702300" cy="473075"/>
            <a:chOff x="2363" y="7062"/>
            <a:chExt cx="3990" cy="312"/>
          </a:xfrm>
        </p:grpSpPr>
        <p:sp>
          <p:nvSpPr>
            <p:cNvPr id="123944" name="Rectangle 40"/>
            <p:cNvSpPr>
              <a:spLocks noChangeArrowheads="1"/>
            </p:cNvSpPr>
            <p:nvPr/>
          </p:nvSpPr>
          <p:spPr bwMode="auto">
            <a:xfrm>
              <a:off x="2363" y="7062"/>
              <a:ext cx="3990" cy="31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4000" tIns="0" rIns="18000" bIns="0"/>
            <a:lstStyle/>
            <a:p>
              <a:pPr algn="just" eaLnBrk="0" hangingPunct="0"/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a   b   a   b   c   a   b   c   a   c   b  a    b</a:t>
              </a:r>
            </a:p>
          </p:txBody>
        </p:sp>
        <p:sp>
          <p:nvSpPr>
            <p:cNvPr id="123945" name="Line 41"/>
            <p:cNvSpPr>
              <a:spLocks noChangeShapeType="1"/>
            </p:cNvSpPr>
            <p:nvPr/>
          </p:nvSpPr>
          <p:spPr bwMode="auto">
            <a:xfrm>
              <a:off x="2663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946" name="Line 42"/>
            <p:cNvSpPr>
              <a:spLocks noChangeShapeType="1"/>
            </p:cNvSpPr>
            <p:nvPr/>
          </p:nvSpPr>
          <p:spPr bwMode="auto">
            <a:xfrm>
              <a:off x="297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947" name="Line 43"/>
            <p:cNvSpPr>
              <a:spLocks noChangeShapeType="1"/>
            </p:cNvSpPr>
            <p:nvPr/>
          </p:nvSpPr>
          <p:spPr bwMode="auto">
            <a:xfrm>
              <a:off x="3293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948" name="Line 44"/>
            <p:cNvSpPr>
              <a:spLocks noChangeShapeType="1"/>
            </p:cNvSpPr>
            <p:nvPr/>
          </p:nvSpPr>
          <p:spPr bwMode="auto">
            <a:xfrm>
              <a:off x="360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949" name="Line 45"/>
            <p:cNvSpPr>
              <a:spLocks noChangeShapeType="1"/>
            </p:cNvSpPr>
            <p:nvPr/>
          </p:nvSpPr>
          <p:spPr bwMode="auto">
            <a:xfrm>
              <a:off x="390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950" name="Line 46"/>
            <p:cNvSpPr>
              <a:spLocks noChangeShapeType="1"/>
            </p:cNvSpPr>
            <p:nvPr/>
          </p:nvSpPr>
          <p:spPr bwMode="auto">
            <a:xfrm>
              <a:off x="420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951" name="Line 47"/>
            <p:cNvSpPr>
              <a:spLocks noChangeShapeType="1"/>
            </p:cNvSpPr>
            <p:nvPr/>
          </p:nvSpPr>
          <p:spPr bwMode="auto">
            <a:xfrm>
              <a:off x="4523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952" name="Line 48"/>
            <p:cNvSpPr>
              <a:spLocks noChangeShapeType="1"/>
            </p:cNvSpPr>
            <p:nvPr/>
          </p:nvSpPr>
          <p:spPr bwMode="auto">
            <a:xfrm>
              <a:off x="483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953" name="Line 49"/>
            <p:cNvSpPr>
              <a:spLocks noChangeShapeType="1"/>
            </p:cNvSpPr>
            <p:nvPr/>
          </p:nvSpPr>
          <p:spPr bwMode="auto">
            <a:xfrm>
              <a:off x="513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954" name="Line 50"/>
            <p:cNvSpPr>
              <a:spLocks noChangeShapeType="1"/>
            </p:cNvSpPr>
            <p:nvPr/>
          </p:nvSpPr>
          <p:spPr bwMode="auto">
            <a:xfrm>
              <a:off x="543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955" name="Line 51"/>
            <p:cNvSpPr>
              <a:spLocks noChangeShapeType="1"/>
            </p:cNvSpPr>
            <p:nvPr/>
          </p:nvSpPr>
          <p:spPr bwMode="auto">
            <a:xfrm>
              <a:off x="573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956" name="Line 52"/>
            <p:cNvSpPr>
              <a:spLocks noChangeShapeType="1"/>
            </p:cNvSpPr>
            <p:nvPr/>
          </p:nvSpPr>
          <p:spPr bwMode="auto">
            <a:xfrm>
              <a:off x="6053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3957" name="Rectangle 53"/>
          <p:cNvSpPr>
            <a:spLocks noChangeArrowheads="1"/>
          </p:cNvSpPr>
          <p:nvPr/>
        </p:nvSpPr>
        <p:spPr bwMode="auto">
          <a:xfrm>
            <a:off x="3351213" y="5540375"/>
            <a:ext cx="2228850" cy="4794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54000" tIns="0" rIns="18000" bIns="0"/>
          <a:lstStyle/>
          <a:p>
            <a:pPr algn="just" eaLnBrk="0" hangingPunct="0"/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a    b   c   a   c</a:t>
            </a:r>
          </a:p>
        </p:txBody>
      </p:sp>
      <p:sp>
        <p:nvSpPr>
          <p:cNvPr id="123958" name="Line 54"/>
          <p:cNvSpPr>
            <a:spLocks noChangeShapeType="1"/>
          </p:cNvSpPr>
          <p:nvPr/>
        </p:nvSpPr>
        <p:spPr bwMode="auto">
          <a:xfrm>
            <a:off x="3779838" y="5540375"/>
            <a:ext cx="0" cy="471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959" name="Line 55"/>
          <p:cNvSpPr>
            <a:spLocks noChangeShapeType="1"/>
          </p:cNvSpPr>
          <p:nvPr/>
        </p:nvSpPr>
        <p:spPr bwMode="auto">
          <a:xfrm>
            <a:off x="4230688" y="5540375"/>
            <a:ext cx="0" cy="471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960" name="Line 56"/>
          <p:cNvSpPr>
            <a:spLocks noChangeShapeType="1"/>
          </p:cNvSpPr>
          <p:nvPr/>
        </p:nvSpPr>
        <p:spPr bwMode="auto">
          <a:xfrm>
            <a:off x="4679950" y="5540375"/>
            <a:ext cx="0" cy="471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961" name="Line 57"/>
          <p:cNvSpPr>
            <a:spLocks noChangeShapeType="1"/>
          </p:cNvSpPr>
          <p:nvPr/>
        </p:nvSpPr>
        <p:spPr bwMode="auto">
          <a:xfrm>
            <a:off x="5130800" y="5540375"/>
            <a:ext cx="0" cy="471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962" name="Text Box 58"/>
          <p:cNvSpPr txBox="1">
            <a:spLocks noChangeArrowheads="1"/>
          </p:cNvSpPr>
          <p:nvPr/>
        </p:nvSpPr>
        <p:spPr bwMode="auto">
          <a:xfrm>
            <a:off x="5964238" y="5591175"/>
            <a:ext cx="3108325" cy="900113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 eaLnBrk="0" hangingPunct="0"/>
            <a:r>
              <a:rPr lang="en-US" altLang="zh-CN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i=7</a:t>
            </a:r>
            <a:r>
              <a:rPr lang="zh-CN" altLang="en-US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，</a:t>
            </a:r>
            <a:r>
              <a:rPr lang="en-US" altLang="zh-CN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j=5</a:t>
            </a:r>
            <a:r>
              <a:rPr lang="zh-CN" altLang="en-US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失败</a:t>
            </a:r>
          </a:p>
          <a:p>
            <a:pPr algn="just" eaLnBrk="0" hangingPunct="0"/>
            <a:r>
              <a:rPr lang="en-US" altLang="zh-CN" sz="2800" b="1" dirty="0" err="1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i</a:t>
            </a:r>
            <a:r>
              <a:rPr lang="zh-CN" altLang="en-US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回溯到</a:t>
            </a:r>
            <a:r>
              <a:rPr lang="en-US" altLang="zh-CN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4</a:t>
            </a:r>
            <a:r>
              <a:rPr lang="zh-CN" altLang="en-US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，</a:t>
            </a:r>
            <a:r>
              <a:rPr lang="en-US" altLang="zh-CN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j</a:t>
            </a:r>
            <a:r>
              <a:rPr lang="zh-CN" altLang="en-US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回溯到</a:t>
            </a:r>
            <a:r>
              <a:rPr lang="en-US" altLang="zh-CN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1</a:t>
            </a:r>
          </a:p>
        </p:txBody>
      </p:sp>
      <p:grpSp>
        <p:nvGrpSpPr>
          <p:cNvPr id="11" name="Group 59"/>
          <p:cNvGrpSpPr>
            <a:grpSpLocks/>
          </p:cNvGrpSpPr>
          <p:nvPr/>
        </p:nvGrpSpPr>
        <p:grpSpPr bwMode="auto">
          <a:xfrm>
            <a:off x="3452813" y="4038600"/>
            <a:ext cx="357187" cy="2514600"/>
            <a:chOff x="2175" y="2544"/>
            <a:chExt cx="225" cy="1584"/>
          </a:xfrm>
        </p:grpSpPr>
        <p:sp>
          <p:nvSpPr>
            <p:cNvPr id="123964" name="Line 60"/>
            <p:cNvSpPr>
              <a:spLocks noChangeShapeType="1"/>
            </p:cNvSpPr>
            <p:nvPr/>
          </p:nvSpPr>
          <p:spPr bwMode="auto">
            <a:xfrm>
              <a:off x="2246" y="3178"/>
              <a:ext cx="0" cy="29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" name="Group 61"/>
            <p:cNvGrpSpPr>
              <a:grpSpLocks/>
            </p:cNvGrpSpPr>
            <p:nvPr/>
          </p:nvGrpSpPr>
          <p:grpSpPr bwMode="auto">
            <a:xfrm>
              <a:off x="2175" y="2544"/>
              <a:ext cx="144" cy="336"/>
              <a:chOff x="2175" y="2544"/>
              <a:chExt cx="144" cy="336"/>
            </a:xfrm>
          </p:grpSpPr>
          <p:sp>
            <p:nvSpPr>
              <p:cNvPr id="123966" name="Line 62"/>
              <p:cNvSpPr>
                <a:spLocks noChangeShapeType="1"/>
              </p:cNvSpPr>
              <p:nvPr/>
            </p:nvSpPr>
            <p:spPr bwMode="auto">
              <a:xfrm>
                <a:off x="2208" y="2544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3967" name="Text Box 63"/>
              <p:cNvSpPr txBox="1">
                <a:spLocks noChangeArrowheads="1"/>
              </p:cNvSpPr>
              <p:nvPr/>
            </p:nvSpPr>
            <p:spPr bwMode="auto">
              <a:xfrm>
                <a:off x="2175" y="2547"/>
                <a:ext cx="1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 b="1" dirty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i</a:t>
                </a:r>
              </a:p>
            </p:txBody>
          </p:sp>
        </p:grpSp>
        <p:grpSp>
          <p:nvGrpSpPr>
            <p:cNvPr id="13" name="Group 64"/>
            <p:cNvGrpSpPr>
              <a:grpSpLocks/>
            </p:cNvGrpSpPr>
            <p:nvPr/>
          </p:nvGrpSpPr>
          <p:grpSpPr bwMode="auto">
            <a:xfrm>
              <a:off x="2256" y="3792"/>
              <a:ext cx="144" cy="336"/>
              <a:chOff x="2256" y="3792"/>
              <a:chExt cx="144" cy="336"/>
            </a:xfrm>
          </p:grpSpPr>
          <p:sp>
            <p:nvSpPr>
              <p:cNvPr id="123969" name="Line 65"/>
              <p:cNvSpPr>
                <a:spLocks noChangeShapeType="1"/>
              </p:cNvSpPr>
              <p:nvPr/>
            </p:nvSpPr>
            <p:spPr bwMode="auto">
              <a:xfrm flipV="1">
                <a:off x="2256" y="3792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3970" name="Text Box 66"/>
              <p:cNvSpPr txBox="1">
                <a:spLocks noChangeArrowheads="1"/>
              </p:cNvSpPr>
              <p:nvPr/>
            </p:nvSpPr>
            <p:spPr bwMode="auto">
              <a:xfrm>
                <a:off x="2294" y="3840"/>
                <a:ext cx="10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r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j</a:t>
                </a:r>
              </a:p>
            </p:txBody>
          </p:sp>
        </p:grpSp>
      </p:grpSp>
      <p:grpSp>
        <p:nvGrpSpPr>
          <p:cNvPr id="14" name="Group 67"/>
          <p:cNvGrpSpPr>
            <a:grpSpLocks/>
          </p:cNvGrpSpPr>
          <p:nvPr/>
        </p:nvGrpSpPr>
        <p:grpSpPr bwMode="auto">
          <a:xfrm>
            <a:off x="3914775" y="4043363"/>
            <a:ext cx="352425" cy="2509837"/>
            <a:chOff x="2466" y="2547"/>
            <a:chExt cx="222" cy="1581"/>
          </a:xfrm>
        </p:grpSpPr>
        <p:sp>
          <p:nvSpPr>
            <p:cNvPr id="123972" name="Line 68"/>
            <p:cNvSpPr>
              <a:spLocks noChangeShapeType="1"/>
            </p:cNvSpPr>
            <p:nvPr/>
          </p:nvSpPr>
          <p:spPr bwMode="auto">
            <a:xfrm>
              <a:off x="2530" y="3178"/>
              <a:ext cx="0" cy="29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" name="Group 69"/>
            <p:cNvGrpSpPr>
              <a:grpSpLocks/>
            </p:cNvGrpSpPr>
            <p:nvPr/>
          </p:nvGrpSpPr>
          <p:grpSpPr bwMode="auto">
            <a:xfrm>
              <a:off x="2466" y="2547"/>
              <a:ext cx="144" cy="336"/>
              <a:chOff x="2175" y="2544"/>
              <a:chExt cx="144" cy="336"/>
            </a:xfrm>
          </p:grpSpPr>
          <p:sp>
            <p:nvSpPr>
              <p:cNvPr id="123974" name="Line 70"/>
              <p:cNvSpPr>
                <a:spLocks noChangeShapeType="1"/>
              </p:cNvSpPr>
              <p:nvPr/>
            </p:nvSpPr>
            <p:spPr bwMode="auto">
              <a:xfrm>
                <a:off x="2208" y="2544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3975" name="Text Box 71"/>
              <p:cNvSpPr txBox="1">
                <a:spLocks noChangeArrowheads="1"/>
              </p:cNvSpPr>
              <p:nvPr/>
            </p:nvSpPr>
            <p:spPr bwMode="auto">
              <a:xfrm>
                <a:off x="2175" y="2547"/>
                <a:ext cx="1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 b="1" dirty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i</a:t>
                </a:r>
              </a:p>
            </p:txBody>
          </p:sp>
        </p:grpSp>
        <p:grpSp>
          <p:nvGrpSpPr>
            <p:cNvPr id="16" name="Group 72"/>
            <p:cNvGrpSpPr>
              <a:grpSpLocks/>
            </p:cNvGrpSpPr>
            <p:nvPr/>
          </p:nvGrpSpPr>
          <p:grpSpPr bwMode="auto">
            <a:xfrm>
              <a:off x="2544" y="3792"/>
              <a:ext cx="144" cy="336"/>
              <a:chOff x="2256" y="3792"/>
              <a:chExt cx="144" cy="336"/>
            </a:xfrm>
          </p:grpSpPr>
          <p:sp>
            <p:nvSpPr>
              <p:cNvPr id="123977" name="Line 73"/>
              <p:cNvSpPr>
                <a:spLocks noChangeShapeType="1"/>
              </p:cNvSpPr>
              <p:nvPr/>
            </p:nvSpPr>
            <p:spPr bwMode="auto">
              <a:xfrm flipV="1">
                <a:off x="2256" y="3792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3978" name="Text Box 74"/>
              <p:cNvSpPr txBox="1">
                <a:spLocks noChangeArrowheads="1"/>
              </p:cNvSpPr>
              <p:nvPr/>
            </p:nvSpPr>
            <p:spPr bwMode="auto">
              <a:xfrm>
                <a:off x="2294" y="3840"/>
                <a:ext cx="10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r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j</a:t>
                </a:r>
              </a:p>
            </p:txBody>
          </p:sp>
        </p:grpSp>
      </p:grpSp>
      <p:grpSp>
        <p:nvGrpSpPr>
          <p:cNvPr id="17" name="Group 75"/>
          <p:cNvGrpSpPr>
            <a:grpSpLocks/>
          </p:cNvGrpSpPr>
          <p:nvPr/>
        </p:nvGrpSpPr>
        <p:grpSpPr bwMode="auto">
          <a:xfrm>
            <a:off x="4419600" y="4038600"/>
            <a:ext cx="304800" cy="2514600"/>
            <a:chOff x="2784" y="2544"/>
            <a:chExt cx="192" cy="1584"/>
          </a:xfrm>
        </p:grpSpPr>
        <p:sp>
          <p:nvSpPr>
            <p:cNvPr id="123980" name="Line 76"/>
            <p:cNvSpPr>
              <a:spLocks noChangeShapeType="1"/>
            </p:cNvSpPr>
            <p:nvPr/>
          </p:nvSpPr>
          <p:spPr bwMode="auto">
            <a:xfrm>
              <a:off x="2800" y="3178"/>
              <a:ext cx="0" cy="29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8" name="Group 77"/>
            <p:cNvGrpSpPr>
              <a:grpSpLocks/>
            </p:cNvGrpSpPr>
            <p:nvPr/>
          </p:nvGrpSpPr>
          <p:grpSpPr bwMode="auto">
            <a:xfrm>
              <a:off x="2784" y="2544"/>
              <a:ext cx="144" cy="336"/>
              <a:chOff x="2175" y="2544"/>
              <a:chExt cx="144" cy="336"/>
            </a:xfrm>
          </p:grpSpPr>
          <p:sp>
            <p:nvSpPr>
              <p:cNvPr id="123982" name="Line 78"/>
              <p:cNvSpPr>
                <a:spLocks noChangeShapeType="1"/>
              </p:cNvSpPr>
              <p:nvPr/>
            </p:nvSpPr>
            <p:spPr bwMode="auto">
              <a:xfrm>
                <a:off x="2208" y="2544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3983" name="Text Box 79"/>
              <p:cNvSpPr txBox="1">
                <a:spLocks noChangeArrowheads="1"/>
              </p:cNvSpPr>
              <p:nvPr/>
            </p:nvSpPr>
            <p:spPr bwMode="auto">
              <a:xfrm>
                <a:off x="2175" y="2547"/>
                <a:ext cx="1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 b="1" dirty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i</a:t>
                </a:r>
              </a:p>
            </p:txBody>
          </p:sp>
        </p:grpSp>
        <p:grpSp>
          <p:nvGrpSpPr>
            <p:cNvPr id="19" name="Group 80"/>
            <p:cNvGrpSpPr>
              <a:grpSpLocks/>
            </p:cNvGrpSpPr>
            <p:nvPr/>
          </p:nvGrpSpPr>
          <p:grpSpPr bwMode="auto">
            <a:xfrm>
              <a:off x="2832" y="3792"/>
              <a:ext cx="144" cy="336"/>
              <a:chOff x="2256" y="3792"/>
              <a:chExt cx="144" cy="336"/>
            </a:xfrm>
          </p:grpSpPr>
          <p:sp>
            <p:nvSpPr>
              <p:cNvPr id="123985" name="Line 81"/>
              <p:cNvSpPr>
                <a:spLocks noChangeShapeType="1"/>
              </p:cNvSpPr>
              <p:nvPr/>
            </p:nvSpPr>
            <p:spPr bwMode="auto">
              <a:xfrm flipV="1">
                <a:off x="2256" y="3792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3986" name="Text Box 82"/>
              <p:cNvSpPr txBox="1">
                <a:spLocks noChangeArrowheads="1"/>
              </p:cNvSpPr>
              <p:nvPr/>
            </p:nvSpPr>
            <p:spPr bwMode="auto">
              <a:xfrm>
                <a:off x="2294" y="3840"/>
                <a:ext cx="10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r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j</a:t>
                </a:r>
              </a:p>
            </p:txBody>
          </p:sp>
        </p:grpSp>
      </p:grpSp>
      <p:grpSp>
        <p:nvGrpSpPr>
          <p:cNvPr id="20" name="Group 83"/>
          <p:cNvGrpSpPr>
            <a:grpSpLocks/>
          </p:cNvGrpSpPr>
          <p:nvPr/>
        </p:nvGrpSpPr>
        <p:grpSpPr bwMode="auto">
          <a:xfrm>
            <a:off x="4800600" y="4038600"/>
            <a:ext cx="304800" cy="2514600"/>
            <a:chOff x="3024" y="2544"/>
            <a:chExt cx="192" cy="1584"/>
          </a:xfrm>
        </p:grpSpPr>
        <p:sp>
          <p:nvSpPr>
            <p:cNvPr id="123988" name="Line 84"/>
            <p:cNvSpPr>
              <a:spLocks noChangeShapeType="1"/>
            </p:cNvSpPr>
            <p:nvPr/>
          </p:nvSpPr>
          <p:spPr bwMode="auto">
            <a:xfrm>
              <a:off x="3097" y="3178"/>
              <a:ext cx="0" cy="29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1" name="Group 85"/>
            <p:cNvGrpSpPr>
              <a:grpSpLocks/>
            </p:cNvGrpSpPr>
            <p:nvPr/>
          </p:nvGrpSpPr>
          <p:grpSpPr bwMode="auto">
            <a:xfrm>
              <a:off x="3024" y="2544"/>
              <a:ext cx="144" cy="336"/>
              <a:chOff x="2175" y="2544"/>
              <a:chExt cx="144" cy="336"/>
            </a:xfrm>
          </p:grpSpPr>
          <p:sp>
            <p:nvSpPr>
              <p:cNvPr id="123990" name="Line 86"/>
              <p:cNvSpPr>
                <a:spLocks noChangeShapeType="1"/>
              </p:cNvSpPr>
              <p:nvPr/>
            </p:nvSpPr>
            <p:spPr bwMode="auto">
              <a:xfrm>
                <a:off x="2208" y="2544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3991" name="Text Box 87"/>
              <p:cNvSpPr txBox="1">
                <a:spLocks noChangeArrowheads="1"/>
              </p:cNvSpPr>
              <p:nvPr/>
            </p:nvSpPr>
            <p:spPr bwMode="auto">
              <a:xfrm>
                <a:off x="2175" y="2547"/>
                <a:ext cx="1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 b="1" dirty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i</a:t>
                </a:r>
              </a:p>
            </p:txBody>
          </p:sp>
        </p:grpSp>
        <p:grpSp>
          <p:nvGrpSpPr>
            <p:cNvPr id="22" name="Group 88"/>
            <p:cNvGrpSpPr>
              <a:grpSpLocks/>
            </p:cNvGrpSpPr>
            <p:nvPr/>
          </p:nvGrpSpPr>
          <p:grpSpPr bwMode="auto">
            <a:xfrm>
              <a:off x="3072" y="3792"/>
              <a:ext cx="144" cy="336"/>
              <a:chOff x="2256" y="3792"/>
              <a:chExt cx="144" cy="336"/>
            </a:xfrm>
          </p:grpSpPr>
          <p:sp>
            <p:nvSpPr>
              <p:cNvPr id="123993" name="Line 89"/>
              <p:cNvSpPr>
                <a:spLocks noChangeShapeType="1"/>
              </p:cNvSpPr>
              <p:nvPr/>
            </p:nvSpPr>
            <p:spPr bwMode="auto">
              <a:xfrm flipV="1">
                <a:off x="2256" y="3792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3994" name="Text Box 90"/>
              <p:cNvSpPr txBox="1">
                <a:spLocks noChangeArrowheads="1"/>
              </p:cNvSpPr>
              <p:nvPr/>
            </p:nvSpPr>
            <p:spPr bwMode="auto">
              <a:xfrm>
                <a:off x="2294" y="3840"/>
                <a:ext cx="10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r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j</a:t>
                </a:r>
              </a:p>
            </p:txBody>
          </p:sp>
        </p:grpSp>
      </p:grpSp>
      <p:grpSp>
        <p:nvGrpSpPr>
          <p:cNvPr id="23" name="Group 91"/>
          <p:cNvGrpSpPr>
            <a:grpSpLocks/>
          </p:cNvGrpSpPr>
          <p:nvPr/>
        </p:nvGrpSpPr>
        <p:grpSpPr bwMode="auto">
          <a:xfrm>
            <a:off x="5195888" y="4038600"/>
            <a:ext cx="366712" cy="2514600"/>
            <a:chOff x="3273" y="2544"/>
            <a:chExt cx="231" cy="1584"/>
          </a:xfrm>
        </p:grpSpPr>
        <p:sp>
          <p:nvSpPr>
            <p:cNvPr id="123996" name="Line 92"/>
            <p:cNvSpPr>
              <a:spLocks noChangeShapeType="1"/>
            </p:cNvSpPr>
            <p:nvPr/>
          </p:nvSpPr>
          <p:spPr bwMode="auto">
            <a:xfrm>
              <a:off x="3340" y="3178"/>
              <a:ext cx="0" cy="29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997" name="Freeform 93"/>
            <p:cNvSpPr>
              <a:spLocks/>
            </p:cNvSpPr>
            <p:nvPr/>
          </p:nvSpPr>
          <p:spPr bwMode="auto">
            <a:xfrm>
              <a:off x="3273" y="3298"/>
              <a:ext cx="141" cy="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7" y="90"/>
                </a:cxn>
              </a:cxnLst>
              <a:rect l="0" t="0" r="r" b="b"/>
              <a:pathLst>
                <a:path w="157" h="90">
                  <a:moveTo>
                    <a:pt x="0" y="0"/>
                  </a:moveTo>
                  <a:lnTo>
                    <a:pt x="157" y="90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4" name="Group 94"/>
            <p:cNvGrpSpPr>
              <a:grpSpLocks/>
            </p:cNvGrpSpPr>
            <p:nvPr/>
          </p:nvGrpSpPr>
          <p:grpSpPr bwMode="auto">
            <a:xfrm>
              <a:off x="3312" y="2544"/>
              <a:ext cx="144" cy="336"/>
              <a:chOff x="2175" y="2544"/>
              <a:chExt cx="144" cy="336"/>
            </a:xfrm>
          </p:grpSpPr>
          <p:sp>
            <p:nvSpPr>
              <p:cNvPr id="123999" name="Line 95"/>
              <p:cNvSpPr>
                <a:spLocks noChangeShapeType="1"/>
              </p:cNvSpPr>
              <p:nvPr/>
            </p:nvSpPr>
            <p:spPr bwMode="auto">
              <a:xfrm>
                <a:off x="2208" y="2544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4000" name="Text Box 96"/>
              <p:cNvSpPr txBox="1">
                <a:spLocks noChangeArrowheads="1"/>
              </p:cNvSpPr>
              <p:nvPr/>
            </p:nvSpPr>
            <p:spPr bwMode="auto">
              <a:xfrm>
                <a:off x="2175" y="2547"/>
                <a:ext cx="1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 b="1" dirty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i</a:t>
                </a:r>
              </a:p>
            </p:txBody>
          </p:sp>
        </p:grpSp>
        <p:grpSp>
          <p:nvGrpSpPr>
            <p:cNvPr id="25" name="Group 97"/>
            <p:cNvGrpSpPr>
              <a:grpSpLocks/>
            </p:cNvGrpSpPr>
            <p:nvPr/>
          </p:nvGrpSpPr>
          <p:grpSpPr bwMode="auto">
            <a:xfrm>
              <a:off x="3360" y="3792"/>
              <a:ext cx="144" cy="336"/>
              <a:chOff x="2256" y="3792"/>
              <a:chExt cx="144" cy="336"/>
            </a:xfrm>
          </p:grpSpPr>
          <p:sp>
            <p:nvSpPr>
              <p:cNvPr id="124002" name="Line 98"/>
              <p:cNvSpPr>
                <a:spLocks noChangeShapeType="1"/>
              </p:cNvSpPr>
              <p:nvPr/>
            </p:nvSpPr>
            <p:spPr bwMode="auto">
              <a:xfrm flipV="1">
                <a:off x="2256" y="3792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4003" name="Text Box 99"/>
              <p:cNvSpPr txBox="1">
                <a:spLocks noChangeArrowheads="1"/>
              </p:cNvSpPr>
              <p:nvPr/>
            </p:nvSpPr>
            <p:spPr bwMode="auto">
              <a:xfrm>
                <a:off x="2294" y="3840"/>
                <a:ext cx="10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r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j</a:t>
                </a:r>
              </a:p>
            </p:txBody>
          </p:sp>
        </p:grpSp>
      </p:grpSp>
      <p:grpSp>
        <p:nvGrpSpPr>
          <p:cNvPr id="26" name="Group 100"/>
          <p:cNvGrpSpPr>
            <a:grpSpLocks/>
          </p:cNvGrpSpPr>
          <p:nvPr/>
        </p:nvGrpSpPr>
        <p:grpSpPr bwMode="auto">
          <a:xfrm>
            <a:off x="3492500" y="4048125"/>
            <a:ext cx="762000" cy="2514600"/>
            <a:chOff x="2208" y="2544"/>
            <a:chExt cx="480" cy="1584"/>
          </a:xfrm>
        </p:grpSpPr>
        <p:grpSp>
          <p:nvGrpSpPr>
            <p:cNvPr id="27" name="Group 101"/>
            <p:cNvGrpSpPr>
              <a:grpSpLocks/>
            </p:cNvGrpSpPr>
            <p:nvPr/>
          </p:nvGrpSpPr>
          <p:grpSpPr bwMode="auto">
            <a:xfrm>
              <a:off x="2208" y="3792"/>
              <a:ext cx="144" cy="336"/>
              <a:chOff x="1728" y="3792"/>
              <a:chExt cx="144" cy="336"/>
            </a:xfrm>
          </p:grpSpPr>
          <p:sp>
            <p:nvSpPr>
              <p:cNvPr id="124006" name="Line 102"/>
              <p:cNvSpPr>
                <a:spLocks noChangeShapeType="1"/>
              </p:cNvSpPr>
              <p:nvPr/>
            </p:nvSpPr>
            <p:spPr bwMode="auto">
              <a:xfrm flipV="1">
                <a:off x="1728" y="3792"/>
                <a:ext cx="0" cy="288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4007" name="Text Box 103"/>
              <p:cNvSpPr txBox="1">
                <a:spLocks noChangeArrowheads="1"/>
              </p:cNvSpPr>
              <p:nvPr/>
            </p:nvSpPr>
            <p:spPr bwMode="auto">
              <a:xfrm>
                <a:off x="1766" y="3840"/>
                <a:ext cx="10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r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FF3300"/>
                    </a:solidFill>
                    <a:latin typeface="Times New Roman" pitchFamily="18" charset="0"/>
                    <a:ea typeface="宋体" charset="-122"/>
                  </a:rPr>
                  <a:t>j</a:t>
                </a:r>
              </a:p>
            </p:txBody>
          </p:sp>
        </p:grpSp>
        <p:grpSp>
          <p:nvGrpSpPr>
            <p:cNvPr id="28" name="Group 104"/>
            <p:cNvGrpSpPr>
              <a:grpSpLocks/>
            </p:cNvGrpSpPr>
            <p:nvPr/>
          </p:nvGrpSpPr>
          <p:grpSpPr bwMode="auto">
            <a:xfrm>
              <a:off x="2544" y="2544"/>
              <a:ext cx="144" cy="336"/>
              <a:chOff x="1392" y="2544"/>
              <a:chExt cx="144" cy="336"/>
            </a:xfrm>
          </p:grpSpPr>
          <p:sp>
            <p:nvSpPr>
              <p:cNvPr id="124009" name="Line 105"/>
              <p:cNvSpPr>
                <a:spLocks noChangeShapeType="1"/>
              </p:cNvSpPr>
              <p:nvPr/>
            </p:nvSpPr>
            <p:spPr bwMode="auto">
              <a:xfrm>
                <a:off x="1425" y="2544"/>
                <a:ext cx="0" cy="336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4010" name="Text Box 106"/>
              <p:cNvSpPr txBox="1">
                <a:spLocks noChangeArrowheads="1"/>
              </p:cNvSpPr>
              <p:nvPr/>
            </p:nvSpPr>
            <p:spPr bwMode="auto">
              <a:xfrm>
                <a:off x="1392" y="2547"/>
                <a:ext cx="1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 b="1" dirty="0">
                    <a:solidFill>
                      <a:srgbClr val="FF3300"/>
                    </a:solidFill>
                    <a:latin typeface="Times New Roman" pitchFamily="18" charset="0"/>
                    <a:ea typeface="宋体" charset="-122"/>
                  </a:rPr>
                  <a:t>i</a:t>
                </a:r>
              </a:p>
            </p:txBody>
          </p:sp>
        </p:grp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23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23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41" grpId="0" animBg="1"/>
      <p:bldP spid="12396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2" name="Text Box 4"/>
          <p:cNvSpPr txBox="1">
            <a:spLocks noChangeArrowheads="1"/>
          </p:cNvSpPr>
          <p:nvPr/>
        </p:nvSpPr>
        <p:spPr bwMode="auto">
          <a:xfrm>
            <a:off x="757635" y="1371599"/>
            <a:ext cx="615553" cy="1502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第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4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趟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828800" y="1676400"/>
            <a:ext cx="5702300" cy="473075"/>
            <a:chOff x="2363" y="7062"/>
            <a:chExt cx="3990" cy="312"/>
          </a:xfrm>
        </p:grpSpPr>
        <p:sp>
          <p:nvSpPr>
            <p:cNvPr id="124934" name="Rectangle 6"/>
            <p:cNvSpPr>
              <a:spLocks noChangeArrowheads="1"/>
            </p:cNvSpPr>
            <p:nvPr/>
          </p:nvSpPr>
          <p:spPr bwMode="auto">
            <a:xfrm>
              <a:off x="2363" y="7062"/>
              <a:ext cx="3990" cy="31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4000" tIns="0" rIns="18000" bIns="0"/>
            <a:lstStyle/>
            <a:p>
              <a:pPr algn="just" eaLnBrk="0" hangingPunct="0"/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a   b   a   b   c   a   b   c   a   c   b  a    b</a:t>
              </a:r>
            </a:p>
          </p:txBody>
        </p:sp>
        <p:sp>
          <p:nvSpPr>
            <p:cNvPr id="124935" name="Line 7"/>
            <p:cNvSpPr>
              <a:spLocks noChangeShapeType="1"/>
            </p:cNvSpPr>
            <p:nvPr/>
          </p:nvSpPr>
          <p:spPr bwMode="auto">
            <a:xfrm>
              <a:off x="2663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36" name="Line 8"/>
            <p:cNvSpPr>
              <a:spLocks noChangeShapeType="1"/>
            </p:cNvSpPr>
            <p:nvPr/>
          </p:nvSpPr>
          <p:spPr bwMode="auto">
            <a:xfrm>
              <a:off x="297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37" name="Line 9"/>
            <p:cNvSpPr>
              <a:spLocks noChangeShapeType="1"/>
            </p:cNvSpPr>
            <p:nvPr/>
          </p:nvSpPr>
          <p:spPr bwMode="auto">
            <a:xfrm>
              <a:off x="3293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38" name="Line 10"/>
            <p:cNvSpPr>
              <a:spLocks noChangeShapeType="1"/>
            </p:cNvSpPr>
            <p:nvPr/>
          </p:nvSpPr>
          <p:spPr bwMode="auto">
            <a:xfrm>
              <a:off x="360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39" name="Line 11"/>
            <p:cNvSpPr>
              <a:spLocks noChangeShapeType="1"/>
            </p:cNvSpPr>
            <p:nvPr/>
          </p:nvSpPr>
          <p:spPr bwMode="auto">
            <a:xfrm>
              <a:off x="390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40" name="Line 12"/>
            <p:cNvSpPr>
              <a:spLocks noChangeShapeType="1"/>
            </p:cNvSpPr>
            <p:nvPr/>
          </p:nvSpPr>
          <p:spPr bwMode="auto">
            <a:xfrm>
              <a:off x="420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41" name="Line 13"/>
            <p:cNvSpPr>
              <a:spLocks noChangeShapeType="1"/>
            </p:cNvSpPr>
            <p:nvPr/>
          </p:nvSpPr>
          <p:spPr bwMode="auto">
            <a:xfrm>
              <a:off x="4523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42" name="Line 14"/>
            <p:cNvSpPr>
              <a:spLocks noChangeShapeType="1"/>
            </p:cNvSpPr>
            <p:nvPr/>
          </p:nvSpPr>
          <p:spPr bwMode="auto">
            <a:xfrm>
              <a:off x="483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43" name="Line 15"/>
            <p:cNvSpPr>
              <a:spLocks noChangeShapeType="1"/>
            </p:cNvSpPr>
            <p:nvPr/>
          </p:nvSpPr>
          <p:spPr bwMode="auto">
            <a:xfrm>
              <a:off x="513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44" name="Line 16"/>
            <p:cNvSpPr>
              <a:spLocks noChangeShapeType="1"/>
            </p:cNvSpPr>
            <p:nvPr/>
          </p:nvSpPr>
          <p:spPr bwMode="auto">
            <a:xfrm>
              <a:off x="543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45" name="Line 17"/>
            <p:cNvSpPr>
              <a:spLocks noChangeShapeType="1"/>
            </p:cNvSpPr>
            <p:nvPr/>
          </p:nvSpPr>
          <p:spPr bwMode="auto">
            <a:xfrm>
              <a:off x="573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46" name="Line 18"/>
            <p:cNvSpPr>
              <a:spLocks noChangeShapeType="1"/>
            </p:cNvSpPr>
            <p:nvPr/>
          </p:nvSpPr>
          <p:spPr bwMode="auto">
            <a:xfrm>
              <a:off x="6053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4947" name="Rectangle 19"/>
          <p:cNvSpPr>
            <a:spLocks noChangeArrowheads="1"/>
          </p:cNvSpPr>
          <p:nvPr/>
        </p:nvSpPr>
        <p:spPr bwMode="auto">
          <a:xfrm>
            <a:off x="3157538" y="2636838"/>
            <a:ext cx="434975" cy="419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36000" tIns="0" rIns="0" bIns="18000"/>
          <a:lstStyle/>
          <a:p>
            <a:pPr eaLnBrk="0" hangingPunct="0"/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a</a:t>
            </a:r>
          </a:p>
        </p:txBody>
      </p: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3200400" y="1143000"/>
            <a:ext cx="428625" cy="2509838"/>
            <a:chOff x="2304" y="720"/>
            <a:chExt cx="270" cy="1581"/>
          </a:xfrm>
        </p:grpSpPr>
        <p:grpSp>
          <p:nvGrpSpPr>
            <p:cNvPr id="4" name="Group 21"/>
            <p:cNvGrpSpPr>
              <a:grpSpLocks/>
            </p:cNvGrpSpPr>
            <p:nvPr/>
          </p:nvGrpSpPr>
          <p:grpSpPr bwMode="auto">
            <a:xfrm>
              <a:off x="2352" y="720"/>
              <a:ext cx="222" cy="1581"/>
              <a:chOff x="2466" y="2547"/>
              <a:chExt cx="222" cy="1581"/>
            </a:xfrm>
          </p:grpSpPr>
          <p:sp>
            <p:nvSpPr>
              <p:cNvPr id="124950" name="Line 22"/>
              <p:cNvSpPr>
                <a:spLocks noChangeShapeType="1"/>
              </p:cNvSpPr>
              <p:nvPr/>
            </p:nvSpPr>
            <p:spPr bwMode="auto">
              <a:xfrm>
                <a:off x="2530" y="3178"/>
                <a:ext cx="0" cy="29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" name="Group 23"/>
              <p:cNvGrpSpPr>
                <a:grpSpLocks/>
              </p:cNvGrpSpPr>
              <p:nvPr/>
            </p:nvGrpSpPr>
            <p:grpSpPr bwMode="auto">
              <a:xfrm>
                <a:off x="2466" y="2547"/>
                <a:ext cx="144" cy="336"/>
                <a:chOff x="2175" y="2544"/>
                <a:chExt cx="144" cy="336"/>
              </a:xfrm>
            </p:grpSpPr>
            <p:sp>
              <p:nvSpPr>
                <p:cNvPr id="124952" name="Line 24"/>
                <p:cNvSpPr>
                  <a:spLocks noChangeShapeType="1"/>
                </p:cNvSpPr>
                <p:nvPr/>
              </p:nvSpPr>
              <p:spPr bwMode="auto">
                <a:xfrm>
                  <a:off x="2208" y="2544"/>
                  <a:ext cx="0" cy="3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4953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2175" y="2547"/>
                  <a:ext cx="144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altLang="zh-CN" sz="2400" b="1" dirty="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rPr>
                    <a:t>i</a:t>
                  </a:r>
                </a:p>
              </p:txBody>
            </p:sp>
          </p:grpSp>
          <p:grpSp>
            <p:nvGrpSpPr>
              <p:cNvPr id="6" name="Group 26"/>
              <p:cNvGrpSpPr>
                <a:grpSpLocks/>
              </p:cNvGrpSpPr>
              <p:nvPr/>
            </p:nvGrpSpPr>
            <p:grpSpPr bwMode="auto">
              <a:xfrm>
                <a:off x="2544" y="3792"/>
                <a:ext cx="144" cy="336"/>
                <a:chOff x="2256" y="3792"/>
                <a:chExt cx="144" cy="336"/>
              </a:xfrm>
            </p:grpSpPr>
            <p:sp>
              <p:nvSpPr>
                <p:cNvPr id="124955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2256" y="3792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4956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2294" y="3840"/>
                  <a:ext cx="10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rIns="0"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rPr>
                    <a:t>j</a:t>
                  </a:r>
                </a:p>
              </p:txBody>
            </p:sp>
          </p:grpSp>
        </p:grpSp>
        <p:sp>
          <p:nvSpPr>
            <p:cNvPr id="124957" name="Freeform 29"/>
            <p:cNvSpPr>
              <a:spLocks/>
            </p:cNvSpPr>
            <p:nvPr/>
          </p:nvSpPr>
          <p:spPr bwMode="auto">
            <a:xfrm>
              <a:off x="2304" y="1440"/>
              <a:ext cx="192" cy="1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7" y="90"/>
                </a:cxn>
              </a:cxnLst>
              <a:rect l="0" t="0" r="r" b="b"/>
              <a:pathLst>
                <a:path w="157" h="90">
                  <a:moveTo>
                    <a:pt x="0" y="0"/>
                  </a:moveTo>
                  <a:lnTo>
                    <a:pt x="157" y="90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 type="none" w="med" len="med"/>
              <a:tailEnd type="none" w="med" len="med"/>
            </a:ln>
          </p:spPr>
          <p:txBody>
            <a:bodyPr bIns="18000"/>
            <a:lstStyle/>
            <a:p>
              <a:endParaRPr lang="zh-CN" altLang="en-US"/>
            </a:p>
          </p:txBody>
        </p:sp>
      </p:grpSp>
      <p:sp>
        <p:nvSpPr>
          <p:cNvPr id="124958" name="Text Box 30"/>
          <p:cNvSpPr txBox="1">
            <a:spLocks noChangeArrowheads="1"/>
          </p:cNvSpPr>
          <p:nvPr/>
        </p:nvSpPr>
        <p:spPr bwMode="auto">
          <a:xfrm>
            <a:off x="5181600" y="2362200"/>
            <a:ext cx="3352800" cy="8382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lIns="0" tIns="0" rIns="0" bIns="18000"/>
          <a:lstStyle/>
          <a:p>
            <a:pPr algn="just" eaLnBrk="0" hangingPunct="0"/>
            <a:r>
              <a:rPr lang="en-US" altLang="zh-CN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i=4</a:t>
            </a:r>
            <a:r>
              <a:rPr lang="zh-CN" altLang="en-US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，</a:t>
            </a:r>
            <a:r>
              <a:rPr lang="en-US" altLang="zh-CN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j=1</a:t>
            </a:r>
            <a:r>
              <a:rPr lang="zh-CN" altLang="en-US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失败</a:t>
            </a:r>
          </a:p>
          <a:p>
            <a:pPr algn="just" eaLnBrk="0" hangingPunct="0"/>
            <a:r>
              <a:rPr lang="en-US" altLang="zh-CN" sz="2800" b="1" dirty="0" err="1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i</a:t>
            </a:r>
            <a:r>
              <a:rPr lang="zh-CN" altLang="en-US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回溯到</a:t>
            </a:r>
            <a:r>
              <a:rPr lang="en-US" altLang="zh-CN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5</a:t>
            </a:r>
            <a:r>
              <a:rPr lang="zh-CN" altLang="en-US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，</a:t>
            </a:r>
            <a:r>
              <a:rPr lang="en-US" altLang="zh-CN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j</a:t>
            </a:r>
            <a:r>
              <a:rPr lang="zh-CN" altLang="en-US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回溯到</a:t>
            </a:r>
            <a:r>
              <a:rPr lang="en-US" altLang="zh-CN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1</a:t>
            </a:r>
          </a:p>
        </p:txBody>
      </p:sp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3276600" y="1143000"/>
            <a:ext cx="762000" cy="2514600"/>
            <a:chOff x="2208" y="2544"/>
            <a:chExt cx="480" cy="1584"/>
          </a:xfrm>
        </p:grpSpPr>
        <p:grpSp>
          <p:nvGrpSpPr>
            <p:cNvPr id="8" name="Group 32"/>
            <p:cNvGrpSpPr>
              <a:grpSpLocks/>
            </p:cNvGrpSpPr>
            <p:nvPr/>
          </p:nvGrpSpPr>
          <p:grpSpPr bwMode="auto">
            <a:xfrm>
              <a:off x="2208" y="3792"/>
              <a:ext cx="144" cy="336"/>
              <a:chOff x="1728" y="3792"/>
              <a:chExt cx="144" cy="336"/>
            </a:xfrm>
          </p:grpSpPr>
          <p:sp>
            <p:nvSpPr>
              <p:cNvPr id="124961" name="Line 33"/>
              <p:cNvSpPr>
                <a:spLocks noChangeShapeType="1"/>
              </p:cNvSpPr>
              <p:nvPr/>
            </p:nvSpPr>
            <p:spPr bwMode="auto">
              <a:xfrm flipV="1">
                <a:off x="1728" y="3792"/>
                <a:ext cx="0" cy="288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4962" name="Text Box 34"/>
              <p:cNvSpPr txBox="1">
                <a:spLocks noChangeArrowheads="1"/>
              </p:cNvSpPr>
              <p:nvPr/>
            </p:nvSpPr>
            <p:spPr bwMode="auto">
              <a:xfrm>
                <a:off x="1766" y="3840"/>
                <a:ext cx="10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r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FF3300"/>
                    </a:solidFill>
                    <a:latin typeface="Times New Roman" pitchFamily="18" charset="0"/>
                    <a:ea typeface="宋体" charset="-122"/>
                  </a:rPr>
                  <a:t>j</a:t>
                </a:r>
              </a:p>
            </p:txBody>
          </p:sp>
        </p:grpSp>
        <p:grpSp>
          <p:nvGrpSpPr>
            <p:cNvPr id="9" name="Group 35"/>
            <p:cNvGrpSpPr>
              <a:grpSpLocks/>
            </p:cNvGrpSpPr>
            <p:nvPr/>
          </p:nvGrpSpPr>
          <p:grpSpPr bwMode="auto">
            <a:xfrm>
              <a:off x="2544" y="2544"/>
              <a:ext cx="144" cy="336"/>
              <a:chOff x="1392" y="2544"/>
              <a:chExt cx="144" cy="336"/>
            </a:xfrm>
          </p:grpSpPr>
          <p:sp>
            <p:nvSpPr>
              <p:cNvPr id="124964" name="Line 36"/>
              <p:cNvSpPr>
                <a:spLocks noChangeShapeType="1"/>
              </p:cNvSpPr>
              <p:nvPr/>
            </p:nvSpPr>
            <p:spPr bwMode="auto">
              <a:xfrm>
                <a:off x="1425" y="2544"/>
                <a:ext cx="0" cy="336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4965" name="Text Box 37"/>
              <p:cNvSpPr txBox="1">
                <a:spLocks noChangeArrowheads="1"/>
              </p:cNvSpPr>
              <p:nvPr/>
            </p:nvSpPr>
            <p:spPr bwMode="auto">
              <a:xfrm>
                <a:off x="1392" y="2547"/>
                <a:ext cx="1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 b="1" dirty="0">
                    <a:solidFill>
                      <a:srgbClr val="FF3300"/>
                    </a:solidFill>
                    <a:latin typeface="Times New Roman" pitchFamily="18" charset="0"/>
                    <a:ea typeface="宋体" charset="-122"/>
                  </a:rPr>
                  <a:t>i</a:t>
                </a:r>
              </a:p>
            </p:txBody>
          </p:sp>
        </p:grpSp>
      </p:grpSp>
      <p:sp>
        <p:nvSpPr>
          <p:cNvPr id="124966" name="Text Box 38"/>
          <p:cNvSpPr txBox="1">
            <a:spLocks noChangeArrowheads="1"/>
          </p:cNvSpPr>
          <p:nvPr/>
        </p:nvSpPr>
        <p:spPr bwMode="auto">
          <a:xfrm>
            <a:off x="833835" y="4267199"/>
            <a:ext cx="615553" cy="1378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第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5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趟</a:t>
            </a:r>
          </a:p>
        </p:txBody>
      </p:sp>
      <p:grpSp>
        <p:nvGrpSpPr>
          <p:cNvPr id="10" name="Group 39"/>
          <p:cNvGrpSpPr>
            <a:grpSpLocks/>
          </p:cNvGrpSpPr>
          <p:nvPr/>
        </p:nvGrpSpPr>
        <p:grpSpPr bwMode="auto">
          <a:xfrm>
            <a:off x="1676400" y="4343400"/>
            <a:ext cx="5702300" cy="473075"/>
            <a:chOff x="2363" y="7062"/>
            <a:chExt cx="3990" cy="312"/>
          </a:xfrm>
        </p:grpSpPr>
        <p:sp>
          <p:nvSpPr>
            <p:cNvPr id="124968" name="Rectangle 40"/>
            <p:cNvSpPr>
              <a:spLocks noChangeArrowheads="1"/>
            </p:cNvSpPr>
            <p:nvPr/>
          </p:nvSpPr>
          <p:spPr bwMode="auto">
            <a:xfrm>
              <a:off x="2363" y="7062"/>
              <a:ext cx="3990" cy="31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4000" tIns="0" rIns="18000" bIns="0"/>
            <a:lstStyle/>
            <a:p>
              <a:pPr algn="just" eaLnBrk="0" hangingPunct="0"/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a   b   a   b   c   a   b   c   a   c   b  a    b</a:t>
              </a:r>
            </a:p>
          </p:txBody>
        </p:sp>
        <p:sp>
          <p:nvSpPr>
            <p:cNvPr id="124969" name="Line 41"/>
            <p:cNvSpPr>
              <a:spLocks noChangeShapeType="1"/>
            </p:cNvSpPr>
            <p:nvPr/>
          </p:nvSpPr>
          <p:spPr bwMode="auto">
            <a:xfrm>
              <a:off x="2663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70" name="Line 42"/>
            <p:cNvSpPr>
              <a:spLocks noChangeShapeType="1"/>
            </p:cNvSpPr>
            <p:nvPr/>
          </p:nvSpPr>
          <p:spPr bwMode="auto">
            <a:xfrm>
              <a:off x="297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71" name="Line 43"/>
            <p:cNvSpPr>
              <a:spLocks noChangeShapeType="1"/>
            </p:cNvSpPr>
            <p:nvPr/>
          </p:nvSpPr>
          <p:spPr bwMode="auto">
            <a:xfrm>
              <a:off x="3293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72" name="Line 44"/>
            <p:cNvSpPr>
              <a:spLocks noChangeShapeType="1"/>
            </p:cNvSpPr>
            <p:nvPr/>
          </p:nvSpPr>
          <p:spPr bwMode="auto">
            <a:xfrm>
              <a:off x="360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73" name="Line 45"/>
            <p:cNvSpPr>
              <a:spLocks noChangeShapeType="1"/>
            </p:cNvSpPr>
            <p:nvPr/>
          </p:nvSpPr>
          <p:spPr bwMode="auto">
            <a:xfrm>
              <a:off x="390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74" name="Line 46"/>
            <p:cNvSpPr>
              <a:spLocks noChangeShapeType="1"/>
            </p:cNvSpPr>
            <p:nvPr/>
          </p:nvSpPr>
          <p:spPr bwMode="auto">
            <a:xfrm>
              <a:off x="420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75" name="Line 47"/>
            <p:cNvSpPr>
              <a:spLocks noChangeShapeType="1"/>
            </p:cNvSpPr>
            <p:nvPr/>
          </p:nvSpPr>
          <p:spPr bwMode="auto">
            <a:xfrm>
              <a:off x="4523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76" name="Line 48"/>
            <p:cNvSpPr>
              <a:spLocks noChangeShapeType="1"/>
            </p:cNvSpPr>
            <p:nvPr/>
          </p:nvSpPr>
          <p:spPr bwMode="auto">
            <a:xfrm>
              <a:off x="483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77" name="Line 49"/>
            <p:cNvSpPr>
              <a:spLocks noChangeShapeType="1"/>
            </p:cNvSpPr>
            <p:nvPr/>
          </p:nvSpPr>
          <p:spPr bwMode="auto">
            <a:xfrm>
              <a:off x="513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78" name="Line 50"/>
            <p:cNvSpPr>
              <a:spLocks noChangeShapeType="1"/>
            </p:cNvSpPr>
            <p:nvPr/>
          </p:nvSpPr>
          <p:spPr bwMode="auto">
            <a:xfrm>
              <a:off x="543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79" name="Line 51"/>
            <p:cNvSpPr>
              <a:spLocks noChangeShapeType="1"/>
            </p:cNvSpPr>
            <p:nvPr/>
          </p:nvSpPr>
          <p:spPr bwMode="auto">
            <a:xfrm>
              <a:off x="573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80" name="Line 52"/>
            <p:cNvSpPr>
              <a:spLocks noChangeShapeType="1"/>
            </p:cNvSpPr>
            <p:nvPr/>
          </p:nvSpPr>
          <p:spPr bwMode="auto">
            <a:xfrm>
              <a:off x="6053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Group 53"/>
          <p:cNvGrpSpPr>
            <a:grpSpLocks/>
          </p:cNvGrpSpPr>
          <p:nvPr/>
        </p:nvGrpSpPr>
        <p:grpSpPr bwMode="auto">
          <a:xfrm>
            <a:off x="3581400" y="3814763"/>
            <a:ext cx="428625" cy="2509837"/>
            <a:chOff x="2304" y="720"/>
            <a:chExt cx="270" cy="1581"/>
          </a:xfrm>
        </p:grpSpPr>
        <p:grpSp>
          <p:nvGrpSpPr>
            <p:cNvPr id="12" name="Group 54"/>
            <p:cNvGrpSpPr>
              <a:grpSpLocks/>
            </p:cNvGrpSpPr>
            <p:nvPr/>
          </p:nvGrpSpPr>
          <p:grpSpPr bwMode="auto">
            <a:xfrm>
              <a:off x="2352" y="720"/>
              <a:ext cx="222" cy="1581"/>
              <a:chOff x="2466" y="2547"/>
              <a:chExt cx="222" cy="1581"/>
            </a:xfrm>
          </p:grpSpPr>
          <p:sp>
            <p:nvSpPr>
              <p:cNvPr id="124983" name="Line 55"/>
              <p:cNvSpPr>
                <a:spLocks noChangeShapeType="1"/>
              </p:cNvSpPr>
              <p:nvPr/>
            </p:nvSpPr>
            <p:spPr bwMode="auto">
              <a:xfrm>
                <a:off x="2530" y="3178"/>
                <a:ext cx="0" cy="29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3" name="Group 56"/>
              <p:cNvGrpSpPr>
                <a:grpSpLocks/>
              </p:cNvGrpSpPr>
              <p:nvPr/>
            </p:nvGrpSpPr>
            <p:grpSpPr bwMode="auto">
              <a:xfrm>
                <a:off x="2466" y="2547"/>
                <a:ext cx="144" cy="336"/>
                <a:chOff x="2175" y="2544"/>
                <a:chExt cx="144" cy="336"/>
              </a:xfrm>
            </p:grpSpPr>
            <p:sp>
              <p:nvSpPr>
                <p:cNvPr id="124985" name="Line 57"/>
                <p:cNvSpPr>
                  <a:spLocks noChangeShapeType="1"/>
                </p:cNvSpPr>
                <p:nvPr/>
              </p:nvSpPr>
              <p:spPr bwMode="auto">
                <a:xfrm>
                  <a:off x="2208" y="2544"/>
                  <a:ext cx="0" cy="3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4986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2175" y="2547"/>
                  <a:ext cx="144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altLang="zh-CN" sz="2400" b="1" dirty="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rPr>
                    <a:t>i</a:t>
                  </a:r>
                </a:p>
              </p:txBody>
            </p:sp>
          </p:grpSp>
          <p:grpSp>
            <p:nvGrpSpPr>
              <p:cNvPr id="14" name="Group 59"/>
              <p:cNvGrpSpPr>
                <a:grpSpLocks/>
              </p:cNvGrpSpPr>
              <p:nvPr/>
            </p:nvGrpSpPr>
            <p:grpSpPr bwMode="auto">
              <a:xfrm>
                <a:off x="2544" y="3792"/>
                <a:ext cx="144" cy="336"/>
                <a:chOff x="2256" y="3792"/>
                <a:chExt cx="144" cy="336"/>
              </a:xfrm>
            </p:grpSpPr>
            <p:sp>
              <p:nvSpPr>
                <p:cNvPr id="124988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2256" y="3792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4989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2294" y="3840"/>
                  <a:ext cx="10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rIns="0"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rPr>
                    <a:t>j</a:t>
                  </a:r>
                </a:p>
              </p:txBody>
            </p:sp>
          </p:grpSp>
        </p:grpSp>
        <p:sp>
          <p:nvSpPr>
            <p:cNvPr id="124990" name="Freeform 62"/>
            <p:cNvSpPr>
              <a:spLocks/>
            </p:cNvSpPr>
            <p:nvPr/>
          </p:nvSpPr>
          <p:spPr bwMode="auto">
            <a:xfrm>
              <a:off x="2304" y="1440"/>
              <a:ext cx="192" cy="1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7" y="90"/>
                </a:cxn>
              </a:cxnLst>
              <a:rect l="0" t="0" r="r" b="b"/>
              <a:pathLst>
                <a:path w="157" h="90">
                  <a:moveTo>
                    <a:pt x="0" y="0"/>
                  </a:moveTo>
                  <a:lnTo>
                    <a:pt x="157" y="90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 type="none" w="med" len="med"/>
              <a:tailEnd type="none" w="med" len="med"/>
            </a:ln>
          </p:spPr>
          <p:txBody>
            <a:bodyPr bIns="18000"/>
            <a:lstStyle/>
            <a:p>
              <a:endParaRPr lang="zh-CN" altLang="en-US"/>
            </a:p>
          </p:txBody>
        </p:sp>
      </p:grpSp>
      <p:sp>
        <p:nvSpPr>
          <p:cNvPr id="124991" name="Rectangle 63"/>
          <p:cNvSpPr>
            <a:spLocks noChangeArrowheads="1"/>
          </p:cNvSpPr>
          <p:nvPr/>
        </p:nvSpPr>
        <p:spPr bwMode="auto">
          <a:xfrm>
            <a:off x="3492500" y="5300663"/>
            <a:ext cx="417513" cy="4937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36000" tIns="0" rIns="0" bIns="18000"/>
          <a:lstStyle/>
          <a:p>
            <a:pPr eaLnBrk="0" hangingPunct="0"/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a</a:t>
            </a:r>
          </a:p>
        </p:txBody>
      </p:sp>
      <p:grpSp>
        <p:nvGrpSpPr>
          <p:cNvPr id="15" name="Group 64"/>
          <p:cNvGrpSpPr>
            <a:grpSpLocks/>
          </p:cNvGrpSpPr>
          <p:nvPr/>
        </p:nvGrpSpPr>
        <p:grpSpPr bwMode="auto">
          <a:xfrm>
            <a:off x="3581400" y="3776663"/>
            <a:ext cx="762000" cy="2576512"/>
            <a:chOff x="2208" y="2544"/>
            <a:chExt cx="480" cy="1575"/>
          </a:xfrm>
        </p:grpSpPr>
        <p:grpSp>
          <p:nvGrpSpPr>
            <p:cNvPr id="16" name="Group 65"/>
            <p:cNvGrpSpPr>
              <a:grpSpLocks/>
            </p:cNvGrpSpPr>
            <p:nvPr/>
          </p:nvGrpSpPr>
          <p:grpSpPr bwMode="auto">
            <a:xfrm>
              <a:off x="2208" y="3792"/>
              <a:ext cx="144" cy="327"/>
              <a:chOff x="1728" y="3792"/>
              <a:chExt cx="144" cy="327"/>
            </a:xfrm>
          </p:grpSpPr>
          <p:sp>
            <p:nvSpPr>
              <p:cNvPr id="124994" name="Line 66"/>
              <p:cNvSpPr>
                <a:spLocks noChangeShapeType="1"/>
              </p:cNvSpPr>
              <p:nvPr/>
            </p:nvSpPr>
            <p:spPr bwMode="auto">
              <a:xfrm flipV="1">
                <a:off x="1728" y="3792"/>
                <a:ext cx="0" cy="288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4995" name="Text Box 67"/>
              <p:cNvSpPr txBox="1">
                <a:spLocks noChangeArrowheads="1"/>
              </p:cNvSpPr>
              <p:nvPr/>
            </p:nvSpPr>
            <p:spPr bwMode="auto">
              <a:xfrm>
                <a:off x="1766" y="3840"/>
                <a:ext cx="106" cy="2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r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FF3300"/>
                    </a:solidFill>
                    <a:latin typeface="Times New Roman" pitchFamily="18" charset="0"/>
                    <a:ea typeface="宋体" charset="-122"/>
                  </a:rPr>
                  <a:t>j</a:t>
                </a:r>
              </a:p>
            </p:txBody>
          </p:sp>
        </p:grpSp>
        <p:grpSp>
          <p:nvGrpSpPr>
            <p:cNvPr id="17" name="Group 68"/>
            <p:cNvGrpSpPr>
              <a:grpSpLocks/>
            </p:cNvGrpSpPr>
            <p:nvPr/>
          </p:nvGrpSpPr>
          <p:grpSpPr bwMode="auto">
            <a:xfrm>
              <a:off x="2544" y="2544"/>
              <a:ext cx="144" cy="336"/>
              <a:chOff x="1392" y="2544"/>
              <a:chExt cx="144" cy="336"/>
            </a:xfrm>
          </p:grpSpPr>
          <p:sp>
            <p:nvSpPr>
              <p:cNvPr id="124997" name="Line 69"/>
              <p:cNvSpPr>
                <a:spLocks noChangeShapeType="1"/>
              </p:cNvSpPr>
              <p:nvPr/>
            </p:nvSpPr>
            <p:spPr bwMode="auto">
              <a:xfrm>
                <a:off x="1425" y="2544"/>
                <a:ext cx="0" cy="336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4998" name="Text Box 70"/>
              <p:cNvSpPr txBox="1">
                <a:spLocks noChangeArrowheads="1"/>
              </p:cNvSpPr>
              <p:nvPr/>
            </p:nvSpPr>
            <p:spPr bwMode="auto">
              <a:xfrm>
                <a:off x="1392" y="2547"/>
                <a:ext cx="144" cy="2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 b="1" dirty="0">
                    <a:solidFill>
                      <a:srgbClr val="FF3300"/>
                    </a:solidFill>
                    <a:latin typeface="Times New Roman" pitchFamily="18" charset="0"/>
                    <a:ea typeface="宋体" charset="-122"/>
                  </a:rPr>
                  <a:t>i</a:t>
                </a:r>
              </a:p>
            </p:txBody>
          </p:sp>
        </p:grpSp>
      </p:grpSp>
      <p:sp>
        <p:nvSpPr>
          <p:cNvPr id="124999" name="Text Box 71"/>
          <p:cNvSpPr txBox="1">
            <a:spLocks noChangeArrowheads="1"/>
          </p:cNvSpPr>
          <p:nvPr/>
        </p:nvSpPr>
        <p:spPr bwMode="auto">
          <a:xfrm>
            <a:off x="5105400" y="5257800"/>
            <a:ext cx="3733800" cy="9461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i=5</a:t>
            </a:r>
            <a:r>
              <a:rPr lang="zh-CN" altLang="en-US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，</a:t>
            </a:r>
            <a:r>
              <a:rPr lang="en-US" altLang="zh-CN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j=1</a:t>
            </a:r>
            <a:r>
              <a:rPr lang="zh-CN" altLang="en-US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失败</a:t>
            </a:r>
          </a:p>
          <a:p>
            <a:pPr algn="just"/>
            <a:r>
              <a:rPr lang="en-US" altLang="zh-CN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i</a:t>
            </a:r>
            <a:r>
              <a:rPr lang="zh-CN" altLang="en-US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回溯到</a:t>
            </a:r>
            <a:r>
              <a:rPr lang="en-US" altLang="zh-CN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6</a:t>
            </a:r>
            <a:r>
              <a:rPr lang="zh-CN" altLang="en-US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，</a:t>
            </a:r>
            <a:r>
              <a:rPr lang="en-US" altLang="zh-CN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j</a:t>
            </a:r>
            <a:r>
              <a:rPr lang="zh-CN" altLang="en-US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回溯到</a:t>
            </a:r>
            <a:r>
              <a:rPr lang="en-US" altLang="zh-CN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1 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24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58" grpId="0" animBg="1"/>
      <p:bldP spid="12499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6" name="Text Box 4"/>
          <p:cNvSpPr txBox="1">
            <a:spLocks noChangeArrowheads="1"/>
          </p:cNvSpPr>
          <p:nvPr/>
        </p:nvSpPr>
        <p:spPr bwMode="auto">
          <a:xfrm>
            <a:off x="757635" y="1371600"/>
            <a:ext cx="615553" cy="147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第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6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趟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924050" y="1981200"/>
            <a:ext cx="6324600" cy="490538"/>
            <a:chOff x="2363" y="7062"/>
            <a:chExt cx="3990" cy="312"/>
          </a:xfrm>
        </p:grpSpPr>
        <p:sp>
          <p:nvSpPr>
            <p:cNvPr id="125958" name="Rectangle 6"/>
            <p:cNvSpPr>
              <a:spLocks noChangeArrowheads="1"/>
            </p:cNvSpPr>
            <p:nvPr/>
          </p:nvSpPr>
          <p:spPr bwMode="auto">
            <a:xfrm>
              <a:off x="2363" y="7062"/>
              <a:ext cx="3990" cy="31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4000" tIns="0" rIns="18000" bIns="0"/>
            <a:lstStyle/>
            <a:p>
              <a:pPr algn="just" eaLnBrk="0" hangingPunct="0"/>
              <a:r>
                <a:rPr lang="en-US" altLang="zh-CN"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a    b   a  b   c   a   b   c   a   c  b   a   b</a:t>
              </a:r>
            </a:p>
          </p:txBody>
        </p:sp>
        <p:sp>
          <p:nvSpPr>
            <p:cNvPr id="125959" name="Line 7"/>
            <p:cNvSpPr>
              <a:spLocks noChangeShapeType="1"/>
            </p:cNvSpPr>
            <p:nvPr/>
          </p:nvSpPr>
          <p:spPr bwMode="auto">
            <a:xfrm>
              <a:off x="2663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60" name="Line 8"/>
            <p:cNvSpPr>
              <a:spLocks noChangeShapeType="1"/>
            </p:cNvSpPr>
            <p:nvPr/>
          </p:nvSpPr>
          <p:spPr bwMode="auto">
            <a:xfrm>
              <a:off x="297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61" name="Line 9"/>
            <p:cNvSpPr>
              <a:spLocks noChangeShapeType="1"/>
            </p:cNvSpPr>
            <p:nvPr/>
          </p:nvSpPr>
          <p:spPr bwMode="auto">
            <a:xfrm>
              <a:off x="3293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62" name="Line 10"/>
            <p:cNvSpPr>
              <a:spLocks noChangeShapeType="1"/>
            </p:cNvSpPr>
            <p:nvPr/>
          </p:nvSpPr>
          <p:spPr bwMode="auto">
            <a:xfrm>
              <a:off x="360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63" name="Line 11"/>
            <p:cNvSpPr>
              <a:spLocks noChangeShapeType="1"/>
            </p:cNvSpPr>
            <p:nvPr/>
          </p:nvSpPr>
          <p:spPr bwMode="auto">
            <a:xfrm>
              <a:off x="390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64" name="Line 12"/>
            <p:cNvSpPr>
              <a:spLocks noChangeShapeType="1"/>
            </p:cNvSpPr>
            <p:nvPr/>
          </p:nvSpPr>
          <p:spPr bwMode="auto">
            <a:xfrm>
              <a:off x="420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65" name="Line 13"/>
            <p:cNvSpPr>
              <a:spLocks noChangeShapeType="1"/>
            </p:cNvSpPr>
            <p:nvPr/>
          </p:nvSpPr>
          <p:spPr bwMode="auto">
            <a:xfrm>
              <a:off x="4523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66" name="Line 14"/>
            <p:cNvSpPr>
              <a:spLocks noChangeShapeType="1"/>
            </p:cNvSpPr>
            <p:nvPr/>
          </p:nvSpPr>
          <p:spPr bwMode="auto">
            <a:xfrm>
              <a:off x="483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67" name="Line 15"/>
            <p:cNvSpPr>
              <a:spLocks noChangeShapeType="1"/>
            </p:cNvSpPr>
            <p:nvPr/>
          </p:nvSpPr>
          <p:spPr bwMode="auto">
            <a:xfrm>
              <a:off x="513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68" name="Line 16"/>
            <p:cNvSpPr>
              <a:spLocks noChangeShapeType="1"/>
            </p:cNvSpPr>
            <p:nvPr/>
          </p:nvSpPr>
          <p:spPr bwMode="auto">
            <a:xfrm>
              <a:off x="543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69" name="Line 17"/>
            <p:cNvSpPr>
              <a:spLocks noChangeShapeType="1"/>
            </p:cNvSpPr>
            <p:nvPr/>
          </p:nvSpPr>
          <p:spPr bwMode="auto">
            <a:xfrm>
              <a:off x="573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70" name="Line 18"/>
            <p:cNvSpPr>
              <a:spLocks noChangeShapeType="1"/>
            </p:cNvSpPr>
            <p:nvPr/>
          </p:nvSpPr>
          <p:spPr bwMode="auto">
            <a:xfrm>
              <a:off x="6053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73"/>
          <p:cNvGrpSpPr>
            <a:grpSpLocks/>
          </p:cNvGrpSpPr>
          <p:nvPr/>
        </p:nvGrpSpPr>
        <p:grpSpPr bwMode="auto">
          <a:xfrm>
            <a:off x="4410075" y="2924175"/>
            <a:ext cx="2371725" cy="525463"/>
            <a:chOff x="2778" y="1833"/>
            <a:chExt cx="1494" cy="340"/>
          </a:xfrm>
        </p:grpSpPr>
        <p:sp>
          <p:nvSpPr>
            <p:cNvPr id="125971" name="Rectangle 19"/>
            <p:cNvSpPr>
              <a:spLocks noChangeArrowheads="1"/>
            </p:cNvSpPr>
            <p:nvPr/>
          </p:nvSpPr>
          <p:spPr bwMode="auto">
            <a:xfrm>
              <a:off x="2778" y="1833"/>
              <a:ext cx="1494" cy="3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4000" tIns="0" rIns="18000" bIns="0"/>
            <a:lstStyle/>
            <a:p>
              <a:pPr algn="just" eaLnBrk="0" hangingPunct="0"/>
              <a:r>
                <a:rPr lang="en-US" altLang="zh-CN"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a  b   c   a   c</a:t>
              </a:r>
            </a:p>
          </p:txBody>
        </p:sp>
        <p:sp>
          <p:nvSpPr>
            <p:cNvPr id="125972" name="Line 20"/>
            <p:cNvSpPr>
              <a:spLocks noChangeShapeType="1"/>
            </p:cNvSpPr>
            <p:nvPr/>
          </p:nvSpPr>
          <p:spPr bwMode="auto">
            <a:xfrm>
              <a:off x="3093" y="1839"/>
              <a:ext cx="1" cy="3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73" name="Line 21"/>
            <p:cNvSpPr>
              <a:spLocks noChangeShapeType="1"/>
            </p:cNvSpPr>
            <p:nvPr/>
          </p:nvSpPr>
          <p:spPr bwMode="auto">
            <a:xfrm>
              <a:off x="3398" y="1839"/>
              <a:ext cx="1" cy="3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74" name="Line 22"/>
            <p:cNvSpPr>
              <a:spLocks noChangeShapeType="1"/>
            </p:cNvSpPr>
            <p:nvPr/>
          </p:nvSpPr>
          <p:spPr bwMode="auto">
            <a:xfrm>
              <a:off x="3699" y="1839"/>
              <a:ext cx="1" cy="3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75" name="Line 23"/>
            <p:cNvSpPr>
              <a:spLocks noChangeShapeType="1"/>
            </p:cNvSpPr>
            <p:nvPr/>
          </p:nvSpPr>
          <p:spPr bwMode="auto">
            <a:xfrm>
              <a:off x="3990" y="1839"/>
              <a:ext cx="1" cy="3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5976" name="Text Box 24"/>
          <p:cNvSpPr txBox="1">
            <a:spLocks noChangeArrowheads="1"/>
          </p:cNvSpPr>
          <p:nvPr/>
        </p:nvSpPr>
        <p:spPr bwMode="auto">
          <a:xfrm>
            <a:off x="3563937" y="4581525"/>
            <a:ext cx="4128633" cy="1020989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 eaLnBrk="0" hangingPunct="0">
              <a:lnSpc>
                <a:spcPct val="96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i=11</a:t>
            </a:r>
            <a:r>
              <a:rPr lang="zh-CN" altLang="en-US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，</a:t>
            </a:r>
            <a:r>
              <a:rPr lang="en-US" altLang="zh-CN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j=6</a:t>
            </a:r>
            <a:r>
              <a:rPr lang="zh-CN" altLang="en-US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，</a:t>
            </a:r>
            <a:r>
              <a:rPr lang="en-US" altLang="zh-CN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t</a:t>
            </a:r>
            <a:r>
              <a:rPr lang="zh-CN" altLang="en-US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中全部字符都比较完毕，匹配成功。</a:t>
            </a:r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4572000" y="1452563"/>
            <a:ext cx="357188" cy="2514600"/>
            <a:chOff x="2175" y="2544"/>
            <a:chExt cx="225" cy="1584"/>
          </a:xfrm>
        </p:grpSpPr>
        <p:sp>
          <p:nvSpPr>
            <p:cNvPr id="125978" name="Line 26"/>
            <p:cNvSpPr>
              <a:spLocks noChangeShapeType="1"/>
            </p:cNvSpPr>
            <p:nvPr/>
          </p:nvSpPr>
          <p:spPr bwMode="auto">
            <a:xfrm>
              <a:off x="2246" y="3178"/>
              <a:ext cx="0" cy="29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" name="Group 27"/>
            <p:cNvGrpSpPr>
              <a:grpSpLocks/>
            </p:cNvGrpSpPr>
            <p:nvPr/>
          </p:nvGrpSpPr>
          <p:grpSpPr bwMode="auto">
            <a:xfrm>
              <a:off x="2175" y="2544"/>
              <a:ext cx="144" cy="336"/>
              <a:chOff x="2175" y="2544"/>
              <a:chExt cx="144" cy="336"/>
            </a:xfrm>
          </p:grpSpPr>
          <p:sp>
            <p:nvSpPr>
              <p:cNvPr id="125980" name="Line 28"/>
              <p:cNvSpPr>
                <a:spLocks noChangeShapeType="1"/>
              </p:cNvSpPr>
              <p:nvPr/>
            </p:nvSpPr>
            <p:spPr bwMode="auto">
              <a:xfrm>
                <a:off x="2208" y="2544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5981" name="Text Box 29"/>
              <p:cNvSpPr txBox="1">
                <a:spLocks noChangeArrowheads="1"/>
              </p:cNvSpPr>
              <p:nvPr/>
            </p:nvSpPr>
            <p:spPr bwMode="auto">
              <a:xfrm>
                <a:off x="2175" y="2547"/>
                <a:ext cx="1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 b="1" dirty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i</a:t>
                </a:r>
              </a:p>
            </p:txBody>
          </p:sp>
        </p:grpSp>
        <p:grpSp>
          <p:nvGrpSpPr>
            <p:cNvPr id="6" name="Group 30"/>
            <p:cNvGrpSpPr>
              <a:grpSpLocks/>
            </p:cNvGrpSpPr>
            <p:nvPr/>
          </p:nvGrpSpPr>
          <p:grpSpPr bwMode="auto">
            <a:xfrm>
              <a:off x="2256" y="3792"/>
              <a:ext cx="144" cy="336"/>
              <a:chOff x="2256" y="3792"/>
              <a:chExt cx="144" cy="336"/>
            </a:xfrm>
          </p:grpSpPr>
          <p:sp>
            <p:nvSpPr>
              <p:cNvPr id="125983" name="Line 31"/>
              <p:cNvSpPr>
                <a:spLocks noChangeShapeType="1"/>
              </p:cNvSpPr>
              <p:nvPr/>
            </p:nvSpPr>
            <p:spPr bwMode="auto">
              <a:xfrm flipV="1">
                <a:off x="2256" y="3792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5984" name="Text Box 32"/>
              <p:cNvSpPr txBox="1">
                <a:spLocks noChangeArrowheads="1"/>
              </p:cNvSpPr>
              <p:nvPr/>
            </p:nvSpPr>
            <p:spPr bwMode="auto">
              <a:xfrm>
                <a:off x="2294" y="3840"/>
                <a:ext cx="10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r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j</a:t>
                </a:r>
              </a:p>
            </p:txBody>
          </p:sp>
        </p:grpSp>
      </p:grpSp>
      <p:grpSp>
        <p:nvGrpSpPr>
          <p:cNvPr id="7" name="Group 33"/>
          <p:cNvGrpSpPr>
            <a:grpSpLocks/>
          </p:cNvGrpSpPr>
          <p:nvPr/>
        </p:nvGrpSpPr>
        <p:grpSpPr bwMode="auto">
          <a:xfrm>
            <a:off x="5024438" y="1447800"/>
            <a:ext cx="357187" cy="2514600"/>
            <a:chOff x="2175" y="2544"/>
            <a:chExt cx="225" cy="1584"/>
          </a:xfrm>
        </p:grpSpPr>
        <p:sp>
          <p:nvSpPr>
            <p:cNvPr id="125986" name="Line 34"/>
            <p:cNvSpPr>
              <a:spLocks noChangeShapeType="1"/>
            </p:cNvSpPr>
            <p:nvPr/>
          </p:nvSpPr>
          <p:spPr bwMode="auto">
            <a:xfrm>
              <a:off x="2246" y="3178"/>
              <a:ext cx="0" cy="29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" name="Group 35"/>
            <p:cNvGrpSpPr>
              <a:grpSpLocks/>
            </p:cNvGrpSpPr>
            <p:nvPr/>
          </p:nvGrpSpPr>
          <p:grpSpPr bwMode="auto">
            <a:xfrm>
              <a:off x="2175" y="2544"/>
              <a:ext cx="144" cy="336"/>
              <a:chOff x="2175" y="2544"/>
              <a:chExt cx="144" cy="336"/>
            </a:xfrm>
          </p:grpSpPr>
          <p:sp>
            <p:nvSpPr>
              <p:cNvPr id="125988" name="Line 36"/>
              <p:cNvSpPr>
                <a:spLocks noChangeShapeType="1"/>
              </p:cNvSpPr>
              <p:nvPr/>
            </p:nvSpPr>
            <p:spPr bwMode="auto">
              <a:xfrm>
                <a:off x="2208" y="2544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5989" name="Text Box 37"/>
              <p:cNvSpPr txBox="1">
                <a:spLocks noChangeArrowheads="1"/>
              </p:cNvSpPr>
              <p:nvPr/>
            </p:nvSpPr>
            <p:spPr bwMode="auto">
              <a:xfrm>
                <a:off x="2175" y="2547"/>
                <a:ext cx="1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 b="1" dirty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i</a:t>
                </a:r>
              </a:p>
            </p:txBody>
          </p:sp>
        </p:grpSp>
        <p:grpSp>
          <p:nvGrpSpPr>
            <p:cNvPr id="9" name="Group 38"/>
            <p:cNvGrpSpPr>
              <a:grpSpLocks/>
            </p:cNvGrpSpPr>
            <p:nvPr/>
          </p:nvGrpSpPr>
          <p:grpSpPr bwMode="auto">
            <a:xfrm>
              <a:off x="2256" y="3792"/>
              <a:ext cx="144" cy="336"/>
              <a:chOff x="2256" y="3792"/>
              <a:chExt cx="144" cy="336"/>
            </a:xfrm>
          </p:grpSpPr>
          <p:sp>
            <p:nvSpPr>
              <p:cNvPr id="125991" name="Line 39"/>
              <p:cNvSpPr>
                <a:spLocks noChangeShapeType="1"/>
              </p:cNvSpPr>
              <p:nvPr/>
            </p:nvSpPr>
            <p:spPr bwMode="auto">
              <a:xfrm flipV="1">
                <a:off x="2256" y="3792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5992" name="Text Box 40"/>
              <p:cNvSpPr txBox="1">
                <a:spLocks noChangeArrowheads="1"/>
              </p:cNvSpPr>
              <p:nvPr/>
            </p:nvSpPr>
            <p:spPr bwMode="auto">
              <a:xfrm>
                <a:off x="2294" y="3840"/>
                <a:ext cx="10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r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j</a:t>
                </a:r>
              </a:p>
            </p:txBody>
          </p:sp>
        </p:grpSp>
      </p:grpSp>
      <p:grpSp>
        <p:nvGrpSpPr>
          <p:cNvPr id="10" name="Group 41"/>
          <p:cNvGrpSpPr>
            <a:grpSpLocks/>
          </p:cNvGrpSpPr>
          <p:nvPr/>
        </p:nvGrpSpPr>
        <p:grpSpPr bwMode="auto">
          <a:xfrm>
            <a:off x="6048375" y="1457325"/>
            <a:ext cx="357188" cy="2514600"/>
            <a:chOff x="2175" y="2544"/>
            <a:chExt cx="225" cy="1584"/>
          </a:xfrm>
        </p:grpSpPr>
        <p:sp>
          <p:nvSpPr>
            <p:cNvPr id="125994" name="Line 42"/>
            <p:cNvSpPr>
              <a:spLocks noChangeShapeType="1"/>
            </p:cNvSpPr>
            <p:nvPr/>
          </p:nvSpPr>
          <p:spPr bwMode="auto">
            <a:xfrm>
              <a:off x="2246" y="3178"/>
              <a:ext cx="0" cy="29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" name="Group 43"/>
            <p:cNvGrpSpPr>
              <a:grpSpLocks/>
            </p:cNvGrpSpPr>
            <p:nvPr/>
          </p:nvGrpSpPr>
          <p:grpSpPr bwMode="auto">
            <a:xfrm>
              <a:off x="2175" y="2544"/>
              <a:ext cx="144" cy="336"/>
              <a:chOff x="2175" y="2544"/>
              <a:chExt cx="144" cy="336"/>
            </a:xfrm>
          </p:grpSpPr>
          <p:sp>
            <p:nvSpPr>
              <p:cNvPr id="125996" name="Line 44"/>
              <p:cNvSpPr>
                <a:spLocks noChangeShapeType="1"/>
              </p:cNvSpPr>
              <p:nvPr/>
            </p:nvSpPr>
            <p:spPr bwMode="auto">
              <a:xfrm>
                <a:off x="2208" y="2544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5997" name="Text Box 45"/>
              <p:cNvSpPr txBox="1">
                <a:spLocks noChangeArrowheads="1"/>
              </p:cNvSpPr>
              <p:nvPr/>
            </p:nvSpPr>
            <p:spPr bwMode="auto">
              <a:xfrm>
                <a:off x="2175" y="2547"/>
                <a:ext cx="1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 b="1" dirty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i</a:t>
                </a:r>
              </a:p>
            </p:txBody>
          </p:sp>
        </p:grpSp>
        <p:grpSp>
          <p:nvGrpSpPr>
            <p:cNvPr id="12" name="Group 46"/>
            <p:cNvGrpSpPr>
              <a:grpSpLocks/>
            </p:cNvGrpSpPr>
            <p:nvPr/>
          </p:nvGrpSpPr>
          <p:grpSpPr bwMode="auto">
            <a:xfrm>
              <a:off x="2256" y="3792"/>
              <a:ext cx="144" cy="336"/>
              <a:chOff x="2256" y="3792"/>
              <a:chExt cx="144" cy="336"/>
            </a:xfrm>
          </p:grpSpPr>
          <p:sp>
            <p:nvSpPr>
              <p:cNvPr id="125999" name="Line 47"/>
              <p:cNvSpPr>
                <a:spLocks noChangeShapeType="1"/>
              </p:cNvSpPr>
              <p:nvPr/>
            </p:nvSpPr>
            <p:spPr bwMode="auto">
              <a:xfrm flipV="1">
                <a:off x="2256" y="3792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6000" name="Text Box 48"/>
              <p:cNvSpPr txBox="1">
                <a:spLocks noChangeArrowheads="1"/>
              </p:cNvSpPr>
              <p:nvPr/>
            </p:nvSpPr>
            <p:spPr bwMode="auto">
              <a:xfrm>
                <a:off x="2294" y="3840"/>
                <a:ext cx="10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r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j</a:t>
                </a:r>
              </a:p>
            </p:txBody>
          </p:sp>
        </p:grpSp>
      </p:grpSp>
      <p:grpSp>
        <p:nvGrpSpPr>
          <p:cNvPr id="13" name="Group 49"/>
          <p:cNvGrpSpPr>
            <a:grpSpLocks/>
          </p:cNvGrpSpPr>
          <p:nvPr/>
        </p:nvGrpSpPr>
        <p:grpSpPr bwMode="auto">
          <a:xfrm>
            <a:off x="6429375" y="1452563"/>
            <a:ext cx="357188" cy="2514600"/>
            <a:chOff x="2175" y="2544"/>
            <a:chExt cx="225" cy="1584"/>
          </a:xfrm>
        </p:grpSpPr>
        <p:sp>
          <p:nvSpPr>
            <p:cNvPr id="126002" name="Line 50"/>
            <p:cNvSpPr>
              <a:spLocks noChangeShapeType="1"/>
            </p:cNvSpPr>
            <p:nvPr/>
          </p:nvSpPr>
          <p:spPr bwMode="auto">
            <a:xfrm>
              <a:off x="2246" y="3178"/>
              <a:ext cx="0" cy="29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" name="Group 51"/>
            <p:cNvGrpSpPr>
              <a:grpSpLocks/>
            </p:cNvGrpSpPr>
            <p:nvPr/>
          </p:nvGrpSpPr>
          <p:grpSpPr bwMode="auto">
            <a:xfrm>
              <a:off x="2175" y="2544"/>
              <a:ext cx="144" cy="336"/>
              <a:chOff x="2175" y="2544"/>
              <a:chExt cx="144" cy="336"/>
            </a:xfrm>
          </p:grpSpPr>
          <p:sp>
            <p:nvSpPr>
              <p:cNvPr id="126004" name="Line 52"/>
              <p:cNvSpPr>
                <a:spLocks noChangeShapeType="1"/>
              </p:cNvSpPr>
              <p:nvPr/>
            </p:nvSpPr>
            <p:spPr bwMode="auto">
              <a:xfrm>
                <a:off x="2208" y="2544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6005" name="Text Box 53"/>
              <p:cNvSpPr txBox="1">
                <a:spLocks noChangeArrowheads="1"/>
              </p:cNvSpPr>
              <p:nvPr/>
            </p:nvSpPr>
            <p:spPr bwMode="auto">
              <a:xfrm>
                <a:off x="2175" y="2547"/>
                <a:ext cx="1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 b="1" dirty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i</a:t>
                </a:r>
              </a:p>
            </p:txBody>
          </p:sp>
        </p:grpSp>
        <p:grpSp>
          <p:nvGrpSpPr>
            <p:cNvPr id="15" name="Group 54"/>
            <p:cNvGrpSpPr>
              <a:grpSpLocks/>
            </p:cNvGrpSpPr>
            <p:nvPr/>
          </p:nvGrpSpPr>
          <p:grpSpPr bwMode="auto">
            <a:xfrm>
              <a:off x="2256" y="3792"/>
              <a:ext cx="144" cy="336"/>
              <a:chOff x="2256" y="3792"/>
              <a:chExt cx="144" cy="336"/>
            </a:xfrm>
          </p:grpSpPr>
          <p:sp>
            <p:nvSpPr>
              <p:cNvPr id="126007" name="Line 55"/>
              <p:cNvSpPr>
                <a:spLocks noChangeShapeType="1"/>
              </p:cNvSpPr>
              <p:nvPr/>
            </p:nvSpPr>
            <p:spPr bwMode="auto">
              <a:xfrm flipV="1">
                <a:off x="2256" y="3792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6008" name="Text Box 56"/>
              <p:cNvSpPr txBox="1">
                <a:spLocks noChangeArrowheads="1"/>
              </p:cNvSpPr>
              <p:nvPr/>
            </p:nvSpPr>
            <p:spPr bwMode="auto">
              <a:xfrm>
                <a:off x="2294" y="3840"/>
                <a:ext cx="10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r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j</a:t>
                </a:r>
              </a:p>
            </p:txBody>
          </p:sp>
        </p:grpSp>
      </p:grpSp>
      <p:grpSp>
        <p:nvGrpSpPr>
          <p:cNvPr id="16" name="Group 57"/>
          <p:cNvGrpSpPr>
            <a:grpSpLocks/>
          </p:cNvGrpSpPr>
          <p:nvPr/>
        </p:nvGrpSpPr>
        <p:grpSpPr bwMode="auto">
          <a:xfrm>
            <a:off x="5562600" y="1447800"/>
            <a:ext cx="357188" cy="2514600"/>
            <a:chOff x="2175" y="2544"/>
            <a:chExt cx="225" cy="1584"/>
          </a:xfrm>
        </p:grpSpPr>
        <p:sp>
          <p:nvSpPr>
            <p:cNvPr id="126010" name="Line 58"/>
            <p:cNvSpPr>
              <a:spLocks noChangeShapeType="1"/>
            </p:cNvSpPr>
            <p:nvPr/>
          </p:nvSpPr>
          <p:spPr bwMode="auto">
            <a:xfrm>
              <a:off x="2246" y="3178"/>
              <a:ext cx="0" cy="29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7" name="Group 59"/>
            <p:cNvGrpSpPr>
              <a:grpSpLocks/>
            </p:cNvGrpSpPr>
            <p:nvPr/>
          </p:nvGrpSpPr>
          <p:grpSpPr bwMode="auto">
            <a:xfrm>
              <a:off x="2175" y="2544"/>
              <a:ext cx="144" cy="336"/>
              <a:chOff x="2175" y="2544"/>
              <a:chExt cx="144" cy="336"/>
            </a:xfrm>
          </p:grpSpPr>
          <p:sp>
            <p:nvSpPr>
              <p:cNvPr id="126012" name="Line 60"/>
              <p:cNvSpPr>
                <a:spLocks noChangeShapeType="1"/>
              </p:cNvSpPr>
              <p:nvPr/>
            </p:nvSpPr>
            <p:spPr bwMode="auto">
              <a:xfrm>
                <a:off x="2208" y="2544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6013" name="Text Box 61"/>
              <p:cNvSpPr txBox="1">
                <a:spLocks noChangeArrowheads="1"/>
              </p:cNvSpPr>
              <p:nvPr/>
            </p:nvSpPr>
            <p:spPr bwMode="auto">
              <a:xfrm>
                <a:off x="2175" y="2547"/>
                <a:ext cx="1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 b="1" dirty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i</a:t>
                </a:r>
              </a:p>
            </p:txBody>
          </p:sp>
        </p:grpSp>
        <p:grpSp>
          <p:nvGrpSpPr>
            <p:cNvPr id="18" name="Group 62"/>
            <p:cNvGrpSpPr>
              <a:grpSpLocks/>
            </p:cNvGrpSpPr>
            <p:nvPr/>
          </p:nvGrpSpPr>
          <p:grpSpPr bwMode="auto">
            <a:xfrm>
              <a:off x="2256" y="3792"/>
              <a:ext cx="144" cy="336"/>
              <a:chOff x="2256" y="3792"/>
              <a:chExt cx="144" cy="336"/>
            </a:xfrm>
          </p:grpSpPr>
          <p:sp>
            <p:nvSpPr>
              <p:cNvPr id="126015" name="Line 63"/>
              <p:cNvSpPr>
                <a:spLocks noChangeShapeType="1"/>
              </p:cNvSpPr>
              <p:nvPr/>
            </p:nvSpPr>
            <p:spPr bwMode="auto">
              <a:xfrm flipV="1">
                <a:off x="2256" y="3792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6016" name="Text Box 64"/>
              <p:cNvSpPr txBox="1">
                <a:spLocks noChangeArrowheads="1"/>
              </p:cNvSpPr>
              <p:nvPr/>
            </p:nvSpPr>
            <p:spPr bwMode="auto">
              <a:xfrm>
                <a:off x="2294" y="3840"/>
                <a:ext cx="10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r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j</a:t>
                </a:r>
              </a:p>
            </p:txBody>
          </p:sp>
        </p:grpSp>
      </p:grpSp>
      <p:grpSp>
        <p:nvGrpSpPr>
          <p:cNvPr id="19" name="Group 65"/>
          <p:cNvGrpSpPr>
            <a:grpSpLocks/>
          </p:cNvGrpSpPr>
          <p:nvPr/>
        </p:nvGrpSpPr>
        <p:grpSpPr bwMode="auto">
          <a:xfrm>
            <a:off x="6911975" y="1449388"/>
            <a:ext cx="357188" cy="2514600"/>
            <a:chOff x="2175" y="2544"/>
            <a:chExt cx="225" cy="1584"/>
          </a:xfrm>
        </p:grpSpPr>
        <p:sp>
          <p:nvSpPr>
            <p:cNvPr id="126018" name="Line 66"/>
            <p:cNvSpPr>
              <a:spLocks noChangeShapeType="1"/>
            </p:cNvSpPr>
            <p:nvPr/>
          </p:nvSpPr>
          <p:spPr bwMode="auto">
            <a:xfrm>
              <a:off x="2246" y="3178"/>
              <a:ext cx="0" cy="29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" name="Group 67"/>
            <p:cNvGrpSpPr>
              <a:grpSpLocks/>
            </p:cNvGrpSpPr>
            <p:nvPr/>
          </p:nvGrpSpPr>
          <p:grpSpPr bwMode="auto">
            <a:xfrm>
              <a:off x="2175" y="2544"/>
              <a:ext cx="144" cy="336"/>
              <a:chOff x="2175" y="2544"/>
              <a:chExt cx="144" cy="336"/>
            </a:xfrm>
          </p:grpSpPr>
          <p:sp>
            <p:nvSpPr>
              <p:cNvPr id="126020" name="Line 68"/>
              <p:cNvSpPr>
                <a:spLocks noChangeShapeType="1"/>
              </p:cNvSpPr>
              <p:nvPr/>
            </p:nvSpPr>
            <p:spPr bwMode="auto">
              <a:xfrm>
                <a:off x="2208" y="2544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6021" name="Text Box 69"/>
              <p:cNvSpPr txBox="1">
                <a:spLocks noChangeArrowheads="1"/>
              </p:cNvSpPr>
              <p:nvPr/>
            </p:nvSpPr>
            <p:spPr bwMode="auto">
              <a:xfrm>
                <a:off x="2175" y="2547"/>
                <a:ext cx="1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 b="1" dirty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i</a:t>
                </a:r>
              </a:p>
            </p:txBody>
          </p:sp>
        </p:grpSp>
        <p:grpSp>
          <p:nvGrpSpPr>
            <p:cNvPr id="21" name="Group 70"/>
            <p:cNvGrpSpPr>
              <a:grpSpLocks/>
            </p:cNvGrpSpPr>
            <p:nvPr/>
          </p:nvGrpSpPr>
          <p:grpSpPr bwMode="auto">
            <a:xfrm>
              <a:off x="2256" y="3792"/>
              <a:ext cx="144" cy="336"/>
              <a:chOff x="2256" y="3792"/>
              <a:chExt cx="144" cy="336"/>
            </a:xfrm>
          </p:grpSpPr>
          <p:sp>
            <p:nvSpPr>
              <p:cNvPr id="126023" name="Line 71"/>
              <p:cNvSpPr>
                <a:spLocks noChangeShapeType="1"/>
              </p:cNvSpPr>
              <p:nvPr/>
            </p:nvSpPr>
            <p:spPr bwMode="auto">
              <a:xfrm flipV="1">
                <a:off x="2256" y="3792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6024" name="Text Box 72"/>
              <p:cNvSpPr txBox="1">
                <a:spLocks noChangeArrowheads="1"/>
              </p:cNvSpPr>
              <p:nvPr/>
            </p:nvSpPr>
            <p:spPr bwMode="auto">
              <a:xfrm>
                <a:off x="2294" y="3840"/>
                <a:ext cx="10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r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j</a:t>
                </a:r>
              </a:p>
            </p:txBody>
          </p:sp>
        </p:grp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25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7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1727881" y="1117600"/>
            <a:ext cx="7086600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altLang="zh-CN" sz="2800" b="1" dirty="0" err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int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BF</a:t>
            </a:r>
            <a:r>
              <a:rPr lang="en-US" altLang="zh-CN" sz="2800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(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char S[ ], char T[ ]</a:t>
            </a:r>
            <a:r>
              <a:rPr lang="en-US" altLang="zh-CN" sz="2800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)</a:t>
            </a:r>
            <a:endParaRPr lang="en-US" altLang="zh-CN" sz="2800" b="1" dirty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  <a:p>
            <a:pPr algn="just"/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{</a:t>
            </a:r>
          </a:p>
          <a:p>
            <a:pPr algn="just"/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    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i=0; j=0;   </a:t>
            </a:r>
            <a:endParaRPr lang="en-US" altLang="zh-CN" sz="2800" b="1" dirty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  <a:p>
            <a:pPr algn="just"/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   while </a:t>
            </a:r>
            <a:r>
              <a:rPr lang="en-US" altLang="zh-CN" sz="2800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(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i&lt;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strlen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(S) 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&amp;&amp; 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j&lt;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strlen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(T)</a:t>
            </a:r>
            <a:r>
              <a:rPr lang="en-US" altLang="zh-CN" sz="2800" b="1" dirty="0" smtClean="0">
                <a:solidFill>
                  <a:schemeClr val="tx1"/>
                </a:solidFill>
                <a:latin typeface="宋体" charset="-122"/>
                <a:ea typeface="宋体" charset="-122"/>
              </a:rPr>
              <a:t>)</a:t>
            </a:r>
            <a:endParaRPr lang="en-US" altLang="zh-CN" sz="2800" b="1" dirty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  <a:p>
            <a:pPr algn="just"/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   {</a:t>
            </a:r>
          </a:p>
          <a:p>
            <a:pPr algn="just"/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        if </a:t>
            </a:r>
            <a:r>
              <a:rPr lang="en-US" altLang="zh-CN" sz="2800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(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S[i]==T[j]</a:t>
            </a:r>
            <a:r>
              <a:rPr lang="en-US" altLang="zh-CN" sz="2800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)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{i++; j++;}  </a:t>
            </a:r>
          </a:p>
          <a:p>
            <a:pPr algn="just"/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        else {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i=i</a:t>
            </a:r>
            <a:r>
              <a:rPr lang="en-US" altLang="zh-CN" sz="2800" b="1" dirty="0" smtClean="0">
                <a:solidFill>
                  <a:schemeClr val="tx1"/>
                </a:solidFill>
                <a:latin typeface="宋体" charset="-122"/>
                <a:ea typeface="宋体" charset="-122"/>
              </a:rPr>
              <a:t>-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j+1; j=0; 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}   </a:t>
            </a:r>
          </a:p>
          <a:p>
            <a:pPr algn="just"/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   }</a:t>
            </a:r>
          </a:p>
          <a:p>
            <a:pPr algn="just"/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   if </a:t>
            </a:r>
            <a:r>
              <a:rPr lang="en-US" altLang="zh-CN" sz="2800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(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j&gt;=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strlen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(T)</a:t>
            </a:r>
            <a:r>
              <a:rPr lang="en-US" altLang="zh-CN" sz="2800" b="1" dirty="0" smtClean="0">
                <a:solidFill>
                  <a:schemeClr val="tx1"/>
                </a:solidFill>
                <a:latin typeface="宋体" charset="-122"/>
                <a:ea typeface="宋体" charset="-122"/>
              </a:rPr>
              <a:t>)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return </a:t>
            </a:r>
            <a:r>
              <a:rPr lang="en-US" altLang="zh-CN" sz="2800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(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i</a:t>
            </a:r>
            <a:r>
              <a:rPr lang="en-US" altLang="zh-CN" sz="2800" b="1" dirty="0" smtClean="0">
                <a:solidFill>
                  <a:schemeClr val="tx1"/>
                </a:solidFill>
                <a:latin typeface="宋体" charset="-122"/>
                <a:ea typeface="宋体" charset="-122"/>
              </a:rPr>
              <a:t>-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j</a:t>
            </a:r>
            <a:r>
              <a:rPr lang="en-US" altLang="zh-CN" sz="2800" b="1" dirty="0" smtClean="0">
                <a:solidFill>
                  <a:schemeClr val="tx1"/>
                </a:solidFill>
                <a:latin typeface="宋体" charset="-122"/>
                <a:ea typeface="宋体" charset="-122"/>
              </a:rPr>
              <a:t>)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;   </a:t>
            </a:r>
            <a:endParaRPr lang="en-US" altLang="zh-CN" sz="2800" b="1" dirty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  <a:p>
            <a:pPr algn="just"/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   else return 0;</a:t>
            </a:r>
          </a:p>
          <a:p>
            <a:pPr algn="just"/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}</a:t>
            </a:r>
          </a:p>
        </p:txBody>
      </p:sp>
      <p:sp>
        <p:nvSpPr>
          <p:cNvPr id="126981" name="Text Box 5"/>
          <p:cNvSpPr txBox="1">
            <a:spLocks noChangeArrowheads="1"/>
          </p:cNvSpPr>
          <p:nvPr/>
        </p:nvSpPr>
        <p:spPr bwMode="auto">
          <a:xfrm>
            <a:off x="464457" y="1828800"/>
            <a:ext cx="99921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 b="1" dirty="0">
                <a:solidFill>
                  <a:srgbClr val="000066"/>
                </a:solidFill>
                <a:latin typeface="Times New Roman" pitchFamily="18" charset="0"/>
                <a:ea typeface="宋体" charset="-122"/>
              </a:rPr>
              <a:t>BF C++</a:t>
            </a:r>
            <a:r>
              <a:rPr lang="zh-CN" altLang="en-US" sz="3200" b="1" dirty="0">
                <a:solidFill>
                  <a:srgbClr val="000066"/>
                </a:solidFill>
                <a:latin typeface="Times New Roman" pitchFamily="18" charset="0"/>
                <a:ea typeface="宋体" charset="-122"/>
              </a:rPr>
              <a:t>算法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1447800" y="990600"/>
            <a:ext cx="6096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 dirty="0" smtClean="0">
                <a:solidFill>
                  <a:srgbClr val="2C1A8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3.1  </a:t>
            </a:r>
            <a:r>
              <a:rPr lang="zh-CN" altLang="en-US" sz="4000" b="1" dirty="0" smtClean="0">
                <a:solidFill>
                  <a:srgbClr val="2C1A8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蛮力法的设计思想 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538616" y="2100489"/>
            <a:ext cx="8153400" cy="159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Wingdings" pitchFamily="2" charset="2"/>
              <a:buNone/>
            </a:pPr>
            <a:r>
              <a:rPr kumimoji="0" lang="zh-CN" altLang="en-US" sz="2700" b="1" dirty="0" smtClean="0">
                <a:latin typeface="仿宋_GB2312" pitchFamily="49" charset="-122"/>
                <a:ea typeface="仿宋_GB2312" pitchFamily="49" charset="-122"/>
              </a:rPr>
              <a:t>蛮力法的设计思想：直接基于问题的描述。</a:t>
            </a:r>
          </a:p>
          <a:p>
            <a:pPr algn="l"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例：计算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kumimoji="1" lang="en-US" altLang="zh-CN" sz="2800" b="1" i="1" baseline="300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n</a:t>
            </a:r>
          </a:p>
          <a:p>
            <a:pPr algn="l">
              <a:spcBef>
                <a:spcPct val="50000"/>
              </a:spcBef>
            </a:pPr>
            <a:endParaRPr kumimoji="1" lang="en-US" altLang="zh-CN" sz="2800" b="1" i="1" baseline="30000" dirty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829832" y="3566886"/>
            <a:ext cx="2817813" cy="1001713"/>
            <a:chOff x="1740" y="2572"/>
            <a:chExt cx="1775" cy="631"/>
          </a:xfrm>
        </p:grpSpPr>
        <p:sp>
          <p:nvSpPr>
            <p:cNvPr id="47112" name="Text Box 8"/>
            <p:cNvSpPr txBox="1">
              <a:spLocks noChangeArrowheads="1"/>
            </p:cNvSpPr>
            <p:nvPr/>
          </p:nvSpPr>
          <p:spPr bwMode="auto">
            <a:xfrm>
              <a:off x="2484" y="2967"/>
              <a:ext cx="458" cy="2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just"/>
              <a:r>
                <a:rPr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n</a:t>
              </a:r>
              <a:r>
                <a:rPr lang="zh-CN" altLang="en-US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次</a:t>
              </a:r>
              <a:endParaRPr lang="zh-CN" altLang="en-US" sz="2400">
                <a:solidFill>
                  <a:schemeClr val="tx1"/>
                </a:solidFill>
                <a:ea typeface="宋体" charset="-122"/>
              </a:endParaRPr>
            </a:p>
          </p:txBody>
        </p:sp>
        <p:sp>
          <p:nvSpPr>
            <p:cNvPr id="47113" name="AutoShape 9"/>
            <p:cNvSpPr>
              <a:spLocks/>
            </p:cNvSpPr>
            <p:nvPr/>
          </p:nvSpPr>
          <p:spPr bwMode="auto">
            <a:xfrm rot="-5384897">
              <a:off x="2501" y="2375"/>
              <a:ext cx="128" cy="1052"/>
            </a:xfrm>
            <a:prstGeom prst="leftBrace">
              <a:avLst>
                <a:gd name="adj1" fmla="val 6849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4" name="Text Box 10"/>
            <p:cNvSpPr txBox="1">
              <a:spLocks noChangeArrowheads="1"/>
            </p:cNvSpPr>
            <p:nvPr/>
          </p:nvSpPr>
          <p:spPr bwMode="auto">
            <a:xfrm>
              <a:off x="1740" y="2572"/>
              <a:ext cx="1775" cy="2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just"/>
              <a:r>
                <a:rPr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a</a:t>
              </a:r>
              <a:r>
                <a:rPr lang="en-US" altLang="zh-CN" sz="2400" i="1" baseline="30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n</a:t>
              </a:r>
              <a:r>
                <a:rPr lang="en-US" altLang="zh-CN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=</a:t>
              </a:r>
              <a:r>
                <a:rPr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a</a:t>
              </a:r>
              <a:r>
                <a:rPr lang="en-US" altLang="zh-CN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×</a:t>
              </a:r>
              <a:r>
                <a:rPr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a</a:t>
              </a:r>
              <a:r>
                <a:rPr lang="en-US" altLang="zh-CN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×…×</a:t>
              </a:r>
              <a:r>
                <a:rPr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a</a:t>
              </a:r>
              <a:endParaRPr lang="en-US" altLang="zh-CN" sz="2400">
                <a:solidFill>
                  <a:schemeClr val="tx1"/>
                </a:solidFill>
                <a:ea typeface="宋体" charset="-122"/>
              </a:endParaRPr>
            </a:p>
          </p:txBody>
        </p: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2" name="Text Box 4"/>
          <p:cNvSpPr txBox="1">
            <a:spLocks noChangeArrowheads="1"/>
          </p:cNvSpPr>
          <p:nvPr/>
        </p:nvSpPr>
        <p:spPr bwMode="auto">
          <a:xfrm>
            <a:off x="539750" y="1052513"/>
            <a:ext cx="80772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    </a:t>
            </a:r>
            <a:r>
              <a:rPr kumimoji="1" lang="zh-CN" altLang="en-US" sz="2400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设串</a:t>
            </a:r>
            <a:r>
              <a:rPr kumimoji="1" lang="en-US" altLang="zh-CN" sz="24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S</a:t>
            </a:r>
            <a:r>
              <a:rPr kumimoji="1" lang="zh-CN" altLang="en-US" sz="2400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长度为</a:t>
            </a:r>
            <a:r>
              <a:rPr kumimoji="1" lang="en-US" altLang="zh-CN" sz="24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n</a:t>
            </a:r>
            <a:r>
              <a:rPr kumimoji="1" lang="zh-CN" altLang="en-US" sz="2400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，串</a:t>
            </a:r>
            <a:r>
              <a:rPr kumimoji="1" lang="en-US" altLang="zh-CN" sz="24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T</a:t>
            </a:r>
            <a:r>
              <a:rPr kumimoji="1" lang="zh-CN" altLang="en-US" sz="2400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长度为</a:t>
            </a:r>
            <a:r>
              <a:rPr kumimoji="1" lang="en-US" altLang="zh-CN" sz="24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m</a:t>
            </a:r>
            <a:r>
              <a:rPr kumimoji="1" lang="zh-CN" altLang="en-US" sz="2400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，在匹配成功的情况下，考虑最坏情况，即每趟不成功的匹配都发生在串</a:t>
            </a:r>
            <a:r>
              <a:rPr kumimoji="1" lang="en-US" altLang="zh-CN" sz="24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T</a:t>
            </a:r>
            <a:r>
              <a:rPr kumimoji="1" lang="zh-CN" altLang="en-US" sz="2400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的最后一个字符。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</a:t>
            </a:r>
          </a:p>
        </p:txBody>
      </p:sp>
      <p:sp>
        <p:nvSpPr>
          <p:cNvPr id="114693" name="Text Box 5"/>
          <p:cNvSpPr txBox="1">
            <a:spLocks noChangeArrowheads="1"/>
          </p:cNvSpPr>
          <p:nvPr/>
        </p:nvSpPr>
        <p:spPr bwMode="auto">
          <a:xfrm>
            <a:off x="539750" y="2492375"/>
            <a:ext cx="784860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       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例如：</a:t>
            </a:r>
            <a:r>
              <a:rPr kumimoji="1" lang="en-US" altLang="zh-CN" sz="24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S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="</a:t>
            </a:r>
            <a:r>
              <a:rPr kumimoji="1" lang="en-US" altLang="zh-CN" sz="2400" b="1" i="1" dirty="0" err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aaaaaaaaaaab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"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4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                   T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="</a:t>
            </a:r>
            <a:r>
              <a:rPr kumimoji="1" lang="en-US" altLang="zh-CN" sz="2400" b="1" i="1" dirty="0" err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aaab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"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       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设匹配成功发生在</a:t>
            </a:r>
            <a:r>
              <a:rPr kumimoji="1" lang="en-US" altLang="zh-CN" sz="2400" b="1" i="1" dirty="0" err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s</a:t>
            </a:r>
            <a:r>
              <a:rPr kumimoji="1" lang="en-US" altLang="zh-CN" sz="2400" b="1" i="1" baseline="-30000" dirty="0" err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i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处，则在</a:t>
            </a:r>
            <a:r>
              <a:rPr kumimoji="1" lang="en-US" altLang="zh-CN" sz="24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i</a:t>
            </a:r>
            <a:r>
              <a:rPr kumimoji="1" lang="en-US" altLang="zh-CN" sz="2400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-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趟不成功的匹配中共比较了</a:t>
            </a:r>
            <a:r>
              <a:rPr kumimoji="1" lang="en-US" altLang="zh-CN" sz="2400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(</a:t>
            </a:r>
            <a:r>
              <a:rPr kumimoji="1" lang="en-US" altLang="zh-CN" sz="24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i</a:t>
            </a:r>
            <a:r>
              <a:rPr kumimoji="1" lang="en-US" altLang="zh-CN" sz="2400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-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</a:t>
            </a:r>
            <a:r>
              <a:rPr kumimoji="1" lang="en-US" altLang="zh-CN" sz="2400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)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×</a:t>
            </a:r>
            <a:r>
              <a:rPr kumimoji="1" lang="en-US" altLang="zh-CN" sz="24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m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次，第</a:t>
            </a:r>
            <a:r>
              <a:rPr kumimoji="1" lang="en-US" altLang="zh-CN" sz="2400" b="1" i="1" dirty="0" err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i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趟成功的匹配共比较了</a:t>
            </a:r>
            <a:r>
              <a:rPr kumimoji="1" lang="en-US" altLang="zh-CN" sz="24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m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次，所以总共比较了</a:t>
            </a:r>
            <a:r>
              <a:rPr kumimoji="1" lang="en-US" altLang="zh-CN" sz="2400" b="1" i="1" dirty="0" err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i</a:t>
            </a:r>
            <a:r>
              <a:rPr kumimoji="1" lang="en-US" altLang="zh-CN" sz="2400" b="1" dirty="0" err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×</a:t>
            </a:r>
            <a:r>
              <a:rPr kumimoji="1" lang="en-US" altLang="zh-CN" sz="2400" b="1" i="1" dirty="0" err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m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次，因此平均比较次数是：</a:t>
            </a:r>
          </a:p>
        </p:txBody>
      </p:sp>
      <p:graphicFrame>
        <p:nvGraphicFramePr>
          <p:cNvPr id="114694" name="Object 6"/>
          <p:cNvGraphicFramePr>
            <a:graphicFrameLocks noChangeAspect="1"/>
          </p:cNvGraphicFramePr>
          <p:nvPr>
            <p:ph/>
          </p:nvPr>
        </p:nvGraphicFramePr>
        <p:xfrm>
          <a:off x="540657" y="4971142"/>
          <a:ext cx="8238068" cy="1008743"/>
        </p:xfrm>
        <a:graphic>
          <a:graphicData uri="http://schemas.openxmlformats.org/presentationml/2006/ole">
            <p:oleObj spid="_x0000_s63490" name="公式" r:id="rId3" imgW="2489200" imgH="304800" progId="Equation.3">
              <p:embed/>
            </p:oleObj>
          </a:graphicData>
        </a:graphic>
      </p:graphicFrame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4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146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146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1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609600" y="758825"/>
            <a:ext cx="7924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 dirty="0">
                <a:solidFill>
                  <a:schemeClr val="tx2"/>
                </a:solidFill>
                <a:latin typeface="+mj-ea"/>
                <a:ea typeface="+mj-ea"/>
              </a:rPr>
              <a:t>改进的串匹配算法</a:t>
            </a:r>
            <a:r>
              <a:rPr kumimoji="1" lang="en-US" altLang="zh-CN" sz="3200" b="1" dirty="0">
                <a:solidFill>
                  <a:schemeClr val="tx2"/>
                </a:solidFill>
                <a:latin typeface="+mj-ea"/>
                <a:ea typeface="+mj-ea"/>
              </a:rPr>
              <a:t>——KMP</a:t>
            </a:r>
            <a:r>
              <a:rPr kumimoji="1" lang="zh-CN" altLang="en-US" sz="3200" b="1" dirty="0">
                <a:solidFill>
                  <a:schemeClr val="tx2"/>
                </a:solidFill>
                <a:latin typeface="+mj-ea"/>
                <a:ea typeface="+mj-ea"/>
              </a:rPr>
              <a:t>算法</a:t>
            </a:r>
          </a:p>
        </p:txBody>
      </p:sp>
      <p:sp>
        <p:nvSpPr>
          <p:cNvPr id="102403" name="Rectangle 3"/>
          <p:cNvSpPr>
            <a:spLocks noChangeArrowheads="1"/>
          </p:cNvSpPr>
          <p:nvPr/>
        </p:nvSpPr>
        <p:spPr bwMode="auto">
          <a:xfrm>
            <a:off x="924606" y="2377849"/>
            <a:ext cx="7697787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设计思想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：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尽量利用已经</a:t>
            </a:r>
            <a:r>
              <a:rPr kumimoji="1" lang="zh-CN" altLang="en-US" sz="2800" b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部分匹配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的结果信息，尽量让 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不回溯，加快模式串的滑动速度。</a:t>
            </a:r>
            <a:endParaRPr kumimoji="1" lang="zh-CN" altLang="en-US" sz="2800" b="1" dirty="0">
              <a:solidFill>
                <a:schemeClr val="accent1"/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646238" y="1403350"/>
            <a:ext cx="6661150" cy="560388"/>
            <a:chOff x="2363" y="7062"/>
            <a:chExt cx="3990" cy="312"/>
          </a:xfrm>
        </p:grpSpPr>
        <p:sp>
          <p:nvSpPr>
            <p:cNvPr id="129029" name="Rectangle 5"/>
            <p:cNvSpPr>
              <a:spLocks noChangeArrowheads="1"/>
            </p:cNvSpPr>
            <p:nvPr/>
          </p:nvSpPr>
          <p:spPr bwMode="auto">
            <a:xfrm>
              <a:off x="2363" y="7062"/>
              <a:ext cx="3990" cy="31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4000" tIns="0" rIns="18000" bIns="0"/>
            <a:lstStyle/>
            <a:p>
              <a:pPr algn="l" eaLnBrk="0" hangingPunct="0"/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a    b    a    b   c    a    b   c    a    c   b    a    b</a:t>
              </a:r>
            </a:p>
          </p:txBody>
        </p:sp>
        <p:sp>
          <p:nvSpPr>
            <p:cNvPr id="129030" name="Line 6"/>
            <p:cNvSpPr>
              <a:spLocks noChangeShapeType="1"/>
            </p:cNvSpPr>
            <p:nvPr/>
          </p:nvSpPr>
          <p:spPr bwMode="auto">
            <a:xfrm>
              <a:off x="2663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31" name="Line 7"/>
            <p:cNvSpPr>
              <a:spLocks noChangeShapeType="1"/>
            </p:cNvSpPr>
            <p:nvPr/>
          </p:nvSpPr>
          <p:spPr bwMode="auto">
            <a:xfrm>
              <a:off x="297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32" name="Line 8"/>
            <p:cNvSpPr>
              <a:spLocks noChangeShapeType="1"/>
            </p:cNvSpPr>
            <p:nvPr/>
          </p:nvSpPr>
          <p:spPr bwMode="auto">
            <a:xfrm>
              <a:off x="3293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33" name="Line 9"/>
            <p:cNvSpPr>
              <a:spLocks noChangeShapeType="1"/>
            </p:cNvSpPr>
            <p:nvPr/>
          </p:nvSpPr>
          <p:spPr bwMode="auto">
            <a:xfrm>
              <a:off x="360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34" name="Line 10"/>
            <p:cNvSpPr>
              <a:spLocks noChangeShapeType="1"/>
            </p:cNvSpPr>
            <p:nvPr/>
          </p:nvSpPr>
          <p:spPr bwMode="auto">
            <a:xfrm>
              <a:off x="390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35" name="Line 11"/>
            <p:cNvSpPr>
              <a:spLocks noChangeShapeType="1"/>
            </p:cNvSpPr>
            <p:nvPr/>
          </p:nvSpPr>
          <p:spPr bwMode="auto">
            <a:xfrm>
              <a:off x="420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36" name="Line 12"/>
            <p:cNvSpPr>
              <a:spLocks noChangeShapeType="1"/>
            </p:cNvSpPr>
            <p:nvPr/>
          </p:nvSpPr>
          <p:spPr bwMode="auto">
            <a:xfrm>
              <a:off x="4523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37" name="Line 13"/>
            <p:cNvSpPr>
              <a:spLocks noChangeShapeType="1"/>
            </p:cNvSpPr>
            <p:nvPr/>
          </p:nvSpPr>
          <p:spPr bwMode="auto">
            <a:xfrm>
              <a:off x="483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38" name="Line 14"/>
            <p:cNvSpPr>
              <a:spLocks noChangeShapeType="1"/>
            </p:cNvSpPr>
            <p:nvPr/>
          </p:nvSpPr>
          <p:spPr bwMode="auto">
            <a:xfrm>
              <a:off x="513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39" name="Line 15"/>
            <p:cNvSpPr>
              <a:spLocks noChangeShapeType="1"/>
            </p:cNvSpPr>
            <p:nvPr/>
          </p:nvSpPr>
          <p:spPr bwMode="auto">
            <a:xfrm>
              <a:off x="543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40" name="Line 16"/>
            <p:cNvSpPr>
              <a:spLocks noChangeShapeType="1"/>
            </p:cNvSpPr>
            <p:nvPr/>
          </p:nvSpPr>
          <p:spPr bwMode="auto">
            <a:xfrm>
              <a:off x="573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41" name="Line 17"/>
            <p:cNvSpPr>
              <a:spLocks noChangeShapeType="1"/>
            </p:cNvSpPr>
            <p:nvPr/>
          </p:nvSpPr>
          <p:spPr bwMode="auto">
            <a:xfrm>
              <a:off x="6053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9042" name="Rectangle 18"/>
          <p:cNvSpPr>
            <a:spLocks noChangeArrowheads="1"/>
          </p:cNvSpPr>
          <p:nvPr/>
        </p:nvSpPr>
        <p:spPr bwMode="auto">
          <a:xfrm>
            <a:off x="1646238" y="2519363"/>
            <a:ext cx="1536700" cy="560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54000" tIns="0" rIns="18000" bIns="0"/>
          <a:lstStyle/>
          <a:p>
            <a:pPr algn="just" eaLnBrk="0" hangingPunct="0"/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a     b    c </a:t>
            </a:r>
          </a:p>
        </p:txBody>
      </p:sp>
      <p:sp>
        <p:nvSpPr>
          <p:cNvPr id="129043" name="Line 19"/>
          <p:cNvSpPr>
            <a:spLocks noChangeShapeType="1"/>
          </p:cNvSpPr>
          <p:nvPr/>
        </p:nvSpPr>
        <p:spPr bwMode="auto">
          <a:xfrm>
            <a:off x="2139950" y="2514600"/>
            <a:ext cx="0" cy="5603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9044" name="Line 20"/>
          <p:cNvSpPr>
            <a:spLocks noChangeShapeType="1"/>
          </p:cNvSpPr>
          <p:nvPr/>
        </p:nvSpPr>
        <p:spPr bwMode="auto">
          <a:xfrm>
            <a:off x="2657475" y="2514600"/>
            <a:ext cx="0" cy="5603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9045" name="Text Box 21"/>
          <p:cNvSpPr txBox="1">
            <a:spLocks noChangeArrowheads="1"/>
          </p:cNvSpPr>
          <p:nvPr/>
        </p:nvSpPr>
        <p:spPr bwMode="auto">
          <a:xfrm>
            <a:off x="4437063" y="2393950"/>
            <a:ext cx="3657600" cy="52322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eaLnBrk="0" hangingPunct="0"/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i=3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，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j=3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失败</a:t>
            </a:r>
            <a:r>
              <a:rPr lang="zh-CN" altLang="en-US" sz="2800" b="1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；</a:t>
            </a:r>
            <a:endParaRPr lang="en-US" altLang="zh-CN" sz="2800" b="1" dirty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29046" name="Text Box 22"/>
          <p:cNvSpPr txBox="1">
            <a:spLocks noChangeArrowheads="1"/>
          </p:cNvSpPr>
          <p:nvPr/>
        </p:nvSpPr>
        <p:spPr bwMode="auto">
          <a:xfrm>
            <a:off x="970586" y="1094922"/>
            <a:ext cx="615553" cy="141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第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趟</a:t>
            </a:r>
          </a:p>
        </p:txBody>
      </p:sp>
      <p:sp>
        <p:nvSpPr>
          <p:cNvPr id="129047" name="Line 23"/>
          <p:cNvSpPr>
            <a:spLocks noChangeShapeType="1"/>
          </p:cNvSpPr>
          <p:nvPr/>
        </p:nvSpPr>
        <p:spPr bwMode="auto">
          <a:xfrm>
            <a:off x="1868488" y="1963738"/>
            <a:ext cx="0" cy="561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1827213" y="641350"/>
            <a:ext cx="352425" cy="762000"/>
            <a:chOff x="978" y="1605"/>
            <a:chExt cx="222" cy="480"/>
          </a:xfrm>
        </p:grpSpPr>
        <p:sp>
          <p:nvSpPr>
            <p:cNvPr id="129049" name="Line 25"/>
            <p:cNvSpPr>
              <a:spLocks noChangeShapeType="1"/>
            </p:cNvSpPr>
            <p:nvPr/>
          </p:nvSpPr>
          <p:spPr bwMode="auto">
            <a:xfrm>
              <a:off x="978" y="1605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29050" name="Text Box 26"/>
            <p:cNvSpPr txBox="1">
              <a:spLocks noChangeArrowheads="1"/>
            </p:cNvSpPr>
            <p:nvPr/>
          </p:nvSpPr>
          <p:spPr bwMode="auto">
            <a:xfrm>
              <a:off x="1056" y="1680"/>
              <a:ext cx="1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i</a:t>
              </a:r>
            </a:p>
          </p:txBody>
        </p:sp>
      </p:grpSp>
      <p:sp>
        <p:nvSpPr>
          <p:cNvPr id="129051" name="Line 27"/>
          <p:cNvSpPr>
            <a:spLocks noChangeShapeType="1"/>
          </p:cNvSpPr>
          <p:nvPr/>
        </p:nvSpPr>
        <p:spPr bwMode="auto">
          <a:xfrm>
            <a:off x="2360613" y="1963738"/>
            <a:ext cx="0" cy="561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2408238" y="641350"/>
            <a:ext cx="352425" cy="762000"/>
            <a:chOff x="978" y="1605"/>
            <a:chExt cx="222" cy="480"/>
          </a:xfrm>
        </p:grpSpPr>
        <p:sp>
          <p:nvSpPr>
            <p:cNvPr id="129053" name="Line 29"/>
            <p:cNvSpPr>
              <a:spLocks noChangeShapeType="1"/>
            </p:cNvSpPr>
            <p:nvPr/>
          </p:nvSpPr>
          <p:spPr bwMode="auto">
            <a:xfrm>
              <a:off x="978" y="1605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29054" name="Text Box 30"/>
            <p:cNvSpPr txBox="1">
              <a:spLocks noChangeArrowheads="1"/>
            </p:cNvSpPr>
            <p:nvPr/>
          </p:nvSpPr>
          <p:spPr bwMode="auto">
            <a:xfrm>
              <a:off x="1056" y="1680"/>
              <a:ext cx="1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i</a:t>
              </a:r>
            </a:p>
          </p:txBody>
        </p:sp>
      </p:grp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2754313" y="1963738"/>
            <a:ext cx="257175" cy="561975"/>
            <a:chOff x="1370" y="2273"/>
            <a:chExt cx="162" cy="354"/>
          </a:xfrm>
        </p:grpSpPr>
        <p:sp>
          <p:nvSpPr>
            <p:cNvPr id="129056" name="Line 32"/>
            <p:cNvSpPr>
              <a:spLocks noChangeShapeType="1"/>
            </p:cNvSpPr>
            <p:nvPr/>
          </p:nvSpPr>
          <p:spPr bwMode="auto">
            <a:xfrm>
              <a:off x="1447" y="2273"/>
              <a:ext cx="0" cy="35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57" name="Freeform 33"/>
            <p:cNvSpPr>
              <a:spLocks/>
            </p:cNvSpPr>
            <p:nvPr/>
          </p:nvSpPr>
          <p:spPr bwMode="auto">
            <a:xfrm>
              <a:off x="1370" y="2416"/>
              <a:ext cx="16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7" y="90"/>
                </a:cxn>
              </a:cxnLst>
              <a:rect l="0" t="0" r="r" b="b"/>
              <a:pathLst>
                <a:path w="157" h="90">
                  <a:moveTo>
                    <a:pt x="0" y="0"/>
                  </a:moveTo>
                  <a:lnTo>
                    <a:pt x="157" y="90"/>
                  </a:lnTo>
                </a:path>
              </a:pathLst>
            </a:custGeom>
            <a:noFill/>
            <a:ln w="38100" cmpd="sng">
              <a:solidFill>
                <a:srgbClr val="FF3300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2941638" y="641350"/>
            <a:ext cx="352425" cy="762000"/>
            <a:chOff x="978" y="1605"/>
            <a:chExt cx="222" cy="480"/>
          </a:xfrm>
        </p:grpSpPr>
        <p:sp>
          <p:nvSpPr>
            <p:cNvPr id="129059" name="Line 35"/>
            <p:cNvSpPr>
              <a:spLocks noChangeShapeType="1"/>
            </p:cNvSpPr>
            <p:nvPr/>
          </p:nvSpPr>
          <p:spPr bwMode="auto">
            <a:xfrm>
              <a:off x="978" y="1605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29060" name="Text Box 36"/>
            <p:cNvSpPr txBox="1">
              <a:spLocks noChangeArrowheads="1"/>
            </p:cNvSpPr>
            <p:nvPr/>
          </p:nvSpPr>
          <p:spPr bwMode="auto">
            <a:xfrm>
              <a:off x="1056" y="1680"/>
              <a:ext cx="1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i</a:t>
              </a:r>
            </a:p>
          </p:txBody>
        </p:sp>
      </p:grpSp>
      <p:grpSp>
        <p:nvGrpSpPr>
          <p:cNvPr id="7" name="Group 37"/>
          <p:cNvGrpSpPr>
            <a:grpSpLocks/>
          </p:cNvGrpSpPr>
          <p:nvPr/>
        </p:nvGrpSpPr>
        <p:grpSpPr bwMode="auto">
          <a:xfrm>
            <a:off x="2865438" y="3079750"/>
            <a:ext cx="304800" cy="654050"/>
            <a:chOff x="1008" y="3168"/>
            <a:chExt cx="192" cy="640"/>
          </a:xfrm>
        </p:grpSpPr>
        <p:sp>
          <p:nvSpPr>
            <p:cNvPr id="129062" name="Line 38"/>
            <p:cNvSpPr>
              <a:spLocks noChangeShapeType="1"/>
            </p:cNvSpPr>
            <p:nvPr/>
          </p:nvSpPr>
          <p:spPr bwMode="auto">
            <a:xfrm flipV="1">
              <a:off x="1008" y="3168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29063" name="Text Box 39"/>
            <p:cNvSpPr txBox="1">
              <a:spLocks noChangeArrowheads="1"/>
            </p:cNvSpPr>
            <p:nvPr/>
          </p:nvSpPr>
          <p:spPr bwMode="auto">
            <a:xfrm>
              <a:off x="1056" y="3361"/>
              <a:ext cx="144" cy="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j</a:t>
              </a:r>
            </a:p>
          </p:txBody>
        </p:sp>
      </p:grpSp>
      <p:grpSp>
        <p:nvGrpSpPr>
          <p:cNvPr id="8" name="Group 40"/>
          <p:cNvGrpSpPr>
            <a:grpSpLocks/>
          </p:cNvGrpSpPr>
          <p:nvPr/>
        </p:nvGrpSpPr>
        <p:grpSpPr bwMode="auto">
          <a:xfrm>
            <a:off x="1660525" y="4464050"/>
            <a:ext cx="6872288" cy="533400"/>
            <a:chOff x="2363" y="7062"/>
            <a:chExt cx="3990" cy="312"/>
          </a:xfrm>
        </p:grpSpPr>
        <p:sp>
          <p:nvSpPr>
            <p:cNvPr id="129065" name="Rectangle 41"/>
            <p:cNvSpPr>
              <a:spLocks noChangeArrowheads="1"/>
            </p:cNvSpPr>
            <p:nvPr/>
          </p:nvSpPr>
          <p:spPr bwMode="auto">
            <a:xfrm>
              <a:off x="2363" y="7062"/>
              <a:ext cx="3990" cy="31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4000" tIns="0" rIns="18000" bIns="0"/>
            <a:lstStyle/>
            <a:p>
              <a:pPr algn="l" eaLnBrk="0" hangingPunct="0"/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a    b    a    b    c    a    b    c    a    c   b    a    b</a:t>
              </a:r>
            </a:p>
          </p:txBody>
        </p:sp>
        <p:sp>
          <p:nvSpPr>
            <p:cNvPr id="129066" name="Line 42"/>
            <p:cNvSpPr>
              <a:spLocks noChangeShapeType="1"/>
            </p:cNvSpPr>
            <p:nvPr/>
          </p:nvSpPr>
          <p:spPr bwMode="auto">
            <a:xfrm>
              <a:off x="2663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67" name="Line 43"/>
            <p:cNvSpPr>
              <a:spLocks noChangeShapeType="1"/>
            </p:cNvSpPr>
            <p:nvPr/>
          </p:nvSpPr>
          <p:spPr bwMode="auto">
            <a:xfrm>
              <a:off x="297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68" name="Line 44"/>
            <p:cNvSpPr>
              <a:spLocks noChangeShapeType="1"/>
            </p:cNvSpPr>
            <p:nvPr/>
          </p:nvSpPr>
          <p:spPr bwMode="auto">
            <a:xfrm>
              <a:off x="3293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69" name="Line 45"/>
            <p:cNvSpPr>
              <a:spLocks noChangeShapeType="1"/>
            </p:cNvSpPr>
            <p:nvPr/>
          </p:nvSpPr>
          <p:spPr bwMode="auto">
            <a:xfrm>
              <a:off x="360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70" name="Line 46"/>
            <p:cNvSpPr>
              <a:spLocks noChangeShapeType="1"/>
            </p:cNvSpPr>
            <p:nvPr/>
          </p:nvSpPr>
          <p:spPr bwMode="auto">
            <a:xfrm>
              <a:off x="390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71" name="Line 47"/>
            <p:cNvSpPr>
              <a:spLocks noChangeShapeType="1"/>
            </p:cNvSpPr>
            <p:nvPr/>
          </p:nvSpPr>
          <p:spPr bwMode="auto">
            <a:xfrm>
              <a:off x="420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72" name="Line 48"/>
            <p:cNvSpPr>
              <a:spLocks noChangeShapeType="1"/>
            </p:cNvSpPr>
            <p:nvPr/>
          </p:nvSpPr>
          <p:spPr bwMode="auto">
            <a:xfrm>
              <a:off x="4523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73" name="Line 49"/>
            <p:cNvSpPr>
              <a:spLocks noChangeShapeType="1"/>
            </p:cNvSpPr>
            <p:nvPr/>
          </p:nvSpPr>
          <p:spPr bwMode="auto">
            <a:xfrm>
              <a:off x="483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74" name="Line 50"/>
            <p:cNvSpPr>
              <a:spLocks noChangeShapeType="1"/>
            </p:cNvSpPr>
            <p:nvPr/>
          </p:nvSpPr>
          <p:spPr bwMode="auto">
            <a:xfrm>
              <a:off x="513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75" name="Line 51"/>
            <p:cNvSpPr>
              <a:spLocks noChangeShapeType="1"/>
            </p:cNvSpPr>
            <p:nvPr/>
          </p:nvSpPr>
          <p:spPr bwMode="auto">
            <a:xfrm>
              <a:off x="543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76" name="Line 52"/>
            <p:cNvSpPr>
              <a:spLocks noChangeShapeType="1"/>
            </p:cNvSpPr>
            <p:nvPr/>
          </p:nvSpPr>
          <p:spPr bwMode="auto">
            <a:xfrm>
              <a:off x="573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77" name="Line 53"/>
            <p:cNvSpPr>
              <a:spLocks noChangeShapeType="1"/>
            </p:cNvSpPr>
            <p:nvPr/>
          </p:nvSpPr>
          <p:spPr bwMode="auto">
            <a:xfrm>
              <a:off x="6053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9078" name="Rectangle 54"/>
          <p:cNvSpPr>
            <a:spLocks noChangeArrowheads="1"/>
          </p:cNvSpPr>
          <p:nvPr/>
        </p:nvSpPr>
        <p:spPr bwMode="auto">
          <a:xfrm>
            <a:off x="2132013" y="5453063"/>
            <a:ext cx="457200" cy="469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36000" tIns="0" rIns="0" bIns="0"/>
          <a:lstStyle/>
          <a:p>
            <a:pPr eaLnBrk="0" hangingPunct="0"/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a</a:t>
            </a:r>
          </a:p>
        </p:txBody>
      </p:sp>
      <p:grpSp>
        <p:nvGrpSpPr>
          <p:cNvPr id="9" name="Group 55"/>
          <p:cNvGrpSpPr>
            <a:grpSpLocks/>
          </p:cNvGrpSpPr>
          <p:nvPr/>
        </p:nvGrpSpPr>
        <p:grpSpPr bwMode="auto">
          <a:xfrm>
            <a:off x="2273300" y="3854450"/>
            <a:ext cx="419100" cy="2736850"/>
            <a:chOff x="1826" y="768"/>
            <a:chExt cx="264" cy="1724"/>
          </a:xfrm>
        </p:grpSpPr>
        <p:sp>
          <p:nvSpPr>
            <p:cNvPr id="129080" name="Freeform 56"/>
            <p:cNvSpPr>
              <a:spLocks/>
            </p:cNvSpPr>
            <p:nvPr/>
          </p:nvSpPr>
          <p:spPr bwMode="auto">
            <a:xfrm>
              <a:off x="1826" y="1591"/>
              <a:ext cx="147" cy="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7" y="90"/>
                </a:cxn>
              </a:cxnLst>
              <a:rect l="0" t="0" r="r" b="b"/>
              <a:pathLst>
                <a:path w="157" h="90">
                  <a:moveTo>
                    <a:pt x="0" y="0"/>
                  </a:moveTo>
                  <a:lnTo>
                    <a:pt x="157" y="90"/>
                  </a:lnTo>
                </a:path>
              </a:pathLst>
            </a:custGeom>
            <a:noFill/>
            <a:ln w="28575" cmpd="sng">
              <a:solidFill>
                <a:srgbClr val="FF3300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" name="Group 57"/>
            <p:cNvGrpSpPr>
              <a:grpSpLocks/>
            </p:cNvGrpSpPr>
            <p:nvPr/>
          </p:nvGrpSpPr>
          <p:grpSpPr bwMode="auto">
            <a:xfrm>
              <a:off x="1872" y="768"/>
              <a:ext cx="218" cy="1724"/>
              <a:chOff x="1872" y="768"/>
              <a:chExt cx="218" cy="1724"/>
            </a:xfrm>
          </p:grpSpPr>
          <p:sp>
            <p:nvSpPr>
              <p:cNvPr id="129082" name="Line 58"/>
              <p:cNvSpPr>
                <a:spLocks noChangeShapeType="1"/>
              </p:cNvSpPr>
              <p:nvPr/>
            </p:nvSpPr>
            <p:spPr bwMode="auto">
              <a:xfrm>
                <a:off x="1905" y="1500"/>
                <a:ext cx="0" cy="278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1" name="Group 59"/>
              <p:cNvGrpSpPr>
                <a:grpSpLocks/>
              </p:cNvGrpSpPr>
              <p:nvPr/>
            </p:nvGrpSpPr>
            <p:grpSpPr bwMode="auto">
              <a:xfrm>
                <a:off x="1894" y="768"/>
                <a:ext cx="170" cy="384"/>
                <a:chOff x="978" y="1605"/>
                <a:chExt cx="222" cy="480"/>
              </a:xfrm>
            </p:grpSpPr>
            <p:sp>
              <p:nvSpPr>
                <p:cNvPr id="129084" name="Line 60"/>
                <p:cNvSpPr>
                  <a:spLocks noChangeShapeType="1"/>
                </p:cNvSpPr>
                <p:nvPr/>
              </p:nvSpPr>
              <p:spPr bwMode="auto">
                <a:xfrm>
                  <a:off x="978" y="1605"/>
                  <a:ext cx="0" cy="48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9085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056" y="1680"/>
                  <a:ext cx="144" cy="3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rIns="0"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altLang="zh-CN" sz="2400" b="1" dirty="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rPr>
                    <a:t>i</a:t>
                  </a:r>
                </a:p>
              </p:txBody>
            </p:sp>
          </p:grpSp>
          <p:grpSp>
            <p:nvGrpSpPr>
              <p:cNvPr id="12" name="Group 62"/>
              <p:cNvGrpSpPr>
                <a:grpSpLocks/>
              </p:cNvGrpSpPr>
              <p:nvPr/>
            </p:nvGrpSpPr>
            <p:grpSpPr bwMode="auto">
              <a:xfrm>
                <a:off x="1872" y="2064"/>
                <a:ext cx="218" cy="428"/>
                <a:chOff x="1008" y="3168"/>
                <a:chExt cx="192" cy="589"/>
              </a:xfrm>
            </p:grpSpPr>
            <p:sp>
              <p:nvSpPr>
                <p:cNvPr id="129087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1008" y="3168"/>
                  <a:ext cx="0" cy="52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9088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056" y="3361"/>
                  <a:ext cx="144" cy="39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rIns="0"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rPr>
                    <a:t>j</a:t>
                  </a:r>
                </a:p>
              </p:txBody>
            </p:sp>
          </p:grpSp>
        </p:grpSp>
      </p:grpSp>
      <p:sp>
        <p:nvSpPr>
          <p:cNvPr id="129089" name="Text Box 65"/>
          <p:cNvSpPr txBox="1">
            <a:spLocks noChangeArrowheads="1"/>
          </p:cNvSpPr>
          <p:nvPr/>
        </p:nvSpPr>
        <p:spPr bwMode="auto">
          <a:xfrm>
            <a:off x="922735" y="4238625"/>
            <a:ext cx="615553" cy="1421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>
                <a:solidFill>
                  <a:srgbClr val="FF3300"/>
                </a:solidFill>
                <a:latin typeface="Times New Roman" pitchFamily="18" charset="0"/>
                <a:ea typeface="宋体" charset="-122"/>
              </a:rPr>
              <a:t>第</a:t>
            </a:r>
            <a:r>
              <a:rPr lang="en-US" altLang="zh-CN" sz="2800" b="1" dirty="0">
                <a:solidFill>
                  <a:srgbClr val="FF3300"/>
                </a:solidFill>
                <a:latin typeface="Times New Roman" pitchFamily="18" charset="0"/>
                <a:ea typeface="宋体" charset="-122"/>
              </a:rPr>
              <a:t>2</a:t>
            </a:r>
            <a:r>
              <a:rPr lang="zh-CN" altLang="en-US" sz="2800" b="1" dirty="0">
                <a:solidFill>
                  <a:srgbClr val="FF3300"/>
                </a:solidFill>
                <a:latin typeface="Times New Roman" pitchFamily="18" charset="0"/>
                <a:ea typeface="宋体" charset="-122"/>
              </a:rPr>
              <a:t>趟</a:t>
            </a:r>
          </a:p>
        </p:txBody>
      </p:sp>
      <p:sp>
        <p:nvSpPr>
          <p:cNvPr id="129090" name="Text Box 66"/>
          <p:cNvSpPr txBox="1">
            <a:spLocks noChangeArrowheads="1"/>
          </p:cNvSpPr>
          <p:nvPr/>
        </p:nvSpPr>
        <p:spPr bwMode="auto">
          <a:xfrm>
            <a:off x="4481513" y="5184775"/>
            <a:ext cx="3108325" cy="900113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/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s</a:t>
            </a:r>
            <a:r>
              <a:rPr lang="en-US" altLang="zh-CN" sz="2800" b="1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2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=t</a:t>
            </a:r>
            <a:r>
              <a:rPr lang="en-US" altLang="zh-CN" sz="2800" b="1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2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;t</a:t>
            </a:r>
            <a:r>
              <a:rPr lang="en-US" altLang="zh-CN" sz="2800" b="1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≠t</a:t>
            </a:r>
            <a:r>
              <a:rPr lang="en-US" altLang="zh-CN" sz="2800" b="1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2</a:t>
            </a:r>
          </a:p>
          <a:p>
            <a:pPr algn="l"/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∴t</a:t>
            </a:r>
            <a:r>
              <a:rPr lang="en-US" altLang="zh-CN" sz="2800" b="1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≠s</a:t>
            </a:r>
            <a:r>
              <a:rPr lang="en-US" altLang="zh-CN" sz="2800" b="1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2</a:t>
            </a:r>
          </a:p>
          <a:p>
            <a:endParaRPr lang="en-US" altLang="zh-CN" sz="2800" b="1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13" name="Group 67"/>
          <p:cNvGrpSpPr>
            <a:grpSpLocks/>
          </p:cNvGrpSpPr>
          <p:nvPr/>
        </p:nvGrpSpPr>
        <p:grpSpPr bwMode="auto">
          <a:xfrm>
            <a:off x="2411413" y="3068638"/>
            <a:ext cx="304800" cy="654050"/>
            <a:chOff x="1008" y="3168"/>
            <a:chExt cx="192" cy="640"/>
          </a:xfrm>
        </p:grpSpPr>
        <p:sp>
          <p:nvSpPr>
            <p:cNvPr id="129092" name="Line 68"/>
            <p:cNvSpPr>
              <a:spLocks noChangeShapeType="1"/>
            </p:cNvSpPr>
            <p:nvPr/>
          </p:nvSpPr>
          <p:spPr bwMode="auto">
            <a:xfrm flipV="1">
              <a:off x="1008" y="3168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29093" name="Text Box 69"/>
            <p:cNvSpPr txBox="1">
              <a:spLocks noChangeArrowheads="1"/>
            </p:cNvSpPr>
            <p:nvPr/>
          </p:nvSpPr>
          <p:spPr bwMode="auto">
            <a:xfrm>
              <a:off x="1056" y="3361"/>
              <a:ext cx="144" cy="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j</a:t>
              </a:r>
            </a:p>
          </p:txBody>
        </p:sp>
      </p:grpSp>
      <p:grpSp>
        <p:nvGrpSpPr>
          <p:cNvPr id="14" name="Group 70"/>
          <p:cNvGrpSpPr>
            <a:grpSpLocks/>
          </p:cNvGrpSpPr>
          <p:nvPr/>
        </p:nvGrpSpPr>
        <p:grpSpPr bwMode="auto">
          <a:xfrm>
            <a:off x="1916113" y="3068638"/>
            <a:ext cx="304800" cy="654050"/>
            <a:chOff x="1008" y="3168"/>
            <a:chExt cx="192" cy="640"/>
          </a:xfrm>
        </p:grpSpPr>
        <p:sp>
          <p:nvSpPr>
            <p:cNvPr id="129095" name="Line 71"/>
            <p:cNvSpPr>
              <a:spLocks noChangeShapeType="1"/>
            </p:cNvSpPr>
            <p:nvPr/>
          </p:nvSpPr>
          <p:spPr bwMode="auto">
            <a:xfrm flipV="1">
              <a:off x="1008" y="3168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29096" name="Text Box 72"/>
            <p:cNvSpPr txBox="1">
              <a:spLocks noChangeArrowheads="1"/>
            </p:cNvSpPr>
            <p:nvPr/>
          </p:nvSpPr>
          <p:spPr bwMode="auto">
            <a:xfrm>
              <a:off x="1056" y="3361"/>
              <a:ext cx="144" cy="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j</a:t>
              </a:r>
            </a:p>
          </p:txBody>
        </p: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29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29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12904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129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129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12907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129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12909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129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1290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45" grpId="0" build="p" animBg="1"/>
      <p:bldP spid="129047" grpId="0" animBg="1"/>
      <p:bldP spid="129051" grpId="0" animBg="1"/>
      <p:bldP spid="129078" grpId="0" build="allAtOnce" animBg="1"/>
      <p:bldP spid="129089" grpId="0" build="allAtOnce"/>
      <p:bldP spid="129090" grpId="0" build="allAtOnce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2" name="Text Box 4"/>
          <p:cNvSpPr txBox="1">
            <a:spLocks noChangeArrowheads="1"/>
          </p:cNvSpPr>
          <p:nvPr/>
        </p:nvSpPr>
        <p:spPr bwMode="auto">
          <a:xfrm>
            <a:off x="1011635" y="1179513"/>
            <a:ext cx="615553" cy="131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第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3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趟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141538" y="1268413"/>
            <a:ext cx="5702300" cy="473075"/>
            <a:chOff x="2363" y="7062"/>
            <a:chExt cx="3990" cy="312"/>
          </a:xfrm>
        </p:grpSpPr>
        <p:sp>
          <p:nvSpPr>
            <p:cNvPr id="130054" name="Rectangle 6"/>
            <p:cNvSpPr>
              <a:spLocks noChangeArrowheads="1"/>
            </p:cNvSpPr>
            <p:nvPr/>
          </p:nvSpPr>
          <p:spPr bwMode="auto">
            <a:xfrm>
              <a:off x="2363" y="7062"/>
              <a:ext cx="3990" cy="31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4000" tIns="0" rIns="18000" bIns="0"/>
            <a:lstStyle/>
            <a:p>
              <a:pPr algn="just" eaLnBrk="0" hangingPunct="0"/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a   b   a   b   c   a   b   c   a   c   b  a    b</a:t>
              </a:r>
            </a:p>
          </p:txBody>
        </p:sp>
        <p:sp>
          <p:nvSpPr>
            <p:cNvPr id="130055" name="Line 7"/>
            <p:cNvSpPr>
              <a:spLocks noChangeShapeType="1"/>
            </p:cNvSpPr>
            <p:nvPr/>
          </p:nvSpPr>
          <p:spPr bwMode="auto">
            <a:xfrm>
              <a:off x="2663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056" name="Line 8"/>
            <p:cNvSpPr>
              <a:spLocks noChangeShapeType="1"/>
            </p:cNvSpPr>
            <p:nvPr/>
          </p:nvSpPr>
          <p:spPr bwMode="auto">
            <a:xfrm>
              <a:off x="297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057" name="Line 9"/>
            <p:cNvSpPr>
              <a:spLocks noChangeShapeType="1"/>
            </p:cNvSpPr>
            <p:nvPr/>
          </p:nvSpPr>
          <p:spPr bwMode="auto">
            <a:xfrm>
              <a:off x="3293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058" name="Line 10"/>
            <p:cNvSpPr>
              <a:spLocks noChangeShapeType="1"/>
            </p:cNvSpPr>
            <p:nvPr/>
          </p:nvSpPr>
          <p:spPr bwMode="auto">
            <a:xfrm>
              <a:off x="360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059" name="Line 11"/>
            <p:cNvSpPr>
              <a:spLocks noChangeShapeType="1"/>
            </p:cNvSpPr>
            <p:nvPr/>
          </p:nvSpPr>
          <p:spPr bwMode="auto">
            <a:xfrm>
              <a:off x="390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060" name="Line 12"/>
            <p:cNvSpPr>
              <a:spLocks noChangeShapeType="1"/>
            </p:cNvSpPr>
            <p:nvPr/>
          </p:nvSpPr>
          <p:spPr bwMode="auto">
            <a:xfrm>
              <a:off x="420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061" name="Line 13"/>
            <p:cNvSpPr>
              <a:spLocks noChangeShapeType="1"/>
            </p:cNvSpPr>
            <p:nvPr/>
          </p:nvSpPr>
          <p:spPr bwMode="auto">
            <a:xfrm>
              <a:off x="4523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062" name="Line 14"/>
            <p:cNvSpPr>
              <a:spLocks noChangeShapeType="1"/>
            </p:cNvSpPr>
            <p:nvPr/>
          </p:nvSpPr>
          <p:spPr bwMode="auto">
            <a:xfrm>
              <a:off x="483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063" name="Line 15"/>
            <p:cNvSpPr>
              <a:spLocks noChangeShapeType="1"/>
            </p:cNvSpPr>
            <p:nvPr/>
          </p:nvSpPr>
          <p:spPr bwMode="auto">
            <a:xfrm>
              <a:off x="513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064" name="Line 16"/>
            <p:cNvSpPr>
              <a:spLocks noChangeShapeType="1"/>
            </p:cNvSpPr>
            <p:nvPr/>
          </p:nvSpPr>
          <p:spPr bwMode="auto">
            <a:xfrm>
              <a:off x="543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065" name="Line 17"/>
            <p:cNvSpPr>
              <a:spLocks noChangeShapeType="1"/>
            </p:cNvSpPr>
            <p:nvPr/>
          </p:nvSpPr>
          <p:spPr bwMode="auto">
            <a:xfrm>
              <a:off x="573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066" name="Line 18"/>
            <p:cNvSpPr>
              <a:spLocks noChangeShapeType="1"/>
            </p:cNvSpPr>
            <p:nvPr/>
          </p:nvSpPr>
          <p:spPr bwMode="auto">
            <a:xfrm>
              <a:off x="6053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0067" name="Rectangle 19"/>
          <p:cNvSpPr>
            <a:spLocks noChangeArrowheads="1"/>
          </p:cNvSpPr>
          <p:nvPr/>
        </p:nvSpPr>
        <p:spPr bwMode="auto">
          <a:xfrm>
            <a:off x="3041650" y="2236788"/>
            <a:ext cx="2228850" cy="4794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54000" tIns="0" rIns="18000" bIns="0"/>
          <a:lstStyle/>
          <a:p>
            <a:pPr algn="just" eaLnBrk="0" hangingPunct="0"/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a    b   c   a   c</a:t>
            </a:r>
          </a:p>
        </p:txBody>
      </p:sp>
      <p:sp>
        <p:nvSpPr>
          <p:cNvPr id="130068" name="Line 20"/>
          <p:cNvSpPr>
            <a:spLocks noChangeShapeType="1"/>
          </p:cNvSpPr>
          <p:nvPr/>
        </p:nvSpPr>
        <p:spPr bwMode="auto">
          <a:xfrm>
            <a:off x="3470275" y="2236788"/>
            <a:ext cx="0" cy="4714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0069" name="Line 21"/>
          <p:cNvSpPr>
            <a:spLocks noChangeShapeType="1"/>
          </p:cNvSpPr>
          <p:nvPr/>
        </p:nvSpPr>
        <p:spPr bwMode="auto">
          <a:xfrm>
            <a:off x="3921125" y="2236788"/>
            <a:ext cx="0" cy="4714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0070" name="Line 22"/>
          <p:cNvSpPr>
            <a:spLocks noChangeShapeType="1"/>
          </p:cNvSpPr>
          <p:nvPr/>
        </p:nvSpPr>
        <p:spPr bwMode="auto">
          <a:xfrm>
            <a:off x="4370388" y="2236788"/>
            <a:ext cx="0" cy="4714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0071" name="Line 23"/>
          <p:cNvSpPr>
            <a:spLocks noChangeShapeType="1"/>
          </p:cNvSpPr>
          <p:nvPr/>
        </p:nvSpPr>
        <p:spPr bwMode="auto">
          <a:xfrm>
            <a:off x="4821238" y="2236788"/>
            <a:ext cx="0" cy="4714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0072" name="Text Box 24"/>
          <p:cNvSpPr txBox="1">
            <a:spLocks noChangeArrowheads="1"/>
          </p:cNvSpPr>
          <p:nvPr/>
        </p:nvSpPr>
        <p:spPr bwMode="auto">
          <a:xfrm>
            <a:off x="5654675" y="2287588"/>
            <a:ext cx="3108325" cy="900112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 eaLnBrk="0" hangingPunct="0"/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i=7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，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j=5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失败</a:t>
            </a:r>
          </a:p>
          <a:p>
            <a:pPr algn="just" eaLnBrk="0" hangingPunct="0"/>
            <a:endParaRPr lang="en-US" altLang="zh-CN" sz="2800" b="1" dirty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3143250" y="735013"/>
            <a:ext cx="357188" cy="2514600"/>
            <a:chOff x="2175" y="2544"/>
            <a:chExt cx="225" cy="1584"/>
          </a:xfrm>
        </p:grpSpPr>
        <p:sp>
          <p:nvSpPr>
            <p:cNvPr id="130074" name="Line 26"/>
            <p:cNvSpPr>
              <a:spLocks noChangeShapeType="1"/>
            </p:cNvSpPr>
            <p:nvPr/>
          </p:nvSpPr>
          <p:spPr bwMode="auto">
            <a:xfrm>
              <a:off x="2246" y="3178"/>
              <a:ext cx="0" cy="29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" name="Group 27"/>
            <p:cNvGrpSpPr>
              <a:grpSpLocks/>
            </p:cNvGrpSpPr>
            <p:nvPr/>
          </p:nvGrpSpPr>
          <p:grpSpPr bwMode="auto">
            <a:xfrm>
              <a:off x="2175" y="2544"/>
              <a:ext cx="144" cy="336"/>
              <a:chOff x="2175" y="2544"/>
              <a:chExt cx="144" cy="336"/>
            </a:xfrm>
          </p:grpSpPr>
          <p:sp>
            <p:nvSpPr>
              <p:cNvPr id="130076" name="Line 28"/>
              <p:cNvSpPr>
                <a:spLocks noChangeShapeType="1"/>
              </p:cNvSpPr>
              <p:nvPr/>
            </p:nvSpPr>
            <p:spPr bwMode="auto">
              <a:xfrm>
                <a:off x="2208" y="2544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077" name="Text Box 29"/>
              <p:cNvSpPr txBox="1">
                <a:spLocks noChangeArrowheads="1"/>
              </p:cNvSpPr>
              <p:nvPr/>
            </p:nvSpPr>
            <p:spPr bwMode="auto">
              <a:xfrm>
                <a:off x="2175" y="2547"/>
                <a:ext cx="1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 b="1" dirty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i</a:t>
                </a:r>
              </a:p>
            </p:txBody>
          </p:sp>
        </p:grpSp>
        <p:grpSp>
          <p:nvGrpSpPr>
            <p:cNvPr id="5" name="Group 30"/>
            <p:cNvGrpSpPr>
              <a:grpSpLocks/>
            </p:cNvGrpSpPr>
            <p:nvPr/>
          </p:nvGrpSpPr>
          <p:grpSpPr bwMode="auto">
            <a:xfrm>
              <a:off x="2256" y="3792"/>
              <a:ext cx="144" cy="336"/>
              <a:chOff x="2256" y="3792"/>
              <a:chExt cx="144" cy="336"/>
            </a:xfrm>
          </p:grpSpPr>
          <p:sp>
            <p:nvSpPr>
              <p:cNvPr id="130079" name="Line 31"/>
              <p:cNvSpPr>
                <a:spLocks noChangeShapeType="1"/>
              </p:cNvSpPr>
              <p:nvPr/>
            </p:nvSpPr>
            <p:spPr bwMode="auto">
              <a:xfrm flipV="1">
                <a:off x="2256" y="3792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080" name="Text Box 32"/>
              <p:cNvSpPr txBox="1">
                <a:spLocks noChangeArrowheads="1"/>
              </p:cNvSpPr>
              <p:nvPr/>
            </p:nvSpPr>
            <p:spPr bwMode="auto">
              <a:xfrm>
                <a:off x="2294" y="3840"/>
                <a:ext cx="10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r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j</a:t>
                </a:r>
              </a:p>
            </p:txBody>
          </p:sp>
        </p:grpSp>
      </p:grp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3605213" y="739775"/>
            <a:ext cx="352425" cy="2509838"/>
            <a:chOff x="2466" y="2547"/>
            <a:chExt cx="222" cy="1581"/>
          </a:xfrm>
        </p:grpSpPr>
        <p:sp>
          <p:nvSpPr>
            <p:cNvPr id="130082" name="Line 34"/>
            <p:cNvSpPr>
              <a:spLocks noChangeShapeType="1"/>
            </p:cNvSpPr>
            <p:nvPr/>
          </p:nvSpPr>
          <p:spPr bwMode="auto">
            <a:xfrm>
              <a:off x="2530" y="3178"/>
              <a:ext cx="0" cy="29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" name="Group 35"/>
            <p:cNvGrpSpPr>
              <a:grpSpLocks/>
            </p:cNvGrpSpPr>
            <p:nvPr/>
          </p:nvGrpSpPr>
          <p:grpSpPr bwMode="auto">
            <a:xfrm>
              <a:off x="2466" y="2547"/>
              <a:ext cx="144" cy="336"/>
              <a:chOff x="2175" y="2544"/>
              <a:chExt cx="144" cy="336"/>
            </a:xfrm>
          </p:grpSpPr>
          <p:sp>
            <p:nvSpPr>
              <p:cNvPr id="130084" name="Line 36"/>
              <p:cNvSpPr>
                <a:spLocks noChangeShapeType="1"/>
              </p:cNvSpPr>
              <p:nvPr/>
            </p:nvSpPr>
            <p:spPr bwMode="auto">
              <a:xfrm>
                <a:off x="2208" y="2544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085" name="Text Box 37"/>
              <p:cNvSpPr txBox="1">
                <a:spLocks noChangeArrowheads="1"/>
              </p:cNvSpPr>
              <p:nvPr/>
            </p:nvSpPr>
            <p:spPr bwMode="auto">
              <a:xfrm>
                <a:off x="2175" y="2547"/>
                <a:ext cx="1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 b="1" dirty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i</a:t>
                </a:r>
              </a:p>
            </p:txBody>
          </p:sp>
        </p:grpSp>
        <p:grpSp>
          <p:nvGrpSpPr>
            <p:cNvPr id="8" name="Group 38"/>
            <p:cNvGrpSpPr>
              <a:grpSpLocks/>
            </p:cNvGrpSpPr>
            <p:nvPr/>
          </p:nvGrpSpPr>
          <p:grpSpPr bwMode="auto">
            <a:xfrm>
              <a:off x="2544" y="3792"/>
              <a:ext cx="144" cy="336"/>
              <a:chOff x="2256" y="3792"/>
              <a:chExt cx="144" cy="336"/>
            </a:xfrm>
          </p:grpSpPr>
          <p:sp>
            <p:nvSpPr>
              <p:cNvPr id="130087" name="Line 39"/>
              <p:cNvSpPr>
                <a:spLocks noChangeShapeType="1"/>
              </p:cNvSpPr>
              <p:nvPr/>
            </p:nvSpPr>
            <p:spPr bwMode="auto">
              <a:xfrm flipV="1">
                <a:off x="2256" y="3792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088" name="Text Box 40"/>
              <p:cNvSpPr txBox="1">
                <a:spLocks noChangeArrowheads="1"/>
              </p:cNvSpPr>
              <p:nvPr/>
            </p:nvSpPr>
            <p:spPr bwMode="auto">
              <a:xfrm>
                <a:off x="2294" y="3840"/>
                <a:ext cx="10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r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j</a:t>
                </a:r>
              </a:p>
            </p:txBody>
          </p:sp>
        </p:grpSp>
      </p:grpSp>
      <p:grpSp>
        <p:nvGrpSpPr>
          <p:cNvPr id="9" name="Group 41"/>
          <p:cNvGrpSpPr>
            <a:grpSpLocks/>
          </p:cNvGrpSpPr>
          <p:nvPr/>
        </p:nvGrpSpPr>
        <p:grpSpPr bwMode="auto">
          <a:xfrm>
            <a:off x="4110038" y="735013"/>
            <a:ext cx="304800" cy="2514600"/>
            <a:chOff x="2784" y="2544"/>
            <a:chExt cx="192" cy="1584"/>
          </a:xfrm>
        </p:grpSpPr>
        <p:sp>
          <p:nvSpPr>
            <p:cNvPr id="130090" name="Line 42"/>
            <p:cNvSpPr>
              <a:spLocks noChangeShapeType="1"/>
            </p:cNvSpPr>
            <p:nvPr/>
          </p:nvSpPr>
          <p:spPr bwMode="auto">
            <a:xfrm>
              <a:off x="2800" y="3178"/>
              <a:ext cx="0" cy="29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" name="Group 43"/>
            <p:cNvGrpSpPr>
              <a:grpSpLocks/>
            </p:cNvGrpSpPr>
            <p:nvPr/>
          </p:nvGrpSpPr>
          <p:grpSpPr bwMode="auto">
            <a:xfrm>
              <a:off x="2784" y="2544"/>
              <a:ext cx="144" cy="336"/>
              <a:chOff x="2175" y="2544"/>
              <a:chExt cx="144" cy="336"/>
            </a:xfrm>
          </p:grpSpPr>
          <p:sp>
            <p:nvSpPr>
              <p:cNvPr id="130092" name="Line 44"/>
              <p:cNvSpPr>
                <a:spLocks noChangeShapeType="1"/>
              </p:cNvSpPr>
              <p:nvPr/>
            </p:nvSpPr>
            <p:spPr bwMode="auto">
              <a:xfrm>
                <a:off x="2208" y="2544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093" name="Text Box 45"/>
              <p:cNvSpPr txBox="1">
                <a:spLocks noChangeArrowheads="1"/>
              </p:cNvSpPr>
              <p:nvPr/>
            </p:nvSpPr>
            <p:spPr bwMode="auto">
              <a:xfrm>
                <a:off x="2175" y="2547"/>
                <a:ext cx="1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 b="1" dirty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i</a:t>
                </a:r>
              </a:p>
            </p:txBody>
          </p:sp>
        </p:grpSp>
        <p:grpSp>
          <p:nvGrpSpPr>
            <p:cNvPr id="11" name="Group 46"/>
            <p:cNvGrpSpPr>
              <a:grpSpLocks/>
            </p:cNvGrpSpPr>
            <p:nvPr/>
          </p:nvGrpSpPr>
          <p:grpSpPr bwMode="auto">
            <a:xfrm>
              <a:off x="2832" y="3792"/>
              <a:ext cx="144" cy="336"/>
              <a:chOff x="2256" y="3792"/>
              <a:chExt cx="144" cy="336"/>
            </a:xfrm>
          </p:grpSpPr>
          <p:sp>
            <p:nvSpPr>
              <p:cNvPr id="130095" name="Line 47"/>
              <p:cNvSpPr>
                <a:spLocks noChangeShapeType="1"/>
              </p:cNvSpPr>
              <p:nvPr/>
            </p:nvSpPr>
            <p:spPr bwMode="auto">
              <a:xfrm flipV="1">
                <a:off x="2256" y="3792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096" name="Text Box 48"/>
              <p:cNvSpPr txBox="1">
                <a:spLocks noChangeArrowheads="1"/>
              </p:cNvSpPr>
              <p:nvPr/>
            </p:nvSpPr>
            <p:spPr bwMode="auto">
              <a:xfrm>
                <a:off x="2294" y="3840"/>
                <a:ext cx="10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r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j</a:t>
                </a:r>
              </a:p>
            </p:txBody>
          </p:sp>
        </p:grpSp>
      </p:grpSp>
      <p:grpSp>
        <p:nvGrpSpPr>
          <p:cNvPr id="12" name="Group 49"/>
          <p:cNvGrpSpPr>
            <a:grpSpLocks/>
          </p:cNvGrpSpPr>
          <p:nvPr/>
        </p:nvGrpSpPr>
        <p:grpSpPr bwMode="auto">
          <a:xfrm>
            <a:off x="4491038" y="735013"/>
            <a:ext cx="304800" cy="2514600"/>
            <a:chOff x="3024" y="2544"/>
            <a:chExt cx="192" cy="1584"/>
          </a:xfrm>
        </p:grpSpPr>
        <p:sp>
          <p:nvSpPr>
            <p:cNvPr id="130098" name="Line 50"/>
            <p:cNvSpPr>
              <a:spLocks noChangeShapeType="1"/>
            </p:cNvSpPr>
            <p:nvPr/>
          </p:nvSpPr>
          <p:spPr bwMode="auto">
            <a:xfrm>
              <a:off x="3097" y="3178"/>
              <a:ext cx="0" cy="29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" name="Group 51"/>
            <p:cNvGrpSpPr>
              <a:grpSpLocks/>
            </p:cNvGrpSpPr>
            <p:nvPr/>
          </p:nvGrpSpPr>
          <p:grpSpPr bwMode="auto">
            <a:xfrm>
              <a:off x="3024" y="2544"/>
              <a:ext cx="144" cy="336"/>
              <a:chOff x="2175" y="2544"/>
              <a:chExt cx="144" cy="336"/>
            </a:xfrm>
          </p:grpSpPr>
          <p:sp>
            <p:nvSpPr>
              <p:cNvPr id="130100" name="Line 52"/>
              <p:cNvSpPr>
                <a:spLocks noChangeShapeType="1"/>
              </p:cNvSpPr>
              <p:nvPr/>
            </p:nvSpPr>
            <p:spPr bwMode="auto">
              <a:xfrm>
                <a:off x="2208" y="2544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101" name="Text Box 53"/>
              <p:cNvSpPr txBox="1">
                <a:spLocks noChangeArrowheads="1"/>
              </p:cNvSpPr>
              <p:nvPr/>
            </p:nvSpPr>
            <p:spPr bwMode="auto">
              <a:xfrm>
                <a:off x="2175" y="2547"/>
                <a:ext cx="1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 b="1" dirty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i</a:t>
                </a:r>
              </a:p>
            </p:txBody>
          </p:sp>
        </p:grpSp>
        <p:grpSp>
          <p:nvGrpSpPr>
            <p:cNvPr id="14" name="Group 54"/>
            <p:cNvGrpSpPr>
              <a:grpSpLocks/>
            </p:cNvGrpSpPr>
            <p:nvPr/>
          </p:nvGrpSpPr>
          <p:grpSpPr bwMode="auto">
            <a:xfrm>
              <a:off x="3072" y="3792"/>
              <a:ext cx="144" cy="336"/>
              <a:chOff x="2256" y="3792"/>
              <a:chExt cx="144" cy="336"/>
            </a:xfrm>
          </p:grpSpPr>
          <p:sp>
            <p:nvSpPr>
              <p:cNvPr id="130103" name="Line 55"/>
              <p:cNvSpPr>
                <a:spLocks noChangeShapeType="1"/>
              </p:cNvSpPr>
              <p:nvPr/>
            </p:nvSpPr>
            <p:spPr bwMode="auto">
              <a:xfrm flipV="1">
                <a:off x="2256" y="3792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104" name="Text Box 56"/>
              <p:cNvSpPr txBox="1">
                <a:spLocks noChangeArrowheads="1"/>
              </p:cNvSpPr>
              <p:nvPr/>
            </p:nvSpPr>
            <p:spPr bwMode="auto">
              <a:xfrm>
                <a:off x="2294" y="3840"/>
                <a:ext cx="10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r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j</a:t>
                </a:r>
              </a:p>
            </p:txBody>
          </p:sp>
        </p:grpSp>
      </p:grpSp>
      <p:sp>
        <p:nvSpPr>
          <p:cNvPr id="130105" name="Line 57"/>
          <p:cNvSpPr>
            <a:spLocks noChangeShapeType="1"/>
          </p:cNvSpPr>
          <p:nvPr/>
        </p:nvSpPr>
        <p:spPr bwMode="auto">
          <a:xfrm>
            <a:off x="4992688" y="1741488"/>
            <a:ext cx="0" cy="471487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0106" name="Freeform 58"/>
          <p:cNvSpPr>
            <a:spLocks/>
          </p:cNvSpPr>
          <p:nvPr/>
        </p:nvSpPr>
        <p:spPr bwMode="auto">
          <a:xfrm>
            <a:off x="4886325" y="1931988"/>
            <a:ext cx="223838" cy="1365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7" y="90"/>
              </a:cxn>
            </a:cxnLst>
            <a:rect l="0" t="0" r="r" b="b"/>
            <a:pathLst>
              <a:path w="157" h="90">
                <a:moveTo>
                  <a:pt x="0" y="0"/>
                </a:moveTo>
                <a:lnTo>
                  <a:pt x="157" y="90"/>
                </a:lnTo>
              </a:path>
            </a:pathLst>
          </a:custGeom>
          <a:noFill/>
          <a:ln w="28575" cmpd="sng">
            <a:solidFill>
              <a:srgbClr val="FF3300"/>
            </a:solidFill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5" name="Group 59"/>
          <p:cNvGrpSpPr>
            <a:grpSpLocks/>
          </p:cNvGrpSpPr>
          <p:nvPr/>
        </p:nvGrpSpPr>
        <p:grpSpPr bwMode="auto">
          <a:xfrm>
            <a:off x="4948238" y="735013"/>
            <a:ext cx="228600" cy="533400"/>
            <a:chOff x="2175" y="2544"/>
            <a:chExt cx="144" cy="336"/>
          </a:xfrm>
        </p:grpSpPr>
        <p:sp>
          <p:nvSpPr>
            <p:cNvPr id="130108" name="Line 60"/>
            <p:cNvSpPr>
              <a:spLocks noChangeShapeType="1"/>
            </p:cNvSpPr>
            <p:nvPr/>
          </p:nvSpPr>
          <p:spPr bwMode="auto">
            <a:xfrm>
              <a:off x="2208" y="2544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0109" name="Text Box 61"/>
            <p:cNvSpPr txBox="1">
              <a:spLocks noChangeArrowheads="1"/>
            </p:cNvSpPr>
            <p:nvPr/>
          </p:nvSpPr>
          <p:spPr bwMode="auto">
            <a:xfrm>
              <a:off x="2175" y="2547"/>
              <a:ext cx="1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i</a:t>
              </a:r>
            </a:p>
          </p:txBody>
        </p:sp>
      </p:grpSp>
      <p:grpSp>
        <p:nvGrpSpPr>
          <p:cNvPr id="16" name="Group 62"/>
          <p:cNvGrpSpPr>
            <a:grpSpLocks/>
          </p:cNvGrpSpPr>
          <p:nvPr/>
        </p:nvGrpSpPr>
        <p:grpSpPr bwMode="auto">
          <a:xfrm>
            <a:off x="5024438" y="2716213"/>
            <a:ext cx="228600" cy="533400"/>
            <a:chOff x="2256" y="3792"/>
            <a:chExt cx="144" cy="336"/>
          </a:xfrm>
        </p:grpSpPr>
        <p:sp>
          <p:nvSpPr>
            <p:cNvPr id="130111" name="Line 63"/>
            <p:cNvSpPr>
              <a:spLocks noChangeShapeType="1"/>
            </p:cNvSpPr>
            <p:nvPr/>
          </p:nvSpPr>
          <p:spPr bwMode="auto">
            <a:xfrm flipV="1">
              <a:off x="2256" y="379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0112" name="Text Box 64"/>
            <p:cNvSpPr txBox="1">
              <a:spLocks noChangeArrowheads="1"/>
            </p:cNvSpPr>
            <p:nvPr/>
          </p:nvSpPr>
          <p:spPr bwMode="auto">
            <a:xfrm>
              <a:off x="2294" y="3840"/>
              <a:ext cx="10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j</a:t>
              </a:r>
            </a:p>
          </p:txBody>
        </p:sp>
      </p:grpSp>
      <p:sp>
        <p:nvSpPr>
          <p:cNvPr id="130113" name="Text Box 65"/>
          <p:cNvSpPr txBox="1">
            <a:spLocks noChangeArrowheads="1"/>
          </p:cNvSpPr>
          <p:nvPr/>
        </p:nvSpPr>
        <p:spPr bwMode="auto">
          <a:xfrm>
            <a:off x="1024335" y="3979862"/>
            <a:ext cx="615553" cy="1419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>
                <a:solidFill>
                  <a:srgbClr val="FF3300"/>
                </a:solidFill>
                <a:latin typeface="Times New Roman" pitchFamily="18" charset="0"/>
                <a:ea typeface="宋体" charset="-122"/>
              </a:rPr>
              <a:t>第</a:t>
            </a:r>
            <a:r>
              <a:rPr lang="en-US" altLang="zh-CN" sz="2800" b="1" dirty="0">
                <a:solidFill>
                  <a:srgbClr val="FF3300"/>
                </a:solidFill>
                <a:latin typeface="Times New Roman" pitchFamily="18" charset="0"/>
                <a:ea typeface="宋体" charset="-122"/>
              </a:rPr>
              <a:t>4</a:t>
            </a:r>
            <a:r>
              <a:rPr lang="zh-CN" altLang="en-US" sz="2800" b="1" dirty="0">
                <a:solidFill>
                  <a:srgbClr val="FF3300"/>
                </a:solidFill>
                <a:latin typeface="Times New Roman" pitchFamily="18" charset="0"/>
                <a:ea typeface="宋体" charset="-122"/>
              </a:rPr>
              <a:t>趟</a:t>
            </a:r>
          </a:p>
        </p:txBody>
      </p:sp>
      <p:grpSp>
        <p:nvGrpSpPr>
          <p:cNvPr id="17" name="Group 66"/>
          <p:cNvGrpSpPr>
            <a:grpSpLocks/>
          </p:cNvGrpSpPr>
          <p:nvPr/>
        </p:nvGrpSpPr>
        <p:grpSpPr bwMode="auto">
          <a:xfrm>
            <a:off x="2095500" y="4284663"/>
            <a:ext cx="5702300" cy="473075"/>
            <a:chOff x="2363" y="7062"/>
            <a:chExt cx="3990" cy="312"/>
          </a:xfrm>
        </p:grpSpPr>
        <p:sp>
          <p:nvSpPr>
            <p:cNvPr id="130115" name="Rectangle 67"/>
            <p:cNvSpPr>
              <a:spLocks noChangeArrowheads="1"/>
            </p:cNvSpPr>
            <p:nvPr/>
          </p:nvSpPr>
          <p:spPr bwMode="auto">
            <a:xfrm>
              <a:off x="2363" y="7062"/>
              <a:ext cx="3990" cy="31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4000" tIns="0" rIns="18000" bIns="0"/>
            <a:lstStyle/>
            <a:p>
              <a:pPr algn="just" eaLnBrk="0" hangingPunct="0"/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a   b   a   b   c   a   b   c   a   c   b  a    b</a:t>
              </a:r>
            </a:p>
          </p:txBody>
        </p:sp>
        <p:sp>
          <p:nvSpPr>
            <p:cNvPr id="130116" name="Line 68"/>
            <p:cNvSpPr>
              <a:spLocks noChangeShapeType="1"/>
            </p:cNvSpPr>
            <p:nvPr/>
          </p:nvSpPr>
          <p:spPr bwMode="auto">
            <a:xfrm>
              <a:off x="2663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117" name="Line 69"/>
            <p:cNvSpPr>
              <a:spLocks noChangeShapeType="1"/>
            </p:cNvSpPr>
            <p:nvPr/>
          </p:nvSpPr>
          <p:spPr bwMode="auto">
            <a:xfrm>
              <a:off x="297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118" name="Line 70"/>
            <p:cNvSpPr>
              <a:spLocks noChangeShapeType="1"/>
            </p:cNvSpPr>
            <p:nvPr/>
          </p:nvSpPr>
          <p:spPr bwMode="auto">
            <a:xfrm>
              <a:off x="3293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119" name="Line 71"/>
            <p:cNvSpPr>
              <a:spLocks noChangeShapeType="1"/>
            </p:cNvSpPr>
            <p:nvPr/>
          </p:nvSpPr>
          <p:spPr bwMode="auto">
            <a:xfrm>
              <a:off x="360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120" name="Line 72"/>
            <p:cNvSpPr>
              <a:spLocks noChangeShapeType="1"/>
            </p:cNvSpPr>
            <p:nvPr/>
          </p:nvSpPr>
          <p:spPr bwMode="auto">
            <a:xfrm>
              <a:off x="390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121" name="Line 73"/>
            <p:cNvSpPr>
              <a:spLocks noChangeShapeType="1"/>
            </p:cNvSpPr>
            <p:nvPr/>
          </p:nvSpPr>
          <p:spPr bwMode="auto">
            <a:xfrm>
              <a:off x="420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122" name="Line 74"/>
            <p:cNvSpPr>
              <a:spLocks noChangeShapeType="1"/>
            </p:cNvSpPr>
            <p:nvPr/>
          </p:nvSpPr>
          <p:spPr bwMode="auto">
            <a:xfrm>
              <a:off x="4523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123" name="Line 75"/>
            <p:cNvSpPr>
              <a:spLocks noChangeShapeType="1"/>
            </p:cNvSpPr>
            <p:nvPr/>
          </p:nvSpPr>
          <p:spPr bwMode="auto">
            <a:xfrm>
              <a:off x="483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124" name="Line 76"/>
            <p:cNvSpPr>
              <a:spLocks noChangeShapeType="1"/>
            </p:cNvSpPr>
            <p:nvPr/>
          </p:nvSpPr>
          <p:spPr bwMode="auto">
            <a:xfrm>
              <a:off x="513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125" name="Line 77"/>
            <p:cNvSpPr>
              <a:spLocks noChangeShapeType="1"/>
            </p:cNvSpPr>
            <p:nvPr/>
          </p:nvSpPr>
          <p:spPr bwMode="auto">
            <a:xfrm>
              <a:off x="543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126" name="Line 78"/>
            <p:cNvSpPr>
              <a:spLocks noChangeShapeType="1"/>
            </p:cNvSpPr>
            <p:nvPr/>
          </p:nvSpPr>
          <p:spPr bwMode="auto">
            <a:xfrm>
              <a:off x="573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127" name="Line 79"/>
            <p:cNvSpPr>
              <a:spLocks noChangeShapeType="1"/>
            </p:cNvSpPr>
            <p:nvPr/>
          </p:nvSpPr>
          <p:spPr bwMode="auto">
            <a:xfrm>
              <a:off x="6053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0128" name="Rectangle 80"/>
          <p:cNvSpPr>
            <a:spLocks noChangeArrowheads="1"/>
          </p:cNvSpPr>
          <p:nvPr/>
        </p:nvSpPr>
        <p:spPr bwMode="auto">
          <a:xfrm>
            <a:off x="3467100" y="5241925"/>
            <a:ext cx="479425" cy="4651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36000" tIns="0" rIns="0" bIns="18000"/>
          <a:lstStyle/>
          <a:p>
            <a:pPr eaLnBrk="0" hangingPunct="0"/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a</a:t>
            </a:r>
          </a:p>
        </p:txBody>
      </p:sp>
      <p:sp>
        <p:nvSpPr>
          <p:cNvPr id="130129" name="Line 81"/>
          <p:cNvSpPr>
            <a:spLocks noChangeShapeType="1"/>
          </p:cNvSpPr>
          <p:nvPr/>
        </p:nvSpPr>
        <p:spPr bwMode="auto">
          <a:xfrm>
            <a:off x="3644900" y="4752975"/>
            <a:ext cx="0" cy="47148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8" name="Group 82"/>
          <p:cNvGrpSpPr>
            <a:grpSpLocks/>
          </p:cNvGrpSpPr>
          <p:nvPr/>
        </p:nvGrpSpPr>
        <p:grpSpPr bwMode="auto">
          <a:xfrm>
            <a:off x="3543300" y="3751263"/>
            <a:ext cx="228600" cy="533400"/>
            <a:chOff x="2175" y="2544"/>
            <a:chExt cx="144" cy="336"/>
          </a:xfrm>
        </p:grpSpPr>
        <p:sp>
          <p:nvSpPr>
            <p:cNvPr id="130131" name="Line 83"/>
            <p:cNvSpPr>
              <a:spLocks noChangeShapeType="1"/>
            </p:cNvSpPr>
            <p:nvPr/>
          </p:nvSpPr>
          <p:spPr bwMode="auto">
            <a:xfrm>
              <a:off x="2208" y="2544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0132" name="Text Box 84"/>
            <p:cNvSpPr txBox="1">
              <a:spLocks noChangeArrowheads="1"/>
            </p:cNvSpPr>
            <p:nvPr/>
          </p:nvSpPr>
          <p:spPr bwMode="auto">
            <a:xfrm>
              <a:off x="2175" y="2547"/>
              <a:ext cx="1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i</a:t>
              </a:r>
            </a:p>
          </p:txBody>
        </p:sp>
      </p:grpSp>
      <p:grpSp>
        <p:nvGrpSpPr>
          <p:cNvPr id="19" name="Group 85"/>
          <p:cNvGrpSpPr>
            <a:grpSpLocks/>
          </p:cNvGrpSpPr>
          <p:nvPr/>
        </p:nvGrpSpPr>
        <p:grpSpPr bwMode="auto">
          <a:xfrm>
            <a:off x="3667125" y="5727700"/>
            <a:ext cx="228600" cy="533400"/>
            <a:chOff x="2256" y="3792"/>
            <a:chExt cx="144" cy="336"/>
          </a:xfrm>
        </p:grpSpPr>
        <p:sp>
          <p:nvSpPr>
            <p:cNvPr id="130134" name="Line 86"/>
            <p:cNvSpPr>
              <a:spLocks noChangeShapeType="1"/>
            </p:cNvSpPr>
            <p:nvPr/>
          </p:nvSpPr>
          <p:spPr bwMode="auto">
            <a:xfrm flipV="1">
              <a:off x="2256" y="379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0135" name="Text Box 87"/>
            <p:cNvSpPr txBox="1">
              <a:spLocks noChangeArrowheads="1"/>
            </p:cNvSpPr>
            <p:nvPr/>
          </p:nvSpPr>
          <p:spPr bwMode="auto">
            <a:xfrm>
              <a:off x="2294" y="3840"/>
              <a:ext cx="10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j</a:t>
              </a:r>
            </a:p>
          </p:txBody>
        </p:sp>
      </p:grpSp>
      <p:sp>
        <p:nvSpPr>
          <p:cNvPr id="130136" name="Freeform 88"/>
          <p:cNvSpPr>
            <a:spLocks/>
          </p:cNvSpPr>
          <p:nvPr/>
        </p:nvSpPr>
        <p:spPr bwMode="auto">
          <a:xfrm>
            <a:off x="3467100" y="4894263"/>
            <a:ext cx="304800" cy="228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7" y="90"/>
              </a:cxn>
            </a:cxnLst>
            <a:rect l="0" t="0" r="r" b="b"/>
            <a:pathLst>
              <a:path w="157" h="90">
                <a:moveTo>
                  <a:pt x="0" y="0"/>
                </a:moveTo>
                <a:lnTo>
                  <a:pt x="157" y="90"/>
                </a:lnTo>
              </a:path>
            </a:pathLst>
          </a:custGeom>
          <a:noFill/>
          <a:ln w="28575" cmpd="sng">
            <a:solidFill>
              <a:srgbClr val="FF3300"/>
            </a:solidFill>
            <a:round/>
            <a:headEnd type="none" w="med" len="med"/>
            <a:tailEnd type="none" w="med" len="med"/>
          </a:ln>
        </p:spPr>
        <p:txBody>
          <a:bodyPr bIns="18000"/>
          <a:lstStyle/>
          <a:p>
            <a:endParaRPr lang="zh-CN" altLang="en-US"/>
          </a:p>
        </p:txBody>
      </p:sp>
      <p:sp>
        <p:nvSpPr>
          <p:cNvPr id="130137" name="Text Box 89"/>
          <p:cNvSpPr txBox="1">
            <a:spLocks noChangeArrowheads="1"/>
          </p:cNvSpPr>
          <p:nvPr/>
        </p:nvSpPr>
        <p:spPr bwMode="auto">
          <a:xfrm>
            <a:off x="5684838" y="5165725"/>
            <a:ext cx="2830512" cy="8382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lIns="0" tIns="0" rIns="0" bIns="18000"/>
          <a:lstStyle/>
          <a:p>
            <a:pPr algn="l"/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s</a:t>
            </a:r>
            <a:r>
              <a:rPr lang="en-US" altLang="zh-CN" sz="2800" b="1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4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=t</a:t>
            </a:r>
            <a:r>
              <a:rPr lang="en-US" altLang="zh-CN" sz="2800" b="1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2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;t</a:t>
            </a:r>
            <a:r>
              <a:rPr lang="en-US" altLang="zh-CN" sz="2800" b="1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≠t</a:t>
            </a:r>
            <a:r>
              <a:rPr lang="en-US" altLang="zh-CN" sz="2800" b="1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2</a:t>
            </a:r>
          </a:p>
          <a:p>
            <a:pPr algn="l"/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∴t</a:t>
            </a:r>
            <a:r>
              <a:rPr lang="en-US" altLang="zh-CN" sz="2800" b="1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≠s</a:t>
            </a:r>
            <a:r>
              <a:rPr lang="en-US" altLang="zh-CN" sz="2800" b="1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4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0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0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30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30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30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113" grpId="0"/>
      <p:bldP spid="130128" grpId="0" animBg="1"/>
      <p:bldP spid="130129" grpId="0" animBg="1"/>
      <p:bldP spid="130136" grpId="0" animBg="1"/>
      <p:bldP spid="13013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00" name="Rectangle 4"/>
          <p:cNvSpPr>
            <a:spLocks noChangeArrowheads="1"/>
          </p:cNvSpPr>
          <p:nvPr/>
        </p:nvSpPr>
        <p:spPr bwMode="auto">
          <a:xfrm>
            <a:off x="1106488" y="3159125"/>
            <a:ext cx="7154862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需要讨论两个问题：</a:t>
            </a:r>
          </a:p>
          <a:p>
            <a:pPr algn="l">
              <a:lnSpc>
                <a:spcPct val="150000"/>
              </a:lnSpc>
            </a:pP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①如何由当前部分匹配结果确定模式向右滑动的新比较起点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k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？</a:t>
            </a:r>
          </a:p>
          <a:p>
            <a:pPr algn="l">
              <a:lnSpc>
                <a:spcPct val="150000"/>
              </a:lnSpc>
            </a:pP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②模式应该向右滑多远才是最高效率的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?</a:t>
            </a:r>
          </a:p>
        </p:txBody>
      </p:sp>
      <p:sp>
        <p:nvSpPr>
          <p:cNvPr id="132101" name="Rectangle 5"/>
          <p:cNvSpPr>
            <a:spLocks noChangeArrowheads="1"/>
          </p:cNvSpPr>
          <p:nvPr/>
        </p:nvSpPr>
        <p:spPr bwMode="auto">
          <a:xfrm>
            <a:off x="961344" y="1466624"/>
            <a:ext cx="7587569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</a:pPr>
            <a:r>
              <a:rPr kumimoji="1" lang="zh-CN" altLang="en-US" sz="32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结论： </a:t>
            </a:r>
            <a:r>
              <a:rPr kumimoji="1" lang="en-US" altLang="zh-CN" sz="32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i</a:t>
            </a:r>
            <a:r>
              <a:rPr kumimoji="1" lang="zh-CN" altLang="en-US" sz="32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可以不回溯，模式向右滑动到的新比较起点</a:t>
            </a:r>
            <a:r>
              <a:rPr kumimoji="1" lang="en-US" altLang="zh-CN" sz="32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k</a:t>
            </a:r>
            <a:r>
              <a:rPr kumimoji="1" lang="en-US" altLang="zh-CN" sz="3200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 </a:t>
            </a:r>
            <a:r>
              <a:rPr kumimoji="1" lang="zh-CN" altLang="en-US" sz="32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，并且</a:t>
            </a:r>
            <a:r>
              <a:rPr kumimoji="1" lang="en-US" altLang="zh-CN" sz="32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k </a:t>
            </a:r>
            <a:r>
              <a:rPr kumimoji="1" lang="zh-CN" altLang="en-US" sz="32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仅与模式串</a:t>
            </a:r>
            <a:r>
              <a:rPr kumimoji="1" lang="en-US" altLang="zh-CN" sz="32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T</a:t>
            </a:r>
            <a:r>
              <a:rPr kumimoji="1" lang="zh-CN" altLang="en-US" sz="32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有关！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2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4" name="Rectangle 4"/>
          <p:cNvSpPr>
            <a:spLocks noChangeArrowheads="1"/>
          </p:cNvSpPr>
          <p:nvPr/>
        </p:nvSpPr>
        <p:spPr bwMode="auto">
          <a:xfrm>
            <a:off x="381000" y="609600"/>
            <a:ext cx="7620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请抓住部分匹配时的两个特征：</a:t>
            </a:r>
            <a:endParaRPr kumimoji="1" lang="zh-CN" altLang="en-US" sz="2400" b="1">
              <a:solidFill>
                <a:srgbClr val="66FF33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33125" name="Rectangle 5"/>
          <p:cNvSpPr>
            <a:spLocks noChangeArrowheads="1"/>
          </p:cNvSpPr>
          <p:nvPr/>
        </p:nvSpPr>
        <p:spPr bwMode="auto">
          <a:xfrm>
            <a:off x="385763" y="5634038"/>
            <a:ext cx="84582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5000"/>
              </a:lnSpc>
            </a:pP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两式联立可得：</a:t>
            </a:r>
            <a:r>
              <a:rPr kumimoji="1" lang="en-US" altLang="zh-CN"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T</a:t>
            </a:r>
            <a:r>
              <a:rPr kumimoji="1" lang="en-US" altLang="zh-CN" sz="2800" b="1" baseline="-25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～</a:t>
            </a:r>
            <a:r>
              <a:rPr kumimoji="1" lang="en-US" altLang="zh-CN"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T</a:t>
            </a:r>
            <a:r>
              <a:rPr kumimoji="1" lang="en-US" altLang="zh-CN" sz="2800" b="1" i="1" baseline="-25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k</a:t>
            </a:r>
            <a:r>
              <a:rPr kumimoji="1" lang="en-US" altLang="zh-CN" sz="2800" b="1" baseline="-25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-1</a:t>
            </a:r>
            <a:r>
              <a:rPr kumimoji="1"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＝</a:t>
            </a:r>
            <a:r>
              <a:rPr kumimoji="1" lang="en-US" altLang="zh-CN"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T</a:t>
            </a:r>
            <a:r>
              <a:rPr kumimoji="1" lang="en-US" altLang="zh-CN" sz="2800" b="1" i="1" baseline="-25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j</a:t>
            </a:r>
            <a:r>
              <a:rPr kumimoji="1" lang="en-US" altLang="zh-CN" sz="2800" b="1" baseline="-25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-(</a:t>
            </a:r>
            <a:r>
              <a:rPr kumimoji="1" lang="en-US" altLang="zh-CN" sz="2800" b="1" i="1" baseline="-25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k</a:t>
            </a:r>
            <a:r>
              <a:rPr kumimoji="1" lang="en-US" altLang="zh-CN" sz="2800" b="1" baseline="-25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-1)</a:t>
            </a:r>
            <a:r>
              <a:rPr kumimoji="1" lang="en-US" altLang="zh-CN"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～</a:t>
            </a:r>
            <a:r>
              <a:rPr kumimoji="1" lang="en-US" altLang="zh-CN"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T</a:t>
            </a:r>
            <a:r>
              <a:rPr kumimoji="1" lang="en-US" altLang="zh-CN" sz="2800" b="1" i="1" baseline="-25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j</a:t>
            </a:r>
            <a:r>
              <a:rPr kumimoji="1" lang="en-US" altLang="zh-CN" sz="2800" b="1" baseline="-25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-1</a:t>
            </a:r>
            <a:endParaRPr kumimoji="1" lang="en-US" altLang="zh-CN" sz="2800" b="1">
              <a:solidFill>
                <a:schemeClr val="tx1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33126" name="Rectangle 6"/>
          <p:cNvSpPr>
            <a:spLocks noChangeArrowheads="1"/>
          </p:cNvSpPr>
          <p:nvPr/>
        </p:nvSpPr>
        <p:spPr bwMode="auto">
          <a:xfrm>
            <a:off x="252413" y="1447800"/>
            <a:ext cx="44164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S=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"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a b a b c</a:t>
            </a:r>
            <a:r>
              <a:rPr kumimoji="1" lang="en-US" altLang="zh-CN" sz="2800" b="1">
                <a:latin typeface="Times New Roman" pitchFamily="18" charset="0"/>
                <a:ea typeface="黑体" pitchFamily="2" charset="-122"/>
              </a:rPr>
              <a:t> </a:t>
            </a:r>
            <a:r>
              <a:rPr kumimoji="1" lang="en-US" altLang="zh-CN" sz="2800" b="1">
                <a:solidFill>
                  <a:srgbClr val="A50021"/>
                </a:solidFill>
                <a:latin typeface="Times New Roman" pitchFamily="18" charset="0"/>
                <a:ea typeface="黑体" pitchFamily="2" charset="-122"/>
              </a:rPr>
              <a:t>a</a:t>
            </a:r>
            <a:r>
              <a:rPr kumimoji="1" lang="en-US" altLang="zh-CN" sz="2800" b="1">
                <a:solidFill>
                  <a:srgbClr val="66FF33"/>
                </a:solidFill>
                <a:latin typeface="Times New Roman" pitchFamily="18" charset="0"/>
                <a:ea typeface="黑体" pitchFamily="2" charset="-122"/>
              </a:rPr>
              <a:t> </a:t>
            </a:r>
            <a:r>
              <a:rPr kumimoji="1" lang="en-US" altLang="zh-CN" sz="2800" b="1">
                <a:solidFill>
                  <a:srgbClr val="339933"/>
                </a:solidFill>
                <a:latin typeface="Times New Roman" pitchFamily="18" charset="0"/>
                <a:ea typeface="黑体" pitchFamily="2" charset="-122"/>
              </a:rPr>
              <a:t>b</a:t>
            </a:r>
            <a:r>
              <a:rPr kumimoji="1" lang="en-US" altLang="zh-CN" sz="2800" b="1">
                <a:solidFill>
                  <a:srgbClr val="66FF33"/>
                </a:solidFill>
                <a:latin typeface="Times New Roman" pitchFamily="18" charset="0"/>
                <a:ea typeface="黑体" pitchFamily="2" charset="-122"/>
              </a:rPr>
              <a:t> 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c a c b a b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"</a:t>
            </a:r>
            <a:endParaRPr kumimoji="1" lang="en-US" altLang="zh-CN" sz="2800" b="1">
              <a:solidFill>
                <a:schemeClr val="tx1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33127" name="Rectangle 7"/>
          <p:cNvSpPr>
            <a:spLocks noChangeArrowheads="1"/>
          </p:cNvSpPr>
          <p:nvPr/>
        </p:nvSpPr>
        <p:spPr bwMode="auto">
          <a:xfrm>
            <a:off x="825500" y="1779588"/>
            <a:ext cx="24241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T</a:t>
            </a:r>
            <a:r>
              <a:rPr kumimoji="1" lang="en-US" altLang="zh-CN" sz="2800" b="1">
                <a:solidFill>
                  <a:schemeClr val="tx1"/>
                </a:solidFill>
                <a:latin typeface="宋体" charset="-122"/>
                <a:ea typeface="宋体" charset="-122"/>
              </a:rPr>
              <a:t>=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"</a:t>
            </a:r>
            <a:r>
              <a:rPr kumimoji="1" lang="en-US" altLang="zh-CN" sz="2800" b="1">
                <a:solidFill>
                  <a:srgbClr val="A50021"/>
                </a:solidFill>
                <a:latin typeface="Times New Roman" pitchFamily="18" charset="0"/>
                <a:ea typeface="黑体" pitchFamily="2" charset="-122"/>
              </a:rPr>
              <a:t>a</a:t>
            </a:r>
            <a:r>
              <a:rPr kumimoji="1" lang="en-US" altLang="zh-CN" sz="2800" b="1">
                <a:solidFill>
                  <a:srgbClr val="66FF33"/>
                </a:solidFill>
                <a:latin typeface="Times New Roman" pitchFamily="18" charset="0"/>
                <a:ea typeface="黑体" pitchFamily="2" charset="-122"/>
              </a:rPr>
              <a:t> </a:t>
            </a:r>
            <a:r>
              <a:rPr kumimoji="1" lang="en-US" altLang="zh-CN" sz="2800" b="1">
                <a:solidFill>
                  <a:srgbClr val="339933"/>
                </a:solidFill>
                <a:latin typeface="Times New Roman" pitchFamily="18" charset="0"/>
                <a:ea typeface="黑体" pitchFamily="2" charset="-122"/>
              </a:rPr>
              <a:t>b</a:t>
            </a:r>
            <a:r>
              <a:rPr kumimoji="1" lang="en-US" altLang="zh-CN" sz="2800" b="1">
                <a:solidFill>
                  <a:srgbClr val="66FF33"/>
                </a:solidFill>
                <a:latin typeface="Times New Roman" pitchFamily="18" charset="0"/>
                <a:ea typeface="黑体" pitchFamily="2" charset="-122"/>
              </a:rPr>
              <a:t> 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c a c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"</a:t>
            </a:r>
            <a:endParaRPr kumimoji="1" lang="en-US" altLang="zh-CN" sz="2800" b="1">
              <a:solidFill>
                <a:schemeClr val="tx1"/>
              </a:solidFill>
              <a:latin typeface="宋体" charset="-122"/>
              <a:ea typeface="宋体" charset="-122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528888" y="990600"/>
            <a:ext cx="304800" cy="533400"/>
            <a:chOff x="1593" y="624"/>
            <a:chExt cx="192" cy="336"/>
          </a:xfrm>
        </p:grpSpPr>
        <p:sp>
          <p:nvSpPr>
            <p:cNvPr id="133129" name="Rectangle 9"/>
            <p:cNvSpPr>
              <a:spLocks noChangeArrowheads="1"/>
            </p:cNvSpPr>
            <p:nvPr/>
          </p:nvSpPr>
          <p:spPr bwMode="auto">
            <a:xfrm>
              <a:off x="1593" y="624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b="1" i="1" dirty="0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rPr>
                <a:t>i</a:t>
              </a:r>
            </a:p>
          </p:txBody>
        </p:sp>
        <p:sp>
          <p:nvSpPr>
            <p:cNvPr id="133130" name="Line 10"/>
            <p:cNvSpPr>
              <a:spLocks noChangeShapeType="1"/>
            </p:cNvSpPr>
            <p:nvPr/>
          </p:nvSpPr>
          <p:spPr bwMode="auto">
            <a:xfrm>
              <a:off x="1681" y="816"/>
              <a:ext cx="0" cy="14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687513" y="2222500"/>
            <a:ext cx="320675" cy="520700"/>
            <a:chOff x="1063" y="1400"/>
            <a:chExt cx="202" cy="328"/>
          </a:xfrm>
        </p:grpSpPr>
        <p:sp>
          <p:nvSpPr>
            <p:cNvPr id="133132" name="Rectangle 12"/>
            <p:cNvSpPr>
              <a:spLocks noChangeArrowheads="1"/>
            </p:cNvSpPr>
            <p:nvPr/>
          </p:nvSpPr>
          <p:spPr bwMode="auto">
            <a:xfrm>
              <a:off x="1063" y="1497"/>
              <a:ext cx="20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b="1" i="1">
                  <a:solidFill>
                    <a:srgbClr val="339933"/>
                  </a:solidFill>
                  <a:latin typeface="Times New Roman" pitchFamily="18" charset="0"/>
                  <a:ea typeface="楷体_GB2312" pitchFamily="49" charset="-122"/>
                </a:rPr>
                <a:t>k</a:t>
              </a:r>
            </a:p>
          </p:txBody>
        </p:sp>
        <p:sp>
          <p:nvSpPr>
            <p:cNvPr id="133133" name="Line 13"/>
            <p:cNvSpPr>
              <a:spLocks noChangeShapeType="1"/>
            </p:cNvSpPr>
            <p:nvPr/>
          </p:nvSpPr>
          <p:spPr bwMode="auto">
            <a:xfrm flipV="1">
              <a:off x="1169" y="1400"/>
              <a:ext cx="0" cy="144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3134" name="Rectangle 14"/>
          <p:cNvSpPr>
            <a:spLocks noChangeArrowheads="1"/>
          </p:cNvSpPr>
          <p:nvPr/>
        </p:nvSpPr>
        <p:spPr bwMode="auto">
          <a:xfrm>
            <a:off x="296863" y="2754313"/>
            <a:ext cx="8370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1" lang="zh-CN" altLang="en-US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（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）设模式滑动到第</a:t>
            </a:r>
            <a:r>
              <a:rPr kumimoji="1" lang="en-US" altLang="zh-CN" sz="24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k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个字符，则</a:t>
            </a:r>
            <a:r>
              <a:rPr kumimoji="1" lang="en-US" alt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T</a:t>
            </a:r>
            <a:r>
              <a:rPr kumimoji="1" lang="en-US" altLang="zh-CN" sz="24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1</a:t>
            </a:r>
            <a:r>
              <a:rPr kumimoji="1"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～</a:t>
            </a:r>
            <a:r>
              <a:rPr kumimoji="1" lang="en-US" alt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T</a:t>
            </a:r>
            <a:r>
              <a:rPr kumimoji="1" lang="en-US" altLang="zh-CN" sz="240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k</a:t>
            </a:r>
            <a:r>
              <a:rPr kumimoji="1" lang="en-US" altLang="zh-CN" sz="24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-1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kumimoji="1"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＝</a:t>
            </a:r>
            <a:r>
              <a:rPr kumimoji="1" lang="en-US" alt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S</a:t>
            </a:r>
            <a:r>
              <a:rPr kumimoji="1" lang="en-US" altLang="zh-CN" sz="240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i</a:t>
            </a:r>
            <a:r>
              <a:rPr kumimoji="1" lang="en-US" altLang="zh-CN" sz="24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-(</a:t>
            </a:r>
            <a:r>
              <a:rPr kumimoji="1" lang="en-US" altLang="zh-CN" sz="240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k</a:t>
            </a:r>
            <a:r>
              <a:rPr kumimoji="1" lang="en-US" altLang="zh-CN" sz="24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-1)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kumimoji="1"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～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S</a:t>
            </a:r>
            <a:r>
              <a:rPr kumimoji="1" lang="en-US" altLang="zh-CN" sz="240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i</a:t>
            </a:r>
            <a:r>
              <a:rPr kumimoji="1" lang="en-US" altLang="zh-CN" sz="24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-1</a:t>
            </a:r>
            <a:r>
              <a:rPr kumimoji="1" lang="en-US" altLang="zh-CN" sz="2400" b="1" dirty="0">
                <a:solidFill>
                  <a:schemeClr val="accent1"/>
                </a:solidFill>
                <a:latin typeface="Times New Roman" pitchFamily="18" charset="0"/>
                <a:ea typeface="宋体" charset="-122"/>
              </a:rPr>
              <a:t>               </a:t>
            </a:r>
          </a:p>
        </p:txBody>
      </p:sp>
      <p:sp>
        <p:nvSpPr>
          <p:cNvPr id="133135" name="Rectangle 15"/>
          <p:cNvSpPr>
            <a:spLocks noChangeArrowheads="1"/>
          </p:cNvSpPr>
          <p:nvPr/>
        </p:nvSpPr>
        <p:spPr bwMode="auto">
          <a:xfrm>
            <a:off x="296863" y="4868863"/>
            <a:ext cx="769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1" lang="zh-CN" altLang="en-US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（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2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）则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T</a:t>
            </a:r>
            <a:r>
              <a:rPr kumimoji="1" lang="en-US" altLang="zh-CN" sz="2400" b="1" i="1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j</a:t>
            </a:r>
            <a:r>
              <a:rPr kumimoji="1" lang="en-US" altLang="zh-CN" sz="2400" b="1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-(</a:t>
            </a:r>
            <a:r>
              <a:rPr kumimoji="1" lang="en-US" altLang="zh-CN" sz="2400" b="1" i="1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k</a:t>
            </a:r>
            <a:r>
              <a:rPr kumimoji="1" lang="en-US" altLang="zh-CN" sz="2400" b="1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-1) 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～</a:t>
            </a:r>
            <a:r>
              <a:rPr kumimoji="1" lang="zh-CN" altLang="en-US" sz="2400" b="1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T</a:t>
            </a:r>
            <a:r>
              <a:rPr kumimoji="1" lang="en-US" altLang="zh-CN" sz="2400" b="1" i="1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j</a:t>
            </a:r>
            <a:r>
              <a:rPr kumimoji="1" lang="en-US" altLang="zh-CN" sz="2400" b="1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-1 </a:t>
            </a:r>
            <a:r>
              <a:rPr kumimoji="1"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＝</a:t>
            </a:r>
            <a:r>
              <a:rPr kumimoji="1" lang="en-US" altLang="zh-CN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S</a:t>
            </a:r>
            <a:r>
              <a:rPr kumimoji="1" lang="en-US" altLang="zh-CN" sz="2400" b="1" i="1" baseline="-25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i</a:t>
            </a:r>
            <a:r>
              <a:rPr kumimoji="1" lang="en-US" altLang="zh-CN" sz="2400" b="1" baseline="-25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-(</a:t>
            </a:r>
            <a:r>
              <a:rPr kumimoji="1" lang="en-US" altLang="zh-CN" sz="2400" b="1" i="1" baseline="-25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k</a:t>
            </a:r>
            <a:r>
              <a:rPr kumimoji="1" lang="en-US" altLang="zh-CN" sz="2400" b="1" baseline="-25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-1) </a:t>
            </a:r>
            <a:r>
              <a:rPr kumimoji="1"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～</a:t>
            </a:r>
            <a:r>
              <a:rPr kumimoji="1" lang="zh-CN" altLang="en-US" sz="2400" b="1" baseline="-25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 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S</a:t>
            </a:r>
            <a:r>
              <a:rPr kumimoji="1" lang="en-US" altLang="zh-CN" sz="2400" b="1" i="1" baseline="-25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i</a:t>
            </a:r>
            <a:r>
              <a:rPr kumimoji="1" lang="en-US" altLang="zh-CN" sz="2400" b="1" baseline="-25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-1</a:t>
            </a:r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2446338" y="2214563"/>
            <a:ext cx="320675" cy="520700"/>
            <a:chOff x="1541" y="1395"/>
            <a:chExt cx="202" cy="328"/>
          </a:xfrm>
        </p:grpSpPr>
        <p:sp>
          <p:nvSpPr>
            <p:cNvPr id="133137" name="Rectangle 17"/>
            <p:cNvSpPr>
              <a:spLocks noChangeArrowheads="1"/>
            </p:cNvSpPr>
            <p:nvPr/>
          </p:nvSpPr>
          <p:spPr bwMode="auto">
            <a:xfrm>
              <a:off x="1541" y="1492"/>
              <a:ext cx="20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b="1" i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rPr>
                <a:t>j</a:t>
              </a:r>
            </a:p>
          </p:txBody>
        </p:sp>
        <p:sp>
          <p:nvSpPr>
            <p:cNvPr id="133138" name="Line 18"/>
            <p:cNvSpPr>
              <a:spLocks noChangeShapeType="1"/>
            </p:cNvSpPr>
            <p:nvPr/>
          </p:nvSpPr>
          <p:spPr bwMode="auto">
            <a:xfrm flipV="1">
              <a:off x="1667" y="1395"/>
              <a:ext cx="0" cy="14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4578350" y="1073150"/>
            <a:ext cx="4635500" cy="1719263"/>
            <a:chOff x="2884" y="676"/>
            <a:chExt cx="2920" cy="1083"/>
          </a:xfrm>
        </p:grpSpPr>
        <p:sp>
          <p:nvSpPr>
            <p:cNvPr id="133140" name="Rectangle 20"/>
            <p:cNvSpPr>
              <a:spLocks noChangeArrowheads="1"/>
            </p:cNvSpPr>
            <p:nvPr/>
          </p:nvSpPr>
          <p:spPr bwMode="auto">
            <a:xfrm>
              <a:off x="2884" y="941"/>
              <a:ext cx="292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28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rPr>
                <a:t>S="a b a b c</a:t>
              </a:r>
              <a:r>
                <a:rPr kumimoji="1" lang="en-US" altLang="zh-CN" sz="2800" b="1">
                  <a:solidFill>
                    <a:srgbClr val="66FF33"/>
                  </a:solidFill>
                  <a:latin typeface="Times New Roman" pitchFamily="18" charset="0"/>
                  <a:ea typeface="黑体" pitchFamily="2" charset="-122"/>
                </a:rPr>
                <a:t> </a:t>
              </a:r>
              <a:r>
                <a:rPr kumimoji="1" lang="en-US" altLang="zh-CN" sz="2800" b="1">
                  <a:solidFill>
                    <a:srgbClr val="A50021"/>
                  </a:solidFill>
                  <a:latin typeface="Times New Roman" pitchFamily="18" charset="0"/>
                  <a:ea typeface="黑体" pitchFamily="2" charset="-122"/>
                </a:rPr>
                <a:t>a</a:t>
              </a:r>
              <a:r>
                <a:rPr kumimoji="1" lang="en-US" altLang="zh-CN" sz="28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rPr>
                <a:t> </a:t>
              </a:r>
              <a:r>
                <a:rPr kumimoji="1" lang="en-US" altLang="zh-CN" sz="2800" b="1">
                  <a:solidFill>
                    <a:srgbClr val="339933"/>
                  </a:solidFill>
                  <a:latin typeface="Times New Roman" pitchFamily="18" charset="0"/>
                  <a:ea typeface="黑体" pitchFamily="2" charset="-122"/>
                </a:rPr>
                <a:t>b</a:t>
              </a:r>
              <a:r>
                <a:rPr kumimoji="1" lang="en-US" altLang="zh-CN" sz="28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rPr>
                <a:t> c a c b a b"</a:t>
              </a:r>
            </a:p>
          </p:txBody>
        </p:sp>
        <p:sp>
          <p:nvSpPr>
            <p:cNvPr id="133141" name="Rectangle 21"/>
            <p:cNvSpPr>
              <a:spLocks noChangeArrowheads="1"/>
            </p:cNvSpPr>
            <p:nvPr/>
          </p:nvSpPr>
          <p:spPr bwMode="auto">
            <a:xfrm>
              <a:off x="3735" y="1146"/>
              <a:ext cx="146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T</a:t>
              </a:r>
              <a:r>
                <a:rPr kumimoji="1" lang="en-US" altLang="zh-CN" sz="2800" b="1">
                  <a:solidFill>
                    <a:schemeClr val="tx1"/>
                  </a:solidFill>
                  <a:latin typeface="宋体" charset="-122"/>
                  <a:ea typeface="宋体" charset="-122"/>
                </a:rPr>
                <a:t>=</a:t>
              </a:r>
              <a:r>
                <a:rPr kumimoji="1" lang="en-US" altLang="zh-CN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"</a:t>
              </a:r>
              <a:r>
                <a:rPr kumimoji="1" lang="en-US" altLang="zh-CN" sz="2800" b="1">
                  <a:solidFill>
                    <a:srgbClr val="A50021"/>
                  </a:solidFill>
                  <a:latin typeface="Times New Roman" pitchFamily="18" charset="0"/>
                  <a:ea typeface="黑体" pitchFamily="2" charset="-122"/>
                </a:rPr>
                <a:t>a</a:t>
              </a:r>
              <a:r>
                <a:rPr kumimoji="1" lang="en-US" altLang="zh-CN" sz="2800" b="1">
                  <a:solidFill>
                    <a:srgbClr val="FF00FF"/>
                  </a:solidFill>
                  <a:latin typeface="Times New Roman" pitchFamily="18" charset="0"/>
                  <a:ea typeface="黑体" pitchFamily="2" charset="-122"/>
                </a:rPr>
                <a:t> </a:t>
              </a:r>
              <a:r>
                <a:rPr kumimoji="1" lang="en-US" altLang="zh-CN" sz="2800" b="1">
                  <a:solidFill>
                    <a:srgbClr val="339933"/>
                  </a:solidFill>
                  <a:latin typeface="Times New Roman" pitchFamily="18" charset="0"/>
                  <a:ea typeface="黑体" pitchFamily="2" charset="-122"/>
                </a:rPr>
                <a:t>b</a:t>
              </a:r>
              <a:r>
                <a:rPr kumimoji="1" lang="en-US" altLang="zh-CN" sz="2800" b="1">
                  <a:solidFill>
                    <a:srgbClr val="66FF33"/>
                  </a:solidFill>
                  <a:latin typeface="Times New Roman" pitchFamily="18" charset="0"/>
                  <a:ea typeface="黑体" pitchFamily="2" charset="-122"/>
                </a:rPr>
                <a:t> </a:t>
              </a:r>
              <a:r>
                <a:rPr kumimoji="1" lang="en-US" altLang="zh-CN" sz="28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rPr>
                <a:t>c a c</a:t>
              </a:r>
              <a:r>
                <a:rPr kumimoji="1" lang="en-US" altLang="zh-CN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"</a:t>
              </a:r>
              <a:endParaRPr kumimoji="1" lang="en-US" altLang="zh-CN" sz="2800" b="1">
                <a:solidFill>
                  <a:schemeClr val="tx1"/>
                </a:solidFill>
                <a:latin typeface="宋体" charset="-122"/>
                <a:ea typeface="宋体" charset="-122"/>
              </a:endParaRPr>
            </a:p>
          </p:txBody>
        </p:sp>
        <p:grpSp>
          <p:nvGrpSpPr>
            <p:cNvPr id="6" name="Group 22"/>
            <p:cNvGrpSpPr>
              <a:grpSpLocks/>
            </p:cNvGrpSpPr>
            <p:nvPr/>
          </p:nvGrpSpPr>
          <p:grpSpPr bwMode="auto">
            <a:xfrm>
              <a:off x="4307" y="676"/>
              <a:ext cx="192" cy="336"/>
              <a:chOff x="1593" y="624"/>
              <a:chExt cx="192" cy="336"/>
            </a:xfrm>
          </p:grpSpPr>
          <p:sp>
            <p:nvSpPr>
              <p:cNvPr id="133143" name="Rectangle 23"/>
              <p:cNvSpPr>
                <a:spLocks noChangeArrowheads="1"/>
              </p:cNvSpPr>
              <p:nvPr/>
            </p:nvSpPr>
            <p:spPr bwMode="auto">
              <a:xfrm>
                <a:off x="1593" y="624"/>
                <a:ext cx="19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/>
                <a:r>
                  <a:rPr kumimoji="1" lang="en-US" altLang="zh-CN" b="1" i="1" dirty="0">
                    <a:solidFill>
                      <a:srgbClr val="FF3300"/>
                    </a:solidFill>
                    <a:latin typeface="Times New Roman" pitchFamily="18" charset="0"/>
                    <a:ea typeface="楷体_GB2312" pitchFamily="49" charset="-122"/>
                  </a:rPr>
                  <a:t>i</a:t>
                </a:r>
              </a:p>
            </p:txBody>
          </p:sp>
          <p:sp>
            <p:nvSpPr>
              <p:cNvPr id="133144" name="Line 24"/>
              <p:cNvSpPr>
                <a:spLocks noChangeShapeType="1"/>
              </p:cNvSpPr>
              <p:nvPr/>
            </p:nvSpPr>
            <p:spPr bwMode="auto">
              <a:xfrm>
                <a:off x="1681" y="816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" name="Group 25"/>
            <p:cNvGrpSpPr>
              <a:grpSpLocks/>
            </p:cNvGrpSpPr>
            <p:nvPr/>
          </p:nvGrpSpPr>
          <p:grpSpPr bwMode="auto">
            <a:xfrm>
              <a:off x="4307" y="1431"/>
              <a:ext cx="202" cy="328"/>
              <a:chOff x="1063" y="1400"/>
              <a:chExt cx="202" cy="328"/>
            </a:xfrm>
          </p:grpSpPr>
          <p:sp>
            <p:nvSpPr>
              <p:cNvPr id="133146" name="Rectangle 26"/>
              <p:cNvSpPr>
                <a:spLocks noChangeArrowheads="1"/>
              </p:cNvSpPr>
              <p:nvPr/>
            </p:nvSpPr>
            <p:spPr bwMode="auto">
              <a:xfrm>
                <a:off x="1063" y="1497"/>
                <a:ext cx="20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/>
                <a:r>
                  <a:rPr kumimoji="1" lang="en-US" altLang="zh-CN" b="1" i="1">
                    <a:solidFill>
                      <a:srgbClr val="339933"/>
                    </a:solidFill>
                    <a:latin typeface="Times New Roman" pitchFamily="18" charset="0"/>
                    <a:ea typeface="楷体_GB2312" pitchFamily="49" charset="-122"/>
                  </a:rPr>
                  <a:t>k</a:t>
                </a:r>
              </a:p>
            </p:txBody>
          </p:sp>
          <p:sp>
            <p:nvSpPr>
              <p:cNvPr id="133147" name="Line 27"/>
              <p:cNvSpPr>
                <a:spLocks noChangeShapeType="1"/>
              </p:cNvSpPr>
              <p:nvPr/>
            </p:nvSpPr>
            <p:spPr bwMode="auto">
              <a:xfrm flipV="1">
                <a:off x="1169" y="140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8" name="Group 28"/>
          <p:cNvGrpSpPr>
            <a:grpSpLocks/>
          </p:cNvGrpSpPr>
          <p:nvPr/>
        </p:nvGrpSpPr>
        <p:grpSpPr bwMode="auto">
          <a:xfrm>
            <a:off x="341313" y="3159125"/>
            <a:ext cx="4416425" cy="1690688"/>
            <a:chOff x="215" y="1990"/>
            <a:chExt cx="2782" cy="1065"/>
          </a:xfrm>
        </p:grpSpPr>
        <p:grpSp>
          <p:nvGrpSpPr>
            <p:cNvPr id="9" name="Group 29"/>
            <p:cNvGrpSpPr>
              <a:grpSpLocks/>
            </p:cNvGrpSpPr>
            <p:nvPr/>
          </p:nvGrpSpPr>
          <p:grpSpPr bwMode="auto">
            <a:xfrm>
              <a:off x="1650" y="1990"/>
              <a:ext cx="192" cy="336"/>
              <a:chOff x="1593" y="624"/>
              <a:chExt cx="192" cy="336"/>
            </a:xfrm>
          </p:grpSpPr>
          <p:sp>
            <p:nvSpPr>
              <p:cNvPr id="133150" name="Rectangle 30"/>
              <p:cNvSpPr>
                <a:spLocks noChangeArrowheads="1"/>
              </p:cNvSpPr>
              <p:nvPr/>
            </p:nvSpPr>
            <p:spPr bwMode="auto">
              <a:xfrm>
                <a:off x="1593" y="624"/>
                <a:ext cx="19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/>
                <a:r>
                  <a:rPr kumimoji="1" lang="en-US" altLang="zh-CN" b="1" i="1" dirty="0">
                    <a:solidFill>
                      <a:srgbClr val="FF3300"/>
                    </a:solidFill>
                    <a:latin typeface="Times New Roman" pitchFamily="18" charset="0"/>
                    <a:ea typeface="楷体_GB2312" pitchFamily="49" charset="-122"/>
                  </a:rPr>
                  <a:t>i</a:t>
                </a:r>
              </a:p>
            </p:txBody>
          </p:sp>
          <p:sp>
            <p:nvSpPr>
              <p:cNvPr id="133151" name="Line 31"/>
              <p:cNvSpPr>
                <a:spLocks noChangeShapeType="1"/>
              </p:cNvSpPr>
              <p:nvPr/>
            </p:nvSpPr>
            <p:spPr bwMode="auto">
              <a:xfrm>
                <a:off x="1681" y="816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" name="Group 32"/>
            <p:cNvGrpSpPr>
              <a:grpSpLocks/>
            </p:cNvGrpSpPr>
            <p:nvPr/>
          </p:nvGrpSpPr>
          <p:grpSpPr bwMode="auto">
            <a:xfrm>
              <a:off x="215" y="2245"/>
              <a:ext cx="2782" cy="810"/>
              <a:chOff x="215" y="2245"/>
              <a:chExt cx="2782" cy="810"/>
            </a:xfrm>
          </p:grpSpPr>
          <p:sp>
            <p:nvSpPr>
              <p:cNvPr id="133153" name="Rectangle 33"/>
              <p:cNvSpPr>
                <a:spLocks noChangeArrowheads="1"/>
              </p:cNvSpPr>
              <p:nvPr/>
            </p:nvSpPr>
            <p:spPr bwMode="auto">
              <a:xfrm>
                <a:off x="215" y="2245"/>
                <a:ext cx="278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/>
                <a:r>
                  <a:rPr kumimoji="1" lang="en-US" altLang="zh-CN" sz="28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rPr>
                  <a:t>S=</a:t>
                </a:r>
                <a:r>
                  <a:rPr kumimoji="1" lang="en-US" altLang="zh-CN" sz="28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"</a:t>
                </a:r>
                <a:r>
                  <a:rPr kumimoji="1" lang="en-US" altLang="zh-CN" sz="28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rPr>
                  <a:t>a b a b c</a:t>
                </a:r>
                <a:r>
                  <a:rPr kumimoji="1" lang="en-US" altLang="zh-CN" sz="2800" b="1">
                    <a:latin typeface="Times New Roman" pitchFamily="18" charset="0"/>
                    <a:ea typeface="黑体" pitchFamily="2" charset="-122"/>
                  </a:rPr>
                  <a:t> </a:t>
                </a:r>
                <a:r>
                  <a:rPr kumimoji="1" lang="en-US" altLang="zh-CN" sz="2800" b="1">
                    <a:solidFill>
                      <a:srgbClr val="A50021"/>
                    </a:solidFill>
                    <a:latin typeface="Times New Roman" pitchFamily="18" charset="0"/>
                    <a:ea typeface="黑体" pitchFamily="2" charset="-122"/>
                  </a:rPr>
                  <a:t>a</a:t>
                </a:r>
                <a:r>
                  <a:rPr kumimoji="1" lang="en-US" altLang="zh-CN" sz="2800" b="1">
                    <a:solidFill>
                      <a:srgbClr val="66FF33"/>
                    </a:solidFill>
                    <a:latin typeface="Times New Roman" pitchFamily="18" charset="0"/>
                    <a:ea typeface="黑体" pitchFamily="2" charset="-122"/>
                  </a:rPr>
                  <a:t> </a:t>
                </a:r>
                <a:r>
                  <a:rPr kumimoji="1" lang="en-US" altLang="zh-CN" sz="2800" b="1">
                    <a:solidFill>
                      <a:srgbClr val="339933"/>
                    </a:solidFill>
                    <a:latin typeface="Times New Roman" pitchFamily="18" charset="0"/>
                    <a:ea typeface="黑体" pitchFamily="2" charset="-122"/>
                  </a:rPr>
                  <a:t>b</a:t>
                </a:r>
                <a:r>
                  <a:rPr kumimoji="1" lang="en-US" altLang="zh-CN" sz="2800" b="1">
                    <a:solidFill>
                      <a:srgbClr val="66FF33"/>
                    </a:solidFill>
                    <a:latin typeface="Times New Roman" pitchFamily="18" charset="0"/>
                    <a:ea typeface="黑体" pitchFamily="2" charset="-122"/>
                  </a:rPr>
                  <a:t> </a:t>
                </a:r>
                <a:r>
                  <a:rPr kumimoji="1" lang="en-US" altLang="zh-CN" sz="28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rPr>
                  <a:t>c a c b a b</a:t>
                </a:r>
                <a:r>
                  <a:rPr kumimoji="1" lang="en-US" altLang="zh-CN"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"</a:t>
                </a:r>
                <a:endParaRPr kumimoji="1" lang="en-US" altLang="zh-CN" sz="28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endParaRPr>
              </a:p>
            </p:txBody>
          </p:sp>
          <p:sp>
            <p:nvSpPr>
              <p:cNvPr id="133154" name="Rectangle 34"/>
              <p:cNvSpPr>
                <a:spLocks noChangeArrowheads="1"/>
              </p:cNvSpPr>
              <p:nvPr/>
            </p:nvSpPr>
            <p:spPr bwMode="auto">
              <a:xfrm>
                <a:off x="552" y="2444"/>
                <a:ext cx="154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/>
                <a:r>
                  <a:rPr kumimoji="1" lang="en-US" altLang="zh-CN" sz="28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T</a:t>
                </a:r>
                <a:r>
                  <a:rPr kumimoji="1" lang="en-US" altLang="zh-CN" sz="2800" b="1">
                    <a:solidFill>
                      <a:schemeClr val="tx1"/>
                    </a:solidFill>
                    <a:latin typeface="宋体" charset="-122"/>
                    <a:ea typeface="宋体" charset="-122"/>
                  </a:rPr>
                  <a:t>=</a:t>
                </a:r>
                <a:r>
                  <a:rPr kumimoji="1" lang="en-US" altLang="zh-CN" sz="28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"</a:t>
                </a:r>
                <a:r>
                  <a:rPr kumimoji="1" lang="en-US" altLang="zh-CN" sz="28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rPr>
                  <a:t>a</a:t>
                </a:r>
                <a:r>
                  <a:rPr kumimoji="1" lang="en-US" altLang="zh-CN" sz="2800" b="1">
                    <a:solidFill>
                      <a:srgbClr val="66FF33"/>
                    </a:solidFill>
                    <a:latin typeface="Times New Roman" pitchFamily="18" charset="0"/>
                    <a:ea typeface="黑体" pitchFamily="2" charset="-122"/>
                  </a:rPr>
                  <a:t> </a:t>
                </a:r>
                <a:r>
                  <a:rPr kumimoji="1" lang="en-US" altLang="zh-CN" sz="2800" b="1">
                    <a:solidFill>
                      <a:srgbClr val="339933"/>
                    </a:solidFill>
                    <a:latin typeface="Times New Roman" pitchFamily="18" charset="0"/>
                    <a:ea typeface="黑体" pitchFamily="2" charset="-122"/>
                  </a:rPr>
                  <a:t>b</a:t>
                </a:r>
                <a:r>
                  <a:rPr kumimoji="1" lang="en-US" altLang="zh-CN" sz="2800" b="1">
                    <a:solidFill>
                      <a:srgbClr val="66FF33"/>
                    </a:solidFill>
                    <a:latin typeface="Times New Roman" pitchFamily="18" charset="0"/>
                    <a:ea typeface="黑体" pitchFamily="2" charset="-122"/>
                  </a:rPr>
                  <a:t> </a:t>
                </a:r>
                <a:r>
                  <a:rPr kumimoji="1" lang="en-US" altLang="zh-CN" sz="28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rPr>
                  <a:t>c </a:t>
                </a:r>
                <a:r>
                  <a:rPr kumimoji="1" lang="en-US" altLang="zh-CN" sz="2800" b="1">
                    <a:solidFill>
                      <a:srgbClr val="A50021"/>
                    </a:solidFill>
                    <a:latin typeface="Times New Roman" pitchFamily="18" charset="0"/>
                    <a:ea typeface="黑体" pitchFamily="2" charset="-122"/>
                  </a:rPr>
                  <a:t>a</a:t>
                </a:r>
                <a:r>
                  <a:rPr kumimoji="1" lang="en-US" altLang="zh-CN" sz="28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rPr>
                  <a:t> c</a:t>
                </a:r>
                <a:r>
                  <a:rPr kumimoji="1" lang="en-US" altLang="zh-CN" sz="28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"</a:t>
                </a:r>
              </a:p>
            </p:txBody>
          </p:sp>
          <p:grpSp>
            <p:nvGrpSpPr>
              <p:cNvPr id="11" name="Group 35"/>
              <p:cNvGrpSpPr>
                <a:grpSpLocks/>
              </p:cNvGrpSpPr>
              <p:nvPr/>
            </p:nvGrpSpPr>
            <p:grpSpPr bwMode="auto">
              <a:xfrm>
                <a:off x="1621" y="2727"/>
                <a:ext cx="202" cy="328"/>
                <a:chOff x="1541" y="1395"/>
                <a:chExt cx="202" cy="328"/>
              </a:xfrm>
            </p:grpSpPr>
            <p:sp>
              <p:nvSpPr>
                <p:cNvPr id="133156" name="Rectangle 36"/>
                <p:cNvSpPr>
                  <a:spLocks noChangeArrowheads="1"/>
                </p:cNvSpPr>
                <p:nvPr/>
              </p:nvSpPr>
              <p:spPr bwMode="auto">
                <a:xfrm>
                  <a:off x="1541" y="1492"/>
                  <a:ext cx="202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l"/>
                  <a:r>
                    <a:rPr kumimoji="1" lang="en-US" altLang="zh-CN" b="1" i="1">
                      <a:solidFill>
                        <a:srgbClr val="FF3300"/>
                      </a:solidFill>
                      <a:latin typeface="Times New Roman" pitchFamily="18" charset="0"/>
                      <a:ea typeface="楷体_GB2312" pitchFamily="49" charset="-122"/>
                    </a:rPr>
                    <a:t>j</a:t>
                  </a:r>
                </a:p>
              </p:txBody>
            </p:sp>
            <p:sp>
              <p:nvSpPr>
                <p:cNvPr id="133157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1667" y="1395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" name="Group 38"/>
              <p:cNvGrpSpPr>
                <a:grpSpLocks/>
              </p:cNvGrpSpPr>
              <p:nvPr/>
            </p:nvGrpSpPr>
            <p:grpSpPr bwMode="auto">
              <a:xfrm>
                <a:off x="1139" y="2727"/>
                <a:ext cx="202" cy="328"/>
                <a:chOff x="1063" y="1400"/>
                <a:chExt cx="202" cy="328"/>
              </a:xfrm>
            </p:grpSpPr>
            <p:sp>
              <p:nvSpPr>
                <p:cNvPr id="133159" name="Rectangle 39"/>
                <p:cNvSpPr>
                  <a:spLocks noChangeArrowheads="1"/>
                </p:cNvSpPr>
                <p:nvPr/>
              </p:nvSpPr>
              <p:spPr bwMode="auto">
                <a:xfrm>
                  <a:off x="1063" y="1497"/>
                  <a:ext cx="202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l"/>
                  <a:r>
                    <a:rPr kumimoji="1" lang="en-US" altLang="zh-CN" b="1" i="1">
                      <a:solidFill>
                        <a:srgbClr val="339933"/>
                      </a:solidFill>
                      <a:latin typeface="Times New Roman" pitchFamily="18" charset="0"/>
                      <a:ea typeface="楷体_GB2312" pitchFamily="49" charset="-122"/>
                    </a:rPr>
                    <a:t>k</a:t>
                  </a:r>
                </a:p>
              </p:txBody>
            </p:sp>
            <p:sp>
              <p:nvSpPr>
                <p:cNvPr id="133160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1169" y="140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accent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5" grpId="0"/>
      <p:bldP spid="133134" grpId="0"/>
      <p:bldP spid="13313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Rectangle 4"/>
          <p:cNvSpPr>
            <a:spLocks noChangeArrowheads="1"/>
          </p:cNvSpPr>
          <p:nvPr/>
        </p:nvSpPr>
        <p:spPr bwMode="auto">
          <a:xfrm>
            <a:off x="685800" y="638175"/>
            <a:ext cx="8026400" cy="2160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zh-CN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T</a:t>
            </a:r>
            <a:r>
              <a:rPr kumimoji="1" lang="en-US" altLang="zh-CN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…T</a:t>
            </a:r>
            <a:r>
              <a:rPr kumimoji="1" lang="en-US" altLang="zh-CN" sz="280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k</a:t>
            </a:r>
            <a:r>
              <a:rPr kumimoji="1" lang="en-US" altLang="zh-CN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-1</a:t>
            </a:r>
            <a:r>
              <a:rPr kumimoji="1" lang="zh-CN" alt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＝</a:t>
            </a:r>
            <a:r>
              <a:rPr kumimoji="1" lang="en-US" altLang="zh-CN" sz="2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T</a:t>
            </a:r>
            <a:r>
              <a:rPr kumimoji="1" lang="en-US" altLang="zh-CN" sz="2800" b="1" i="1" baseline="-25000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j</a:t>
            </a:r>
            <a:r>
              <a:rPr kumimoji="1" lang="en-US" altLang="zh-CN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-(</a:t>
            </a:r>
            <a:r>
              <a:rPr kumimoji="1" lang="en-US" altLang="zh-CN" sz="280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k</a:t>
            </a:r>
            <a:r>
              <a:rPr kumimoji="1" lang="en-US" altLang="zh-CN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-1)</a:t>
            </a:r>
            <a:r>
              <a:rPr kumimoji="1" lang="en-US" altLang="zh-CN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…T</a:t>
            </a:r>
            <a:r>
              <a:rPr kumimoji="1" lang="en-US" altLang="zh-CN" sz="280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j</a:t>
            </a:r>
            <a:r>
              <a:rPr kumimoji="1" lang="en-US" altLang="zh-CN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-1</a:t>
            </a:r>
            <a:r>
              <a:rPr kumimoji="1" lang="zh-CN" alt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说明了什么？</a:t>
            </a:r>
            <a:endParaRPr kumimoji="1" lang="zh-CN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  <a:p>
            <a:pPr algn="l">
              <a:lnSpc>
                <a:spcPct val="120000"/>
              </a:lnSpc>
            </a:pPr>
            <a:r>
              <a:rPr kumimoji="1" lang="zh-CN" altLang="en-US" sz="28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（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zh-CN" altLang="en-US" sz="2800" b="1" dirty="0" smtClean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）</a:t>
            </a:r>
            <a:r>
              <a:rPr lang="zh-CN" altLang="en-US" sz="2800" b="1" dirty="0" smtClean="0">
                <a:latin typeface="Times New Roman" pitchFamily="18" charset="0"/>
                <a:ea typeface="宋体" charset="-122"/>
              </a:rPr>
              <a:t>滑动位置</a:t>
            </a:r>
            <a:r>
              <a:rPr lang="en-US" altLang="zh-CN" sz="2800" b="1" i="1" dirty="0" smtClean="0">
                <a:latin typeface="Times New Roman" pitchFamily="18" charset="0"/>
                <a:ea typeface="宋体" charset="-122"/>
              </a:rPr>
              <a:t>k</a:t>
            </a:r>
            <a:r>
              <a:rPr lang="en-US" altLang="zh-CN" sz="2800" b="1" dirty="0" smtClean="0">
                <a:latin typeface="Times New Roman" pitchFamily="18" charset="0"/>
                <a:ea typeface="宋体" charset="-122"/>
              </a:rPr>
              <a:t> </a:t>
            </a:r>
            <a:r>
              <a:rPr lang="zh-CN" altLang="en-US" sz="2800" b="1" dirty="0" smtClean="0">
                <a:latin typeface="Times New Roman" pitchFamily="18" charset="0"/>
                <a:ea typeface="宋体" charset="-122"/>
              </a:rPr>
              <a:t>仅与模式串</a:t>
            </a:r>
            <a:r>
              <a:rPr lang="en-US" altLang="zh-CN" sz="2800" b="1" i="1" dirty="0" smtClean="0">
                <a:latin typeface="Times New Roman" pitchFamily="18" charset="0"/>
                <a:ea typeface="宋体" charset="-122"/>
              </a:rPr>
              <a:t>T</a:t>
            </a:r>
            <a:r>
              <a:rPr lang="zh-CN" altLang="en-US" sz="2800" b="1" dirty="0" smtClean="0">
                <a:latin typeface="Times New Roman" pitchFamily="18" charset="0"/>
                <a:ea typeface="宋体" charset="-122"/>
              </a:rPr>
              <a:t>有关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</a:rPr>
              <a:t>。</a:t>
            </a:r>
            <a:endParaRPr kumimoji="1" lang="zh-CN" altLang="en-US" sz="2800" b="1" dirty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  <a:p>
            <a:pPr algn="l">
              <a:lnSpc>
                <a:spcPct val="120000"/>
              </a:lnSpc>
            </a:pPr>
            <a:r>
              <a:rPr kumimoji="1" lang="zh-CN" altLang="en-US" sz="28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（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zh-CN" altLang="en-US" sz="2800" b="1" dirty="0" smtClean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）</a:t>
            </a:r>
            <a:r>
              <a:rPr lang="en-US" altLang="zh-CN" sz="2800" b="1" i="1" dirty="0" smtClean="0">
                <a:latin typeface="Times New Roman" pitchFamily="18" charset="0"/>
                <a:ea typeface="宋体" charset="-122"/>
              </a:rPr>
              <a:t>k</a:t>
            </a:r>
            <a:r>
              <a:rPr lang="en-US" altLang="zh-CN" sz="2800" b="1" dirty="0" smtClean="0">
                <a:latin typeface="Times New Roman" pitchFamily="18" charset="0"/>
                <a:ea typeface="宋体" charset="-122"/>
              </a:rPr>
              <a:t> </a:t>
            </a:r>
            <a:r>
              <a:rPr lang="zh-CN" altLang="en-US" sz="2800" b="1" dirty="0" smtClean="0">
                <a:latin typeface="Times New Roman" pitchFamily="18" charset="0"/>
                <a:ea typeface="宋体" charset="-122"/>
              </a:rPr>
              <a:t>与</a:t>
            </a:r>
            <a:r>
              <a:rPr lang="zh-CN" altLang="en-US" sz="2800" b="1" i="1" dirty="0" smtClean="0"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800" b="1" i="1" dirty="0" smtClean="0">
                <a:latin typeface="Times New Roman" pitchFamily="18" charset="0"/>
                <a:ea typeface="宋体" charset="-122"/>
              </a:rPr>
              <a:t>j</a:t>
            </a:r>
            <a:r>
              <a:rPr lang="en-US" altLang="zh-CN" sz="2800" b="1" dirty="0" smtClean="0">
                <a:latin typeface="Times New Roman" pitchFamily="18" charset="0"/>
                <a:ea typeface="宋体" charset="-122"/>
              </a:rPr>
              <a:t> </a:t>
            </a:r>
            <a:r>
              <a:rPr lang="zh-CN" altLang="en-US" sz="2800" b="1" dirty="0" smtClean="0">
                <a:latin typeface="Times New Roman" pitchFamily="18" charset="0"/>
                <a:ea typeface="宋体" charset="-122"/>
              </a:rPr>
              <a:t>具有函数关系，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</a:rPr>
              <a:t>由当前失配位置 </a:t>
            </a:r>
            <a:r>
              <a:rPr lang="en-US" altLang="zh-CN" sz="2800" b="1" i="1" dirty="0" smtClean="0">
                <a:latin typeface="Times New Roman" pitchFamily="18" charset="0"/>
                <a:ea typeface="楷体_GB2312" pitchFamily="49" charset="-122"/>
              </a:rPr>
              <a:t>j 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</a:rPr>
              <a:t>，可以计算出</a:t>
            </a:r>
            <a:r>
              <a:rPr lang="zh-CN" altLang="en-US" sz="2800" b="1" dirty="0" smtClean="0">
                <a:latin typeface="Times New Roman" pitchFamily="18" charset="0"/>
                <a:ea typeface="宋体" charset="-122"/>
              </a:rPr>
              <a:t>滑动位置 </a:t>
            </a:r>
            <a:r>
              <a:rPr lang="en-US" altLang="zh-CN" sz="2800" b="1" i="1" dirty="0" smtClean="0">
                <a:latin typeface="Times New Roman" pitchFamily="18" charset="0"/>
                <a:ea typeface="楷体_GB2312" pitchFamily="49" charset="-122"/>
              </a:rPr>
              <a:t>k</a:t>
            </a:r>
            <a:r>
              <a:rPr lang="zh-CN" altLang="en-US" sz="2800" b="1" dirty="0" smtClean="0">
                <a:latin typeface="Times New Roman" pitchFamily="18" charset="0"/>
                <a:ea typeface="宋体" charset="-122"/>
              </a:rPr>
              <a:t>（即比较的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</a:rPr>
              <a:t>新起点）</a:t>
            </a:r>
            <a:r>
              <a:rPr lang="zh-CN" altLang="en-US" sz="2800" b="1" dirty="0" smtClean="0">
                <a:latin typeface="Times New Roman" pitchFamily="18" charset="0"/>
                <a:ea typeface="宋体" charset="-122"/>
              </a:rPr>
              <a:t>；</a:t>
            </a:r>
            <a:endParaRPr kumimoji="1" lang="zh-CN" altLang="en-US" sz="2800" b="1" dirty="0">
              <a:solidFill>
                <a:schemeClr val="tx1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34149" name="AutoShape 5"/>
          <p:cNvSpPr>
            <a:spLocks noChangeArrowheads="1"/>
          </p:cNvSpPr>
          <p:nvPr/>
        </p:nvSpPr>
        <p:spPr bwMode="auto">
          <a:xfrm>
            <a:off x="746125" y="3906838"/>
            <a:ext cx="1576388" cy="674687"/>
          </a:xfrm>
          <a:prstGeom prst="wedgeRectCallout">
            <a:avLst>
              <a:gd name="adj1" fmla="val -1361"/>
              <a:gd name="adj2" fmla="val -106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6000" tIns="0" rIns="0" bIns="0"/>
          <a:lstStyle/>
          <a:p>
            <a:r>
              <a:rPr kumimoji="1" lang="zh-CN" altLang="en-US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从第</a:t>
            </a: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</a:t>
            </a:r>
            <a:r>
              <a:rPr kumimoji="1" lang="zh-CN" altLang="en-US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位往右</a:t>
            </a:r>
          </a:p>
          <a:p>
            <a:r>
              <a:rPr kumimoji="1" lang="zh-CN" altLang="en-US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经过</a:t>
            </a: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k-1</a:t>
            </a:r>
            <a:r>
              <a:rPr kumimoji="1" lang="zh-CN" altLang="en-US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位</a:t>
            </a:r>
          </a:p>
        </p:txBody>
      </p:sp>
      <p:sp>
        <p:nvSpPr>
          <p:cNvPr id="134150" name="AutoShape 6"/>
          <p:cNvSpPr>
            <a:spLocks noChangeArrowheads="1"/>
          </p:cNvSpPr>
          <p:nvPr/>
        </p:nvSpPr>
        <p:spPr bwMode="auto">
          <a:xfrm>
            <a:off x="3492500" y="3924300"/>
            <a:ext cx="1530350" cy="674688"/>
          </a:xfrm>
          <a:prstGeom prst="wedgeRectCallout">
            <a:avLst>
              <a:gd name="adj1" fmla="val -37759"/>
              <a:gd name="adj2" fmla="val -107884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6000" tIns="0" rIns="0" bIns="0"/>
          <a:lstStyle/>
          <a:p>
            <a:r>
              <a:rPr kumimoji="1" lang="zh-CN" altLang="en-US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从</a:t>
            </a: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j-1</a:t>
            </a:r>
            <a:r>
              <a:rPr kumimoji="1" lang="zh-CN" altLang="en-US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位往左</a:t>
            </a:r>
          </a:p>
          <a:p>
            <a:r>
              <a:rPr kumimoji="1" lang="zh-CN" altLang="en-US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经过</a:t>
            </a: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k-1</a:t>
            </a:r>
            <a:r>
              <a:rPr kumimoji="1" lang="zh-CN" altLang="en-US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位</a:t>
            </a:r>
          </a:p>
        </p:txBody>
      </p:sp>
      <p:sp>
        <p:nvSpPr>
          <p:cNvPr id="134151" name="Rectangle 7"/>
          <p:cNvSpPr>
            <a:spLocks noChangeArrowheads="1"/>
          </p:cNvSpPr>
          <p:nvPr/>
        </p:nvSpPr>
        <p:spPr bwMode="auto">
          <a:xfrm>
            <a:off x="701675" y="5499100"/>
            <a:ext cx="7467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1" lang="en-US" altLang="zh-CN" sz="2800" b="1" i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k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＝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max { 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k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|1&lt;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k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&lt;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j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且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T</a:t>
            </a:r>
            <a:r>
              <a:rPr kumimoji="1" lang="en-US" altLang="zh-CN" sz="2800" b="1" baseline="-25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…T</a:t>
            </a:r>
            <a:r>
              <a:rPr kumimoji="1" lang="en-US" altLang="zh-CN" sz="2800" b="1" i="1" baseline="-25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k</a:t>
            </a:r>
            <a:r>
              <a:rPr kumimoji="1" lang="en-US" altLang="zh-CN" sz="2800" b="1" baseline="-25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-1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＝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T</a:t>
            </a:r>
            <a:r>
              <a:rPr kumimoji="1" lang="en-US" altLang="zh-CN" sz="2800" b="1" i="1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j</a:t>
            </a:r>
            <a:r>
              <a:rPr kumimoji="1" lang="en-US" altLang="zh-CN" sz="2800" b="1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-(</a:t>
            </a:r>
            <a:r>
              <a:rPr kumimoji="1" lang="en-US" altLang="zh-CN" sz="2800" b="1" i="1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k</a:t>
            </a:r>
            <a:r>
              <a:rPr kumimoji="1" lang="en-US" altLang="zh-CN" sz="2800" b="1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-1)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…T</a:t>
            </a:r>
            <a:r>
              <a:rPr kumimoji="1" lang="en-US" altLang="zh-CN" sz="2800" b="1" i="1" baseline="-25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j</a:t>
            </a:r>
            <a:r>
              <a:rPr kumimoji="1" lang="en-US" altLang="zh-CN" sz="2800" b="1" baseline="-25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-1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}</a:t>
            </a:r>
          </a:p>
        </p:txBody>
      </p:sp>
      <p:graphicFrame>
        <p:nvGraphicFramePr>
          <p:cNvPr id="134152" name="Object 8"/>
          <p:cNvGraphicFramePr>
            <a:graphicFrameLocks noChangeAspect="1"/>
          </p:cNvGraphicFramePr>
          <p:nvPr/>
        </p:nvGraphicFramePr>
        <p:xfrm>
          <a:off x="161925" y="728663"/>
          <a:ext cx="495300" cy="485775"/>
        </p:xfrm>
        <a:graphic>
          <a:graphicData uri="http://schemas.openxmlformats.org/presentationml/2006/ole">
            <p:oleObj spid="_x0000_s64514" name="Clip" r:id="rId3" imgW="861120" imgH="844560" progId="">
              <p:embed/>
            </p:oleObj>
          </a:graphicData>
        </a:graphic>
      </p:graphicFrame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06375" y="3006725"/>
            <a:ext cx="8280400" cy="604838"/>
            <a:chOff x="130" y="1894"/>
            <a:chExt cx="5216" cy="381"/>
          </a:xfrm>
        </p:grpSpPr>
        <p:sp>
          <p:nvSpPr>
            <p:cNvPr id="134154" name="Rectangle 10"/>
            <p:cNvSpPr>
              <a:spLocks noChangeArrowheads="1"/>
            </p:cNvSpPr>
            <p:nvPr/>
          </p:nvSpPr>
          <p:spPr bwMode="auto">
            <a:xfrm>
              <a:off x="499" y="1894"/>
              <a:ext cx="4847" cy="3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kumimoji="1" lang="en-US" altLang="zh-CN"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 pitchFamily="49" charset="-122"/>
                </a:rPr>
                <a:t>T</a:t>
              </a:r>
              <a:r>
                <a:rPr kumimoji="1" lang="en-US" altLang="zh-CN" sz="2800" b="1" baseline="-250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 pitchFamily="49" charset="-122"/>
                </a:rPr>
                <a:t>1</a:t>
              </a:r>
              <a:r>
                <a:rPr kumimoji="1" lang="en-US" altLang="zh-CN"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 pitchFamily="49" charset="-122"/>
                </a:rPr>
                <a:t>…T</a:t>
              </a:r>
              <a:r>
                <a:rPr kumimoji="1" lang="en-US" altLang="zh-CN" sz="2800" b="1" i="1" baseline="-250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 pitchFamily="49" charset="-122"/>
                </a:rPr>
                <a:t>k</a:t>
              </a:r>
              <a:r>
                <a:rPr kumimoji="1" lang="en-US" altLang="zh-CN" sz="2800" b="1" baseline="-250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 pitchFamily="49" charset="-122"/>
                </a:rPr>
                <a:t>-1</a:t>
              </a:r>
              <a:r>
                <a:rPr kumimoji="1" lang="zh-CN" altLang="en-US"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 pitchFamily="49" charset="-122"/>
                </a:rPr>
                <a:t>＝</a:t>
              </a:r>
              <a:r>
                <a:rPr kumimoji="1" lang="en-US" altLang="zh-CN"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 pitchFamily="49" charset="-122"/>
                </a:rPr>
                <a:t>T</a:t>
              </a:r>
              <a:r>
                <a:rPr kumimoji="1" lang="en-US" altLang="zh-CN" sz="2800" b="1" i="1" baseline="-250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charset="-122"/>
                </a:rPr>
                <a:t>j</a:t>
              </a:r>
              <a:r>
                <a:rPr kumimoji="1" lang="en-US" altLang="zh-CN" sz="2800" b="1" baseline="-250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charset="-122"/>
                </a:rPr>
                <a:t>-(</a:t>
              </a:r>
              <a:r>
                <a:rPr kumimoji="1" lang="en-US" altLang="zh-CN" sz="2800" b="1" i="1" baseline="-250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charset="-122"/>
                </a:rPr>
                <a:t>k</a:t>
              </a:r>
              <a:r>
                <a:rPr kumimoji="1" lang="en-US" altLang="zh-CN" sz="2800" b="1" baseline="-250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charset="-122"/>
                </a:rPr>
                <a:t>-1)</a:t>
              </a:r>
              <a:r>
                <a:rPr kumimoji="1" lang="en-US" altLang="zh-CN"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 pitchFamily="49" charset="-122"/>
                </a:rPr>
                <a:t> …T</a:t>
              </a:r>
              <a:r>
                <a:rPr kumimoji="1" lang="en-US" altLang="zh-CN" sz="2800" b="1" i="1" baseline="-250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 pitchFamily="49" charset="-122"/>
                </a:rPr>
                <a:t>j</a:t>
              </a:r>
              <a:r>
                <a:rPr kumimoji="1" lang="en-US" altLang="zh-CN" sz="2800" b="1" baseline="-250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 pitchFamily="49" charset="-122"/>
                </a:rPr>
                <a:t>-1</a:t>
              </a:r>
              <a:r>
                <a:rPr kumimoji="1" lang="zh-CN" altLang="en-US"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 pitchFamily="49" charset="-122"/>
                </a:rPr>
                <a:t>的物理意义是什么？</a:t>
              </a:r>
            </a:p>
          </p:txBody>
        </p:sp>
        <p:graphicFrame>
          <p:nvGraphicFramePr>
            <p:cNvPr id="134155" name="Object 11"/>
            <p:cNvGraphicFramePr>
              <a:graphicFrameLocks noChangeAspect="1"/>
            </p:cNvGraphicFramePr>
            <p:nvPr/>
          </p:nvGraphicFramePr>
          <p:xfrm>
            <a:off x="130" y="1933"/>
            <a:ext cx="312" cy="306"/>
          </p:xfrm>
          <a:graphic>
            <a:graphicData uri="http://schemas.openxmlformats.org/presentationml/2006/ole">
              <p:oleObj spid="_x0000_s64516" name="Clip" r:id="rId4" imgW="861120" imgH="844560" progId="">
                <p:embed/>
              </p:oleObj>
            </a:graphicData>
          </a:graphic>
        </p:graphicFrame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50825" y="4868863"/>
            <a:ext cx="6435725" cy="503237"/>
            <a:chOff x="158" y="3067"/>
            <a:chExt cx="4054" cy="317"/>
          </a:xfrm>
        </p:grpSpPr>
        <p:sp>
          <p:nvSpPr>
            <p:cNvPr id="134157" name="Text Box 13"/>
            <p:cNvSpPr txBox="1">
              <a:spLocks noChangeArrowheads="1"/>
            </p:cNvSpPr>
            <p:nvPr/>
          </p:nvSpPr>
          <p:spPr bwMode="auto">
            <a:xfrm>
              <a:off x="499" y="3096"/>
              <a:ext cx="371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模式应该向右滑多远才是最高效率的</a:t>
              </a:r>
              <a:r>
                <a:rPr kumimoji="1" lang="en-US" altLang="zh-CN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?</a:t>
              </a:r>
            </a:p>
          </p:txBody>
        </p:sp>
        <p:graphicFrame>
          <p:nvGraphicFramePr>
            <p:cNvPr id="134158" name="Object 14"/>
            <p:cNvGraphicFramePr>
              <a:graphicFrameLocks noChangeAspect="1"/>
            </p:cNvGraphicFramePr>
            <p:nvPr/>
          </p:nvGraphicFramePr>
          <p:xfrm>
            <a:off x="158" y="3067"/>
            <a:ext cx="312" cy="306"/>
          </p:xfrm>
          <a:graphic>
            <a:graphicData uri="http://schemas.openxmlformats.org/presentationml/2006/ole">
              <p:oleObj spid="_x0000_s64515" name="Clip" r:id="rId5" imgW="861120" imgH="844560" progId="">
                <p:embed/>
              </p:oleObj>
            </a:graphicData>
          </a:graphic>
        </p:graphicFrame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4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4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9" grpId="0" animBg="1"/>
      <p:bldP spid="134150" grpId="0" animBg="1"/>
      <p:bldP spid="134151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4"/>
          <p:cNvSpPr>
            <a:spLocks noChangeArrowheads="1"/>
          </p:cNvSpPr>
          <p:nvPr/>
        </p:nvSpPr>
        <p:spPr bwMode="auto">
          <a:xfrm>
            <a:off x="669925" y="180975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next[ j ]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＝</a:t>
            </a:r>
          </a:p>
        </p:txBody>
      </p:sp>
      <p:sp>
        <p:nvSpPr>
          <p:cNvPr id="135173" name="Rectangle 5"/>
          <p:cNvSpPr>
            <a:spLocks noChangeArrowheads="1"/>
          </p:cNvSpPr>
          <p:nvPr/>
        </p:nvSpPr>
        <p:spPr bwMode="auto">
          <a:xfrm>
            <a:off x="2306638" y="1352550"/>
            <a:ext cx="6477000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zh-CN" sz="24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0        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当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j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＝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时     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//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不比较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24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max { k  | 1&lt;k&lt;j   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且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T</a:t>
            </a:r>
            <a:r>
              <a:rPr kumimoji="1" lang="en-US" altLang="zh-CN" sz="2400" b="1" baseline="-250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…T</a:t>
            </a:r>
            <a:r>
              <a:rPr kumimoji="1" lang="en-US" altLang="zh-CN" sz="2400" b="1" baseline="-250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k-1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=</a:t>
            </a:r>
            <a:r>
              <a:rPr kumimoji="1" lang="en-US" altLang="zh-CN" sz="2400" b="1" dirty="0" err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T</a:t>
            </a:r>
            <a:r>
              <a:rPr kumimoji="1" lang="en-US" altLang="zh-CN" sz="2400" b="1" baseline="-25000" dirty="0" err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j</a:t>
            </a:r>
            <a:r>
              <a:rPr kumimoji="1" lang="en-US" altLang="zh-CN" sz="2400" b="1" baseline="-250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-(k-1)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…T</a:t>
            </a:r>
            <a:r>
              <a:rPr kumimoji="1" lang="en-US" altLang="zh-CN" sz="2400" b="1" baseline="-250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j-1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}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24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1       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其他情况</a:t>
            </a:r>
          </a:p>
        </p:txBody>
      </p:sp>
      <p:sp>
        <p:nvSpPr>
          <p:cNvPr id="135174" name="AutoShape 6"/>
          <p:cNvSpPr>
            <a:spLocks/>
          </p:cNvSpPr>
          <p:nvPr/>
        </p:nvSpPr>
        <p:spPr bwMode="auto">
          <a:xfrm>
            <a:off x="2117725" y="1581150"/>
            <a:ext cx="76200" cy="914400"/>
          </a:xfrm>
          <a:prstGeom prst="leftBrace">
            <a:avLst>
              <a:gd name="adj1" fmla="val 100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175" name="Line 7"/>
          <p:cNvSpPr>
            <a:spLocks noChangeShapeType="1"/>
          </p:cNvSpPr>
          <p:nvPr/>
        </p:nvSpPr>
        <p:spPr bwMode="auto">
          <a:xfrm>
            <a:off x="1203325" y="120015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5176" name="Rectangle 8"/>
          <p:cNvSpPr>
            <a:spLocks noChangeArrowheads="1"/>
          </p:cNvSpPr>
          <p:nvPr/>
        </p:nvSpPr>
        <p:spPr bwMode="auto">
          <a:xfrm>
            <a:off x="746125" y="819150"/>
            <a:ext cx="731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</a:pPr>
            <a:r>
              <a:rPr kumimoji="1" lang="zh-CN" altLang="en-US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令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k = next[ j ]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，则：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069521" y="2708955"/>
            <a:ext cx="6978650" cy="2093912"/>
            <a:chOff x="839" y="1661"/>
            <a:chExt cx="4396" cy="1319"/>
          </a:xfrm>
        </p:grpSpPr>
        <p:sp>
          <p:nvSpPr>
            <p:cNvPr id="135179" name="Text Box 11"/>
            <p:cNvSpPr txBox="1">
              <a:spLocks noChangeArrowheads="1"/>
            </p:cNvSpPr>
            <p:nvPr/>
          </p:nvSpPr>
          <p:spPr bwMode="auto">
            <a:xfrm>
              <a:off x="839" y="1661"/>
              <a:ext cx="1295" cy="1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just" eaLnBrk="0" hangingPunct="0">
                <a:lnSpc>
                  <a:spcPct val="120000"/>
                </a:lnSpc>
              </a:pPr>
              <a:r>
                <a:rPr lang="en-US" altLang="zh-CN" sz="2400" b="1" i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t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1 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t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2 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t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3  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t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4  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t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5  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t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6</a:t>
              </a:r>
              <a:endParaRPr lang="en-US" altLang="zh-CN" sz="24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  <a:p>
              <a:pPr algn="just" eaLnBrk="0" hangingPunct="0">
                <a:lnSpc>
                  <a:spcPct val="120000"/>
                </a:lnSpc>
              </a:pPr>
              <a:r>
                <a:rPr lang="en-US" altLang="zh-CN" sz="2800" b="1" i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a b a b a c</a:t>
              </a:r>
            </a:p>
            <a:p>
              <a:pPr algn="just" eaLnBrk="0" hangingPunct="0">
                <a:lnSpc>
                  <a:spcPct val="120000"/>
                </a:lnSpc>
              </a:pPr>
              <a:r>
                <a:rPr lang="zh-CN" altLang="en-US" sz="16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真前缀</a:t>
              </a:r>
            </a:p>
            <a:p>
              <a:pPr algn="just" eaLnBrk="0" hangingPunct="0">
                <a:lnSpc>
                  <a:spcPct val="128000"/>
                </a:lnSpc>
              </a:pPr>
              <a:endParaRPr lang="zh-CN" altLang="en-US" sz="16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  <a:p>
              <a:pPr algn="just" eaLnBrk="0" hangingPunct="0">
                <a:lnSpc>
                  <a:spcPct val="128000"/>
                </a:lnSpc>
              </a:pPr>
              <a:r>
                <a:rPr lang="zh-CN" altLang="en-US" sz="16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         真后缀</a:t>
              </a:r>
            </a:p>
            <a:p>
              <a:pPr algn="just" eaLnBrk="0" hangingPunct="0">
                <a:lnSpc>
                  <a:spcPct val="128000"/>
                </a:lnSpc>
              </a:pPr>
              <a:endParaRPr lang="en-US" altLang="zh-CN" sz="16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35180" name="AutoShape 12"/>
            <p:cNvSpPr>
              <a:spLocks/>
            </p:cNvSpPr>
            <p:nvPr/>
          </p:nvSpPr>
          <p:spPr bwMode="auto">
            <a:xfrm rot="16200000">
              <a:off x="960" y="2108"/>
              <a:ext cx="113" cy="346"/>
            </a:xfrm>
            <a:prstGeom prst="leftBrace">
              <a:avLst>
                <a:gd name="adj1" fmla="val 25516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181" name="AutoShape 13"/>
            <p:cNvSpPr>
              <a:spLocks/>
            </p:cNvSpPr>
            <p:nvPr/>
          </p:nvSpPr>
          <p:spPr bwMode="auto">
            <a:xfrm rot="16200000">
              <a:off x="1334" y="2378"/>
              <a:ext cx="97" cy="329"/>
            </a:xfrm>
            <a:prstGeom prst="leftBrace">
              <a:avLst>
                <a:gd name="adj1" fmla="val 28265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182" name="Text Box 14"/>
            <p:cNvSpPr txBox="1">
              <a:spLocks noChangeArrowheads="1"/>
            </p:cNvSpPr>
            <p:nvPr/>
          </p:nvSpPr>
          <p:spPr bwMode="auto">
            <a:xfrm>
              <a:off x="2109" y="1706"/>
              <a:ext cx="3126" cy="1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just" eaLnBrk="0" hangingPunct="0">
                <a:lnSpc>
                  <a:spcPct val="120000"/>
                </a:lnSpc>
              </a:pPr>
              <a:r>
                <a:rPr lang="en-US" altLang="zh-CN" sz="20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∵</a:t>
              </a:r>
              <a:r>
                <a:rPr lang="en-US" altLang="zh-CN" sz="2000" b="1" i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t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1</a:t>
              </a:r>
              <a:r>
                <a:rPr lang="en-US" altLang="zh-CN" sz="20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=</a:t>
              </a:r>
              <a:r>
                <a:rPr lang="en-US" altLang="zh-CN" sz="2000" b="1" i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t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5</a:t>
              </a:r>
              <a:r>
                <a:rPr lang="en-US" altLang="zh-CN" sz="20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,</a:t>
              </a:r>
              <a:r>
                <a:rPr lang="en-US" altLang="zh-CN" sz="2000" b="1" i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t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1</a:t>
              </a:r>
              <a:r>
                <a:rPr lang="en-US" altLang="zh-CN" sz="2000" b="1" i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t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2</a:t>
              </a:r>
              <a:r>
                <a:rPr lang="en-US" altLang="zh-CN" sz="2000" b="1" i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t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3</a:t>
              </a:r>
              <a:r>
                <a:rPr lang="en-US" altLang="zh-CN" sz="20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=</a:t>
              </a:r>
              <a:r>
                <a:rPr lang="en-US" altLang="zh-CN" sz="2000" b="1" i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t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3</a:t>
              </a:r>
              <a:r>
                <a:rPr lang="en-US" altLang="zh-CN" sz="2000" b="1" i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t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4</a:t>
              </a:r>
              <a:r>
                <a:rPr lang="en-US" altLang="zh-CN" sz="2000" b="1" i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t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5</a:t>
              </a:r>
            </a:p>
            <a:p>
              <a:pPr algn="just" eaLnBrk="0" hangingPunct="0">
                <a:lnSpc>
                  <a:spcPct val="120000"/>
                </a:lnSpc>
              </a:pPr>
              <a:r>
                <a:rPr lang="en-US" altLang="zh-CN" sz="20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∴</a:t>
              </a:r>
              <a:r>
                <a:rPr lang="en-US" altLang="zh-CN" sz="2000" b="1" i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a</a:t>
              </a:r>
              <a:r>
                <a:rPr lang="zh-CN" altLang="en-US" sz="20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和</a:t>
              </a:r>
              <a:r>
                <a:rPr lang="en-US" altLang="zh-CN" sz="2000" b="1" i="1" dirty="0" err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aba</a:t>
              </a:r>
              <a:r>
                <a:rPr lang="zh-CN" altLang="en-US" sz="20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都是</a:t>
              </a:r>
              <a:r>
                <a:rPr lang="en-US" altLang="zh-CN" sz="2000" b="1" i="1" dirty="0" err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ababa</a:t>
              </a:r>
              <a:r>
                <a:rPr lang="zh-CN" altLang="en-US" sz="20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的真前缀和真后缀，</a:t>
              </a:r>
            </a:p>
            <a:p>
              <a:pPr algn="just" eaLnBrk="0" hangingPunct="0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但</a:t>
              </a:r>
              <a:r>
                <a:rPr lang="en-US" altLang="zh-CN" sz="2000" b="1" i="1" dirty="0" err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aba</a:t>
              </a:r>
              <a:r>
                <a:rPr lang="zh-CN" altLang="en-US" sz="20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的长度最大</a:t>
              </a:r>
            </a:p>
            <a:p>
              <a:pPr algn="just" eaLnBrk="0" hangingPunct="0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∴</a:t>
              </a:r>
              <a:r>
                <a:rPr lang="en-US" altLang="zh-CN" sz="20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next[6]=3+1=4</a:t>
              </a:r>
            </a:p>
            <a:p>
              <a:pPr algn="just" eaLnBrk="0" hangingPunct="0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即当</a:t>
              </a:r>
              <a:r>
                <a:rPr lang="en-US" altLang="zh-CN" sz="2000" b="1" i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t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6</a:t>
              </a:r>
              <a:r>
                <a:rPr lang="zh-CN" altLang="en-US" sz="20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和</a:t>
              </a:r>
              <a:r>
                <a:rPr lang="en-US" altLang="zh-CN" sz="2000" b="1" i="1" dirty="0" err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s</a:t>
              </a:r>
              <a:r>
                <a:rPr lang="en-US" altLang="zh-CN" sz="2000" b="1" i="1" baseline="-25000" dirty="0" err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i</a:t>
              </a:r>
              <a:r>
                <a:rPr lang="zh-CN" altLang="en-US" sz="20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匹配失败后，将</a:t>
              </a:r>
              <a:r>
                <a:rPr lang="en-US" altLang="zh-CN" sz="2000" b="1" i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t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4</a:t>
              </a:r>
              <a:r>
                <a:rPr lang="zh-CN" altLang="en-US" sz="20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和</a:t>
              </a:r>
              <a:r>
                <a:rPr lang="en-US" altLang="zh-CN" sz="2000" b="1" i="1" dirty="0" err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s</a:t>
              </a:r>
              <a:r>
                <a:rPr lang="en-US" altLang="zh-CN" sz="2000" b="1" i="1" baseline="-25000" dirty="0" err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i</a:t>
              </a:r>
              <a:r>
                <a:rPr lang="zh-CN" altLang="en-US" sz="20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进行比较</a:t>
              </a:r>
            </a:p>
          </p:txBody>
        </p:sp>
      </p:grpSp>
      <p:sp>
        <p:nvSpPr>
          <p:cNvPr id="135183" name="Rectangle 15"/>
          <p:cNvSpPr>
            <a:spLocks noChangeArrowheads="1"/>
          </p:cNvSpPr>
          <p:nvPr/>
        </p:nvSpPr>
        <p:spPr bwMode="auto">
          <a:xfrm>
            <a:off x="0" y="4635727"/>
            <a:ext cx="8955088" cy="186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indent="666750" algn="l">
              <a:lnSpc>
                <a:spcPct val="120000"/>
              </a:lnSpc>
            </a:pPr>
            <a:r>
              <a:rPr kumimoji="1" lang="en-US" altLang="zh-CN" sz="24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next[j]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函数表征着模式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T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中最大相同首子串和尾子串（真子串）的长度。可见，模式中相似部分越多，则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next[j]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函数越大，模式串向右滑动得越远，与主串进行比较的次数越少，时间复杂度就越低。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5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1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5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5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35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5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2" grpId="0" autoUpdateAnimBg="0"/>
      <p:bldP spid="135173" grpId="0" build="p" autoUpdateAnimBg="0"/>
      <p:bldP spid="135174" grpId="0" animBg="1"/>
      <p:bldP spid="135175" grpId="0" animBg="1"/>
      <p:bldP spid="135176" grpId="0" autoUpdateAnimBg="0"/>
      <p:bldP spid="135183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755650" y="3860800"/>
            <a:ext cx="8001000" cy="149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此时，比较</a:t>
            </a:r>
            <a:r>
              <a:rPr kumimoji="1" lang="en-US" altLang="zh-CN" sz="2400" b="1" i="1" dirty="0" err="1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t</a:t>
            </a:r>
            <a:r>
              <a:rPr kumimoji="1" lang="en-US" altLang="zh-CN" sz="2400" b="1" i="1" baseline="-30000" dirty="0" err="1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k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和</a:t>
            </a:r>
            <a:r>
              <a:rPr kumimoji="1" lang="en-US" altLang="zh-CN" sz="2400" b="1" i="1" dirty="0" err="1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t</a:t>
            </a:r>
            <a:r>
              <a:rPr kumimoji="1" lang="en-US" altLang="zh-CN" sz="2400" b="1" i="1" baseline="-30000" dirty="0" err="1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j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，可能出现两种情况：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（</a:t>
            </a:r>
            <a:r>
              <a:rPr kumimoji="1" lang="en-US" altLang="zh-CN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1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）</a:t>
            </a:r>
            <a:r>
              <a:rPr kumimoji="1" lang="en-US" altLang="zh-CN" sz="2400" b="1" i="1" dirty="0" err="1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t</a:t>
            </a:r>
            <a:r>
              <a:rPr kumimoji="1" lang="en-US" altLang="zh-CN" sz="2400" b="1" i="1" baseline="-30000" dirty="0" err="1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k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＝</a:t>
            </a:r>
            <a:r>
              <a:rPr kumimoji="1" lang="en-US" altLang="zh-CN" sz="2400" b="1" i="1" dirty="0" err="1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t</a:t>
            </a:r>
            <a:r>
              <a:rPr kumimoji="1" lang="en-US" altLang="zh-CN" sz="2400" b="1" i="1" baseline="-30000" dirty="0" err="1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j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：说明</a:t>
            </a:r>
            <a:r>
              <a:rPr kumimoji="1" lang="en-US" altLang="zh-CN" sz="24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t</a:t>
            </a:r>
            <a:r>
              <a:rPr kumimoji="1" lang="en-US" altLang="zh-CN" sz="2400" b="1" baseline="-30000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1 </a:t>
            </a:r>
            <a:r>
              <a:rPr kumimoji="1" lang="en-US" altLang="zh-CN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… </a:t>
            </a:r>
            <a:r>
              <a:rPr kumimoji="1" lang="en-US" altLang="zh-CN" sz="24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t</a:t>
            </a:r>
            <a:r>
              <a:rPr kumimoji="1" lang="en-US" altLang="zh-CN" sz="2400" b="1" i="1" baseline="-30000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k</a:t>
            </a:r>
            <a:r>
              <a:rPr kumimoji="1" lang="en-US" altLang="zh-CN" sz="2400" b="1" baseline="-30000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-1</a:t>
            </a:r>
            <a:r>
              <a:rPr kumimoji="1" lang="en-US" altLang="zh-CN" sz="24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t</a:t>
            </a:r>
            <a:r>
              <a:rPr kumimoji="1" lang="en-US" altLang="zh-CN" sz="2400" b="1" i="1" baseline="-30000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k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＝</a:t>
            </a:r>
            <a:r>
              <a:rPr kumimoji="1" lang="en-US" altLang="zh-CN" sz="24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t</a:t>
            </a:r>
            <a:r>
              <a:rPr kumimoji="1" lang="en-US" altLang="zh-CN" sz="2400" b="1" i="1" baseline="-30000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j</a:t>
            </a:r>
            <a:r>
              <a:rPr kumimoji="1" lang="en-US" altLang="zh-CN" sz="2400" b="1" baseline="-30000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-</a:t>
            </a:r>
            <a:r>
              <a:rPr kumimoji="1" lang="en-US" altLang="zh-CN" sz="2400" b="1" i="1" baseline="-30000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k</a:t>
            </a:r>
            <a:r>
              <a:rPr kumimoji="1" lang="en-US" altLang="zh-CN" sz="2400" b="1" baseline="-30000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+1 </a:t>
            </a:r>
            <a:r>
              <a:rPr kumimoji="1" lang="en-US" altLang="zh-CN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… </a:t>
            </a:r>
            <a:r>
              <a:rPr kumimoji="1" lang="en-US" altLang="zh-CN" sz="24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t</a:t>
            </a:r>
            <a:r>
              <a:rPr kumimoji="1" lang="en-US" altLang="zh-CN" sz="2400" b="1" i="1" baseline="-30000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j</a:t>
            </a:r>
            <a:r>
              <a:rPr kumimoji="1" lang="en-US" altLang="zh-CN" sz="2400" b="1" baseline="-30000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-1</a:t>
            </a:r>
            <a:r>
              <a:rPr kumimoji="1" lang="en-US" altLang="zh-CN" sz="24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t</a:t>
            </a:r>
            <a:r>
              <a:rPr kumimoji="1" lang="en-US" altLang="zh-CN" sz="2400" b="1" i="1" baseline="-30000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j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，由前缀函数定义，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next[j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+1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]=</a:t>
            </a:r>
            <a:r>
              <a:rPr kumimoji="1" lang="en-US" altLang="zh-CN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k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＋</a:t>
            </a:r>
            <a:r>
              <a:rPr kumimoji="1" lang="en-US" altLang="zh-CN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1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；</a:t>
            </a:r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638175" y="1560513"/>
            <a:ext cx="80772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         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由模式</a:t>
            </a:r>
            <a:r>
              <a:rPr kumimoji="1" lang="en-US" altLang="zh-CN" sz="24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T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的前缀函数定义易知，</a:t>
            </a:r>
            <a:r>
              <a:rPr kumimoji="1" lang="en-US" altLang="zh-CN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next[1]=0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，假设已经计算出</a:t>
            </a:r>
            <a:r>
              <a:rPr kumimoji="1" lang="en-US" altLang="zh-CN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next[1]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，</a:t>
            </a:r>
            <a:r>
              <a:rPr kumimoji="1" lang="en-US" altLang="zh-CN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next[2]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，</a:t>
            </a:r>
            <a:r>
              <a:rPr kumimoji="1" lang="en-US" altLang="zh-CN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…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，</a:t>
            </a:r>
            <a:r>
              <a:rPr kumimoji="1" lang="en-US" altLang="zh-CN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next[j]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，如何计算</a:t>
            </a:r>
            <a:r>
              <a:rPr kumimoji="1" lang="en-US" altLang="zh-CN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next[j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＋</a:t>
            </a:r>
            <a:r>
              <a:rPr kumimoji="1" lang="en-US" altLang="zh-CN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1]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呢？设</a:t>
            </a:r>
            <a:r>
              <a:rPr kumimoji="1" lang="en-US" altLang="zh-CN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k=next[j]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，这意味着</a:t>
            </a:r>
            <a:r>
              <a:rPr kumimoji="1" lang="en-US" altLang="zh-CN" sz="24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t</a:t>
            </a:r>
            <a:r>
              <a:rPr kumimoji="1" lang="en-US" altLang="zh-CN" sz="2400" b="1" baseline="-30000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1 </a:t>
            </a:r>
            <a:r>
              <a:rPr kumimoji="1" lang="en-US" altLang="zh-CN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… </a:t>
            </a:r>
            <a:r>
              <a:rPr kumimoji="1" lang="en-US" altLang="zh-CN" sz="24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t</a:t>
            </a:r>
            <a:r>
              <a:rPr kumimoji="1" lang="en-US" altLang="zh-CN" sz="2400" b="1" i="1" baseline="-30000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k</a:t>
            </a:r>
            <a:r>
              <a:rPr kumimoji="1" lang="en-US" altLang="zh-CN" sz="2400" b="1" baseline="-30000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-1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既是</a:t>
            </a:r>
            <a:r>
              <a:rPr kumimoji="1" lang="en-US" altLang="zh-CN" sz="24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t</a:t>
            </a:r>
            <a:r>
              <a:rPr kumimoji="1" lang="en-US" altLang="zh-CN" sz="2400" b="1" baseline="-30000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1 </a:t>
            </a:r>
            <a:r>
              <a:rPr kumimoji="1" lang="en-US" altLang="zh-CN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… </a:t>
            </a:r>
            <a:r>
              <a:rPr kumimoji="1" lang="en-US" altLang="zh-CN" sz="24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t</a:t>
            </a:r>
            <a:r>
              <a:rPr kumimoji="1" lang="en-US" altLang="zh-CN" sz="2400" b="1" i="1" baseline="-30000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j</a:t>
            </a:r>
            <a:r>
              <a:rPr kumimoji="1" lang="en-US" altLang="zh-CN" sz="2400" b="1" baseline="-30000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-1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的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真前缀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又是</a:t>
            </a:r>
            <a:r>
              <a:rPr kumimoji="1" lang="en-US" altLang="zh-CN" sz="24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t</a:t>
            </a:r>
            <a:r>
              <a:rPr kumimoji="1" lang="en-US" altLang="zh-CN" sz="2400" b="1" baseline="-30000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1 </a:t>
            </a:r>
            <a:r>
              <a:rPr kumimoji="1" lang="en-US" altLang="zh-CN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… </a:t>
            </a:r>
            <a:r>
              <a:rPr kumimoji="1" lang="en-US" altLang="zh-CN" sz="24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t</a:t>
            </a:r>
            <a:r>
              <a:rPr kumimoji="1" lang="en-US" altLang="zh-CN" sz="2400" b="1" i="1" baseline="-30000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j</a:t>
            </a:r>
            <a:r>
              <a:rPr kumimoji="1" lang="en-US" altLang="zh-CN" sz="2400" b="1" baseline="-30000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-1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的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真后缀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，即：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4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        </a:t>
            </a:r>
            <a:r>
              <a:rPr kumimoji="1" lang="en-US" altLang="zh-CN" sz="24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t</a:t>
            </a:r>
            <a:r>
              <a:rPr kumimoji="1" lang="en-US" altLang="zh-CN" sz="2400" b="1" baseline="-30000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1 </a:t>
            </a:r>
            <a:r>
              <a:rPr kumimoji="1" lang="en-US" altLang="zh-CN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… </a:t>
            </a:r>
            <a:r>
              <a:rPr kumimoji="1" lang="en-US" altLang="zh-CN" sz="24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t</a:t>
            </a:r>
            <a:r>
              <a:rPr kumimoji="1" lang="en-US" altLang="zh-CN" sz="2400" b="1" i="1" baseline="-30000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k</a:t>
            </a:r>
            <a:r>
              <a:rPr kumimoji="1" lang="en-US" altLang="zh-CN" sz="2400" b="1" baseline="-30000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-1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＝</a:t>
            </a:r>
            <a:r>
              <a:rPr kumimoji="1" lang="en-US" altLang="zh-CN" sz="24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t</a:t>
            </a:r>
            <a:r>
              <a:rPr kumimoji="1" lang="en-US" altLang="zh-CN" sz="2400" b="1" i="1" baseline="-30000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j</a:t>
            </a:r>
            <a:r>
              <a:rPr kumimoji="1" lang="en-US" altLang="zh-CN" sz="2400" b="1" baseline="-30000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-</a:t>
            </a:r>
            <a:r>
              <a:rPr kumimoji="1" lang="en-US" altLang="zh-CN" sz="2400" b="1" i="1" baseline="-30000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k</a:t>
            </a:r>
            <a:r>
              <a:rPr kumimoji="1" lang="en-US" altLang="zh-CN" sz="2400" b="1" baseline="-30000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+1</a:t>
            </a:r>
            <a:r>
              <a:rPr kumimoji="1" lang="en-US" altLang="zh-CN" sz="24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t</a:t>
            </a:r>
            <a:r>
              <a:rPr kumimoji="1" lang="en-US" altLang="zh-CN" sz="2400" b="1" i="1" baseline="-30000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j</a:t>
            </a:r>
            <a:r>
              <a:rPr kumimoji="1" lang="en-US" altLang="zh-CN" sz="2400" b="1" baseline="-30000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-</a:t>
            </a:r>
            <a:r>
              <a:rPr kumimoji="1" lang="en-US" altLang="zh-CN" sz="2400" b="1" i="1" baseline="-30000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k</a:t>
            </a:r>
            <a:r>
              <a:rPr kumimoji="1" lang="en-US" altLang="zh-CN" sz="2400" b="1" baseline="-30000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+2 </a:t>
            </a:r>
            <a:r>
              <a:rPr kumimoji="1" lang="en-US" altLang="zh-CN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… </a:t>
            </a:r>
            <a:r>
              <a:rPr kumimoji="1" lang="en-US" altLang="zh-CN" sz="24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t</a:t>
            </a:r>
            <a:r>
              <a:rPr kumimoji="1" lang="en-US" altLang="zh-CN" sz="2400" b="1" i="1" baseline="-30000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j</a:t>
            </a:r>
            <a:r>
              <a:rPr kumimoji="1" lang="en-US" altLang="zh-CN" sz="2400" b="1" baseline="-30000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-1</a:t>
            </a:r>
            <a:endParaRPr kumimoji="1" lang="en-US" altLang="zh-CN" sz="2400" b="1" dirty="0">
              <a:solidFill>
                <a:schemeClr val="tx1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701675" y="819150"/>
            <a:ext cx="5029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kumimoji="1" lang="zh-CN" altLang="en-US" sz="2800" b="1" dirty="0">
                <a:solidFill>
                  <a:srgbClr val="A50021"/>
                </a:solidFill>
                <a:latin typeface="华文仿宋" pitchFamily="2" charset="-122"/>
                <a:ea typeface="华文仿宋" pitchFamily="2" charset="-122"/>
              </a:rPr>
              <a:t>计算</a:t>
            </a:r>
            <a:r>
              <a:rPr kumimoji="1" lang="en-US" altLang="zh-CN" sz="2800" b="1" dirty="0">
                <a:solidFill>
                  <a:srgbClr val="A50021"/>
                </a:solidFill>
                <a:latin typeface="华文仿宋" pitchFamily="2" charset="-122"/>
                <a:ea typeface="华文仿宋" pitchFamily="2" charset="-122"/>
              </a:rPr>
              <a:t>next[j]</a:t>
            </a:r>
            <a:r>
              <a:rPr kumimoji="1" lang="zh-CN" altLang="en-US" sz="2800" b="1" dirty="0">
                <a:solidFill>
                  <a:srgbClr val="A50021"/>
                </a:solidFill>
                <a:latin typeface="华文仿宋" pitchFamily="2" charset="-122"/>
                <a:ea typeface="华文仿宋" pitchFamily="2" charset="-122"/>
              </a:rPr>
              <a:t>的方法： 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9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798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4" grpId="0" build="allAtOnce"/>
      <p:bldP spid="79875" grpId="0" build="allAtOnce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800100" y="2178050"/>
            <a:ext cx="7753350" cy="3155950"/>
            <a:chOff x="494" y="2332"/>
            <a:chExt cx="4884" cy="1988"/>
          </a:xfrm>
        </p:grpSpPr>
        <p:sp>
          <p:nvSpPr>
            <p:cNvPr id="80900" name="Text Box 4"/>
            <p:cNvSpPr txBox="1">
              <a:spLocks noChangeArrowheads="1"/>
            </p:cNvSpPr>
            <p:nvPr/>
          </p:nvSpPr>
          <p:spPr bwMode="auto">
            <a:xfrm>
              <a:off x="494" y="2332"/>
              <a:ext cx="4884" cy="18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 eaLnBrk="0" hangingPunct="0"/>
              <a:endParaRPr lang="en-US" altLang="zh-CN" sz="16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  <a:p>
              <a:pPr algn="just" eaLnBrk="0" hangingPunct="0"/>
              <a:r>
                <a:rPr lang="en-US" altLang="zh-CN" sz="2400" b="1" i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t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1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… </a:t>
              </a:r>
              <a:r>
                <a:rPr lang="en-US" altLang="zh-CN" sz="2400" b="1" i="1" dirty="0" err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t</a:t>
              </a:r>
              <a:r>
                <a:rPr lang="en-US" altLang="zh-CN" sz="2400" b="1" baseline="-25000" dirty="0" err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next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[k]-1 </a:t>
              </a:r>
              <a:r>
                <a:rPr lang="en-US" altLang="zh-CN" sz="2400" b="1" i="1" dirty="0" err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t</a:t>
              </a:r>
              <a:r>
                <a:rPr lang="en-US" altLang="zh-CN" sz="2400" b="1" baseline="-25000" dirty="0" err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next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[k]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…  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t</a:t>
              </a:r>
              <a:r>
                <a:rPr lang="en-US" altLang="zh-CN" sz="2400" b="1" i="1" baseline="-25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k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-1 </a:t>
              </a:r>
              <a:r>
                <a:rPr lang="en-US" altLang="zh-CN" sz="2400" b="1" i="1" dirty="0" err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t</a:t>
              </a:r>
              <a:r>
                <a:rPr lang="en-US" altLang="zh-CN" sz="2400" b="1" i="1" baseline="-25000" dirty="0" err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k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… </a:t>
              </a:r>
              <a:r>
                <a:rPr lang="en-US" altLang="zh-CN" sz="2400" b="1" i="1" dirty="0" err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t</a:t>
              </a:r>
              <a:r>
                <a:rPr lang="en-US" altLang="zh-CN" sz="2400" b="1" i="1" baseline="-25000" dirty="0" err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j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-next[k]+1 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… 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t</a:t>
              </a:r>
              <a:r>
                <a:rPr lang="en-US" altLang="zh-CN" sz="2400" b="1" i="1" baseline="-25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j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-1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</a:t>
              </a:r>
              <a:r>
                <a:rPr lang="en-US" altLang="zh-CN" sz="2400" b="1" i="1" dirty="0" err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t</a:t>
              </a:r>
              <a:r>
                <a:rPr lang="en-US" altLang="zh-CN" sz="2400" b="1" i="1" baseline="-25000" dirty="0" err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j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t</a:t>
              </a:r>
              <a:r>
                <a:rPr lang="en-US" altLang="zh-CN" sz="2400" b="1" i="1" baseline="-25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j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+1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</a:t>
              </a:r>
            </a:p>
            <a:p>
              <a:pPr algn="just" eaLnBrk="0" hangingPunct="0"/>
              <a:endParaRPr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  <a:p>
              <a:pPr algn="just" eaLnBrk="0" hangingPunct="0"/>
              <a:endParaRPr lang="en-US" altLang="zh-CN" sz="16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  <a:p>
              <a:pPr algn="just" eaLnBrk="0" hangingPunct="0"/>
              <a:endParaRPr lang="en-US" altLang="zh-CN" sz="24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  <a:p>
              <a:pPr algn="just" eaLnBrk="0" hangingPunct="0"/>
              <a:endParaRPr lang="en-US" altLang="zh-CN" sz="24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  <a:p>
              <a:pPr algn="just" eaLnBrk="0" hangingPunct="0"/>
              <a:r>
                <a:rPr lang="en-US" altLang="zh-CN" sz="2400" b="1" i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t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1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… </a:t>
              </a:r>
              <a:r>
                <a:rPr lang="en-US" altLang="zh-CN" sz="2400" b="1" i="1" dirty="0" err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t</a:t>
              </a:r>
              <a:r>
                <a:rPr lang="en-US" altLang="zh-CN" sz="2400" b="1" baseline="-25000" dirty="0" err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next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[k]-1 </a:t>
              </a:r>
              <a:r>
                <a:rPr lang="en-US" altLang="zh-CN" sz="2400" b="1" i="1" dirty="0" err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t</a:t>
              </a:r>
              <a:r>
                <a:rPr lang="en-US" altLang="zh-CN" sz="2400" b="1" baseline="-25000" dirty="0" err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next</a:t>
              </a:r>
              <a:r>
                <a:rPr lang="en-US" altLang="zh-CN" sz="2400" b="1" baseline="-25000" dirty="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[k]</a:t>
              </a:r>
              <a:r>
                <a:rPr lang="en-US" altLang="zh-CN" sz="2400" b="1" dirty="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 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…  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t</a:t>
              </a:r>
              <a:r>
                <a:rPr lang="en-US" altLang="zh-CN" sz="2400" b="1" i="1" baseline="-25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k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-1 </a:t>
              </a:r>
              <a:r>
                <a:rPr lang="en-US" altLang="zh-CN" sz="2400" b="1" i="1" dirty="0" err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t</a:t>
              </a:r>
              <a:r>
                <a:rPr lang="en-US" altLang="zh-CN" sz="2400" b="1" i="1" baseline="-25000" dirty="0" err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k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… </a:t>
              </a:r>
              <a:r>
                <a:rPr lang="en-US" altLang="zh-CN" sz="2400" b="1" i="1" dirty="0" err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t</a:t>
              </a:r>
              <a:r>
                <a:rPr lang="en-US" altLang="zh-CN" sz="2400" b="1" i="1" baseline="-25000" dirty="0" err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j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-next[k]+1 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… 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t</a:t>
              </a:r>
              <a:r>
                <a:rPr lang="en-US" altLang="zh-CN" sz="2400" b="1" i="1" baseline="-25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j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-1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</a:t>
              </a:r>
              <a:r>
                <a:rPr lang="en-US" altLang="zh-CN" sz="2400" b="1" i="1" dirty="0" err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t</a:t>
              </a:r>
              <a:r>
                <a:rPr lang="en-US" altLang="zh-CN" sz="2400" b="1" i="1" baseline="-25000" dirty="0" err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j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t</a:t>
              </a:r>
              <a:r>
                <a:rPr lang="en-US" altLang="zh-CN" sz="2400" b="1" i="1" baseline="-25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j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+1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</a:t>
              </a:r>
            </a:p>
          </p:txBody>
        </p:sp>
        <p:sp>
          <p:nvSpPr>
            <p:cNvPr id="80901" name="Line 5"/>
            <p:cNvSpPr>
              <a:spLocks noChangeShapeType="1"/>
            </p:cNvSpPr>
            <p:nvPr/>
          </p:nvSpPr>
          <p:spPr bwMode="auto">
            <a:xfrm>
              <a:off x="2662" y="2423"/>
              <a:ext cx="157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02" name="Line 6"/>
            <p:cNvSpPr>
              <a:spLocks noChangeShapeType="1"/>
            </p:cNvSpPr>
            <p:nvPr/>
          </p:nvSpPr>
          <p:spPr bwMode="auto">
            <a:xfrm>
              <a:off x="4237" y="2436"/>
              <a:ext cx="0" cy="1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03" name="Line 7"/>
            <p:cNvSpPr>
              <a:spLocks noChangeShapeType="1"/>
            </p:cNvSpPr>
            <p:nvPr/>
          </p:nvSpPr>
          <p:spPr bwMode="auto">
            <a:xfrm>
              <a:off x="2662" y="2434"/>
              <a:ext cx="0" cy="1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04" name="Line 8"/>
            <p:cNvSpPr>
              <a:spLocks noChangeShapeType="1"/>
            </p:cNvSpPr>
            <p:nvPr/>
          </p:nvSpPr>
          <p:spPr bwMode="auto">
            <a:xfrm>
              <a:off x="3479" y="2348"/>
              <a:ext cx="99" cy="13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05" name="AutoShape 9"/>
            <p:cNvSpPr>
              <a:spLocks/>
            </p:cNvSpPr>
            <p:nvPr/>
          </p:nvSpPr>
          <p:spPr bwMode="auto">
            <a:xfrm rot="16200000">
              <a:off x="1515" y="1978"/>
              <a:ext cx="77" cy="1783"/>
            </a:xfrm>
            <a:prstGeom prst="leftBrace">
              <a:avLst>
                <a:gd name="adj1" fmla="val 192965"/>
                <a:gd name="adj2" fmla="val 50042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06" name="AutoShape 10"/>
            <p:cNvSpPr>
              <a:spLocks/>
            </p:cNvSpPr>
            <p:nvPr/>
          </p:nvSpPr>
          <p:spPr bwMode="auto">
            <a:xfrm rot="16200000">
              <a:off x="3147" y="2084"/>
              <a:ext cx="47" cy="1723"/>
            </a:xfrm>
            <a:prstGeom prst="leftBrace">
              <a:avLst>
                <a:gd name="adj1" fmla="val 305496"/>
                <a:gd name="adj2" fmla="val 50042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07" name="Text Box 11"/>
            <p:cNvSpPr txBox="1">
              <a:spLocks noChangeArrowheads="1"/>
            </p:cNvSpPr>
            <p:nvPr/>
          </p:nvSpPr>
          <p:spPr bwMode="auto">
            <a:xfrm>
              <a:off x="1343" y="2965"/>
              <a:ext cx="688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zh-CN" altLang="en-US" sz="1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最大真前缀</a:t>
              </a:r>
            </a:p>
          </p:txBody>
        </p:sp>
        <p:sp>
          <p:nvSpPr>
            <p:cNvPr id="80908" name="Text Box 12"/>
            <p:cNvSpPr txBox="1">
              <a:spLocks noChangeArrowheads="1"/>
            </p:cNvSpPr>
            <p:nvPr/>
          </p:nvSpPr>
          <p:spPr bwMode="auto">
            <a:xfrm>
              <a:off x="3072" y="3093"/>
              <a:ext cx="688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zh-CN" altLang="en-US" sz="1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最大真后缀</a:t>
              </a:r>
            </a:p>
          </p:txBody>
        </p:sp>
        <p:sp>
          <p:nvSpPr>
            <p:cNvPr id="80909" name="AutoShape 13"/>
            <p:cNvSpPr>
              <a:spLocks/>
            </p:cNvSpPr>
            <p:nvPr/>
          </p:nvSpPr>
          <p:spPr bwMode="auto">
            <a:xfrm rot="16200000">
              <a:off x="917" y="3543"/>
              <a:ext cx="79" cy="744"/>
            </a:xfrm>
            <a:prstGeom prst="leftBrace">
              <a:avLst>
                <a:gd name="adj1" fmla="val 78481"/>
                <a:gd name="adj2" fmla="val 50042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10" name="Text Box 14"/>
            <p:cNvSpPr txBox="1">
              <a:spLocks noChangeArrowheads="1"/>
            </p:cNvSpPr>
            <p:nvPr/>
          </p:nvSpPr>
          <p:spPr bwMode="auto">
            <a:xfrm>
              <a:off x="676" y="4056"/>
              <a:ext cx="831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zh-CN" altLang="en-US" sz="1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最</a:t>
              </a:r>
              <a:r>
                <a:rPr lang="en-US" altLang="zh-CN" sz="1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2</a:t>
              </a:r>
              <a:r>
                <a:rPr lang="zh-CN" altLang="en-US" sz="1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大真前缀</a:t>
              </a:r>
            </a:p>
          </p:txBody>
        </p:sp>
        <p:sp>
          <p:nvSpPr>
            <p:cNvPr id="80911" name="AutoShape 15"/>
            <p:cNvSpPr>
              <a:spLocks/>
            </p:cNvSpPr>
            <p:nvPr/>
          </p:nvSpPr>
          <p:spPr bwMode="auto">
            <a:xfrm rot="16200000">
              <a:off x="3647" y="3542"/>
              <a:ext cx="79" cy="744"/>
            </a:xfrm>
            <a:prstGeom prst="leftBrace">
              <a:avLst>
                <a:gd name="adj1" fmla="val 78481"/>
                <a:gd name="adj2" fmla="val 50042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12" name="Text Box 16"/>
            <p:cNvSpPr txBox="1">
              <a:spLocks noChangeArrowheads="1"/>
            </p:cNvSpPr>
            <p:nvPr/>
          </p:nvSpPr>
          <p:spPr bwMode="auto">
            <a:xfrm>
              <a:off x="3533" y="4192"/>
              <a:ext cx="832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zh-CN" altLang="en-US" sz="1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最</a:t>
              </a:r>
              <a:r>
                <a:rPr lang="en-US" altLang="zh-CN" sz="1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2</a:t>
              </a:r>
              <a:r>
                <a:rPr lang="zh-CN" altLang="en-US" sz="1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大真后缀</a:t>
              </a:r>
            </a:p>
          </p:txBody>
        </p:sp>
        <p:sp>
          <p:nvSpPr>
            <p:cNvPr id="80914" name="Line 18"/>
            <p:cNvSpPr>
              <a:spLocks noChangeShapeType="1"/>
            </p:cNvSpPr>
            <p:nvPr/>
          </p:nvSpPr>
          <p:spPr bwMode="auto">
            <a:xfrm>
              <a:off x="4258" y="3467"/>
              <a:ext cx="0" cy="14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15" name="Line 19"/>
            <p:cNvSpPr>
              <a:spLocks noChangeShapeType="1"/>
            </p:cNvSpPr>
            <p:nvPr/>
          </p:nvSpPr>
          <p:spPr bwMode="auto">
            <a:xfrm>
              <a:off x="1718" y="3467"/>
              <a:ext cx="0" cy="14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17" name="Line 21"/>
            <p:cNvSpPr>
              <a:spLocks noChangeShapeType="1"/>
            </p:cNvSpPr>
            <p:nvPr/>
          </p:nvSpPr>
          <p:spPr bwMode="auto">
            <a:xfrm>
              <a:off x="1718" y="3466"/>
              <a:ext cx="254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0921" name="Rectangle 25"/>
          <p:cNvSpPr>
            <a:spLocks noChangeArrowheads="1"/>
          </p:cNvSpPr>
          <p:nvPr/>
        </p:nvSpPr>
        <p:spPr bwMode="auto">
          <a:xfrm>
            <a:off x="322263" y="870859"/>
            <a:ext cx="8497887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（</a:t>
            </a:r>
            <a:r>
              <a:rPr kumimoji="1" lang="en-US" altLang="zh-CN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2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）</a:t>
            </a:r>
            <a:r>
              <a:rPr kumimoji="1" lang="en-US" altLang="zh-CN" sz="2400" b="1" i="1" dirty="0" err="1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t</a:t>
            </a:r>
            <a:r>
              <a:rPr kumimoji="1" lang="en-US" altLang="zh-CN" sz="2400" b="1" i="1" baseline="-20000" dirty="0" err="1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k</a:t>
            </a:r>
            <a:r>
              <a:rPr kumimoji="1" lang="en-US" altLang="zh-CN" sz="2400" b="1" dirty="0" err="1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≠</a:t>
            </a:r>
            <a:r>
              <a:rPr kumimoji="1" lang="en-US" altLang="zh-CN" sz="2400" b="1" i="1" dirty="0" err="1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t</a:t>
            </a:r>
            <a:r>
              <a:rPr kumimoji="1" lang="en-US" altLang="zh-CN" sz="2400" b="1" i="1" baseline="-20000" dirty="0" err="1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j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：此时要找出</a:t>
            </a:r>
            <a:r>
              <a:rPr kumimoji="1" lang="en-US" altLang="zh-CN" sz="24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t</a:t>
            </a:r>
            <a:r>
              <a:rPr kumimoji="1" lang="en-US" altLang="zh-CN" sz="2400" b="1" baseline="-20000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1</a:t>
            </a:r>
            <a:r>
              <a:rPr kumimoji="1" lang="en-US" altLang="zh-CN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 … </a:t>
            </a:r>
            <a:r>
              <a:rPr kumimoji="1" lang="en-US" altLang="zh-CN" sz="24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t</a:t>
            </a:r>
            <a:r>
              <a:rPr kumimoji="1" lang="en-US" altLang="zh-CN" sz="2400" b="1" i="1" baseline="-20000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j</a:t>
            </a:r>
            <a:r>
              <a:rPr kumimoji="1" lang="en-US" altLang="zh-CN" sz="2400" b="1" baseline="-20000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-1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的第</a:t>
            </a:r>
            <a:r>
              <a:rPr kumimoji="1" lang="en-US" altLang="zh-CN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2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大真前缀，显然，这个第</a:t>
            </a:r>
            <a:r>
              <a:rPr kumimoji="1" lang="en-US" altLang="zh-CN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2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大的真前缀就是</a:t>
            </a:r>
            <a:r>
              <a:rPr kumimoji="1" lang="en-US" altLang="zh-CN" sz="2400" b="1" dirty="0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next[next[j]]=next[k]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。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900113" y="928916"/>
            <a:ext cx="7561716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buSzPct val="80000"/>
              <a:buFont typeface="Wingdings" pitchFamily="2" charset="2"/>
              <a:buChar char="l"/>
            </a:pPr>
            <a:r>
              <a:rPr kumimoji="1"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kumimoji="1" lang="zh-CN" altLang="en-US" sz="2800" b="1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蛮力法所赖的基本技术</a:t>
            </a:r>
            <a:r>
              <a:rPr kumimoji="1" lang="en-US" altLang="zh-CN" sz="2800" b="1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——</a:t>
            </a:r>
            <a:r>
              <a:rPr kumimoji="1" lang="zh-CN" altLang="en-US" sz="2800" b="1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扫描技术</a:t>
            </a:r>
          </a:p>
          <a:p>
            <a:pPr algn="l">
              <a:spcBef>
                <a:spcPct val="50000"/>
              </a:spcBef>
              <a:buSzPct val="80000"/>
              <a:buFont typeface="Wingdings" pitchFamily="2" charset="2"/>
              <a:buChar char="l"/>
            </a:pPr>
            <a:r>
              <a:rPr kumimoji="1" lang="zh-CN" altLang="en-US" sz="2800" b="1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 关键</a:t>
            </a:r>
            <a:r>
              <a:rPr kumimoji="1" lang="en-US" altLang="zh-CN" sz="2800" b="1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——</a:t>
            </a:r>
            <a:r>
              <a:rPr kumimoji="1" lang="zh-CN" altLang="en-US" sz="2800" b="1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依次处理所有元素</a:t>
            </a:r>
          </a:p>
          <a:p>
            <a:pPr algn="l">
              <a:spcBef>
                <a:spcPct val="50000"/>
              </a:spcBef>
              <a:buSzPct val="80000"/>
              <a:buFont typeface="Wingdings" pitchFamily="2" charset="2"/>
              <a:buChar char="l"/>
            </a:pPr>
            <a:r>
              <a:rPr kumimoji="1" lang="zh-CN" altLang="en-US" sz="2800" b="1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 基本的扫描技术</a:t>
            </a:r>
            <a:r>
              <a:rPr kumimoji="1" lang="en-US" altLang="zh-CN" sz="2800" b="1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——</a:t>
            </a:r>
            <a:r>
              <a:rPr kumimoji="1" lang="zh-CN" altLang="en-US" sz="2800" b="1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遍历</a:t>
            </a:r>
          </a:p>
          <a:p>
            <a:pPr lvl="1" algn="l">
              <a:spcBef>
                <a:spcPct val="50000"/>
              </a:spcBef>
              <a:buFont typeface="Wingdings" pitchFamily="2" charset="2"/>
              <a:buNone/>
            </a:pPr>
            <a:r>
              <a:rPr kumimoji="1" lang="zh-CN" altLang="en-US" b="1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（</a:t>
            </a:r>
            <a:r>
              <a:rPr kumimoji="1" lang="en-US" altLang="zh-CN" b="1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1</a:t>
            </a:r>
            <a:r>
              <a:rPr kumimoji="1" lang="zh-CN" altLang="en-US" b="1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）集合的遍历</a:t>
            </a:r>
          </a:p>
          <a:p>
            <a:pPr lvl="1" algn="l">
              <a:spcBef>
                <a:spcPct val="50000"/>
              </a:spcBef>
              <a:buFont typeface="Wingdings" pitchFamily="2" charset="2"/>
              <a:buNone/>
            </a:pPr>
            <a:r>
              <a:rPr kumimoji="1" lang="zh-CN" altLang="en-US" b="1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（</a:t>
            </a:r>
            <a:r>
              <a:rPr kumimoji="1" lang="en-US" altLang="zh-CN" b="1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2</a:t>
            </a:r>
            <a:r>
              <a:rPr kumimoji="1" lang="zh-CN" altLang="en-US" b="1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）线性表的遍历</a:t>
            </a:r>
          </a:p>
          <a:p>
            <a:pPr lvl="1" algn="l">
              <a:spcBef>
                <a:spcPct val="50000"/>
              </a:spcBef>
              <a:buFont typeface="Wingdings" pitchFamily="2" charset="2"/>
              <a:buNone/>
            </a:pPr>
            <a:r>
              <a:rPr kumimoji="1" lang="zh-CN" altLang="en-US" b="1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（</a:t>
            </a:r>
            <a:r>
              <a:rPr kumimoji="1" lang="en-US" altLang="zh-CN" b="1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3</a:t>
            </a:r>
            <a:r>
              <a:rPr kumimoji="1" lang="zh-CN" altLang="en-US" b="1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）树的遍历 </a:t>
            </a:r>
          </a:p>
          <a:p>
            <a:pPr lvl="1" algn="l">
              <a:spcBef>
                <a:spcPct val="50000"/>
              </a:spcBef>
              <a:buFont typeface="Wingdings" pitchFamily="2" charset="2"/>
              <a:buNone/>
            </a:pPr>
            <a:r>
              <a:rPr kumimoji="1" lang="zh-CN" altLang="en-US" b="1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（</a:t>
            </a:r>
            <a:r>
              <a:rPr kumimoji="1" lang="en-US" altLang="zh-CN" b="1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4</a:t>
            </a:r>
            <a:r>
              <a:rPr kumimoji="1" lang="zh-CN" altLang="en-US" b="1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）图的遍历 </a:t>
            </a:r>
          </a:p>
          <a:p>
            <a:pPr algn="l">
              <a:spcBef>
                <a:spcPct val="50000"/>
              </a:spcBef>
              <a:buFont typeface="Wingdings" pitchFamily="2" charset="2"/>
              <a:buNone/>
            </a:pPr>
            <a:endParaRPr kumimoji="1" lang="en-US" altLang="zh-CN" sz="2400" b="1" dirty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08549" name="Rectangle 5"/>
          <p:cNvSpPr>
            <a:spLocks noChangeArrowheads="1"/>
          </p:cNvSpPr>
          <p:nvPr/>
        </p:nvSpPr>
        <p:spPr bwMode="auto">
          <a:xfrm>
            <a:off x="900113" y="3548063"/>
            <a:ext cx="59753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76225" algn="l"/>
            <a:endParaRPr kumimoji="1" lang="en-US" altLang="zh-CN" sz="2400" b="1">
              <a:solidFill>
                <a:schemeClr val="tx1"/>
              </a:solidFill>
              <a:ea typeface="宋体" charset="-122"/>
            </a:endParaRPr>
          </a:p>
          <a:p>
            <a:pPr indent="276225" algn="l"/>
            <a:endParaRPr kumimoji="1" lang="en-US" altLang="zh-CN" sz="2400" b="1">
              <a:solidFill>
                <a:schemeClr val="tx1"/>
              </a:solidFill>
              <a:ea typeface="宋体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8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85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85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085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085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085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085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8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20" name="Text Box 4"/>
          <p:cNvSpPr txBox="1">
            <a:spLocks noChangeArrowheads="1"/>
          </p:cNvSpPr>
          <p:nvPr/>
        </p:nvSpPr>
        <p:spPr bwMode="auto">
          <a:xfrm>
            <a:off x="377825" y="885371"/>
            <a:ext cx="8475889" cy="288341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再比较</a:t>
            </a:r>
            <a:r>
              <a:rPr kumimoji="1" lang="en-US" altLang="zh-CN" sz="2400" b="1" i="1" dirty="0" err="1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t</a:t>
            </a:r>
            <a:r>
              <a:rPr kumimoji="1" lang="en-US" altLang="zh-CN" sz="2400" b="1" baseline="-25000" dirty="0" err="1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next</a:t>
            </a:r>
            <a:r>
              <a:rPr kumimoji="1" lang="en-US" altLang="zh-CN" sz="2400" b="1" baseline="-25000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[k]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和</a:t>
            </a:r>
            <a:r>
              <a:rPr kumimoji="1" lang="en-US" altLang="zh-CN" sz="2400" b="1" i="1" dirty="0" err="1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t</a:t>
            </a:r>
            <a:r>
              <a:rPr kumimoji="1" lang="en-US" altLang="zh-CN" sz="2400" b="1" i="1" baseline="-25000" dirty="0" err="1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j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，此时仍会出现两种情况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，</a:t>
            </a:r>
            <a:endParaRPr kumimoji="1" lang="en-US" altLang="zh-CN" sz="2400" b="1" dirty="0" smtClean="0">
              <a:solidFill>
                <a:schemeClr val="tx1"/>
              </a:solidFill>
              <a:latin typeface="华文仿宋" pitchFamily="2" charset="-122"/>
              <a:ea typeface="华文仿宋" pitchFamily="2" charset="-122"/>
            </a:endParaRPr>
          </a:p>
          <a:p>
            <a:pPr algn="l">
              <a:lnSpc>
                <a:spcPct val="11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kumimoji="1" lang="zh-CN" altLang="en-US" sz="2400" b="1" dirty="0" smtClean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当</a:t>
            </a:r>
            <a:r>
              <a:rPr kumimoji="1" lang="en-US" altLang="zh-CN" sz="2400" b="1" i="1" dirty="0" err="1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t</a:t>
            </a:r>
            <a:r>
              <a:rPr kumimoji="1" lang="en-US" altLang="zh-CN" sz="2400" b="1" baseline="-25000" dirty="0" err="1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next</a:t>
            </a:r>
            <a:r>
              <a:rPr kumimoji="1" lang="en-US" altLang="zh-CN" sz="2400" b="1" baseline="-25000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[k]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＝</a:t>
            </a:r>
            <a:r>
              <a:rPr kumimoji="1" lang="en-US" altLang="zh-CN" sz="2400" b="1" i="1" dirty="0" err="1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t</a:t>
            </a:r>
            <a:r>
              <a:rPr kumimoji="1" lang="en-US" altLang="zh-CN" sz="2400" b="1" i="1" baseline="-25000" dirty="0" err="1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j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时，与情况（</a:t>
            </a:r>
            <a:r>
              <a:rPr kumimoji="1" lang="en-US" altLang="zh-CN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1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）类似，</a:t>
            </a:r>
            <a:r>
              <a:rPr kumimoji="1" lang="en-US" altLang="zh-CN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next[j]=next[k]+1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；</a:t>
            </a:r>
            <a:endParaRPr kumimoji="1" lang="en-US" altLang="zh-CN" sz="2400" b="1" dirty="0" smtClean="0">
              <a:solidFill>
                <a:schemeClr val="tx1"/>
              </a:solidFill>
              <a:latin typeface="华文仿宋" pitchFamily="2" charset="-122"/>
              <a:ea typeface="华文仿宋" pitchFamily="2" charset="-122"/>
            </a:endParaRPr>
          </a:p>
          <a:p>
            <a:pPr algn="l">
              <a:lnSpc>
                <a:spcPct val="11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kumimoji="1" lang="zh-CN" altLang="en-US" sz="2400" b="1" dirty="0" smtClean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当</a:t>
            </a:r>
            <a:r>
              <a:rPr kumimoji="1" lang="en-US" altLang="zh-CN" sz="2400" b="1" i="1" dirty="0" err="1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t</a:t>
            </a:r>
            <a:r>
              <a:rPr kumimoji="1" lang="en-US" altLang="zh-CN" sz="2400" b="1" baseline="-25000" dirty="0" err="1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next</a:t>
            </a:r>
            <a:r>
              <a:rPr kumimoji="1" lang="en-US" altLang="zh-CN" sz="2400" b="1" baseline="-25000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[k]</a:t>
            </a:r>
            <a:r>
              <a:rPr kumimoji="1" lang="en-US" altLang="zh-CN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≠</a:t>
            </a:r>
            <a:r>
              <a:rPr kumimoji="1" lang="en-US" altLang="zh-CN" sz="2400" b="1" i="1" dirty="0" err="1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t</a:t>
            </a:r>
            <a:r>
              <a:rPr kumimoji="1" lang="en-US" altLang="zh-CN" sz="2400" b="1" i="1" baseline="-25000" dirty="0" err="1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j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时，与情况（</a:t>
            </a:r>
            <a:r>
              <a:rPr kumimoji="1" lang="en-US" altLang="zh-CN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2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）类似，再找</a:t>
            </a:r>
            <a:r>
              <a:rPr kumimoji="1" lang="en-US" altLang="zh-CN" sz="24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t</a:t>
            </a:r>
            <a:r>
              <a:rPr kumimoji="1" lang="en-US" altLang="zh-CN" sz="2400" b="1" baseline="-25000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1</a:t>
            </a:r>
            <a:r>
              <a:rPr kumimoji="1" lang="en-US" altLang="zh-CN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 … </a:t>
            </a:r>
            <a:r>
              <a:rPr kumimoji="1" lang="en-US" altLang="zh-CN" sz="24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t</a:t>
            </a:r>
            <a:r>
              <a:rPr kumimoji="1" lang="en-US" altLang="zh-CN" sz="2400" b="1" i="1" baseline="-25000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j</a:t>
            </a:r>
            <a:r>
              <a:rPr kumimoji="1" lang="en-US" altLang="zh-CN" sz="2400" b="1" baseline="-25000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-1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的后缀中第</a:t>
            </a:r>
            <a:r>
              <a:rPr kumimoji="1" lang="en-US" altLang="zh-CN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3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大真前缀，重复（</a:t>
            </a:r>
            <a:r>
              <a:rPr kumimoji="1" lang="en-US" altLang="zh-CN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2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）的过程，直到找到</a:t>
            </a:r>
            <a:r>
              <a:rPr kumimoji="1" lang="en-US" altLang="zh-CN" sz="24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t</a:t>
            </a:r>
            <a:r>
              <a:rPr kumimoji="1" lang="en-US" altLang="zh-CN" sz="2400" b="1" baseline="-25000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1</a:t>
            </a:r>
            <a:r>
              <a:rPr kumimoji="1" lang="en-US" altLang="zh-CN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 … </a:t>
            </a:r>
            <a:r>
              <a:rPr kumimoji="1" lang="en-US" altLang="zh-CN" sz="24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t</a:t>
            </a:r>
            <a:r>
              <a:rPr kumimoji="1" lang="en-US" altLang="zh-CN" sz="2400" b="1" i="1" baseline="-25000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j</a:t>
            </a:r>
            <a:r>
              <a:rPr kumimoji="1" lang="en-US" altLang="zh-CN" sz="2400" b="1" baseline="-25000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-1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的后缀中的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最小真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前缀，或确定</a:t>
            </a:r>
            <a:r>
              <a:rPr kumimoji="1" lang="en-US" altLang="zh-CN" sz="24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t</a:t>
            </a:r>
            <a:r>
              <a:rPr kumimoji="1" lang="en-US" altLang="zh-CN" sz="2400" b="1" baseline="-25000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1</a:t>
            </a:r>
            <a:r>
              <a:rPr kumimoji="1" lang="en-US" altLang="zh-CN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 … </a:t>
            </a:r>
            <a:r>
              <a:rPr kumimoji="1" lang="en-US" altLang="zh-CN" sz="24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t</a:t>
            </a:r>
            <a:r>
              <a:rPr kumimoji="1" lang="en-US" altLang="zh-CN" sz="2400" b="1" i="1" baseline="-25000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j</a:t>
            </a:r>
            <a:r>
              <a:rPr kumimoji="1" lang="en-US" altLang="zh-CN" sz="2400" b="1" baseline="-25000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-1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的后缀中不存在真前缀，此时，</a:t>
            </a:r>
            <a:r>
              <a:rPr kumimoji="1" lang="en-US" altLang="zh-CN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next[j+1]=1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。</a:t>
            </a:r>
            <a:endParaRPr lang="zh-CN" altLang="en-US" sz="2400" b="1" dirty="0">
              <a:latin typeface="华文仿宋" pitchFamily="2" charset="-122"/>
              <a:ea typeface="华文仿宋" pitchFamily="2" charset="-122"/>
            </a:endParaRP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582613" y="2235200"/>
            <a:ext cx="7753350" cy="3006725"/>
            <a:chOff x="632" y="1948"/>
            <a:chExt cx="4884" cy="1894"/>
          </a:xfrm>
        </p:grpSpPr>
        <p:sp>
          <p:nvSpPr>
            <p:cNvPr id="137222" name="Text Box 6"/>
            <p:cNvSpPr txBox="1">
              <a:spLocks noChangeArrowheads="1"/>
            </p:cNvSpPr>
            <p:nvPr/>
          </p:nvSpPr>
          <p:spPr bwMode="auto">
            <a:xfrm>
              <a:off x="632" y="1948"/>
              <a:ext cx="4884" cy="18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 eaLnBrk="0" hangingPunct="0"/>
              <a:endParaRPr lang="en-US" altLang="zh-CN" sz="1600" b="1" i="1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  <a:p>
              <a:pPr algn="just" eaLnBrk="0" hangingPunct="0"/>
              <a:endParaRPr lang="en-US" altLang="zh-CN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  <a:p>
              <a:pPr algn="just" eaLnBrk="0" hangingPunct="0"/>
              <a:endParaRPr lang="en-US" altLang="zh-CN" sz="1600" b="1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  <a:p>
              <a:pPr algn="just" eaLnBrk="0" hangingPunct="0"/>
              <a:endParaRPr lang="en-US" altLang="zh-CN" sz="2400" b="1" i="1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  <a:p>
              <a:pPr algn="just" eaLnBrk="0" hangingPunct="0"/>
              <a:endParaRPr lang="en-US" altLang="zh-CN" sz="2400" b="1" i="1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  <a:p>
              <a:pPr algn="just" eaLnBrk="0" hangingPunct="0"/>
              <a:endParaRPr lang="en-US" altLang="zh-CN" sz="2400" b="1" i="1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  <a:p>
              <a:pPr algn="just" eaLnBrk="0" hangingPunct="0"/>
              <a:r>
                <a:rPr lang="en-US" altLang="zh-CN" sz="2400" b="1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t</a:t>
              </a:r>
              <a:r>
                <a:rPr lang="en-US" altLang="zh-CN" sz="2400" b="1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1</a:t>
              </a:r>
              <a:r>
                <a:rPr lang="en-US" altLang="zh-CN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… </a:t>
              </a:r>
              <a:r>
                <a:rPr lang="en-US" altLang="zh-CN" sz="2400" b="1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t</a:t>
              </a:r>
              <a:r>
                <a:rPr lang="en-US" altLang="zh-CN" sz="2400" b="1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next[k]-1 </a:t>
              </a:r>
              <a:r>
                <a:rPr lang="en-US" altLang="zh-CN" sz="2400" b="1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t</a:t>
              </a:r>
              <a:r>
                <a:rPr lang="en-US" altLang="zh-CN" sz="2400" b="1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next[k]</a:t>
              </a:r>
              <a:r>
                <a:rPr lang="en-US" altLang="zh-CN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…  </a:t>
              </a:r>
              <a:r>
                <a:rPr lang="en-US" altLang="zh-CN" sz="2400" b="1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t</a:t>
              </a:r>
              <a:r>
                <a:rPr lang="en-US" altLang="zh-CN" sz="2400" b="1" i="1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k</a:t>
              </a:r>
              <a:r>
                <a:rPr lang="en-US" altLang="zh-CN" sz="2400" b="1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-1 </a:t>
              </a:r>
              <a:r>
                <a:rPr lang="en-US" altLang="zh-CN" sz="2400" b="1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t</a:t>
              </a:r>
              <a:r>
                <a:rPr lang="en-US" altLang="zh-CN" sz="2400" b="1" i="1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k</a:t>
              </a:r>
              <a:r>
                <a:rPr lang="en-US" altLang="zh-CN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… </a:t>
              </a:r>
              <a:r>
                <a:rPr lang="en-US" altLang="zh-CN" sz="2400" b="1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t</a:t>
              </a:r>
              <a:r>
                <a:rPr lang="en-US" altLang="zh-CN" sz="2400" b="1" i="1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j</a:t>
              </a:r>
              <a:r>
                <a:rPr lang="en-US" altLang="zh-CN" sz="2400" b="1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-next[k]+1 </a:t>
              </a:r>
              <a:r>
                <a:rPr lang="en-US" altLang="zh-CN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… </a:t>
              </a:r>
              <a:r>
                <a:rPr lang="en-US" altLang="zh-CN" sz="2400" b="1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t</a:t>
              </a:r>
              <a:r>
                <a:rPr lang="en-US" altLang="zh-CN" sz="2400" b="1" i="1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j</a:t>
              </a:r>
              <a:r>
                <a:rPr lang="en-US" altLang="zh-CN" sz="2400" b="1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-1</a:t>
              </a:r>
              <a:r>
                <a:rPr lang="en-US" altLang="zh-CN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</a:t>
              </a:r>
              <a:r>
                <a:rPr lang="en-US" altLang="zh-CN" sz="2400" b="1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t</a:t>
              </a:r>
              <a:r>
                <a:rPr lang="en-US" altLang="zh-CN" sz="2400" b="1" i="1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j</a:t>
              </a:r>
              <a:r>
                <a:rPr lang="en-US" altLang="zh-CN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</a:t>
              </a:r>
              <a:r>
                <a:rPr lang="en-US" altLang="zh-CN" sz="2400" b="1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t</a:t>
              </a:r>
              <a:r>
                <a:rPr lang="en-US" altLang="zh-CN" sz="2400" b="1" i="1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j</a:t>
              </a:r>
              <a:r>
                <a:rPr lang="en-US" altLang="zh-CN" sz="2400" b="1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+1</a:t>
              </a:r>
              <a:r>
                <a:rPr lang="en-US" altLang="zh-CN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</a:t>
              </a:r>
            </a:p>
          </p:txBody>
        </p:sp>
        <p:sp>
          <p:nvSpPr>
            <p:cNvPr id="137231" name="AutoShape 15"/>
            <p:cNvSpPr>
              <a:spLocks/>
            </p:cNvSpPr>
            <p:nvPr/>
          </p:nvSpPr>
          <p:spPr bwMode="auto">
            <a:xfrm rot="16200000">
              <a:off x="1055" y="3159"/>
              <a:ext cx="79" cy="744"/>
            </a:xfrm>
            <a:prstGeom prst="leftBrace">
              <a:avLst>
                <a:gd name="adj1" fmla="val 78481"/>
                <a:gd name="adj2" fmla="val 50042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232" name="Text Box 16"/>
            <p:cNvSpPr txBox="1">
              <a:spLocks noChangeArrowheads="1"/>
            </p:cNvSpPr>
            <p:nvPr/>
          </p:nvSpPr>
          <p:spPr bwMode="auto">
            <a:xfrm>
              <a:off x="814" y="3672"/>
              <a:ext cx="831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zh-CN" altLang="en-US" sz="1600" dirty="0" smtClean="0">
                  <a:latin typeface="Times New Roman" pitchFamily="18" charset="0"/>
                  <a:ea typeface="宋体" charset="-122"/>
                </a:rPr>
                <a:t>第</a:t>
              </a:r>
              <a:r>
                <a:rPr lang="en-US" altLang="zh-CN" sz="1600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2</a:t>
              </a:r>
              <a:r>
                <a:rPr lang="zh-CN" altLang="en-US" sz="16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大真前缀</a:t>
              </a:r>
            </a:p>
          </p:txBody>
        </p:sp>
        <p:sp>
          <p:nvSpPr>
            <p:cNvPr id="137233" name="AutoShape 17"/>
            <p:cNvSpPr>
              <a:spLocks/>
            </p:cNvSpPr>
            <p:nvPr/>
          </p:nvSpPr>
          <p:spPr bwMode="auto">
            <a:xfrm rot="16200000">
              <a:off x="3858" y="3213"/>
              <a:ext cx="79" cy="744"/>
            </a:xfrm>
            <a:prstGeom prst="leftBrace">
              <a:avLst>
                <a:gd name="adj1" fmla="val 78481"/>
                <a:gd name="adj2" fmla="val 50042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234" name="Text Box 18"/>
            <p:cNvSpPr txBox="1">
              <a:spLocks noChangeArrowheads="1"/>
            </p:cNvSpPr>
            <p:nvPr/>
          </p:nvSpPr>
          <p:spPr bwMode="auto">
            <a:xfrm>
              <a:off x="3552" y="3661"/>
              <a:ext cx="832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zh-CN" altLang="en-US" sz="1600" dirty="0" smtClean="0">
                  <a:latin typeface="Times New Roman" pitchFamily="18" charset="0"/>
                  <a:ea typeface="宋体" charset="-122"/>
                </a:rPr>
                <a:t>第</a:t>
              </a:r>
              <a:r>
                <a:rPr lang="en-US" altLang="zh-CN" sz="1600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2</a:t>
              </a:r>
              <a:r>
                <a:rPr lang="zh-CN" altLang="en-US" sz="16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大真后缀</a:t>
              </a:r>
            </a:p>
          </p:txBody>
        </p:sp>
        <p:sp>
          <p:nvSpPr>
            <p:cNvPr id="137235" name="Line 19"/>
            <p:cNvSpPr>
              <a:spLocks noChangeShapeType="1"/>
            </p:cNvSpPr>
            <p:nvPr/>
          </p:nvSpPr>
          <p:spPr bwMode="auto">
            <a:xfrm>
              <a:off x="4396" y="3083"/>
              <a:ext cx="0" cy="14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236" name="Line 20"/>
            <p:cNvSpPr>
              <a:spLocks noChangeShapeType="1"/>
            </p:cNvSpPr>
            <p:nvPr/>
          </p:nvSpPr>
          <p:spPr bwMode="auto">
            <a:xfrm>
              <a:off x="1856" y="3083"/>
              <a:ext cx="0" cy="14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237" name="Line 21"/>
            <p:cNvSpPr>
              <a:spLocks noChangeShapeType="1"/>
            </p:cNvSpPr>
            <p:nvPr/>
          </p:nvSpPr>
          <p:spPr bwMode="auto">
            <a:xfrm>
              <a:off x="1856" y="3082"/>
              <a:ext cx="254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756331" y="4440012"/>
            <a:ext cx="78486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j=6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时，</a:t>
            </a:r>
            <a:r>
              <a:rPr kumimoji="1" lang="en-US" altLang="zh-CN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t</a:t>
            </a:r>
            <a:r>
              <a:rPr kumimoji="1" lang="en-US" altLang="zh-CN" sz="2400" b="1" baseline="-30000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2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＝</a:t>
            </a:r>
            <a:r>
              <a:rPr kumimoji="1" lang="en-US" altLang="zh-CN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t</a:t>
            </a:r>
            <a:r>
              <a:rPr kumimoji="1" lang="en-US" altLang="zh-CN" sz="2400" b="1" baseline="-30000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5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，</a:t>
            </a:r>
            <a:r>
              <a:rPr kumimoji="1" lang="en-US" altLang="zh-CN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next[6]=3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；</a:t>
            </a:r>
            <a:r>
              <a:rPr kumimoji="1" lang="en-US" altLang="zh-CN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j=7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时，</a:t>
            </a:r>
            <a:r>
              <a:rPr kumimoji="1" lang="en-US" altLang="zh-CN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t</a:t>
            </a:r>
            <a:r>
              <a:rPr kumimoji="1" lang="en-US" altLang="zh-CN" sz="2400" b="1" baseline="-30000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3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＝</a:t>
            </a:r>
            <a:r>
              <a:rPr kumimoji="1" lang="en-US" altLang="zh-CN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t</a:t>
            </a:r>
            <a:r>
              <a:rPr kumimoji="1" lang="en-US" altLang="zh-CN" sz="2400" b="1" baseline="-30000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6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，</a:t>
            </a:r>
            <a:r>
              <a:rPr kumimoji="1" lang="en-US" altLang="zh-CN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next[7]=4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；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j=8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时，</a:t>
            </a:r>
            <a:r>
              <a:rPr kumimoji="1" lang="en-US" altLang="zh-CN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t</a:t>
            </a:r>
            <a:r>
              <a:rPr kumimoji="1" lang="en-US" altLang="zh-CN" sz="2400" b="1" baseline="-30000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4</a:t>
            </a:r>
            <a:r>
              <a:rPr kumimoji="1" lang="en-US" altLang="zh-CN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≠t</a:t>
            </a:r>
            <a:r>
              <a:rPr kumimoji="1" lang="en-US" altLang="zh-CN" sz="2400" b="1" baseline="-30000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7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，</a:t>
            </a:r>
            <a:r>
              <a:rPr kumimoji="1" lang="en-US" altLang="zh-CN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k=next[4]=2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，</a:t>
            </a:r>
            <a:r>
              <a:rPr kumimoji="1" lang="en-US" altLang="zh-CN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t</a:t>
            </a:r>
            <a:r>
              <a:rPr kumimoji="1" lang="en-US" altLang="zh-CN" sz="2400" b="1" baseline="-30000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2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＝</a:t>
            </a:r>
            <a:r>
              <a:rPr kumimoji="1" lang="en-US" altLang="zh-CN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t</a:t>
            </a:r>
            <a:r>
              <a:rPr kumimoji="1" lang="en-US" altLang="zh-CN" sz="2400" b="1" baseline="-30000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7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，</a:t>
            </a:r>
            <a:r>
              <a:rPr kumimoji="1" lang="en-US" altLang="zh-CN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next[8]=k+1=3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。</a:t>
            </a:r>
          </a:p>
        </p:txBody>
      </p:sp>
      <p:sp>
        <p:nvSpPr>
          <p:cNvPr id="81930" name="Text Box 10"/>
          <p:cNvSpPr txBox="1">
            <a:spLocks noChangeArrowheads="1"/>
          </p:cNvSpPr>
          <p:nvPr/>
        </p:nvSpPr>
        <p:spPr bwMode="auto">
          <a:xfrm>
            <a:off x="683759" y="1540556"/>
            <a:ext cx="7487783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例如，模式</a:t>
            </a:r>
            <a:r>
              <a:rPr kumimoji="1" lang="en-US" altLang="zh-CN" sz="24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T</a:t>
            </a:r>
            <a:r>
              <a:rPr kumimoji="1" lang="en-US" altLang="zh-CN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="</a:t>
            </a:r>
            <a:r>
              <a:rPr kumimoji="1" lang="en-US" altLang="zh-CN" sz="24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a b a </a:t>
            </a:r>
            <a:r>
              <a:rPr kumimoji="1" lang="en-US" altLang="zh-CN" sz="2400" b="1" i="1" dirty="0" err="1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a</a:t>
            </a:r>
            <a:r>
              <a:rPr kumimoji="1" lang="en-US" altLang="zh-CN" sz="24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 b a b c</a:t>
            </a:r>
            <a:r>
              <a:rPr kumimoji="1" lang="en-US" altLang="zh-CN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"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的</a:t>
            </a:r>
            <a:r>
              <a:rPr kumimoji="1" lang="en-US" altLang="zh-CN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next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值计算如下： 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j=1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时，</a:t>
            </a:r>
            <a:r>
              <a:rPr kumimoji="1" lang="en-US" altLang="zh-CN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next[1]=0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；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		j=2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时，</a:t>
            </a:r>
            <a:r>
              <a:rPr kumimoji="1" lang="en-US" altLang="zh-CN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next[2]=1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；</a:t>
            </a:r>
            <a:endParaRPr kumimoji="1" lang="en-US" altLang="zh-CN" sz="2400" b="1" dirty="0" smtClean="0">
              <a:solidFill>
                <a:schemeClr val="tx1"/>
              </a:solidFill>
              <a:latin typeface="华文仿宋" pitchFamily="2" charset="-122"/>
              <a:ea typeface="华文仿宋" pitchFamily="2" charset="-122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j=3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时，</a:t>
            </a:r>
            <a:r>
              <a:rPr kumimoji="1" lang="en-US" altLang="zh-CN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t</a:t>
            </a:r>
            <a:r>
              <a:rPr kumimoji="1" lang="en-US" altLang="zh-CN" sz="2400" b="1" baseline="-30000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1</a:t>
            </a:r>
            <a:r>
              <a:rPr kumimoji="1" lang="en-US" altLang="zh-CN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≠t</a:t>
            </a:r>
            <a:r>
              <a:rPr kumimoji="1" lang="en-US" altLang="zh-CN" sz="2400" b="1" baseline="-30000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2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，</a:t>
            </a:r>
            <a:r>
              <a:rPr kumimoji="1" lang="en-US" altLang="zh-CN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next[3]=1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；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j=4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时，</a:t>
            </a:r>
            <a:r>
              <a:rPr kumimoji="1" lang="en-US" altLang="zh-CN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t</a:t>
            </a:r>
            <a:r>
              <a:rPr kumimoji="1" lang="en-US" altLang="zh-CN" sz="2400" b="1" baseline="-30000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1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＝</a:t>
            </a:r>
            <a:r>
              <a:rPr kumimoji="1" lang="en-US" altLang="zh-CN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t</a:t>
            </a:r>
            <a:r>
              <a:rPr kumimoji="1" lang="en-US" altLang="zh-CN" sz="2400" b="1" baseline="-30000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3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，</a:t>
            </a:r>
            <a:r>
              <a:rPr kumimoji="1" lang="en-US" altLang="zh-CN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next[4]=2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；</a:t>
            </a:r>
            <a:endParaRPr kumimoji="1" lang="en-US" altLang="zh-CN" sz="2400" b="1" dirty="0" smtClean="0">
              <a:solidFill>
                <a:schemeClr val="tx1"/>
              </a:solidFill>
              <a:latin typeface="华文仿宋" pitchFamily="2" charset="-122"/>
              <a:ea typeface="华文仿宋" pitchFamily="2" charset="-122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j=5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时，</a:t>
            </a:r>
            <a:r>
              <a:rPr kumimoji="1" lang="en-US" altLang="zh-CN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t</a:t>
            </a:r>
            <a:r>
              <a:rPr kumimoji="1" lang="en-US" altLang="zh-CN" sz="2400" b="1" baseline="-30000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2</a:t>
            </a:r>
            <a:r>
              <a:rPr kumimoji="1" lang="en-US" altLang="zh-CN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≠t</a:t>
            </a:r>
            <a:r>
              <a:rPr kumimoji="1" lang="en-US" altLang="zh-CN" sz="2400" b="1" baseline="-30000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4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，令</a:t>
            </a:r>
            <a:r>
              <a:rPr kumimoji="1" lang="en-US" altLang="zh-CN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k=next[2]=1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，</a:t>
            </a:r>
            <a:r>
              <a:rPr kumimoji="1" lang="en-US" altLang="zh-CN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t</a:t>
            </a:r>
            <a:r>
              <a:rPr kumimoji="1" lang="en-US" altLang="zh-CN" sz="2400" b="1" baseline="-30000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1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＝</a:t>
            </a:r>
            <a:r>
              <a:rPr kumimoji="1" lang="en-US" altLang="zh-CN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t</a:t>
            </a:r>
            <a:r>
              <a:rPr kumimoji="1" lang="en-US" altLang="zh-CN" sz="2400" b="1" baseline="-30000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4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，</a:t>
            </a:r>
            <a:r>
              <a:rPr kumimoji="1" lang="en-US" altLang="zh-CN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next[5]=k+1=2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；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90600" y="981075"/>
            <a:ext cx="7035800" cy="5191125"/>
            <a:chOff x="848" y="1344"/>
            <a:chExt cx="4432" cy="2544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848" y="1344"/>
              <a:ext cx="4432" cy="2544"/>
              <a:chOff x="1639" y="1233"/>
              <a:chExt cx="7654" cy="3774"/>
            </a:xfrm>
          </p:grpSpPr>
          <p:sp>
            <p:nvSpPr>
              <p:cNvPr id="117766" name="Text Box 6"/>
              <p:cNvSpPr txBox="1">
                <a:spLocks noChangeArrowheads="1"/>
              </p:cNvSpPr>
              <p:nvPr/>
            </p:nvSpPr>
            <p:spPr bwMode="auto">
              <a:xfrm>
                <a:off x="1639" y="1238"/>
                <a:ext cx="7654" cy="376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prstDash val="lgDashDot"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>
                  <a:spcAft>
                    <a:spcPts val="775"/>
                  </a:spcAft>
                </a:pPr>
                <a:r>
                  <a:rPr lang="zh-CN" altLang="en-US" sz="2000" dirty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算法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3.4——KMP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算法中求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next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数组</a:t>
                </a:r>
              </a:p>
              <a:p>
                <a:pPr algn="just" eaLnBrk="0" hangingPunct="0"/>
                <a:endParaRPr lang="en-US" altLang="zh-CN" sz="2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1639" y="1233"/>
                <a:ext cx="550" cy="864"/>
                <a:chOff x="1519" y="3141"/>
                <a:chExt cx="550" cy="864"/>
              </a:xfrm>
            </p:grpSpPr>
            <p:sp>
              <p:nvSpPr>
                <p:cNvPr id="117768" name="AutoShape 8"/>
                <p:cNvSpPr>
                  <a:spLocks noChangeArrowheads="1"/>
                </p:cNvSpPr>
                <p:nvPr/>
              </p:nvSpPr>
              <p:spPr bwMode="auto">
                <a:xfrm rot="5400000">
                  <a:off x="1362" y="3298"/>
                  <a:ext cx="864" cy="550"/>
                </a:xfrm>
                <a:prstGeom prst="rtTriangle">
                  <a:avLst/>
                </a:prstGeom>
                <a:noFill/>
                <a:ln w="9525">
                  <a:solidFill>
                    <a:srgbClr val="000000"/>
                  </a:solidFill>
                  <a:prstDash val="lgDashDot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7769" name="WordArt 9"/>
                <p:cNvSpPr>
                  <a:spLocks noChangeArrowheads="1" noChangeShapeType="1" noTextEdit="1"/>
                </p:cNvSpPr>
                <p:nvPr/>
              </p:nvSpPr>
              <p:spPr bwMode="auto">
                <a:xfrm rot="18000000">
                  <a:off x="1454" y="3346"/>
                  <a:ext cx="557" cy="167"/>
                </a:xfrm>
                <a:prstGeom prst="rect">
                  <a:avLst/>
                </a:prstGeom>
              </p:spPr>
              <p:txBody>
                <a:bodyPr wrap="none" fromWordArt="1">
                  <a:prstTxWarp prst="textCanDown">
                    <a:avLst>
                      <a:gd name="adj" fmla="val 2569"/>
                    </a:avLst>
                  </a:prstTxWarp>
                </a:bodyPr>
                <a:lstStyle/>
                <a:p>
                  <a:r>
                    <a:rPr lang="en-US" altLang="zh-CN" sz="8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noFill/>
                      <a:latin typeface="宋体"/>
                      <a:ea typeface="宋体"/>
                    </a:rPr>
                    <a:t>C++</a:t>
                  </a:r>
                  <a:r>
                    <a:rPr lang="zh-CN" altLang="en-US" sz="8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noFill/>
                      <a:latin typeface="宋体"/>
                      <a:ea typeface="宋体"/>
                    </a:rPr>
                    <a:t>描述</a:t>
                  </a:r>
                </a:p>
              </p:txBody>
            </p:sp>
          </p:grpSp>
        </p:grpSp>
        <p:sp>
          <p:nvSpPr>
            <p:cNvPr id="117770" name="Rectangle 10"/>
            <p:cNvSpPr>
              <a:spLocks noChangeArrowheads="1"/>
            </p:cNvSpPr>
            <p:nvPr/>
          </p:nvSpPr>
          <p:spPr bwMode="auto">
            <a:xfrm>
              <a:off x="1056" y="1680"/>
              <a:ext cx="2880" cy="2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0" hangingPunct="0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void </a:t>
              </a:r>
              <a:r>
                <a:rPr lang="en-US" altLang="zh-CN" sz="2400" dirty="0" err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GetNext</a:t>
              </a:r>
              <a:r>
                <a:rPr lang="en-US" altLang="zh-CN" sz="2400" dirty="0">
                  <a:solidFill>
                    <a:schemeClr val="tx1"/>
                  </a:solidFill>
                  <a:latin typeface="宋体" charset="-122"/>
                  <a:ea typeface="宋体" charset="-122"/>
                </a:rPr>
                <a:t>(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char T[ ], </a:t>
              </a:r>
              <a:r>
                <a:rPr lang="en-US" altLang="zh-CN" sz="2400" dirty="0" err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int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next[ ]</a:t>
              </a:r>
              <a:r>
                <a:rPr lang="en-US" altLang="zh-CN" sz="2400" dirty="0">
                  <a:solidFill>
                    <a:schemeClr val="tx1"/>
                  </a:solidFill>
                  <a:latin typeface="宋体" charset="-122"/>
                  <a:ea typeface="宋体" charset="-122"/>
                </a:rPr>
                <a:t>)</a:t>
              </a:r>
              <a:endParaRPr lang="en-US" altLang="zh-CN" sz="2400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  <a:p>
              <a:pPr algn="l" eaLnBrk="0" hangingPunct="0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{</a:t>
              </a:r>
            </a:p>
            <a:p>
              <a:pPr algn="l" eaLnBrk="0" hangingPunct="0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next[1]=0;</a:t>
              </a:r>
            </a:p>
            <a:p>
              <a:pPr algn="l" eaLnBrk="0" hangingPunct="0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j=1; k=0;</a:t>
              </a:r>
            </a:p>
            <a:p>
              <a:pPr algn="l" eaLnBrk="0" hangingPunct="0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while </a:t>
              </a:r>
              <a:r>
                <a:rPr lang="en-US" altLang="zh-CN" sz="2400" dirty="0">
                  <a:solidFill>
                    <a:schemeClr val="tx1"/>
                  </a:solidFill>
                  <a:latin typeface="宋体" charset="-122"/>
                  <a:ea typeface="宋体" charset="-122"/>
                </a:rPr>
                <a:t>(</a:t>
              </a:r>
              <a:r>
                <a:rPr lang="en-US" altLang="zh-CN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j&lt;T[0</a:t>
              </a:r>
              <a:r>
                <a:rPr lang="en-US" altLang="zh-CN" sz="240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]</a:t>
              </a:r>
              <a:r>
                <a:rPr lang="en-US" altLang="zh-CN" sz="2400" smtClean="0">
                  <a:solidFill>
                    <a:schemeClr val="tx1"/>
                  </a:solidFill>
                  <a:latin typeface="宋体" charset="-122"/>
                  <a:ea typeface="宋体" charset="-122"/>
                </a:rPr>
                <a:t>)</a:t>
              </a:r>
              <a:endParaRPr lang="en-US" altLang="zh-CN" sz="2400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  <a:p>
              <a:pPr algn="l" eaLnBrk="0" hangingPunct="0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    if </a:t>
              </a:r>
              <a:r>
                <a:rPr lang="en-US" altLang="zh-CN" sz="2400" dirty="0">
                  <a:solidFill>
                    <a:schemeClr val="tx1"/>
                  </a:solidFill>
                  <a:latin typeface="宋体" charset="-122"/>
                  <a:ea typeface="宋体" charset="-122"/>
                </a:rPr>
                <a:t>((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k= =0</a:t>
              </a:r>
              <a:r>
                <a:rPr lang="en-US" altLang="zh-CN" sz="2400" dirty="0">
                  <a:solidFill>
                    <a:schemeClr val="tx1"/>
                  </a:solidFill>
                  <a:latin typeface="宋体" charset="-122"/>
                  <a:ea typeface="宋体" charset="-122"/>
                </a:rPr>
                <a:t>)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| |</a:t>
              </a:r>
              <a:r>
                <a:rPr lang="en-US" altLang="zh-CN" sz="2400" dirty="0">
                  <a:solidFill>
                    <a:schemeClr val="tx1"/>
                  </a:solidFill>
                  <a:latin typeface="宋体" charset="-122"/>
                  <a:ea typeface="宋体" charset="-122"/>
                </a:rPr>
                <a:t>(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T[j]= =T[k]</a:t>
              </a:r>
              <a:r>
                <a:rPr lang="en-US" altLang="zh-CN" sz="2400" dirty="0">
                  <a:solidFill>
                    <a:schemeClr val="tx1"/>
                  </a:solidFill>
                  <a:latin typeface="宋体" charset="-122"/>
                  <a:ea typeface="宋体" charset="-122"/>
                </a:rPr>
                <a:t>))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{</a:t>
              </a:r>
            </a:p>
            <a:p>
              <a:pPr algn="l" eaLnBrk="0" hangingPunct="0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      j++;</a:t>
              </a:r>
            </a:p>
            <a:p>
              <a:pPr algn="l" eaLnBrk="0" hangingPunct="0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      k++;</a:t>
              </a:r>
            </a:p>
            <a:p>
              <a:pPr algn="l" eaLnBrk="0" hangingPunct="0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      next[j]=k;</a:t>
              </a:r>
            </a:p>
            <a:p>
              <a:pPr algn="l" eaLnBrk="0" hangingPunct="0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  }</a:t>
              </a:r>
            </a:p>
            <a:p>
              <a:pPr algn="l" eaLnBrk="0" hangingPunct="0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  else k=next[k];</a:t>
              </a:r>
            </a:p>
            <a:p>
              <a:pPr algn="l" eaLnBrk="0" hangingPunct="0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}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3548742" y="5611559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dirty="0" smtClean="0">
                <a:latin typeface="宋体" charset="-122"/>
                <a:ea typeface="宋体" charset="-122"/>
              </a:rPr>
              <a:t>时间复杂性</a:t>
            </a:r>
            <a:r>
              <a:rPr lang="en-US" altLang="zh-CN" b="1" i="1" dirty="0" smtClean="0">
                <a:solidFill>
                  <a:srgbClr val="3023D5"/>
                </a:solidFill>
                <a:latin typeface="Times New Roman" pitchFamily="18" charset="0"/>
                <a:ea typeface="宋体" charset="-122"/>
              </a:rPr>
              <a:t>O(m)</a:t>
            </a:r>
            <a:endParaRPr lang="zh-CN" altLang="en-US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2"/>
          <p:cNvSpPr txBox="1">
            <a:spLocks noChangeArrowheads="1"/>
          </p:cNvSpPr>
          <p:nvPr/>
        </p:nvSpPr>
        <p:spPr bwMode="auto">
          <a:xfrm>
            <a:off x="609600" y="838200"/>
            <a:ext cx="792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KMP</a:t>
            </a:r>
            <a:r>
              <a:rPr kumimoji="1" lang="zh-CN" altLang="en-US" sz="2400">
                <a:solidFill>
                  <a:schemeClr val="tx1"/>
                </a:solidFill>
                <a:latin typeface="宋体" charset="-122"/>
                <a:ea typeface="宋体" charset="-122"/>
              </a:rPr>
              <a:t>算法用伪代码描述如下：</a:t>
            </a:r>
            <a:r>
              <a:rPr kumimoji="1" lang="zh-CN" altLang="en-US" sz="24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11188" y="1412875"/>
            <a:ext cx="8281987" cy="3065463"/>
            <a:chOff x="1611" y="10338"/>
            <a:chExt cx="7654" cy="2468"/>
          </a:xfrm>
        </p:grpSpPr>
        <p:sp>
          <p:nvSpPr>
            <p:cNvPr id="83972" name="Text Box 4"/>
            <p:cNvSpPr txBox="1">
              <a:spLocks noChangeArrowheads="1"/>
            </p:cNvSpPr>
            <p:nvPr/>
          </p:nvSpPr>
          <p:spPr bwMode="auto">
            <a:xfrm>
              <a:off x="1611" y="10342"/>
              <a:ext cx="7654" cy="246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lgDashDot"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spcAft>
                  <a:spcPts val="775"/>
                </a:spcAft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算法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3.5——KMP</a:t>
              </a: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算法</a:t>
              </a:r>
            </a:p>
            <a:p>
              <a:pPr algn="just" eaLnBrk="0" hangingPunct="0">
                <a:lnSpc>
                  <a:spcPct val="13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1. </a:t>
              </a: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在串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S</a:t>
              </a: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和串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T</a:t>
              </a: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中分别设比较的起始下标</a:t>
              </a:r>
              <a:r>
                <a:rPr lang="en-US" altLang="zh-CN" sz="2000" dirty="0" err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i</a:t>
              </a: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和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j</a:t>
              </a: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；</a:t>
              </a:r>
            </a:p>
            <a:p>
              <a:pPr algn="just" eaLnBrk="0" hangingPunct="0">
                <a:lnSpc>
                  <a:spcPct val="13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2. </a:t>
              </a: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循环直到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S</a:t>
              </a: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中所剩字符长度小于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T</a:t>
              </a: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的长度或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T</a:t>
              </a: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中所有字符均比较完毕</a:t>
              </a:r>
            </a:p>
            <a:p>
              <a:pPr algn="just" eaLnBrk="0" hangingPunct="0">
                <a:lnSpc>
                  <a:spcPct val="13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     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2.1 </a:t>
              </a: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如果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S[i]=T[j]</a:t>
              </a: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，则继续比较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S</a:t>
              </a: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和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T</a:t>
              </a: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的下一个字符；否则</a:t>
              </a:r>
            </a:p>
            <a:p>
              <a:pPr algn="just" eaLnBrk="0" hangingPunct="0">
                <a:lnSpc>
                  <a:spcPct val="13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     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2.2 </a:t>
              </a: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将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j</a:t>
              </a: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向右滑动到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next[j]</a:t>
              </a: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位置，即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j=next[j]</a:t>
              </a: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；</a:t>
              </a:r>
            </a:p>
            <a:p>
              <a:pPr algn="just" eaLnBrk="0" hangingPunct="0">
                <a:lnSpc>
                  <a:spcPct val="13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     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2.3 </a:t>
              </a: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如果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j=0</a:t>
              </a: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，则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将</a:t>
              </a:r>
              <a:r>
                <a:rPr lang="en-US" altLang="zh-CN" sz="2000" dirty="0" smtClean="0">
                  <a:latin typeface="Times New Roman" pitchFamily="18" charset="0"/>
                  <a:ea typeface="宋体" charset="-122"/>
                </a:rPr>
                <a:t>i</a:t>
              </a:r>
              <a:r>
                <a:rPr lang="en-US" altLang="zh-CN" sz="2000" dirty="0" smtClean="0">
                  <a:latin typeface="Times New Roman" pitchFamily="18" charset="0"/>
                  <a:ea typeface="宋体" charset="-122"/>
                  <a:sym typeface="Wingdings" pitchFamily="2" charset="2"/>
                </a:rPr>
                <a:t>i+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1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，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j=1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，准备</a:t>
              </a: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下一趟比较；</a:t>
              </a:r>
            </a:p>
            <a:p>
              <a:pPr algn="just" eaLnBrk="0" hangingPunct="0">
                <a:lnSpc>
                  <a:spcPct val="13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3. </a:t>
              </a: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如果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T</a:t>
              </a: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中所有字符均比较完毕，则返回匹配的起始下标；否则返回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0</a:t>
              </a:r>
              <a:r>
                <a:rPr lang="zh-CN" altLang="en-US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；</a:t>
              </a:r>
            </a:p>
            <a:p>
              <a:pPr algn="just" eaLnBrk="0" hangingPunct="0">
                <a:lnSpc>
                  <a:spcPct val="130000"/>
                </a:lnSpc>
              </a:pPr>
              <a:endParaRPr lang="en-US" altLang="zh-CN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621" y="10338"/>
              <a:ext cx="540" cy="813"/>
              <a:chOff x="1711" y="5088"/>
              <a:chExt cx="540" cy="813"/>
            </a:xfrm>
          </p:grpSpPr>
          <p:sp>
            <p:nvSpPr>
              <p:cNvPr id="83974" name="AutoShape 6"/>
              <p:cNvSpPr>
                <a:spLocks noChangeArrowheads="1"/>
              </p:cNvSpPr>
              <p:nvPr/>
            </p:nvSpPr>
            <p:spPr bwMode="auto">
              <a:xfrm rot="5400000">
                <a:off x="1574" y="5225"/>
                <a:ext cx="813" cy="540"/>
              </a:xfrm>
              <a:prstGeom prst="rtTriangle">
                <a:avLst/>
              </a:prstGeom>
              <a:noFill/>
              <a:ln w="9525">
                <a:solidFill>
                  <a:srgbClr val="000000"/>
                </a:solidFill>
                <a:prstDash val="lgDashDot"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975" name="WordArt 7"/>
              <p:cNvSpPr>
                <a:spLocks noChangeArrowheads="1" noChangeShapeType="1" noTextEdit="1"/>
              </p:cNvSpPr>
              <p:nvPr/>
            </p:nvSpPr>
            <p:spPr bwMode="auto">
              <a:xfrm rot="18180000">
                <a:off x="1647" y="5293"/>
                <a:ext cx="495" cy="16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2569"/>
                  </a:avLst>
                </a:prstTxWarp>
              </a:bodyPr>
              <a:lstStyle/>
              <a:p>
                <a:r>
                  <a:rPr lang="zh-CN" altLang="en-US" sz="800" kern="10" dirty="0">
                    <a:ln w="9525">
                      <a:solidFill>
                        <a:srgbClr val="000000"/>
                      </a:solidFill>
                      <a:prstDash val="lgDashDot"/>
                      <a:round/>
                      <a:headEnd/>
                      <a:tailEnd/>
                    </a:ln>
                    <a:noFill/>
                    <a:latin typeface="宋体"/>
                    <a:ea typeface="宋体"/>
                  </a:rPr>
                  <a:t>伪代码</a:t>
                </a:r>
              </a:p>
            </p:txBody>
          </p:sp>
        </p:grpSp>
      </p:grpSp>
      <p:sp>
        <p:nvSpPr>
          <p:cNvPr id="83976" name="Text Box 8"/>
          <p:cNvSpPr txBox="1">
            <a:spLocks noChangeArrowheads="1"/>
          </p:cNvSpPr>
          <p:nvPr/>
        </p:nvSpPr>
        <p:spPr bwMode="auto">
          <a:xfrm>
            <a:off x="539750" y="4938939"/>
            <a:ext cx="7924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       KMP</a:t>
            </a:r>
            <a:r>
              <a:rPr kumimoji="1" lang="zh-CN" altLang="en-US" sz="2400" dirty="0">
                <a:solidFill>
                  <a:schemeClr val="tx1"/>
                </a:solidFill>
                <a:latin typeface="宋体" charset="-122"/>
                <a:ea typeface="宋体" charset="-122"/>
              </a:rPr>
              <a:t>算法的时间复杂性是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O</a:t>
            </a:r>
            <a:r>
              <a:rPr kumimoji="1" lang="en-US" altLang="zh-CN" sz="2400" dirty="0">
                <a:solidFill>
                  <a:schemeClr val="tx1"/>
                </a:solidFill>
                <a:latin typeface="宋体" charset="-122"/>
                <a:ea typeface="宋体" charset="-122"/>
              </a:rPr>
              <a:t>(</a:t>
            </a:r>
            <a:r>
              <a:rPr kumimoji="1" lang="en-US" altLang="zh-CN" sz="2400" i="1" dirty="0" err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n</a:t>
            </a:r>
            <a:r>
              <a:rPr kumimoji="1" lang="en-US" altLang="zh-CN" sz="2400" dirty="0" err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+</a:t>
            </a:r>
            <a:r>
              <a:rPr kumimoji="1" lang="en-US" altLang="zh-CN" sz="2400" i="1" dirty="0" err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m</a:t>
            </a:r>
            <a:r>
              <a:rPr kumimoji="1" lang="en-US" altLang="zh-CN" sz="2400" dirty="0">
                <a:solidFill>
                  <a:schemeClr val="tx1"/>
                </a:solidFill>
                <a:latin typeface="宋体" charset="-122"/>
                <a:ea typeface="宋体" charset="-122"/>
              </a:rPr>
              <a:t>)</a:t>
            </a:r>
            <a:r>
              <a:rPr kumimoji="1" lang="zh-CN" altLang="en-US" sz="2400" dirty="0">
                <a:solidFill>
                  <a:schemeClr val="tx1"/>
                </a:solidFill>
                <a:latin typeface="宋体" charset="-122"/>
                <a:ea typeface="宋体" charset="-122"/>
              </a:rPr>
              <a:t>，当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m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&lt;&lt;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n</a:t>
            </a:r>
            <a:r>
              <a:rPr kumimoji="1" lang="zh-CN" altLang="en-US" sz="2400" dirty="0">
                <a:solidFill>
                  <a:schemeClr val="tx1"/>
                </a:solidFill>
                <a:latin typeface="宋体" charset="-122"/>
                <a:ea typeface="宋体" charset="-122"/>
              </a:rPr>
              <a:t>时，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KMP</a:t>
            </a:r>
            <a:r>
              <a:rPr kumimoji="1" lang="zh-CN" altLang="en-US" sz="2400" dirty="0">
                <a:solidFill>
                  <a:schemeClr val="tx1"/>
                </a:solidFill>
                <a:latin typeface="宋体" charset="-122"/>
                <a:ea typeface="宋体" charset="-122"/>
              </a:rPr>
              <a:t>算法的时间复杂性是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O</a:t>
            </a:r>
            <a:r>
              <a:rPr kumimoji="1" lang="en-US" altLang="zh-CN" sz="2400" dirty="0">
                <a:solidFill>
                  <a:schemeClr val="tx1"/>
                </a:solidFill>
                <a:latin typeface="宋体" charset="-122"/>
                <a:ea typeface="宋体" charset="-122"/>
              </a:rPr>
              <a:t>(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n</a:t>
            </a:r>
            <a:r>
              <a:rPr kumimoji="1" lang="en-US" altLang="zh-CN" sz="2400" dirty="0">
                <a:solidFill>
                  <a:schemeClr val="tx1"/>
                </a:solidFill>
                <a:latin typeface="宋体" charset="-122"/>
                <a:ea typeface="宋体" charset="-122"/>
              </a:rPr>
              <a:t>)</a:t>
            </a:r>
            <a:r>
              <a:rPr kumimoji="1" lang="zh-CN" altLang="en-US" sz="2400" dirty="0">
                <a:solidFill>
                  <a:schemeClr val="tx1"/>
                </a:solidFill>
                <a:latin typeface="宋体" charset="-122"/>
                <a:ea typeface="宋体" charset="-122"/>
              </a:rPr>
              <a:t>。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6" name="Text Box 4"/>
          <p:cNvSpPr txBox="1">
            <a:spLocks noChangeArrowheads="1"/>
          </p:cNvSpPr>
          <p:nvPr/>
        </p:nvSpPr>
        <p:spPr bwMode="auto">
          <a:xfrm>
            <a:off x="377372" y="449943"/>
            <a:ext cx="120468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  <a:ea typeface="宋体" charset="-122"/>
              </a:rPr>
              <a:t>第</a:t>
            </a:r>
            <a:r>
              <a:rPr lang="en-US" altLang="zh-CN" sz="2800" b="1" dirty="0" smtClean="0">
                <a:latin typeface="Times New Roman" pitchFamily="18" charset="0"/>
                <a:ea typeface="宋体" charset="-122"/>
              </a:rPr>
              <a:t>1</a:t>
            </a:r>
            <a:r>
              <a:rPr lang="zh-CN" altLang="en-US" sz="2800" b="1" dirty="0" smtClean="0">
                <a:latin typeface="Times New Roman" pitchFamily="18" charset="0"/>
                <a:ea typeface="宋体" charset="-122"/>
              </a:rPr>
              <a:t>趟</a:t>
            </a:r>
            <a:endParaRPr lang="zh-CN" altLang="en-US" sz="2800" b="1" dirty="0">
              <a:latin typeface="Times New Roman" pitchFamily="18" charset="0"/>
              <a:ea typeface="宋体" charset="-122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767239" y="791935"/>
            <a:ext cx="5702300" cy="473075"/>
            <a:chOff x="2363" y="7062"/>
            <a:chExt cx="3990" cy="312"/>
          </a:xfrm>
        </p:grpSpPr>
        <p:sp>
          <p:nvSpPr>
            <p:cNvPr id="131078" name="Rectangle 6"/>
            <p:cNvSpPr>
              <a:spLocks noChangeArrowheads="1"/>
            </p:cNvSpPr>
            <p:nvPr/>
          </p:nvSpPr>
          <p:spPr bwMode="auto">
            <a:xfrm>
              <a:off x="2363" y="7062"/>
              <a:ext cx="3990" cy="31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4000" tIns="0" rIns="18000" bIns="0"/>
            <a:lstStyle/>
            <a:p>
              <a:pPr algn="just" eaLnBrk="0" hangingPunct="0"/>
              <a:r>
                <a:rPr lang="en-US" altLang="zh-CN" sz="28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a   b   </a:t>
              </a:r>
              <a:r>
                <a:rPr lang="en-US" altLang="zh-CN" sz="2800" b="1" dirty="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a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b   c   a   b   c   a   c   b  a   b</a:t>
              </a:r>
            </a:p>
          </p:txBody>
        </p:sp>
        <p:sp>
          <p:nvSpPr>
            <p:cNvPr id="131079" name="Line 7"/>
            <p:cNvSpPr>
              <a:spLocks noChangeShapeType="1"/>
            </p:cNvSpPr>
            <p:nvPr/>
          </p:nvSpPr>
          <p:spPr bwMode="auto">
            <a:xfrm>
              <a:off x="2663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080" name="Line 8"/>
            <p:cNvSpPr>
              <a:spLocks noChangeShapeType="1"/>
            </p:cNvSpPr>
            <p:nvPr/>
          </p:nvSpPr>
          <p:spPr bwMode="auto">
            <a:xfrm>
              <a:off x="297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081" name="Line 9"/>
            <p:cNvSpPr>
              <a:spLocks noChangeShapeType="1"/>
            </p:cNvSpPr>
            <p:nvPr/>
          </p:nvSpPr>
          <p:spPr bwMode="auto">
            <a:xfrm>
              <a:off x="3293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082" name="Line 10"/>
            <p:cNvSpPr>
              <a:spLocks noChangeShapeType="1"/>
            </p:cNvSpPr>
            <p:nvPr/>
          </p:nvSpPr>
          <p:spPr bwMode="auto">
            <a:xfrm>
              <a:off x="360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083" name="Line 11"/>
            <p:cNvSpPr>
              <a:spLocks noChangeShapeType="1"/>
            </p:cNvSpPr>
            <p:nvPr/>
          </p:nvSpPr>
          <p:spPr bwMode="auto">
            <a:xfrm>
              <a:off x="390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084" name="Line 12"/>
            <p:cNvSpPr>
              <a:spLocks noChangeShapeType="1"/>
            </p:cNvSpPr>
            <p:nvPr/>
          </p:nvSpPr>
          <p:spPr bwMode="auto">
            <a:xfrm>
              <a:off x="420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085" name="Line 13"/>
            <p:cNvSpPr>
              <a:spLocks noChangeShapeType="1"/>
            </p:cNvSpPr>
            <p:nvPr/>
          </p:nvSpPr>
          <p:spPr bwMode="auto">
            <a:xfrm>
              <a:off x="4523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086" name="Line 14"/>
            <p:cNvSpPr>
              <a:spLocks noChangeShapeType="1"/>
            </p:cNvSpPr>
            <p:nvPr/>
          </p:nvSpPr>
          <p:spPr bwMode="auto">
            <a:xfrm>
              <a:off x="483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087" name="Line 15"/>
            <p:cNvSpPr>
              <a:spLocks noChangeShapeType="1"/>
            </p:cNvSpPr>
            <p:nvPr/>
          </p:nvSpPr>
          <p:spPr bwMode="auto">
            <a:xfrm>
              <a:off x="513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088" name="Line 16"/>
            <p:cNvSpPr>
              <a:spLocks noChangeShapeType="1"/>
            </p:cNvSpPr>
            <p:nvPr/>
          </p:nvSpPr>
          <p:spPr bwMode="auto">
            <a:xfrm>
              <a:off x="543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089" name="Line 17"/>
            <p:cNvSpPr>
              <a:spLocks noChangeShapeType="1"/>
            </p:cNvSpPr>
            <p:nvPr/>
          </p:nvSpPr>
          <p:spPr bwMode="auto">
            <a:xfrm>
              <a:off x="573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090" name="Line 18"/>
            <p:cNvSpPr>
              <a:spLocks noChangeShapeType="1"/>
            </p:cNvSpPr>
            <p:nvPr/>
          </p:nvSpPr>
          <p:spPr bwMode="auto">
            <a:xfrm>
              <a:off x="6053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102" name="Text Box 30"/>
          <p:cNvSpPr txBox="1">
            <a:spLocks noChangeArrowheads="1"/>
          </p:cNvSpPr>
          <p:nvPr/>
        </p:nvSpPr>
        <p:spPr bwMode="auto">
          <a:xfrm>
            <a:off x="272596" y="1184049"/>
            <a:ext cx="2122261" cy="8382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lIns="0" tIns="0" rIns="0" bIns="18000"/>
          <a:lstStyle/>
          <a:p>
            <a:pPr algn="l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i=j=3,</a:t>
            </a:r>
            <a:r>
              <a:rPr lang="zh-CN" altLang="en-US" sz="2000" b="1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不匹配</a:t>
            </a:r>
            <a:endParaRPr lang="en-US" altLang="zh-CN" sz="2000" b="1" dirty="0" smtClean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  <a:p>
            <a:pPr algn="l"/>
            <a:r>
              <a:rPr lang="en-US" altLang="zh-CN" sz="2000" b="1" dirty="0" smtClean="0">
                <a:latin typeface="Times New Roman" pitchFamily="18" charset="0"/>
                <a:ea typeface="宋体" charset="-122"/>
              </a:rPr>
              <a:t>i=3,next[3]=1,j=1</a:t>
            </a:r>
            <a:endParaRPr lang="en-US" altLang="zh-CN" sz="2000" b="1" dirty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7" name="Group 32"/>
          <p:cNvGrpSpPr>
            <a:grpSpLocks/>
          </p:cNvGrpSpPr>
          <p:nvPr/>
        </p:nvGrpSpPr>
        <p:grpSpPr bwMode="auto">
          <a:xfrm>
            <a:off x="2439080" y="4374696"/>
            <a:ext cx="5767387" cy="490538"/>
            <a:chOff x="2363" y="7062"/>
            <a:chExt cx="3990" cy="312"/>
          </a:xfrm>
        </p:grpSpPr>
        <p:sp>
          <p:nvSpPr>
            <p:cNvPr id="131105" name="Rectangle 33"/>
            <p:cNvSpPr>
              <a:spLocks noChangeArrowheads="1"/>
            </p:cNvSpPr>
            <p:nvPr/>
          </p:nvSpPr>
          <p:spPr bwMode="auto">
            <a:xfrm>
              <a:off x="2363" y="7062"/>
              <a:ext cx="3990" cy="31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4000" tIns="0" rIns="18000" bIns="0"/>
            <a:lstStyle/>
            <a:p>
              <a:pPr algn="just" eaLnBrk="0" hangingPunct="0"/>
              <a:r>
                <a:rPr lang="en-US" altLang="zh-CN" sz="28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a   b   a   b   c   a   b   c   a   c  b   a   b</a:t>
              </a:r>
            </a:p>
          </p:txBody>
        </p:sp>
        <p:sp>
          <p:nvSpPr>
            <p:cNvPr id="131106" name="Line 34"/>
            <p:cNvSpPr>
              <a:spLocks noChangeShapeType="1"/>
            </p:cNvSpPr>
            <p:nvPr/>
          </p:nvSpPr>
          <p:spPr bwMode="auto">
            <a:xfrm>
              <a:off x="2663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107" name="Line 35"/>
            <p:cNvSpPr>
              <a:spLocks noChangeShapeType="1"/>
            </p:cNvSpPr>
            <p:nvPr/>
          </p:nvSpPr>
          <p:spPr bwMode="auto">
            <a:xfrm>
              <a:off x="297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108" name="Line 36"/>
            <p:cNvSpPr>
              <a:spLocks noChangeShapeType="1"/>
            </p:cNvSpPr>
            <p:nvPr/>
          </p:nvSpPr>
          <p:spPr bwMode="auto">
            <a:xfrm>
              <a:off x="3293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109" name="Line 37"/>
            <p:cNvSpPr>
              <a:spLocks noChangeShapeType="1"/>
            </p:cNvSpPr>
            <p:nvPr/>
          </p:nvSpPr>
          <p:spPr bwMode="auto">
            <a:xfrm>
              <a:off x="360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110" name="Line 38"/>
            <p:cNvSpPr>
              <a:spLocks noChangeShapeType="1"/>
            </p:cNvSpPr>
            <p:nvPr/>
          </p:nvSpPr>
          <p:spPr bwMode="auto">
            <a:xfrm>
              <a:off x="390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111" name="Line 39"/>
            <p:cNvSpPr>
              <a:spLocks noChangeShapeType="1"/>
            </p:cNvSpPr>
            <p:nvPr/>
          </p:nvSpPr>
          <p:spPr bwMode="auto">
            <a:xfrm>
              <a:off x="420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112" name="Line 40"/>
            <p:cNvSpPr>
              <a:spLocks noChangeShapeType="1"/>
            </p:cNvSpPr>
            <p:nvPr/>
          </p:nvSpPr>
          <p:spPr bwMode="auto">
            <a:xfrm>
              <a:off x="4523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113" name="Line 41"/>
            <p:cNvSpPr>
              <a:spLocks noChangeShapeType="1"/>
            </p:cNvSpPr>
            <p:nvPr/>
          </p:nvSpPr>
          <p:spPr bwMode="auto">
            <a:xfrm>
              <a:off x="483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114" name="Line 42"/>
            <p:cNvSpPr>
              <a:spLocks noChangeShapeType="1"/>
            </p:cNvSpPr>
            <p:nvPr/>
          </p:nvSpPr>
          <p:spPr bwMode="auto">
            <a:xfrm>
              <a:off x="513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115" name="Line 43"/>
            <p:cNvSpPr>
              <a:spLocks noChangeShapeType="1"/>
            </p:cNvSpPr>
            <p:nvPr/>
          </p:nvSpPr>
          <p:spPr bwMode="auto">
            <a:xfrm>
              <a:off x="543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116" name="Line 44"/>
            <p:cNvSpPr>
              <a:spLocks noChangeShapeType="1"/>
            </p:cNvSpPr>
            <p:nvPr/>
          </p:nvSpPr>
          <p:spPr bwMode="auto">
            <a:xfrm>
              <a:off x="573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117" name="Line 45"/>
            <p:cNvSpPr>
              <a:spLocks noChangeShapeType="1"/>
            </p:cNvSpPr>
            <p:nvPr/>
          </p:nvSpPr>
          <p:spPr bwMode="auto">
            <a:xfrm>
              <a:off x="6053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46"/>
          <p:cNvGrpSpPr>
            <a:grpSpLocks/>
          </p:cNvGrpSpPr>
          <p:nvPr/>
        </p:nvGrpSpPr>
        <p:grpSpPr bwMode="auto">
          <a:xfrm>
            <a:off x="4682899" y="5173663"/>
            <a:ext cx="2116137" cy="495300"/>
            <a:chOff x="2467" y="3045"/>
            <a:chExt cx="1494" cy="334"/>
          </a:xfrm>
        </p:grpSpPr>
        <p:sp>
          <p:nvSpPr>
            <p:cNvPr id="131119" name="Rectangle 47"/>
            <p:cNvSpPr>
              <a:spLocks noChangeArrowheads="1"/>
            </p:cNvSpPr>
            <p:nvPr/>
          </p:nvSpPr>
          <p:spPr bwMode="auto">
            <a:xfrm>
              <a:off x="2467" y="3045"/>
              <a:ext cx="1494" cy="33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4000" tIns="0" rIns="18000" bIns="0"/>
            <a:lstStyle/>
            <a:p>
              <a:pPr algn="just" eaLnBrk="0" hangingPunct="0"/>
              <a:r>
                <a:rPr lang="en-US" altLang="zh-CN"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a  b  c  a  c</a:t>
              </a:r>
            </a:p>
          </p:txBody>
        </p:sp>
        <p:sp>
          <p:nvSpPr>
            <p:cNvPr id="131120" name="Line 48"/>
            <p:cNvSpPr>
              <a:spLocks noChangeShapeType="1"/>
            </p:cNvSpPr>
            <p:nvPr/>
          </p:nvSpPr>
          <p:spPr bwMode="auto">
            <a:xfrm>
              <a:off x="2774" y="3045"/>
              <a:ext cx="1" cy="3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121" name="Line 49"/>
            <p:cNvSpPr>
              <a:spLocks noChangeShapeType="1"/>
            </p:cNvSpPr>
            <p:nvPr/>
          </p:nvSpPr>
          <p:spPr bwMode="auto">
            <a:xfrm>
              <a:off x="3079" y="3045"/>
              <a:ext cx="1" cy="3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122" name="Line 50"/>
            <p:cNvSpPr>
              <a:spLocks noChangeShapeType="1"/>
            </p:cNvSpPr>
            <p:nvPr/>
          </p:nvSpPr>
          <p:spPr bwMode="auto">
            <a:xfrm>
              <a:off x="3380" y="3045"/>
              <a:ext cx="1" cy="3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123" name="Line 51"/>
            <p:cNvSpPr>
              <a:spLocks noChangeShapeType="1"/>
            </p:cNvSpPr>
            <p:nvPr/>
          </p:nvSpPr>
          <p:spPr bwMode="auto">
            <a:xfrm>
              <a:off x="3671" y="3045"/>
              <a:ext cx="1" cy="3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124" name="Text Box 52"/>
          <p:cNvSpPr txBox="1">
            <a:spLocks noChangeArrowheads="1"/>
          </p:cNvSpPr>
          <p:nvPr/>
        </p:nvSpPr>
        <p:spPr bwMode="auto">
          <a:xfrm>
            <a:off x="226106" y="4928732"/>
            <a:ext cx="2938008" cy="876981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 eaLnBrk="0" hangingPunct="0">
              <a:lnSpc>
                <a:spcPct val="96000"/>
              </a:lnSpc>
            </a:pP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i=11</a:t>
            </a: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，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j=6</a:t>
            </a: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，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t</a:t>
            </a: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中全部字符都比较完毕，匹配成功</a:t>
            </a: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。</a:t>
            </a:r>
          </a:p>
        </p:txBody>
      </p:sp>
      <p:sp>
        <p:nvSpPr>
          <p:cNvPr id="93" name="Text Box 4"/>
          <p:cNvSpPr txBox="1">
            <a:spLocks noChangeArrowheads="1"/>
          </p:cNvSpPr>
          <p:nvPr/>
        </p:nvSpPr>
        <p:spPr bwMode="auto">
          <a:xfrm>
            <a:off x="362858" y="2801257"/>
            <a:ext cx="120468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  <a:ea typeface="宋体" charset="-122"/>
              </a:rPr>
              <a:t>第</a:t>
            </a:r>
            <a:r>
              <a:rPr lang="en-US" altLang="zh-CN" sz="2800" b="1" dirty="0" smtClean="0">
                <a:latin typeface="Times New Roman" pitchFamily="18" charset="0"/>
                <a:ea typeface="宋体" charset="-122"/>
              </a:rPr>
              <a:t>2</a:t>
            </a:r>
            <a:r>
              <a:rPr lang="zh-CN" altLang="en-US" sz="2800" b="1" dirty="0" smtClean="0">
                <a:latin typeface="Times New Roman" pitchFamily="18" charset="0"/>
                <a:ea typeface="宋体" charset="-122"/>
              </a:rPr>
              <a:t>趟</a:t>
            </a:r>
            <a:endParaRPr lang="zh-CN" altLang="en-US" sz="2800" b="1" dirty="0">
              <a:latin typeface="Times New Roman" pitchFamily="18" charset="0"/>
              <a:ea typeface="宋体" charset="-122"/>
            </a:endParaRPr>
          </a:p>
        </p:txBody>
      </p:sp>
      <p:sp>
        <p:nvSpPr>
          <p:cNvPr id="94" name="Text Box 4"/>
          <p:cNvSpPr txBox="1">
            <a:spLocks noChangeArrowheads="1"/>
          </p:cNvSpPr>
          <p:nvPr/>
        </p:nvSpPr>
        <p:spPr bwMode="auto">
          <a:xfrm>
            <a:off x="304801" y="4180114"/>
            <a:ext cx="120468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  <a:ea typeface="宋体" charset="-122"/>
              </a:rPr>
              <a:t>第</a:t>
            </a:r>
            <a:r>
              <a:rPr lang="en-US" altLang="zh-CN" sz="2800" b="1" dirty="0" smtClean="0">
                <a:latin typeface="Times New Roman" pitchFamily="18" charset="0"/>
                <a:ea typeface="宋体" charset="-122"/>
              </a:rPr>
              <a:t>3</a:t>
            </a:r>
            <a:r>
              <a:rPr lang="zh-CN" altLang="en-US" sz="2800" b="1" dirty="0" smtClean="0">
                <a:latin typeface="Times New Roman" pitchFamily="18" charset="0"/>
                <a:ea typeface="宋体" charset="-122"/>
              </a:rPr>
              <a:t>趟</a:t>
            </a:r>
            <a:endParaRPr lang="zh-CN" altLang="en-US" sz="2800" b="1" dirty="0">
              <a:latin typeface="Times New Roman" pitchFamily="18" charset="0"/>
              <a:ea typeface="宋体" charset="-122"/>
            </a:endParaRPr>
          </a:p>
        </p:txBody>
      </p:sp>
      <p:sp>
        <p:nvSpPr>
          <p:cNvPr id="95" name="Rectangle 18"/>
          <p:cNvSpPr>
            <a:spLocks noChangeArrowheads="1"/>
          </p:cNvSpPr>
          <p:nvPr/>
        </p:nvSpPr>
        <p:spPr bwMode="auto">
          <a:xfrm>
            <a:off x="2749323" y="1851707"/>
            <a:ext cx="1536700" cy="560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54000" tIns="0" rIns="18000" bIns="0"/>
          <a:lstStyle/>
          <a:p>
            <a:pPr algn="just" eaLnBrk="0" hangingPunct="0"/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a     b   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c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</a:t>
            </a:r>
          </a:p>
        </p:txBody>
      </p:sp>
      <p:sp>
        <p:nvSpPr>
          <p:cNvPr id="96" name="Line 20"/>
          <p:cNvSpPr>
            <a:spLocks noChangeShapeType="1"/>
          </p:cNvSpPr>
          <p:nvPr/>
        </p:nvSpPr>
        <p:spPr bwMode="auto">
          <a:xfrm>
            <a:off x="3164313" y="1851524"/>
            <a:ext cx="0" cy="5603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7" name="Line 21"/>
          <p:cNvSpPr>
            <a:spLocks noChangeShapeType="1"/>
          </p:cNvSpPr>
          <p:nvPr/>
        </p:nvSpPr>
        <p:spPr bwMode="auto">
          <a:xfrm>
            <a:off x="3681838" y="1851524"/>
            <a:ext cx="0" cy="5603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8" name="Line 20"/>
          <p:cNvSpPr>
            <a:spLocks noChangeShapeType="1"/>
          </p:cNvSpPr>
          <p:nvPr/>
        </p:nvSpPr>
        <p:spPr bwMode="auto">
          <a:xfrm>
            <a:off x="2946599" y="1299980"/>
            <a:ext cx="0" cy="5603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9" name="Line 21"/>
          <p:cNvSpPr>
            <a:spLocks noChangeShapeType="1"/>
          </p:cNvSpPr>
          <p:nvPr/>
        </p:nvSpPr>
        <p:spPr bwMode="auto">
          <a:xfrm>
            <a:off x="3391552" y="1299981"/>
            <a:ext cx="0" cy="5603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0" name="Line 21"/>
          <p:cNvSpPr>
            <a:spLocks noChangeShapeType="1"/>
          </p:cNvSpPr>
          <p:nvPr/>
        </p:nvSpPr>
        <p:spPr bwMode="auto">
          <a:xfrm>
            <a:off x="3841497" y="1285466"/>
            <a:ext cx="0" cy="5603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01" name="Group 32"/>
          <p:cNvGrpSpPr>
            <a:grpSpLocks/>
          </p:cNvGrpSpPr>
          <p:nvPr/>
        </p:nvGrpSpPr>
        <p:grpSpPr bwMode="auto">
          <a:xfrm>
            <a:off x="2598737" y="2923268"/>
            <a:ext cx="5767387" cy="490538"/>
            <a:chOff x="2363" y="7062"/>
            <a:chExt cx="3990" cy="312"/>
          </a:xfrm>
        </p:grpSpPr>
        <p:sp>
          <p:nvSpPr>
            <p:cNvPr id="102" name="Rectangle 33"/>
            <p:cNvSpPr>
              <a:spLocks noChangeArrowheads="1"/>
            </p:cNvSpPr>
            <p:nvPr/>
          </p:nvSpPr>
          <p:spPr bwMode="auto">
            <a:xfrm>
              <a:off x="2363" y="7062"/>
              <a:ext cx="3990" cy="31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4000" tIns="0" rIns="18000" bIns="0"/>
            <a:lstStyle/>
            <a:p>
              <a:pPr algn="just" eaLnBrk="0" hangingPunct="0"/>
              <a:r>
                <a:rPr lang="en-US" altLang="zh-CN" sz="28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a   b   a   b   c   a   </a:t>
              </a:r>
              <a:r>
                <a:rPr lang="en-US" altLang="zh-CN" sz="2800" b="1" dirty="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b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c   a   c  b   a   b</a:t>
              </a:r>
            </a:p>
          </p:txBody>
        </p:sp>
        <p:sp>
          <p:nvSpPr>
            <p:cNvPr id="103" name="Line 34"/>
            <p:cNvSpPr>
              <a:spLocks noChangeShapeType="1"/>
            </p:cNvSpPr>
            <p:nvPr/>
          </p:nvSpPr>
          <p:spPr bwMode="auto">
            <a:xfrm>
              <a:off x="2663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Line 35"/>
            <p:cNvSpPr>
              <a:spLocks noChangeShapeType="1"/>
            </p:cNvSpPr>
            <p:nvPr/>
          </p:nvSpPr>
          <p:spPr bwMode="auto">
            <a:xfrm>
              <a:off x="297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Line 36"/>
            <p:cNvSpPr>
              <a:spLocks noChangeShapeType="1"/>
            </p:cNvSpPr>
            <p:nvPr/>
          </p:nvSpPr>
          <p:spPr bwMode="auto">
            <a:xfrm>
              <a:off x="3293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Line 37"/>
            <p:cNvSpPr>
              <a:spLocks noChangeShapeType="1"/>
            </p:cNvSpPr>
            <p:nvPr/>
          </p:nvSpPr>
          <p:spPr bwMode="auto">
            <a:xfrm>
              <a:off x="360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Line 38"/>
            <p:cNvSpPr>
              <a:spLocks noChangeShapeType="1"/>
            </p:cNvSpPr>
            <p:nvPr/>
          </p:nvSpPr>
          <p:spPr bwMode="auto">
            <a:xfrm>
              <a:off x="390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Line 39"/>
            <p:cNvSpPr>
              <a:spLocks noChangeShapeType="1"/>
            </p:cNvSpPr>
            <p:nvPr/>
          </p:nvSpPr>
          <p:spPr bwMode="auto">
            <a:xfrm>
              <a:off x="420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Line 40"/>
            <p:cNvSpPr>
              <a:spLocks noChangeShapeType="1"/>
            </p:cNvSpPr>
            <p:nvPr/>
          </p:nvSpPr>
          <p:spPr bwMode="auto">
            <a:xfrm>
              <a:off x="4523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Line 41"/>
            <p:cNvSpPr>
              <a:spLocks noChangeShapeType="1"/>
            </p:cNvSpPr>
            <p:nvPr/>
          </p:nvSpPr>
          <p:spPr bwMode="auto">
            <a:xfrm>
              <a:off x="483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Line 42"/>
            <p:cNvSpPr>
              <a:spLocks noChangeShapeType="1"/>
            </p:cNvSpPr>
            <p:nvPr/>
          </p:nvSpPr>
          <p:spPr bwMode="auto">
            <a:xfrm>
              <a:off x="513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Line 43"/>
            <p:cNvSpPr>
              <a:spLocks noChangeShapeType="1"/>
            </p:cNvSpPr>
            <p:nvPr/>
          </p:nvSpPr>
          <p:spPr bwMode="auto">
            <a:xfrm>
              <a:off x="543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Line 44"/>
            <p:cNvSpPr>
              <a:spLocks noChangeShapeType="1"/>
            </p:cNvSpPr>
            <p:nvPr/>
          </p:nvSpPr>
          <p:spPr bwMode="auto">
            <a:xfrm>
              <a:off x="5738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Line 45"/>
            <p:cNvSpPr>
              <a:spLocks noChangeShapeType="1"/>
            </p:cNvSpPr>
            <p:nvPr/>
          </p:nvSpPr>
          <p:spPr bwMode="auto">
            <a:xfrm>
              <a:off x="6053" y="70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5" name="Group 46"/>
          <p:cNvGrpSpPr>
            <a:grpSpLocks/>
          </p:cNvGrpSpPr>
          <p:nvPr/>
        </p:nvGrpSpPr>
        <p:grpSpPr bwMode="auto">
          <a:xfrm>
            <a:off x="3507242" y="3591607"/>
            <a:ext cx="2116137" cy="495300"/>
            <a:chOff x="2467" y="3045"/>
            <a:chExt cx="1494" cy="334"/>
          </a:xfrm>
        </p:grpSpPr>
        <p:sp>
          <p:nvSpPr>
            <p:cNvPr id="116" name="Rectangle 47"/>
            <p:cNvSpPr>
              <a:spLocks noChangeArrowheads="1"/>
            </p:cNvSpPr>
            <p:nvPr/>
          </p:nvSpPr>
          <p:spPr bwMode="auto">
            <a:xfrm>
              <a:off x="2467" y="3045"/>
              <a:ext cx="1494" cy="33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4000" tIns="0" rIns="18000" bIns="0"/>
            <a:lstStyle/>
            <a:p>
              <a:pPr algn="just" eaLnBrk="0" hangingPunct="0"/>
              <a:r>
                <a:rPr lang="en-US" altLang="zh-CN" sz="32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a  b  c  a  </a:t>
              </a:r>
              <a:r>
                <a:rPr lang="en-US" altLang="zh-CN" sz="3200" b="1" dirty="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c</a:t>
              </a:r>
            </a:p>
          </p:txBody>
        </p:sp>
        <p:sp>
          <p:nvSpPr>
            <p:cNvPr id="117" name="Line 48"/>
            <p:cNvSpPr>
              <a:spLocks noChangeShapeType="1"/>
            </p:cNvSpPr>
            <p:nvPr/>
          </p:nvSpPr>
          <p:spPr bwMode="auto">
            <a:xfrm>
              <a:off x="2774" y="3045"/>
              <a:ext cx="1" cy="3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Line 49"/>
            <p:cNvSpPr>
              <a:spLocks noChangeShapeType="1"/>
            </p:cNvSpPr>
            <p:nvPr/>
          </p:nvSpPr>
          <p:spPr bwMode="auto">
            <a:xfrm>
              <a:off x="3079" y="3045"/>
              <a:ext cx="1" cy="3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Line 50"/>
            <p:cNvSpPr>
              <a:spLocks noChangeShapeType="1"/>
            </p:cNvSpPr>
            <p:nvPr/>
          </p:nvSpPr>
          <p:spPr bwMode="auto">
            <a:xfrm>
              <a:off x="3380" y="3045"/>
              <a:ext cx="1" cy="3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Line 51"/>
            <p:cNvSpPr>
              <a:spLocks noChangeShapeType="1"/>
            </p:cNvSpPr>
            <p:nvPr/>
          </p:nvSpPr>
          <p:spPr bwMode="auto">
            <a:xfrm>
              <a:off x="3671" y="3045"/>
              <a:ext cx="1" cy="3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1" name="Text Box 30"/>
          <p:cNvSpPr txBox="1">
            <a:spLocks noChangeArrowheads="1"/>
          </p:cNvSpPr>
          <p:nvPr/>
        </p:nvSpPr>
        <p:spPr bwMode="auto">
          <a:xfrm>
            <a:off x="301625" y="3317649"/>
            <a:ext cx="2122261" cy="8382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lIns="0" tIns="0" rIns="0" bIns="18000"/>
          <a:lstStyle/>
          <a:p>
            <a:pPr algn="l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i=7,j=5,</a:t>
            </a:r>
            <a:r>
              <a:rPr lang="zh-CN" altLang="en-US" sz="2000" b="1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不匹配</a:t>
            </a:r>
            <a:endParaRPr lang="en-US" altLang="zh-CN" sz="2000" b="1" dirty="0" smtClean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  <a:p>
            <a:pPr algn="l"/>
            <a:r>
              <a:rPr lang="en-US" altLang="zh-CN" sz="2000" b="1" dirty="0" smtClean="0">
                <a:latin typeface="Times New Roman" pitchFamily="18" charset="0"/>
                <a:ea typeface="宋体" charset="-122"/>
              </a:rPr>
              <a:t>i=7,next[5]=2,j=2</a:t>
            </a:r>
            <a:endParaRPr lang="en-US" altLang="zh-CN" sz="2000" b="1" dirty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3113314" y="5756702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dirty="0" smtClean="0">
                <a:latin typeface="宋体" charset="-122"/>
                <a:ea typeface="宋体" charset="-122"/>
              </a:rPr>
              <a:t>时间复杂性</a:t>
            </a:r>
            <a:r>
              <a:rPr lang="en-US" altLang="zh-CN" b="1" i="1" dirty="0" smtClean="0">
                <a:solidFill>
                  <a:srgbClr val="3023D5"/>
                </a:solidFill>
                <a:latin typeface="Times New Roman" pitchFamily="18" charset="0"/>
                <a:ea typeface="宋体" charset="-122"/>
              </a:rPr>
              <a:t>O(</a:t>
            </a:r>
            <a:r>
              <a:rPr lang="en-US" altLang="zh-CN" b="1" i="1" dirty="0" err="1" smtClean="0">
                <a:solidFill>
                  <a:srgbClr val="3023D5"/>
                </a:solidFill>
                <a:latin typeface="Times New Roman" pitchFamily="18" charset="0"/>
                <a:ea typeface="宋体" charset="-122"/>
              </a:rPr>
              <a:t>n+m</a:t>
            </a:r>
            <a:r>
              <a:rPr lang="en-US" altLang="zh-CN" b="1" i="1" dirty="0" smtClean="0">
                <a:solidFill>
                  <a:srgbClr val="3023D5"/>
                </a:solidFill>
                <a:latin typeface="Times New Roman" pitchFamily="18" charset="0"/>
                <a:ea typeface="宋体" charset="-122"/>
              </a:rPr>
              <a:t>)</a:t>
            </a:r>
            <a:endParaRPr lang="zh-CN" altLang="en-US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1676399" y="1487488"/>
            <a:ext cx="640805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 dirty="0" smtClean="0">
                <a:solidFill>
                  <a:srgbClr val="2C1A8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3.3 </a:t>
            </a:r>
            <a:r>
              <a:rPr kumimoji="1" lang="en-US" altLang="zh-CN" sz="4000" b="1" dirty="0" smtClean="0">
                <a:solidFill>
                  <a:srgbClr val="A50021"/>
                </a:solidFill>
                <a:latin typeface="华文仿宋" pitchFamily="2" charset="-122"/>
                <a:ea typeface="华文仿宋" pitchFamily="2" charset="-122"/>
              </a:rPr>
              <a:t> </a:t>
            </a:r>
            <a:r>
              <a:rPr lang="zh-CN" altLang="en-US" sz="4000" b="1" dirty="0" smtClean="0">
                <a:solidFill>
                  <a:srgbClr val="2C1A8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排序问题中的蛮力法 </a:t>
            </a:r>
            <a:endParaRPr lang="zh-CN" altLang="en-US" sz="4000" b="1" dirty="0">
              <a:solidFill>
                <a:srgbClr val="2C1A8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29701" name="Text Box 5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3098800" y="3032125"/>
            <a:ext cx="4953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3.3.1  </a:t>
            </a:r>
            <a:r>
              <a:rPr kumimoji="1" lang="zh-CN" altLang="en-US" sz="32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选择排序 </a:t>
            </a:r>
          </a:p>
        </p:txBody>
      </p:sp>
      <p:sp>
        <p:nvSpPr>
          <p:cNvPr id="101378" name="Text Box 1026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3098800" y="3763963"/>
            <a:ext cx="4572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3.3.2  </a:t>
            </a:r>
            <a:r>
              <a:rPr kumimoji="1" lang="zh-CN" altLang="en-US" sz="32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起泡排序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1477963" y="1095375"/>
            <a:ext cx="6096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 dirty="0">
                <a:solidFill>
                  <a:srgbClr val="2C1A8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3.3.1  </a:t>
            </a:r>
            <a:r>
              <a:rPr lang="zh-CN" altLang="en-US" sz="4000" b="1" dirty="0">
                <a:solidFill>
                  <a:srgbClr val="2C1A8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选择排序 </a:t>
            </a: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536349" y="2137002"/>
            <a:ext cx="8273822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    </a:t>
            </a:r>
            <a:r>
              <a:rPr kumimoji="1" lang="zh-CN" altLang="en-US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选择排序第</a:t>
            </a:r>
            <a:r>
              <a:rPr kumimoji="1" lang="en-US" altLang="zh-CN" sz="28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i</a:t>
            </a:r>
            <a:r>
              <a:rPr kumimoji="1" lang="zh-CN" altLang="en-US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趟排序从第</a:t>
            </a:r>
            <a:r>
              <a:rPr kumimoji="1" lang="en-US" altLang="zh-CN" sz="28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i</a:t>
            </a:r>
            <a:r>
              <a:rPr kumimoji="1" lang="zh-CN" altLang="en-US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个记录开始扫描序列，在</a:t>
            </a:r>
            <a:r>
              <a:rPr kumimoji="1" lang="en-US" altLang="zh-CN" sz="28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n</a:t>
            </a:r>
            <a:r>
              <a:rPr kumimoji="1" lang="en-US" altLang="zh-CN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-</a:t>
            </a:r>
            <a:r>
              <a:rPr kumimoji="1" lang="en-US" altLang="zh-CN" sz="28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i</a:t>
            </a:r>
            <a:r>
              <a:rPr kumimoji="1" lang="en-US" altLang="zh-CN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+1</a:t>
            </a:r>
            <a:r>
              <a:rPr kumimoji="1" lang="zh-CN" altLang="en-US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（</a:t>
            </a:r>
            <a:r>
              <a:rPr kumimoji="1" lang="en-US" altLang="zh-CN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1≤</a:t>
            </a:r>
            <a:r>
              <a:rPr kumimoji="1" lang="en-US" altLang="zh-CN" sz="28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i</a:t>
            </a:r>
            <a:r>
              <a:rPr kumimoji="1" lang="en-US" altLang="zh-CN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≤</a:t>
            </a:r>
            <a:r>
              <a:rPr kumimoji="1" lang="en-US" altLang="zh-CN" sz="28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n</a:t>
            </a:r>
            <a:r>
              <a:rPr kumimoji="1" lang="en-US" altLang="zh-CN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-1</a:t>
            </a:r>
            <a:r>
              <a:rPr kumimoji="1" lang="zh-CN" altLang="en-US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）个记录中找到关键码最小的记录，并和第</a:t>
            </a:r>
            <a:r>
              <a:rPr kumimoji="1" lang="en-US" altLang="zh-CN" sz="28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i</a:t>
            </a:r>
            <a:r>
              <a:rPr kumimoji="1" lang="zh-CN" altLang="en-US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个记录交换作为有序序列的第</a:t>
            </a:r>
            <a:r>
              <a:rPr kumimoji="1" lang="en-US" altLang="zh-CN" sz="28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i</a:t>
            </a:r>
            <a:r>
              <a:rPr kumimoji="1" lang="zh-CN" altLang="en-US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个记录。 </a:t>
            </a:r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1295400" y="3795713"/>
            <a:ext cx="6335713" cy="1873250"/>
            <a:chOff x="597" y="2464"/>
            <a:chExt cx="3991" cy="1180"/>
          </a:xfrm>
        </p:grpSpPr>
        <p:sp>
          <p:nvSpPr>
            <p:cNvPr id="30768" name="Text Box 48"/>
            <p:cNvSpPr txBox="1">
              <a:spLocks noChangeArrowheads="1"/>
            </p:cNvSpPr>
            <p:nvPr/>
          </p:nvSpPr>
          <p:spPr bwMode="auto">
            <a:xfrm>
              <a:off x="597" y="2751"/>
              <a:ext cx="3991" cy="8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0" bIns="0"/>
            <a:lstStyle/>
            <a:p>
              <a:pPr algn="just" eaLnBrk="0" hangingPunct="0"/>
              <a:r>
                <a:rPr lang="en-US" altLang="zh-CN" sz="2400" b="1" i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r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1 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≤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r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2 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… … ≤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r</a:t>
              </a:r>
              <a:r>
                <a:rPr lang="en-US" altLang="zh-CN" sz="2400" b="1" i="1" baseline="-25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i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宋体" charset="-122"/>
                  <a:ea typeface="宋体" charset="-122"/>
                </a:rPr>
                <a:t>-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1 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</a:t>
              </a:r>
              <a:r>
                <a:rPr lang="en-US" altLang="zh-CN" sz="2400" b="1" i="1" dirty="0" err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r</a:t>
              </a:r>
              <a:r>
                <a:rPr lang="en-US" altLang="zh-CN" sz="2400" b="1" i="1" baseline="-25000" dirty="0" err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i</a:t>
              </a:r>
              <a:r>
                <a:rPr lang="en-US" altLang="zh-CN" sz="2400" b="1" i="1" baseline="-25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r</a:t>
              </a:r>
              <a:r>
                <a:rPr lang="en-US" altLang="zh-CN" sz="2400" b="1" i="1" baseline="-25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i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+1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…   </a:t>
              </a:r>
              <a:r>
                <a:rPr lang="en-US" altLang="zh-CN" sz="2400" b="1" i="1" dirty="0" err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r</a:t>
              </a:r>
              <a:r>
                <a:rPr lang="en-US" altLang="zh-CN" sz="2400" b="1" i="1" baseline="-25000" dirty="0" err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min</a:t>
              </a:r>
              <a:r>
                <a:rPr lang="en-US" altLang="zh-CN" sz="2400" b="1" i="1" baseline="-25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… 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</a:t>
              </a:r>
              <a:r>
                <a:rPr lang="en-US" altLang="zh-CN" sz="2400" b="1" i="1" dirty="0" err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r</a:t>
              </a:r>
              <a:r>
                <a:rPr lang="en-US" altLang="zh-CN" sz="2400" b="1" i="1" baseline="-25000" dirty="0" err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n</a:t>
              </a:r>
              <a:r>
                <a:rPr lang="en-US" altLang="zh-CN" sz="2400" b="1" i="1" baseline="-25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</a:t>
              </a:r>
            </a:p>
            <a:p>
              <a:pPr algn="just" eaLnBrk="0" hangingPunct="0">
                <a:lnSpc>
                  <a:spcPct val="96000"/>
                </a:lnSpc>
              </a:pPr>
              <a:endParaRPr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  <a:p>
              <a:pPr algn="just" eaLnBrk="0" hangingPunct="0">
                <a:lnSpc>
                  <a:spcPct val="96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             </a:t>
              </a:r>
              <a:r>
                <a:rPr lang="zh-CN" altLang="en-US" sz="16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有序区                                                 无序区</a:t>
              </a:r>
            </a:p>
            <a:p>
              <a:pPr algn="just" eaLnBrk="0" hangingPunct="0">
                <a:lnSpc>
                  <a:spcPct val="96000"/>
                </a:lnSpc>
              </a:pPr>
              <a:r>
                <a:rPr lang="zh-CN" altLang="en-US" sz="16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   已经位于最终位置                         </a:t>
              </a:r>
              <a:r>
                <a:rPr lang="en-US" altLang="zh-CN" sz="1600" b="1" i="1" dirty="0" err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r</a:t>
              </a:r>
              <a:r>
                <a:rPr lang="en-US" altLang="zh-CN" sz="1600" b="1" i="1" baseline="-25000" dirty="0" err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min</a:t>
              </a:r>
              <a:r>
                <a:rPr lang="zh-CN" altLang="en-US" sz="16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为无序区的最小记录</a:t>
              </a:r>
            </a:p>
            <a:p>
              <a:pPr algn="just" eaLnBrk="0" hangingPunct="0">
                <a:spcBef>
                  <a:spcPts val="300"/>
                </a:spcBef>
              </a:pPr>
              <a:r>
                <a:rPr lang="zh-CN" altLang="en-US" sz="16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  </a:t>
              </a:r>
            </a:p>
          </p:txBody>
        </p:sp>
        <p:sp>
          <p:nvSpPr>
            <p:cNvPr id="30769" name="Line 49"/>
            <p:cNvSpPr>
              <a:spLocks noChangeShapeType="1"/>
            </p:cNvSpPr>
            <p:nvPr/>
          </p:nvSpPr>
          <p:spPr bwMode="auto">
            <a:xfrm>
              <a:off x="2157" y="2795"/>
              <a:ext cx="0" cy="20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0" name="AutoShape 50"/>
            <p:cNvSpPr>
              <a:spLocks/>
            </p:cNvSpPr>
            <p:nvPr/>
          </p:nvSpPr>
          <p:spPr bwMode="auto">
            <a:xfrm rot="16200000">
              <a:off x="3117" y="2378"/>
              <a:ext cx="134" cy="1402"/>
            </a:xfrm>
            <a:prstGeom prst="leftBrace">
              <a:avLst>
                <a:gd name="adj1" fmla="val 87189"/>
                <a:gd name="adj2" fmla="val 50852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1" name="AutoShape 51"/>
            <p:cNvSpPr>
              <a:spLocks/>
            </p:cNvSpPr>
            <p:nvPr/>
          </p:nvSpPr>
          <p:spPr bwMode="auto">
            <a:xfrm rot="16200000">
              <a:off x="1385" y="2402"/>
              <a:ext cx="143" cy="1310"/>
            </a:xfrm>
            <a:prstGeom prst="leftBrace">
              <a:avLst>
                <a:gd name="adj1" fmla="val 76340"/>
                <a:gd name="adj2" fmla="val 50852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2" name="Line 52"/>
            <p:cNvSpPr>
              <a:spLocks noChangeShapeType="1"/>
            </p:cNvSpPr>
            <p:nvPr/>
          </p:nvSpPr>
          <p:spPr bwMode="auto">
            <a:xfrm>
              <a:off x="2220" y="2648"/>
              <a:ext cx="97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3" name="Line 53"/>
            <p:cNvSpPr>
              <a:spLocks noChangeShapeType="1"/>
            </p:cNvSpPr>
            <p:nvPr/>
          </p:nvSpPr>
          <p:spPr bwMode="auto">
            <a:xfrm>
              <a:off x="3198" y="2651"/>
              <a:ext cx="0" cy="19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4" name="Line 54"/>
            <p:cNvSpPr>
              <a:spLocks noChangeShapeType="1"/>
            </p:cNvSpPr>
            <p:nvPr/>
          </p:nvSpPr>
          <p:spPr bwMode="auto">
            <a:xfrm>
              <a:off x="2238" y="2648"/>
              <a:ext cx="0" cy="15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5" name="Text Box 55"/>
            <p:cNvSpPr txBox="1">
              <a:spLocks noChangeArrowheads="1"/>
            </p:cNvSpPr>
            <p:nvPr/>
          </p:nvSpPr>
          <p:spPr bwMode="auto">
            <a:xfrm>
              <a:off x="2616" y="2464"/>
              <a:ext cx="351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sz="16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交换</a:t>
              </a:r>
            </a:p>
          </p:txBody>
        </p: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145062" y="101598"/>
            <a:ext cx="8810256" cy="5036484"/>
            <a:chOff x="1126" y="9198"/>
            <a:chExt cx="7915" cy="4127"/>
          </a:xfrm>
        </p:grpSpPr>
        <p:sp>
          <p:nvSpPr>
            <p:cNvPr id="31779" name="Text Box 35"/>
            <p:cNvSpPr txBox="1">
              <a:spLocks noChangeArrowheads="1"/>
            </p:cNvSpPr>
            <p:nvPr/>
          </p:nvSpPr>
          <p:spPr bwMode="auto">
            <a:xfrm>
              <a:off x="1126" y="9198"/>
              <a:ext cx="7915" cy="412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lgDashDot"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lnSpc>
                  <a:spcPct val="104000"/>
                </a:lnSpc>
                <a:spcAft>
                  <a:spcPts val="775"/>
                </a:spcAft>
              </a:pPr>
              <a:r>
                <a:rPr lang="zh-CN" altLang="en-US" b="1" dirty="0">
                  <a:solidFill>
                    <a:schemeClr val="tx1"/>
                  </a:solidFill>
                  <a:latin typeface="楷体_GB2312" pitchFamily="49" charset="-122"/>
                  <a:ea typeface="宋体" charset="-122"/>
                </a:rPr>
                <a:t>算法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3.6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/>
                  <a:ea typeface="宋体" charset="-122"/>
                </a:rPr>
                <a:t>——</a:t>
              </a:r>
              <a:r>
                <a:rPr lang="zh-CN" altLang="en-US" b="1" dirty="0">
                  <a:solidFill>
                    <a:schemeClr val="tx1"/>
                  </a:solidFill>
                  <a:latin typeface="楷体_GB2312" pitchFamily="49" charset="-122"/>
                  <a:ea typeface="宋体" charset="-122"/>
                </a:rPr>
                <a:t>选择排序</a:t>
              </a:r>
            </a:p>
            <a:p>
              <a:pPr algn="just" eaLnBrk="0" hangingPunct="0">
                <a:lnSpc>
                  <a:spcPct val="104000"/>
                </a:lnSpc>
              </a:pPr>
              <a:r>
                <a:rPr lang="zh-CN" altLang="en-US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  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void </a:t>
              </a:r>
              <a:r>
                <a:rPr lang="en-US" altLang="zh-CN" b="1" dirty="0" err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SelectSort</a:t>
              </a:r>
              <a:r>
                <a:rPr lang="en-US" altLang="zh-CN" b="1" dirty="0">
                  <a:solidFill>
                    <a:schemeClr val="tx1"/>
                  </a:solidFill>
                  <a:latin typeface="宋体" charset="-122"/>
                  <a:ea typeface="宋体" charset="-122"/>
                </a:rPr>
                <a:t>(</a:t>
              </a:r>
              <a:r>
                <a:rPr lang="en-US" altLang="zh-CN" b="1" dirty="0" err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int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r[ ], </a:t>
              </a:r>
              <a:r>
                <a:rPr lang="en-US" altLang="zh-CN" b="1" dirty="0" err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int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n</a:t>
              </a:r>
              <a:r>
                <a:rPr lang="en-US" altLang="zh-CN" b="1" dirty="0">
                  <a:solidFill>
                    <a:schemeClr val="tx1"/>
                  </a:solidFill>
                  <a:latin typeface="宋体" charset="-122"/>
                  <a:ea typeface="宋体" charset="-122"/>
                </a:rPr>
                <a:t>)  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//</a:t>
              </a:r>
              <a:r>
                <a:rPr lang="zh-CN" altLang="en-US" b="1" dirty="0">
                  <a:solidFill>
                    <a:schemeClr val="tx1"/>
                  </a:solidFill>
                  <a:latin typeface="宋体" charset="-122"/>
                  <a:ea typeface="宋体" charset="-122"/>
                </a:rPr>
                <a:t>数组下标从</a:t>
              </a:r>
              <a:r>
                <a:rPr lang="en-US" altLang="zh-CN" b="1" dirty="0">
                  <a:solidFill>
                    <a:schemeClr val="tx1"/>
                  </a:solidFill>
                  <a:latin typeface="宋体" charset="-122"/>
                  <a:ea typeface="宋体" charset="-122"/>
                </a:rPr>
                <a:t>1</a:t>
              </a:r>
              <a:r>
                <a:rPr lang="zh-CN" altLang="en-US" b="1" dirty="0">
                  <a:solidFill>
                    <a:schemeClr val="tx1"/>
                  </a:solidFill>
                  <a:latin typeface="宋体" charset="-122"/>
                  <a:ea typeface="宋体" charset="-122"/>
                </a:rPr>
                <a:t>开始</a:t>
              </a:r>
              <a:endParaRPr lang="zh-CN" altLang="en-US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  <a:p>
              <a:pPr algn="just" eaLnBrk="0" hangingPunct="0">
                <a:lnSpc>
                  <a:spcPct val="104000"/>
                </a:lnSpc>
              </a:pPr>
              <a:r>
                <a:rPr lang="zh-CN" altLang="en-US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 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{   </a:t>
              </a:r>
            </a:p>
            <a:p>
              <a:pPr algn="just" eaLnBrk="0" hangingPunct="0">
                <a:lnSpc>
                  <a:spcPct val="104000"/>
                </a:lnSpc>
              </a:pPr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    for </a:t>
              </a:r>
              <a:r>
                <a:rPr lang="en-US" altLang="zh-CN" b="1" dirty="0">
                  <a:solidFill>
                    <a:schemeClr val="tx1"/>
                  </a:solidFill>
                  <a:latin typeface="宋体" charset="-122"/>
                  <a:ea typeface="宋体" charset="-122"/>
                </a:rPr>
                <a:t>(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i=1; i&lt;=n</a:t>
              </a:r>
              <a:r>
                <a:rPr lang="en-US" altLang="zh-CN" b="1" dirty="0">
                  <a:solidFill>
                    <a:schemeClr val="tx1"/>
                  </a:solidFill>
                  <a:latin typeface="宋体" charset="-122"/>
                  <a:ea typeface="宋体" charset="-122"/>
                </a:rPr>
                <a:t>-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1; i++</a:t>
              </a:r>
              <a:r>
                <a:rPr lang="en-US" altLang="zh-CN" b="1" dirty="0">
                  <a:solidFill>
                    <a:schemeClr val="tx1"/>
                  </a:solidFill>
                  <a:latin typeface="宋体" charset="-122"/>
                  <a:ea typeface="宋体" charset="-122"/>
                </a:rPr>
                <a:t>)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//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对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n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个记录进行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n</a:t>
              </a:r>
              <a:r>
                <a:rPr lang="en-US" altLang="zh-CN" b="1" dirty="0">
                  <a:solidFill>
                    <a:schemeClr val="tx1"/>
                  </a:solidFill>
                  <a:latin typeface="宋体" charset="-122"/>
                  <a:ea typeface="宋体" charset="-122"/>
                </a:rPr>
                <a:t>-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1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趟简单选择排序</a:t>
              </a:r>
            </a:p>
            <a:p>
              <a:pPr algn="just" eaLnBrk="0" hangingPunct="0">
                <a:lnSpc>
                  <a:spcPct val="104000"/>
                </a:lnSpc>
              </a:pPr>
              <a:r>
                <a:rPr lang="zh-CN" altLang="en-US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    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{  </a:t>
              </a:r>
            </a:p>
            <a:p>
              <a:pPr algn="just" eaLnBrk="0" hangingPunct="0">
                <a:lnSpc>
                  <a:spcPct val="104000"/>
                </a:lnSpc>
              </a:pPr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       index=i; </a:t>
              </a:r>
            </a:p>
            <a:p>
              <a:pPr algn="just" eaLnBrk="0" hangingPunct="0">
                <a:lnSpc>
                  <a:spcPct val="104000"/>
                </a:lnSpc>
              </a:pPr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       for </a:t>
              </a:r>
              <a:r>
                <a:rPr lang="en-US" altLang="zh-CN" b="1" dirty="0">
                  <a:solidFill>
                    <a:schemeClr val="tx1"/>
                  </a:solidFill>
                  <a:latin typeface="宋体" charset="-122"/>
                  <a:ea typeface="宋体" charset="-122"/>
                </a:rPr>
                <a:t>(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j=i+1; j&lt;=n; j++</a:t>
              </a:r>
              <a:r>
                <a:rPr lang="en-US" altLang="zh-CN" b="1" dirty="0">
                  <a:solidFill>
                    <a:schemeClr val="tx1"/>
                  </a:solidFill>
                  <a:latin typeface="宋体" charset="-122"/>
                  <a:ea typeface="宋体" charset="-122"/>
                </a:rPr>
                <a:t>)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//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在无序区中找最小记录</a:t>
              </a:r>
            </a:p>
            <a:p>
              <a:pPr algn="just" eaLnBrk="0" hangingPunct="0">
                <a:lnSpc>
                  <a:spcPct val="104000"/>
                </a:lnSpc>
              </a:pPr>
              <a:r>
                <a:rPr lang="zh-CN" altLang="en-US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       </a:t>
              </a:r>
              <a:r>
                <a:rPr lang="en-US" altLang="zh-CN" b="1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	    </a:t>
              </a:r>
              <a:r>
                <a:rPr lang="zh-CN" altLang="en-US" b="1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if </a:t>
              </a:r>
              <a:r>
                <a:rPr lang="en-US" altLang="zh-CN" b="1" dirty="0">
                  <a:solidFill>
                    <a:schemeClr val="tx1"/>
                  </a:solidFill>
                  <a:latin typeface="宋体" charset="-122"/>
                  <a:ea typeface="宋体" charset="-122"/>
                </a:rPr>
                <a:t>(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r[j]&lt;r[index]</a:t>
              </a:r>
              <a:r>
                <a:rPr lang="en-US" altLang="zh-CN" b="1" dirty="0">
                  <a:solidFill>
                    <a:schemeClr val="tx1"/>
                  </a:solidFill>
                  <a:latin typeface="宋体" charset="-122"/>
                  <a:ea typeface="宋体" charset="-122"/>
                </a:rPr>
                <a:t>)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index=j;</a:t>
              </a:r>
            </a:p>
            <a:p>
              <a:pPr algn="just" eaLnBrk="0" hangingPunct="0">
                <a:lnSpc>
                  <a:spcPct val="104000"/>
                </a:lnSpc>
              </a:pPr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       if </a:t>
              </a:r>
              <a:r>
                <a:rPr lang="en-US" altLang="zh-CN" b="1" dirty="0">
                  <a:solidFill>
                    <a:schemeClr val="tx1"/>
                  </a:solidFill>
                  <a:latin typeface="宋体" charset="-122"/>
                  <a:ea typeface="宋体" charset="-122"/>
                </a:rPr>
                <a:t>(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index!=i</a:t>
              </a:r>
              <a:r>
                <a:rPr lang="en-US" altLang="zh-CN" b="1" dirty="0">
                  <a:solidFill>
                    <a:schemeClr val="tx1"/>
                  </a:solidFill>
                  <a:latin typeface="宋体" charset="-122"/>
                  <a:ea typeface="宋体" charset="-122"/>
                </a:rPr>
                <a:t>)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r[i]←→r[index];  //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若最小记录不在最终位置则交换</a:t>
              </a:r>
            </a:p>
            <a:p>
              <a:pPr algn="just" eaLnBrk="0" hangingPunct="0">
                <a:lnSpc>
                  <a:spcPct val="104000"/>
                </a:lnSpc>
              </a:pPr>
              <a:r>
                <a:rPr lang="zh-CN" altLang="en-US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    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}</a:t>
              </a:r>
            </a:p>
            <a:p>
              <a:pPr algn="just" eaLnBrk="0" hangingPunct="0"/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 }</a:t>
              </a:r>
            </a:p>
          </p:txBody>
        </p:sp>
        <p:grpSp>
          <p:nvGrpSpPr>
            <p:cNvPr id="3" name="Group 36"/>
            <p:cNvGrpSpPr>
              <a:grpSpLocks/>
            </p:cNvGrpSpPr>
            <p:nvPr/>
          </p:nvGrpSpPr>
          <p:grpSpPr bwMode="auto">
            <a:xfrm>
              <a:off x="1238" y="9245"/>
              <a:ext cx="550" cy="864"/>
              <a:chOff x="1258" y="3046"/>
              <a:chExt cx="550" cy="864"/>
            </a:xfrm>
          </p:grpSpPr>
          <p:sp>
            <p:nvSpPr>
              <p:cNvPr id="31781" name="AutoShape 37"/>
              <p:cNvSpPr>
                <a:spLocks noChangeArrowheads="1"/>
              </p:cNvSpPr>
              <p:nvPr/>
            </p:nvSpPr>
            <p:spPr bwMode="auto">
              <a:xfrm rot="5400000">
                <a:off x="1101" y="3203"/>
                <a:ext cx="864" cy="550"/>
              </a:xfrm>
              <a:prstGeom prst="rtTriangle">
                <a:avLst/>
              </a:prstGeom>
              <a:noFill/>
              <a:ln w="9525">
                <a:solidFill>
                  <a:srgbClr val="000000"/>
                </a:solidFill>
                <a:prstDash val="lgDashDot"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82" name="WordArt 38"/>
              <p:cNvSpPr>
                <a:spLocks noChangeArrowheads="1" noChangeShapeType="1" noTextEdit="1"/>
              </p:cNvSpPr>
              <p:nvPr/>
            </p:nvSpPr>
            <p:spPr bwMode="auto">
              <a:xfrm rot="18000000">
                <a:off x="1206" y="3322"/>
                <a:ext cx="557" cy="167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2569"/>
                  </a:avLst>
                </a:prstTxWarp>
              </a:bodyPr>
              <a:lstStyle/>
              <a:p>
                <a:r>
                  <a:rPr lang="en-US" altLang="zh-CN" sz="800" kern="10" dirty="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noFill/>
                    <a:latin typeface="宋体"/>
                    <a:ea typeface="宋体"/>
                  </a:rPr>
                  <a:t>C++</a:t>
                </a:r>
                <a:r>
                  <a:rPr lang="zh-CN" altLang="en-US" sz="800" kern="10" dirty="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noFill/>
                    <a:latin typeface="宋体"/>
                    <a:ea typeface="宋体"/>
                  </a:rPr>
                  <a:t>描述</a:t>
                </a:r>
              </a:p>
            </p:txBody>
          </p:sp>
        </p:grpSp>
      </p:grpSp>
      <p:sp>
        <p:nvSpPr>
          <p:cNvPr id="31783" name="Text Box 39"/>
          <p:cNvSpPr txBox="1">
            <a:spLocks noChangeArrowheads="1"/>
          </p:cNvSpPr>
          <p:nvPr/>
        </p:nvSpPr>
        <p:spPr bwMode="auto">
          <a:xfrm>
            <a:off x="279853" y="5111071"/>
            <a:ext cx="7848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    </a:t>
            </a:r>
            <a:r>
              <a:rPr kumimoji="1" lang="zh-CN" altLang="en-US" sz="2400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该算法的基本语句是内层循环体中的比较语句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r[j]&lt;r[index]</a:t>
            </a:r>
            <a:r>
              <a:rPr kumimoji="1" lang="zh-CN" altLang="en-US" sz="2400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，其执行次数为：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</a:t>
            </a:r>
          </a:p>
        </p:txBody>
      </p:sp>
      <p:sp>
        <p:nvSpPr>
          <p:cNvPr id="31786" name="Rectangle 42"/>
          <p:cNvSpPr>
            <a:spLocks noChangeArrowheads="1"/>
          </p:cNvSpPr>
          <p:nvPr/>
        </p:nvSpPr>
        <p:spPr bwMode="auto">
          <a:xfrm>
            <a:off x="0" y="3432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3829" name="Object 37"/>
          <p:cNvGraphicFramePr>
            <a:graphicFrameLocks noChangeAspect="1"/>
          </p:cNvGraphicFramePr>
          <p:nvPr/>
        </p:nvGraphicFramePr>
        <p:xfrm>
          <a:off x="4393294" y="5733143"/>
          <a:ext cx="4498975" cy="863600"/>
        </p:xfrm>
        <a:graphic>
          <a:graphicData uri="http://schemas.openxmlformats.org/presentationml/2006/ole">
            <p:oleObj spid="_x0000_s65538" name="公式" r:id="rId3" imgW="2336800" imgH="444500" progId="Equation.3">
              <p:embed/>
            </p:oleObj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599395" y="1670504"/>
            <a:ext cx="81026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起泡排序在扫描过程中两两比较相邻记录，如果反序则交换，最终，最大记录就被“沉到”了序列的最后一个位置，第二遍扫描将第二大记录“沉到”了倒数第二个位置，重复上述操作，直到</a:t>
            </a:r>
            <a:r>
              <a:rPr kumimoji="1" lang="en-US" altLang="zh-CN" sz="28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n</a:t>
            </a:r>
            <a:r>
              <a:rPr kumimoji="1" lang="en-US" altLang="zh-CN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  <a:cs typeface="Times New Roman" pitchFamily="18" charset="0"/>
              </a:rPr>
              <a:t>-</a:t>
            </a:r>
            <a:r>
              <a:rPr kumimoji="1" lang="en-US" altLang="zh-CN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1 </a:t>
            </a:r>
            <a:r>
              <a:rPr kumimoji="1" lang="zh-CN" altLang="en-US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遍扫描后，整个序列就排好序了。 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1076779" y="779916"/>
            <a:ext cx="6629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 dirty="0">
                <a:solidFill>
                  <a:srgbClr val="2C1A8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3.3.2 </a:t>
            </a:r>
            <a:r>
              <a:rPr kumimoji="1" lang="en-US" altLang="zh-CN" sz="4000" b="1" dirty="0">
                <a:solidFill>
                  <a:srgbClr val="A50021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zh-CN" altLang="en-US" sz="4000" b="1" dirty="0">
                <a:solidFill>
                  <a:srgbClr val="2C1A8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起泡排序 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828800" y="4143375"/>
            <a:ext cx="5486400" cy="1503363"/>
            <a:chOff x="1152" y="2418"/>
            <a:chExt cx="3456" cy="947"/>
          </a:xfrm>
        </p:grpSpPr>
        <p:sp>
          <p:nvSpPr>
            <p:cNvPr id="33822" name="Text Box 30"/>
            <p:cNvSpPr txBox="1">
              <a:spLocks noChangeArrowheads="1"/>
            </p:cNvSpPr>
            <p:nvPr/>
          </p:nvSpPr>
          <p:spPr bwMode="auto">
            <a:xfrm>
              <a:off x="1152" y="2497"/>
              <a:ext cx="3456" cy="8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bIns="0"/>
            <a:lstStyle/>
            <a:p>
              <a:pPr algn="just" eaLnBrk="0" hangingPunct="0"/>
              <a:r>
                <a:rPr lang="en-US" altLang="zh-CN" sz="2400" b="1" i="1" dirty="0" err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r</a:t>
              </a:r>
              <a:r>
                <a:rPr lang="en-US" altLang="zh-CN" sz="2400" b="1" i="1" baseline="-25000" dirty="0" err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j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                     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r</a:t>
              </a:r>
              <a:r>
                <a:rPr lang="en-US" altLang="zh-CN" sz="2400" b="1" i="1" baseline="-25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j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+1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r</a:t>
              </a:r>
              <a:r>
                <a:rPr lang="en-US" altLang="zh-CN" sz="2400" b="1" i="1" baseline="-25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i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+1 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≤ ……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≤ 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r</a:t>
              </a:r>
              <a:r>
                <a:rPr lang="en-US" altLang="zh-CN" sz="2400" b="1" i="1" baseline="-25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n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宋体" charset="-122"/>
                  <a:ea typeface="宋体" charset="-122"/>
                </a:rPr>
                <a:t>-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1 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≤</a:t>
              </a:r>
              <a:r>
                <a:rPr lang="en-US" altLang="zh-CN" sz="2400" b="1" i="1" dirty="0" err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r</a:t>
              </a:r>
              <a:r>
                <a:rPr lang="en-US" altLang="zh-CN" sz="2400" b="1" i="1" baseline="-25000" dirty="0" err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n</a:t>
              </a:r>
              <a:endParaRPr lang="en-US" altLang="zh-CN" sz="2400" b="1" i="1" baseline="-25000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  <a:p>
              <a:pPr algn="just" eaLnBrk="0" hangingPunct="0"/>
              <a:endParaRPr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  <a:p>
              <a:pPr algn="just" eaLnBrk="0" hangingPunct="0">
                <a:lnSpc>
                  <a:spcPct val="96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         </a:t>
              </a:r>
              <a:r>
                <a:rPr lang="zh-CN" altLang="en-US" sz="16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无序区                                  有序区</a:t>
              </a:r>
            </a:p>
            <a:p>
              <a:pPr algn="just" eaLnBrk="0" hangingPunct="0">
                <a:lnSpc>
                  <a:spcPct val="96000"/>
                </a:lnSpc>
              </a:pPr>
              <a:r>
                <a:rPr lang="zh-CN" altLang="en-US" sz="16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       </a:t>
              </a:r>
              <a:r>
                <a:rPr lang="en-US" altLang="zh-CN" sz="16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1≤</a:t>
              </a:r>
              <a:r>
                <a:rPr lang="en-US" altLang="zh-CN" sz="1600" b="1" i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j</a:t>
              </a:r>
              <a:r>
                <a:rPr lang="en-US" altLang="zh-CN" sz="16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≤</a:t>
              </a:r>
              <a:r>
                <a:rPr lang="en-US" altLang="zh-CN" sz="1600" b="1" i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i</a:t>
              </a:r>
              <a:r>
                <a:rPr lang="en-US" altLang="zh-CN" sz="1600" b="1" dirty="0">
                  <a:solidFill>
                    <a:schemeClr val="tx1"/>
                  </a:solidFill>
                  <a:latin typeface="宋体" charset="-122"/>
                  <a:ea typeface="宋体" charset="-122"/>
                </a:rPr>
                <a:t>-</a:t>
              </a:r>
              <a:r>
                <a:rPr lang="en-US" altLang="zh-CN" sz="16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1                          </a:t>
              </a:r>
              <a:r>
                <a:rPr lang="zh-CN" altLang="en-US" sz="16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位于最终位置</a:t>
              </a:r>
            </a:p>
          </p:txBody>
        </p:sp>
        <p:sp>
          <p:nvSpPr>
            <p:cNvPr id="33823" name="AutoShape 31"/>
            <p:cNvSpPr>
              <a:spLocks/>
            </p:cNvSpPr>
            <p:nvPr/>
          </p:nvSpPr>
          <p:spPr bwMode="auto">
            <a:xfrm rot="-5405914">
              <a:off x="3129" y="2094"/>
              <a:ext cx="184" cy="1547"/>
            </a:xfrm>
            <a:prstGeom prst="leftBrace">
              <a:avLst>
                <a:gd name="adj1" fmla="val 70063"/>
                <a:gd name="adj2" fmla="val 4994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eaVert"/>
            <a:lstStyle/>
            <a:p>
              <a:endParaRPr lang="zh-CN" altLang="zh-CN"/>
            </a:p>
          </p:txBody>
        </p:sp>
        <p:sp>
          <p:nvSpPr>
            <p:cNvPr id="33824" name="Line 32"/>
            <p:cNvSpPr>
              <a:spLocks noChangeShapeType="1"/>
            </p:cNvSpPr>
            <p:nvPr/>
          </p:nvSpPr>
          <p:spPr bwMode="auto">
            <a:xfrm>
              <a:off x="2381" y="2538"/>
              <a:ext cx="0" cy="29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5" name="Text Box 33"/>
            <p:cNvSpPr txBox="1">
              <a:spLocks noChangeArrowheads="1"/>
            </p:cNvSpPr>
            <p:nvPr/>
          </p:nvSpPr>
          <p:spPr bwMode="auto">
            <a:xfrm>
              <a:off x="1345" y="2418"/>
              <a:ext cx="745" cy="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sz="16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反序则交换</a:t>
              </a:r>
            </a:p>
            <a:p>
              <a:pPr algn="just" eaLnBrk="0" hangingPunct="0"/>
              <a:endParaRPr lang="en-US" altLang="zh-CN" sz="1600" b="1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3826" name="AutoShape 34"/>
            <p:cNvSpPr>
              <a:spLocks/>
            </p:cNvSpPr>
            <p:nvPr/>
          </p:nvSpPr>
          <p:spPr bwMode="auto">
            <a:xfrm rot="-5405914">
              <a:off x="1680" y="2460"/>
              <a:ext cx="175" cy="848"/>
            </a:xfrm>
            <a:prstGeom prst="leftBrace">
              <a:avLst>
                <a:gd name="adj1" fmla="val 40381"/>
                <a:gd name="adj2" fmla="val 49963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7" name="Line 35"/>
            <p:cNvSpPr>
              <a:spLocks noChangeShapeType="1"/>
            </p:cNvSpPr>
            <p:nvPr/>
          </p:nvSpPr>
          <p:spPr bwMode="auto">
            <a:xfrm>
              <a:off x="1428" y="2696"/>
              <a:ext cx="55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stealth" w="lg" len="lg"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30"/>
          <p:cNvGrpSpPr>
            <a:grpSpLocks/>
          </p:cNvGrpSpPr>
          <p:nvPr/>
        </p:nvGrpSpPr>
        <p:grpSpPr bwMode="auto">
          <a:xfrm>
            <a:off x="688957" y="698887"/>
            <a:ext cx="7772399" cy="3351134"/>
            <a:chOff x="1520" y="7162"/>
            <a:chExt cx="7654" cy="2904"/>
          </a:xfrm>
        </p:grpSpPr>
        <p:sp>
          <p:nvSpPr>
            <p:cNvPr id="51207" name="Text Box 1031"/>
            <p:cNvSpPr txBox="1">
              <a:spLocks noChangeArrowheads="1"/>
            </p:cNvSpPr>
            <p:nvPr/>
          </p:nvSpPr>
          <p:spPr bwMode="auto">
            <a:xfrm>
              <a:off x="1520" y="7162"/>
              <a:ext cx="7654" cy="290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lgDashDot"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lnSpc>
                  <a:spcPct val="104000"/>
                </a:lnSpc>
                <a:spcAft>
                  <a:spcPts val="775"/>
                </a:spcAft>
              </a:pPr>
              <a:r>
                <a:rPr lang="zh-CN" altLang="en-US" b="1" dirty="0">
                  <a:solidFill>
                    <a:schemeClr val="tx1"/>
                  </a:solidFill>
                  <a:latin typeface="楷体_GB2312" pitchFamily="49" charset="-122"/>
                  <a:ea typeface="宋体" charset="-122"/>
                </a:rPr>
                <a:t>算法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3.7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/>
                  <a:ea typeface="宋体" charset="-122"/>
                </a:rPr>
                <a:t>——</a:t>
              </a:r>
              <a:r>
                <a:rPr lang="zh-CN" altLang="en-US" b="1" dirty="0">
                  <a:solidFill>
                    <a:schemeClr val="tx1"/>
                  </a:solidFill>
                  <a:latin typeface="楷体_GB2312" pitchFamily="49" charset="-122"/>
                  <a:ea typeface="宋体" charset="-122"/>
                </a:rPr>
                <a:t>起泡排序</a:t>
              </a:r>
            </a:p>
            <a:p>
              <a:pPr algn="just" eaLnBrk="0" hangingPunct="0">
                <a:lnSpc>
                  <a:spcPct val="104000"/>
                </a:lnSpc>
              </a:pPr>
              <a:r>
                <a:rPr lang="zh-CN" altLang="en-US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void </a:t>
              </a:r>
              <a:r>
                <a:rPr lang="en-US" altLang="zh-CN" b="1" dirty="0" err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BubbleSort</a:t>
              </a:r>
              <a:r>
                <a:rPr lang="en-US" altLang="zh-CN" b="1" dirty="0">
                  <a:solidFill>
                    <a:schemeClr val="tx1"/>
                  </a:solidFill>
                  <a:latin typeface="宋体" charset="-122"/>
                  <a:ea typeface="宋体" charset="-122"/>
                </a:rPr>
                <a:t>(</a:t>
              </a:r>
              <a:r>
                <a:rPr lang="en-US" altLang="zh-CN" b="1" dirty="0" err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int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r[ ], </a:t>
              </a:r>
              <a:r>
                <a:rPr lang="en-US" altLang="zh-CN" b="1" dirty="0" err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int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n</a:t>
              </a:r>
              <a:r>
                <a:rPr lang="en-US" altLang="zh-CN" b="1" dirty="0">
                  <a:solidFill>
                    <a:schemeClr val="tx1"/>
                  </a:solidFill>
                  <a:latin typeface="宋体" charset="-122"/>
                  <a:ea typeface="宋体" charset="-122"/>
                </a:rPr>
                <a:t>)   </a:t>
              </a:r>
              <a:r>
                <a:rPr lang="en-US" altLang="zh-CN" b="1" dirty="0" smtClean="0">
                  <a:solidFill>
                    <a:schemeClr val="tx1"/>
                  </a:solidFill>
                  <a:latin typeface="宋体" charset="-122"/>
                  <a:ea typeface="宋体" charset="-122"/>
                </a:rPr>
                <a:t>  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//</a:t>
              </a:r>
              <a:r>
                <a:rPr lang="zh-CN" altLang="en-US" b="1" dirty="0">
                  <a:solidFill>
                    <a:schemeClr val="tx1"/>
                  </a:solidFill>
                  <a:latin typeface="宋体" charset="-122"/>
                  <a:ea typeface="宋体" charset="-122"/>
                </a:rPr>
                <a:t>数组下标从</a:t>
              </a:r>
              <a:r>
                <a:rPr lang="en-US" altLang="zh-CN" b="1" dirty="0">
                  <a:solidFill>
                    <a:schemeClr val="tx1"/>
                  </a:solidFill>
                  <a:latin typeface="宋体" charset="-122"/>
                  <a:ea typeface="宋体" charset="-122"/>
                </a:rPr>
                <a:t>1</a:t>
              </a:r>
              <a:r>
                <a:rPr lang="zh-CN" altLang="en-US" b="1" dirty="0">
                  <a:solidFill>
                    <a:schemeClr val="tx1"/>
                  </a:solidFill>
                  <a:latin typeface="宋体" charset="-122"/>
                  <a:ea typeface="宋体" charset="-122"/>
                </a:rPr>
                <a:t>开始</a:t>
              </a:r>
              <a:endParaRPr lang="zh-CN" altLang="en-US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  <a:p>
              <a:pPr algn="just" eaLnBrk="0" hangingPunct="0">
                <a:lnSpc>
                  <a:spcPct val="104000"/>
                </a:lnSpc>
              </a:pPr>
              <a:r>
                <a:rPr lang="zh-CN" altLang="en-US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{</a:t>
              </a:r>
            </a:p>
            <a:p>
              <a:pPr algn="just" eaLnBrk="0" hangingPunct="0">
                <a:lnSpc>
                  <a:spcPct val="104000"/>
                </a:lnSpc>
              </a:pPr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   for (i=1; i&lt;=n</a:t>
              </a:r>
              <a:r>
                <a:rPr lang="en-US" altLang="zh-CN" b="1" dirty="0">
                  <a:solidFill>
                    <a:schemeClr val="tx1"/>
                  </a:solidFill>
                  <a:latin typeface="宋体" charset="-122"/>
                  <a:ea typeface="宋体" charset="-122"/>
                </a:rPr>
                <a:t>-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1; i++)</a:t>
              </a:r>
            </a:p>
            <a:p>
              <a:pPr algn="just" eaLnBrk="0" hangingPunct="0">
                <a:lnSpc>
                  <a:spcPct val="104000"/>
                </a:lnSpc>
              </a:pPr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      for (j=1; j&lt;=n</a:t>
              </a:r>
              <a:r>
                <a:rPr lang="en-US" altLang="zh-CN" b="1" dirty="0">
                  <a:solidFill>
                    <a:schemeClr val="tx1"/>
                  </a:solidFill>
                  <a:latin typeface="宋体" charset="-122"/>
                  <a:ea typeface="宋体" charset="-122"/>
                </a:rPr>
                <a:t>-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i; j++)</a:t>
              </a:r>
            </a:p>
            <a:p>
              <a:pPr algn="just" eaLnBrk="0" hangingPunct="0">
                <a:lnSpc>
                  <a:spcPct val="104000"/>
                </a:lnSpc>
              </a:pPr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        if (r[j]&gt;r[j+1]) r[j]←→r[j+1]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；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//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如果反序，则</a:t>
              </a:r>
              <a:r>
                <a:rPr lang="zh-CN" altLang="en-US" b="1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交换</a:t>
              </a:r>
              <a:endParaRPr lang="zh-CN" altLang="en-US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  <a:p>
              <a:pPr algn="just" eaLnBrk="0" hangingPunct="0">
                <a:lnSpc>
                  <a:spcPct val="104000"/>
                </a:lnSpc>
              </a:pPr>
              <a:r>
                <a:rPr lang="zh-CN" altLang="en-US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 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}</a:t>
              </a:r>
            </a:p>
          </p:txBody>
        </p:sp>
        <p:grpSp>
          <p:nvGrpSpPr>
            <p:cNvPr id="3" name="Group 1032"/>
            <p:cNvGrpSpPr>
              <a:grpSpLocks/>
            </p:cNvGrpSpPr>
            <p:nvPr/>
          </p:nvGrpSpPr>
          <p:grpSpPr bwMode="auto">
            <a:xfrm>
              <a:off x="1606" y="7261"/>
              <a:ext cx="550" cy="864"/>
              <a:chOff x="1676" y="2812"/>
              <a:chExt cx="550" cy="864"/>
            </a:xfrm>
          </p:grpSpPr>
          <p:sp>
            <p:nvSpPr>
              <p:cNvPr id="51209" name="AutoShape 1033"/>
              <p:cNvSpPr>
                <a:spLocks noChangeArrowheads="1"/>
              </p:cNvSpPr>
              <p:nvPr/>
            </p:nvSpPr>
            <p:spPr bwMode="auto">
              <a:xfrm rot="5400000">
                <a:off x="1519" y="2969"/>
                <a:ext cx="864" cy="550"/>
              </a:xfrm>
              <a:prstGeom prst="rtTriangle">
                <a:avLst/>
              </a:prstGeom>
              <a:noFill/>
              <a:ln w="9525">
                <a:solidFill>
                  <a:srgbClr val="000000"/>
                </a:solidFill>
                <a:prstDash val="lgDashDot"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10" name="WordArt 1034"/>
              <p:cNvSpPr>
                <a:spLocks noChangeArrowheads="1" noChangeShapeType="1" noTextEdit="1"/>
              </p:cNvSpPr>
              <p:nvPr/>
            </p:nvSpPr>
            <p:spPr bwMode="auto">
              <a:xfrm rot="18000000">
                <a:off x="1583" y="3039"/>
                <a:ext cx="557" cy="167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2569"/>
                  </a:avLst>
                </a:prstTxWarp>
              </a:bodyPr>
              <a:lstStyle/>
              <a:p>
                <a:r>
                  <a:rPr lang="en-US" altLang="zh-CN" sz="800" kern="10" dirty="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noFill/>
                    <a:latin typeface="宋体"/>
                    <a:ea typeface="宋体"/>
                  </a:rPr>
                  <a:t>C++</a:t>
                </a:r>
                <a:r>
                  <a:rPr lang="zh-CN" altLang="en-US" sz="800" kern="10" dirty="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noFill/>
                    <a:latin typeface="宋体"/>
                    <a:ea typeface="宋体"/>
                  </a:rPr>
                  <a:t>描述</a:t>
                </a:r>
              </a:p>
            </p:txBody>
          </p:sp>
        </p:grpSp>
      </p:grpSp>
      <p:sp>
        <p:nvSpPr>
          <p:cNvPr id="51211" name="Text Box 1035"/>
          <p:cNvSpPr txBox="1">
            <a:spLocks noChangeArrowheads="1"/>
          </p:cNvSpPr>
          <p:nvPr/>
        </p:nvSpPr>
        <p:spPr bwMode="auto">
          <a:xfrm>
            <a:off x="689429" y="4350204"/>
            <a:ext cx="7772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    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该算法的基本语句是内层循环体中的比较语句</a:t>
            </a:r>
            <a:r>
              <a:rPr kumimoji="1" lang="en-US" altLang="zh-CN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r[j]&lt;r[j+1]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，其执行次数为： </a:t>
            </a:r>
          </a:p>
        </p:txBody>
      </p:sp>
      <p:sp>
        <p:nvSpPr>
          <p:cNvPr id="51214" name="Rectangle 1038"/>
          <p:cNvSpPr>
            <a:spLocks noChangeArrowheads="1"/>
          </p:cNvSpPr>
          <p:nvPr/>
        </p:nvSpPr>
        <p:spPr bwMode="auto">
          <a:xfrm>
            <a:off x="0" y="34210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4835" name="Object 19"/>
          <p:cNvGraphicFramePr>
            <a:graphicFrameLocks noChangeAspect="1"/>
          </p:cNvGraphicFramePr>
          <p:nvPr/>
        </p:nvGraphicFramePr>
        <p:xfrm>
          <a:off x="2015218" y="5191352"/>
          <a:ext cx="4643438" cy="904875"/>
        </p:xfrm>
        <a:graphic>
          <a:graphicData uri="http://schemas.openxmlformats.org/presentationml/2006/ole">
            <p:oleObj spid="_x0000_s66562" name="公式" r:id="rId3" imgW="2298700" imgH="444500" progId="Equation.3">
              <p:embed/>
            </p:oleObj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609600" y="1168400"/>
            <a:ext cx="8077200" cy="54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rIns="0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蛮力法是</a:t>
            </a:r>
            <a:r>
              <a:rPr kumimoji="1" lang="zh-CN" altLang="en-US" sz="2800" b="1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一种重要的算法设计</a:t>
            </a:r>
            <a:r>
              <a:rPr kumimoji="1" lang="zh-CN" altLang="en-US" sz="2800" b="1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技术，因为：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endParaRPr kumimoji="1" lang="zh-CN" altLang="en-US" sz="2800" dirty="0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625702" y="2171246"/>
            <a:ext cx="80010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   </a:t>
            </a:r>
            <a:r>
              <a:rPr kumimoji="1" lang="zh-CN" altLang="en-US" sz="2400" b="1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（</a:t>
            </a:r>
            <a:r>
              <a:rPr kumimoji="1" lang="en-US" altLang="zh-CN" sz="2400" b="1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1</a:t>
            </a:r>
            <a:r>
              <a:rPr kumimoji="1" lang="zh-CN" altLang="en-US" sz="2400" b="1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）理论上，蛮力法可以解决可计算领域的各种问题。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400" b="1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   （</a:t>
            </a:r>
            <a:r>
              <a:rPr kumimoji="1" lang="en-US" altLang="zh-CN" sz="2400" b="1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2</a:t>
            </a:r>
            <a:r>
              <a:rPr kumimoji="1" lang="zh-CN" altLang="en-US" sz="2400" b="1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）蛮力法经常用来解决一些</a:t>
            </a:r>
            <a:r>
              <a:rPr kumimoji="1" lang="zh-CN" altLang="en-US" sz="2400" b="1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较小规模</a:t>
            </a:r>
            <a:r>
              <a:rPr kumimoji="1" lang="zh-CN" altLang="en-US" sz="2400" b="1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的问题。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400" b="1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   （</a:t>
            </a:r>
            <a:r>
              <a:rPr kumimoji="1" lang="en-US" altLang="zh-CN" sz="2400" b="1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3</a:t>
            </a:r>
            <a:r>
              <a:rPr kumimoji="1" lang="zh-CN" altLang="en-US" sz="2400" b="1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）对于一些重要的问题蛮力法可以产生一些合理的算法，他们具备一些实用价值，而且不受问题规模的限制。</a:t>
            </a:r>
          </a:p>
          <a:p>
            <a:pPr algn="l">
              <a:spcBef>
                <a:spcPct val="50000"/>
              </a:spcBef>
            </a:pPr>
            <a:r>
              <a:rPr kumimoji="1" lang="zh-CN" altLang="en-US" sz="2400" b="1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   （</a:t>
            </a:r>
            <a:r>
              <a:rPr kumimoji="1" lang="en-US" altLang="zh-CN" sz="2400" b="1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4</a:t>
            </a:r>
            <a:r>
              <a:rPr kumimoji="1" lang="zh-CN" altLang="en-US" sz="2400" b="1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）蛮力法可以作为某类问题</a:t>
            </a:r>
            <a:r>
              <a:rPr kumimoji="1" lang="zh-CN" altLang="en-US" sz="2400" b="1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时间性能的底限</a:t>
            </a:r>
            <a:r>
              <a:rPr kumimoji="1" lang="zh-CN" altLang="en-US" sz="2400" b="1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，来衡量同样问题的更高效算法。 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Text Box 13"/>
          <p:cNvSpPr txBox="1">
            <a:spLocks noChangeArrowheads="1"/>
          </p:cNvSpPr>
          <p:nvPr/>
        </p:nvSpPr>
        <p:spPr bwMode="auto">
          <a:xfrm>
            <a:off x="449942" y="329067"/>
            <a:ext cx="8490857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在</a:t>
            </a:r>
            <a:r>
              <a:rPr kumimoji="1" lang="zh-CN" altLang="en-US" sz="2400" b="1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一趟起泡排序过程中，如果有多个记录交换到最终位置，则下一趟起泡排序将不处理这些记录；另外，在一趟起泡排序过程中，如果没有记录相交换，那么表明这个数组已经有序，算法将终止。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656771" y="1843314"/>
            <a:ext cx="7848600" cy="4760686"/>
            <a:chOff x="1699" y="1260"/>
            <a:chExt cx="7661" cy="4011"/>
          </a:xfrm>
        </p:grpSpPr>
        <p:sp>
          <p:nvSpPr>
            <p:cNvPr id="34831" name="Text Box 15"/>
            <p:cNvSpPr txBox="1">
              <a:spLocks noChangeArrowheads="1"/>
            </p:cNvSpPr>
            <p:nvPr/>
          </p:nvSpPr>
          <p:spPr bwMode="auto">
            <a:xfrm>
              <a:off x="1706" y="1260"/>
              <a:ext cx="7654" cy="401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lgDashDot"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lnSpc>
                  <a:spcPct val="104000"/>
                </a:lnSpc>
                <a:spcAft>
                  <a:spcPts val="775"/>
                </a:spcAft>
              </a:pPr>
              <a:r>
                <a:rPr lang="zh-CN" altLang="en-US" sz="20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算法</a:t>
              </a:r>
              <a:r>
                <a:rPr lang="en-US" altLang="zh-CN" sz="20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3.8——</a:t>
              </a:r>
              <a:r>
                <a:rPr lang="zh-CN" altLang="en-US" sz="20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改进的起泡排序</a:t>
              </a:r>
            </a:p>
            <a:p>
              <a:pPr algn="just" eaLnBrk="0" hangingPunct="0">
                <a:lnSpc>
                  <a:spcPct val="104000"/>
                </a:lnSpc>
              </a:pPr>
              <a:r>
                <a:rPr lang="zh-CN" altLang="en-US" sz="20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 </a:t>
              </a:r>
              <a:r>
                <a:rPr lang="en-US" altLang="zh-CN" sz="20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void </a:t>
              </a:r>
              <a:r>
                <a:rPr lang="en-US" altLang="zh-CN" sz="2000" b="1" dirty="0" err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BubbleSort</a:t>
              </a:r>
              <a:r>
                <a:rPr lang="en-US" altLang="zh-CN" sz="2000" b="1" dirty="0">
                  <a:solidFill>
                    <a:schemeClr val="tx1"/>
                  </a:solidFill>
                  <a:latin typeface="宋体" charset="-122"/>
                  <a:ea typeface="宋体" charset="-122"/>
                </a:rPr>
                <a:t>(</a:t>
              </a:r>
              <a:r>
                <a:rPr lang="en-US" altLang="zh-CN" sz="2000" b="1" dirty="0" err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int</a:t>
              </a:r>
              <a:r>
                <a:rPr lang="en-US" altLang="zh-CN" sz="20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r[ ], </a:t>
              </a:r>
              <a:r>
                <a:rPr lang="en-US" altLang="zh-CN" sz="2000" b="1" dirty="0" err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int</a:t>
              </a:r>
              <a:r>
                <a:rPr lang="en-US" altLang="zh-CN" sz="20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n</a:t>
              </a:r>
              <a:r>
                <a:rPr lang="en-US" altLang="zh-CN" sz="2000" b="1" dirty="0">
                  <a:solidFill>
                    <a:schemeClr val="tx1"/>
                  </a:solidFill>
                  <a:latin typeface="宋体" charset="-122"/>
                  <a:ea typeface="宋体" charset="-122"/>
                </a:rPr>
                <a:t>)     </a:t>
              </a:r>
              <a:r>
                <a:rPr lang="en-US" altLang="zh-CN" sz="20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//</a:t>
              </a:r>
              <a:r>
                <a:rPr lang="zh-CN" altLang="en-US" sz="2000" b="1" dirty="0">
                  <a:solidFill>
                    <a:schemeClr val="tx1"/>
                  </a:solidFill>
                  <a:latin typeface="宋体" charset="-122"/>
                  <a:ea typeface="宋体" charset="-122"/>
                </a:rPr>
                <a:t>数组下标从</a:t>
              </a:r>
              <a:r>
                <a:rPr lang="en-US" altLang="zh-CN" sz="2000" b="1" dirty="0">
                  <a:solidFill>
                    <a:schemeClr val="tx1"/>
                  </a:solidFill>
                  <a:latin typeface="宋体" charset="-122"/>
                  <a:ea typeface="宋体" charset="-122"/>
                </a:rPr>
                <a:t>1</a:t>
              </a:r>
              <a:r>
                <a:rPr lang="zh-CN" altLang="en-US" sz="2000" b="1" dirty="0">
                  <a:solidFill>
                    <a:schemeClr val="tx1"/>
                  </a:solidFill>
                  <a:latin typeface="宋体" charset="-122"/>
                  <a:ea typeface="宋体" charset="-122"/>
                </a:rPr>
                <a:t>开始</a:t>
              </a:r>
              <a:endParaRPr lang="zh-CN" altLang="en-US" sz="20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  <a:p>
              <a:pPr algn="just" eaLnBrk="0" hangingPunct="0">
                <a:lnSpc>
                  <a:spcPct val="104000"/>
                </a:lnSpc>
              </a:pPr>
              <a:r>
                <a:rPr lang="zh-CN" altLang="en-US" sz="20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 </a:t>
              </a:r>
              <a:r>
                <a:rPr lang="en-US" altLang="zh-CN" sz="20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{</a:t>
              </a:r>
            </a:p>
            <a:p>
              <a:pPr algn="just" eaLnBrk="0" hangingPunct="0">
                <a:lnSpc>
                  <a:spcPct val="104000"/>
                </a:lnSpc>
              </a:pPr>
              <a:r>
                <a:rPr lang="en-US" altLang="zh-CN" sz="20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    exchange=n;     </a:t>
              </a:r>
              <a:r>
                <a:rPr lang="en-US" altLang="zh-CN" sz="2000" b="1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</a:t>
              </a:r>
              <a:r>
                <a:rPr lang="en-US" altLang="zh-CN" sz="20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//</a:t>
              </a:r>
              <a:r>
                <a:rPr lang="zh-CN" altLang="en-US" sz="20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第一趟起泡排序的范围是</a:t>
              </a:r>
              <a:r>
                <a:rPr lang="en-US" altLang="zh-CN" sz="20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r[1]</a:t>
              </a:r>
              <a:r>
                <a:rPr lang="zh-CN" altLang="en-US" sz="20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到</a:t>
              </a:r>
              <a:r>
                <a:rPr lang="en-US" altLang="zh-CN" sz="20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r[n]</a:t>
              </a:r>
            </a:p>
            <a:p>
              <a:pPr algn="just" eaLnBrk="0" hangingPunct="0">
                <a:lnSpc>
                  <a:spcPct val="104000"/>
                </a:lnSpc>
              </a:pPr>
              <a:r>
                <a:rPr lang="en-US" altLang="zh-CN" sz="20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    while </a:t>
              </a:r>
              <a:r>
                <a:rPr lang="en-US" altLang="zh-CN" sz="2000" b="1" dirty="0">
                  <a:solidFill>
                    <a:schemeClr val="tx1"/>
                  </a:solidFill>
                  <a:latin typeface="宋体" charset="-122"/>
                  <a:ea typeface="宋体" charset="-122"/>
                </a:rPr>
                <a:t>(</a:t>
              </a:r>
              <a:r>
                <a:rPr lang="en-US" altLang="zh-CN" sz="20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exchange</a:t>
              </a:r>
              <a:r>
                <a:rPr lang="en-US" altLang="zh-CN" sz="2000" b="1" dirty="0">
                  <a:solidFill>
                    <a:schemeClr val="tx1"/>
                  </a:solidFill>
                  <a:latin typeface="宋体" charset="-122"/>
                  <a:ea typeface="宋体" charset="-122"/>
                </a:rPr>
                <a:t>)  </a:t>
              </a:r>
              <a:r>
                <a:rPr lang="en-US" altLang="zh-CN" sz="2000" b="1" dirty="0" smtClean="0">
                  <a:solidFill>
                    <a:schemeClr val="tx1"/>
                  </a:solidFill>
                  <a:latin typeface="宋体" charset="-122"/>
                  <a:ea typeface="宋体" charset="-122"/>
                </a:rPr>
                <a:t>/</a:t>
              </a:r>
              <a:r>
                <a:rPr lang="en-US" altLang="zh-CN" sz="2000" b="1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/</a:t>
              </a:r>
              <a:r>
                <a:rPr lang="zh-CN" altLang="en-US" sz="20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仅当上一趟排序有记录交换才进行本趟排序</a:t>
              </a:r>
            </a:p>
            <a:p>
              <a:pPr algn="just" eaLnBrk="0" hangingPunct="0">
                <a:lnSpc>
                  <a:spcPct val="104000"/>
                </a:lnSpc>
              </a:pPr>
              <a:r>
                <a:rPr lang="zh-CN" altLang="en-US" sz="20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    </a:t>
              </a:r>
              <a:r>
                <a:rPr lang="en-US" altLang="zh-CN" sz="2000" b="1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{ </a:t>
              </a:r>
              <a:r>
                <a:rPr lang="en-US" altLang="zh-CN" sz="20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bound=exchange; exchange=0</a:t>
              </a:r>
              <a:r>
                <a:rPr lang="zh-CN" altLang="en-US" sz="20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；  </a:t>
              </a:r>
            </a:p>
            <a:p>
              <a:pPr algn="just" eaLnBrk="0" hangingPunct="0">
                <a:lnSpc>
                  <a:spcPct val="104000"/>
                </a:lnSpc>
              </a:pPr>
              <a:r>
                <a:rPr lang="zh-CN" altLang="en-US" sz="20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       </a:t>
              </a:r>
              <a:r>
                <a:rPr lang="en-US" altLang="zh-CN" sz="20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for </a:t>
              </a:r>
              <a:r>
                <a:rPr lang="en-US" altLang="zh-CN" sz="2000" b="1" dirty="0">
                  <a:solidFill>
                    <a:schemeClr val="tx1"/>
                  </a:solidFill>
                  <a:latin typeface="宋体" charset="-122"/>
                  <a:ea typeface="宋体" charset="-122"/>
                </a:rPr>
                <a:t>(</a:t>
              </a:r>
              <a:r>
                <a:rPr lang="en-US" altLang="zh-CN" sz="20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j=1; j&lt;bound; j++</a:t>
              </a:r>
              <a:r>
                <a:rPr lang="en-US" altLang="zh-CN" sz="2000" b="1" dirty="0">
                  <a:solidFill>
                    <a:schemeClr val="tx1"/>
                  </a:solidFill>
                  <a:latin typeface="宋体" charset="-122"/>
                  <a:ea typeface="宋体" charset="-122"/>
                </a:rPr>
                <a:t>)</a:t>
              </a:r>
              <a:r>
                <a:rPr lang="en-US" altLang="zh-CN" sz="20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       //</a:t>
              </a:r>
              <a:r>
                <a:rPr lang="zh-CN" altLang="en-US" sz="20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一趟起泡排序</a:t>
              </a:r>
            </a:p>
            <a:p>
              <a:pPr algn="just" eaLnBrk="0" hangingPunct="0">
                <a:lnSpc>
                  <a:spcPct val="104000"/>
                </a:lnSpc>
              </a:pPr>
              <a:r>
                <a:rPr lang="zh-CN" altLang="en-US" sz="20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          </a:t>
              </a:r>
              <a:r>
                <a:rPr lang="en-US" altLang="zh-CN" sz="20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if </a:t>
              </a:r>
              <a:r>
                <a:rPr lang="en-US" altLang="zh-CN" sz="2000" b="1" dirty="0">
                  <a:solidFill>
                    <a:schemeClr val="tx1"/>
                  </a:solidFill>
                  <a:latin typeface="宋体" charset="-122"/>
                  <a:ea typeface="宋体" charset="-122"/>
                </a:rPr>
                <a:t>(</a:t>
              </a:r>
              <a:r>
                <a:rPr lang="en-US" altLang="zh-CN" sz="20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r[j]&gt;r[j+1]</a:t>
              </a:r>
              <a:r>
                <a:rPr lang="en-US" altLang="zh-CN" sz="2000" b="1" dirty="0">
                  <a:solidFill>
                    <a:schemeClr val="tx1"/>
                  </a:solidFill>
                  <a:latin typeface="宋体" charset="-122"/>
                  <a:ea typeface="宋体" charset="-122"/>
                </a:rPr>
                <a:t>)</a:t>
              </a:r>
              <a:r>
                <a:rPr lang="en-US" altLang="zh-CN" sz="20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{</a:t>
              </a:r>
            </a:p>
            <a:p>
              <a:pPr algn="just" eaLnBrk="0" hangingPunct="0">
                <a:lnSpc>
                  <a:spcPct val="104000"/>
                </a:lnSpc>
              </a:pPr>
              <a:r>
                <a:rPr lang="en-US" altLang="zh-CN" sz="20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             r[j]←→r[j+1]</a:t>
              </a:r>
              <a:r>
                <a:rPr lang="zh-CN" altLang="en-US" sz="20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；</a:t>
              </a:r>
            </a:p>
            <a:p>
              <a:pPr algn="just" eaLnBrk="0" hangingPunct="0">
                <a:lnSpc>
                  <a:spcPct val="104000"/>
                </a:lnSpc>
              </a:pPr>
              <a:r>
                <a:rPr lang="zh-CN" altLang="en-US" sz="20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             </a:t>
              </a:r>
              <a:r>
                <a:rPr lang="en-US" altLang="zh-CN" sz="20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exchange=j</a:t>
              </a:r>
              <a:r>
                <a:rPr lang="zh-CN" altLang="en-US" sz="20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；             </a:t>
              </a:r>
              <a:r>
                <a:rPr lang="en-US" altLang="zh-CN" sz="20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//</a:t>
              </a:r>
              <a:r>
                <a:rPr lang="zh-CN" altLang="en-US" sz="20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记录每一次发生记录交换的位置</a:t>
              </a:r>
            </a:p>
            <a:p>
              <a:pPr algn="just" eaLnBrk="0" hangingPunct="0">
                <a:lnSpc>
                  <a:spcPct val="104000"/>
                </a:lnSpc>
              </a:pPr>
              <a:r>
                <a:rPr lang="zh-CN" altLang="en-US" sz="20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         </a:t>
              </a:r>
              <a:r>
                <a:rPr lang="en-US" altLang="zh-CN" sz="20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}</a:t>
              </a:r>
            </a:p>
            <a:p>
              <a:pPr algn="just" eaLnBrk="0" hangingPunct="0">
                <a:lnSpc>
                  <a:spcPct val="104000"/>
                </a:lnSpc>
              </a:pPr>
              <a:r>
                <a:rPr lang="en-US" altLang="zh-CN" sz="20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     }</a:t>
              </a:r>
            </a:p>
            <a:p>
              <a:pPr algn="just" eaLnBrk="0" hangingPunct="0">
                <a:lnSpc>
                  <a:spcPct val="104000"/>
                </a:lnSpc>
              </a:pPr>
              <a:r>
                <a:rPr lang="en-US" altLang="zh-CN" sz="20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 }</a:t>
              </a:r>
            </a:p>
          </p:txBody>
        </p:sp>
        <p:grpSp>
          <p:nvGrpSpPr>
            <p:cNvPr id="3" name="Group 16"/>
            <p:cNvGrpSpPr>
              <a:grpSpLocks/>
            </p:cNvGrpSpPr>
            <p:nvPr/>
          </p:nvGrpSpPr>
          <p:grpSpPr bwMode="auto">
            <a:xfrm>
              <a:off x="1699" y="1260"/>
              <a:ext cx="550" cy="864"/>
              <a:chOff x="1519" y="3141"/>
              <a:chExt cx="550" cy="864"/>
            </a:xfrm>
          </p:grpSpPr>
          <p:sp>
            <p:nvSpPr>
              <p:cNvPr id="34833" name="AutoShape 17"/>
              <p:cNvSpPr>
                <a:spLocks noChangeArrowheads="1"/>
              </p:cNvSpPr>
              <p:nvPr/>
            </p:nvSpPr>
            <p:spPr bwMode="auto">
              <a:xfrm rot="5400000">
                <a:off x="1362" y="3298"/>
                <a:ext cx="864" cy="550"/>
              </a:xfrm>
              <a:prstGeom prst="rtTriangle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prstDash val="lgDashDot"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34834" name="WordArt 18"/>
              <p:cNvSpPr>
                <a:spLocks noChangeArrowheads="1" noChangeShapeType="1" noTextEdit="1"/>
              </p:cNvSpPr>
              <p:nvPr/>
            </p:nvSpPr>
            <p:spPr bwMode="auto">
              <a:xfrm rot="18000000">
                <a:off x="1454" y="3346"/>
                <a:ext cx="557" cy="167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2569"/>
                  </a:avLst>
                </a:prstTxWarp>
              </a:bodyPr>
              <a:lstStyle/>
              <a:p>
                <a:r>
                  <a:rPr lang="en-US" altLang="zh-CN" sz="20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宋体"/>
                    <a:ea typeface="宋体"/>
                  </a:rPr>
                  <a:t>C++</a:t>
                </a:r>
                <a:r>
                  <a:rPr lang="zh-CN" altLang="en-US" sz="20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宋体"/>
                    <a:ea typeface="宋体"/>
                  </a:rPr>
                  <a:t>描述</a:t>
                </a:r>
              </a:p>
            </p:txBody>
          </p:sp>
        </p:grp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609600" y="845457"/>
            <a:ext cx="807720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最好情况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宋体" charset="-122"/>
                <a:ea typeface="宋体" charset="-122"/>
              </a:rPr>
              <a:t>：待</a:t>
            </a:r>
            <a:r>
              <a:rPr kumimoji="1" lang="zh-CN" altLang="en-US" sz="2400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排序记录序列为</a:t>
            </a:r>
            <a:r>
              <a:rPr lang="zh-CN" altLang="en-US" b="1" i="1" dirty="0">
                <a:solidFill>
                  <a:srgbClr val="3023D5"/>
                </a:solidFill>
                <a:latin typeface="Times New Roman" pitchFamily="18" charset="0"/>
                <a:ea typeface="宋体" charset="-122"/>
              </a:rPr>
              <a:t>正序</a:t>
            </a:r>
            <a:r>
              <a:rPr kumimoji="1" lang="zh-CN" altLang="en-US" sz="2400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，算法只执行一趟，进行了</a:t>
            </a:r>
            <a:r>
              <a:rPr kumimoji="1" lang="en-US" altLang="zh-CN" sz="24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n</a:t>
            </a:r>
            <a:r>
              <a:rPr kumimoji="1" lang="en-US" altLang="zh-CN" sz="2400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-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</a:t>
            </a:r>
            <a:r>
              <a:rPr kumimoji="1" lang="zh-CN" altLang="en-US" sz="2400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次关键码的比较，不需要移动记录，时间复杂性为</a:t>
            </a:r>
            <a:r>
              <a:rPr kumimoji="1" lang="en-US" altLang="zh-CN" sz="2400" b="1" i="1" dirty="0">
                <a:solidFill>
                  <a:srgbClr val="3023D5"/>
                </a:solidFill>
                <a:latin typeface="Times New Roman" pitchFamily="18" charset="0"/>
                <a:ea typeface="宋体" charset="-122"/>
              </a:rPr>
              <a:t>O</a:t>
            </a:r>
            <a:r>
              <a:rPr kumimoji="1" lang="en-US" altLang="zh-CN" sz="2400" b="1" dirty="0">
                <a:solidFill>
                  <a:srgbClr val="3023D5"/>
                </a:solidFill>
                <a:latin typeface="宋体" charset="-122"/>
                <a:ea typeface="宋体" charset="-122"/>
              </a:rPr>
              <a:t>(</a:t>
            </a:r>
            <a:r>
              <a:rPr kumimoji="1" lang="en-US" altLang="zh-CN" sz="2400" b="1" i="1" dirty="0">
                <a:solidFill>
                  <a:srgbClr val="3023D5"/>
                </a:solidFill>
                <a:latin typeface="Times New Roman" pitchFamily="18" charset="0"/>
                <a:ea typeface="宋体" charset="-122"/>
              </a:rPr>
              <a:t>n</a:t>
            </a:r>
            <a:r>
              <a:rPr kumimoji="1" lang="en-US" altLang="zh-CN" sz="2400" b="1" dirty="0">
                <a:solidFill>
                  <a:srgbClr val="3023D5"/>
                </a:solidFill>
                <a:latin typeface="宋体" charset="-122"/>
                <a:ea typeface="宋体" charset="-122"/>
              </a:rPr>
              <a:t>)</a:t>
            </a:r>
            <a:r>
              <a:rPr kumimoji="1" lang="zh-CN" altLang="en-US" sz="2400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；</a:t>
            </a:r>
          </a:p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最坏情况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宋体" charset="-122"/>
                <a:ea typeface="宋体" charset="-122"/>
              </a:rPr>
              <a:t>：待</a:t>
            </a:r>
            <a:r>
              <a:rPr kumimoji="1" lang="zh-CN" altLang="en-US" sz="2400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排序记录序列为</a:t>
            </a:r>
            <a:r>
              <a:rPr lang="zh-CN" altLang="en-US" b="1" i="1" dirty="0">
                <a:solidFill>
                  <a:srgbClr val="3023D5"/>
                </a:solidFill>
                <a:latin typeface="Times New Roman" pitchFamily="18" charset="0"/>
                <a:ea typeface="宋体" charset="-122"/>
              </a:rPr>
              <a:t>反序</a:t>
            </a:r>
            <a:r>
              <a:rPr kumimoji="1" lang="zh-CN" altLang="en-US" sz="2400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，每趟排序在无序序列中只有一个最大的记录被交换到最终位置，故算法执行</a:t>
            </a:r>
            <a:r>
              <a:rPr kumimoji="1" lang="en-US" altLang="zh-CN" sz="24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n</a:t>
            </a:r>
            <a:r>
              <a:rPr kumimoji="1" lang="en-US" altLang="zh-CN" sz="2400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-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</a:t>
            </a:r>
            <a:r>
              <a:rPr kumimoji="1" lang="zh-CN" altLang="en-US" sz="2400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趟，第</a:t>
            </a:r>
            <a:r>
              <a:rPr kumimoji="1" lang="en-US" altLang="zh-CN" sz="24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i</a:t>
            </a:r>
            <a:r>
              <a:rPr kumimoji="1" lang="zh-CN" altLang="en-US" sz="2400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（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</a:t>
            </a:r>
            <a:r>
              <a:rPr kumimoji="1" lang="en-US" altLang="zh-CN" sz="2400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≤</a:t>
            </a:r>
            <a:r>
              <a:rPr kumimoji="1" lang="en-US" altLang="zh-CN" sz="24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i</a:t>
            </a:r>
            <a:r>
              <a:rPr kumimoji="1" lang="zh-CN" altLang="en-US" sz="2400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＜</a:t>
            </a:r>
            <a:r>
              <a:rPr kumimoji="1" lang="en-US" altLang="zh-CN" sz="24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n</a:t>
            </a:r>
            <a:r>
              <a:rPr kumimoji="1" lang="zh-CN" altLang="en-US" sz="2400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）趟排序执行了</a:t>
            </a:r>
            <a:r>
              <a:rPr kumimoji="1" lang="en-US" altLang="zh-CN" sz="24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n</a:t>
            </a:r>
            <a:r>
              <a:rPr kumimoji="1" lang="en-US" altLang="zh-CN" sz="2400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-</a:t>
            </a:r>
            <a:r>
              <a:rPr kumimoji="1" lang="en-US" altLang="zh-CN" sz="24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i</a:t>
            </a:r>
            <a:r>
              <a:rPr kumimoji="1" lang="zh-CN" altLang="en-US" sz="2400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次关键码的比较和</a:t>
            </a:r>
            <a:r>
              <a:rPr kumimoji="1" lang="en-US" altLang="zh-CN" sz="24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n</a:t>
            </a:r>
            <a:r>
              <a:rPr kumimoji="1" lang="en-US" altLang="zh-CN" sz="2400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-</a:t>
            </a:r>
            <a:r>
              <a:rPr kumimoji="1" lang="en-US" altLang="zh-CN" sz="24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i</a:t>
            </a:r>
            <a:r>
              <a:rPr kumimoji="1" lang="zh-CN" altLang="en-US" sz="2400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次记录的交换，这样，关键码的比较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宋体" charset="-122"/>
                <a:ea typeface="宋体" charset="-122"/>
              </a:rPr>
              <a:t>次数为            </a:t>
            </a:r>
            <a:r>
              <a:rPr kumimoji="1" lang="zh-CN" altLang="en-US" sz="2400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，记录的移动次数为               ，因此，时间复杂性为</a:t>
            </a:r>
            <a:r>
              <a:rPr lang="en-US" altLang="zh-CN" b="1" i="1" dirty="0">
                <a:solidFill>
                  <a:srgbClr val="3023D5"/>
                </a:solidFill>
                <a:latin typeface="Times New Roman" pitchFamily="18" charset="0"/>
                <a:ea typeface="宋体" charset="-122"/>
              </a:rPr>
              <a:t>O(n</a:t>
            </a:r>
            <a:r>
              <a:rPr lang="en-US" altLang="zh-CN" b="1" i="1" baseline="30000" dirty="0">
                <a:solidFill>
                  <a:srgbClr val="3023D5"/>
                </a:solidFill>
                <a:latin typeface="Times New Roman" pitchFamily="18" charset="0"/>
                <a:ea typeface="宋体" charset="-122"/>
              </a:rPr>
              <a:t>2</a:t>
            </a:r>
            <a:r>
              <a:rPr lang="en-US" altLang="zh-CN" b="1" i="1" dirty="0">
                <a:solidFill>
                  <a:srgbClr val="3023D5"/>
                </a:solidFill>
                <a:latin typeface="Times New Roman" pitchFamily="18" charset="0"/>
                <a:ea typeface="宋体" charset="-122"/>
              </a:rPr>
              <a:t>)</a:t>
            </a:r>
            <a:r>
              <a:rPr kumimoji="1" lang="zh-CN" altLang="en-US" sz="2400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；</a:t>
            </a:r>
          </a:p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b="1" dirty="0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平均情况</a:t>
            </a:r>
            <a:r>
              <a:rPr lang="zh-CN" altLang="en-US" b="1" dirty="0" smtClean="0">
                <a:latin typeface="宋体" charset="-122"/>
                <a:ea typeface="宋体" charset="-122"/>
              </a:rPr>
              <a:t>：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宋体" charset="-122"/>
                <a:ea typeface="宋体" charset="-122"/>
              </a:rPr>
              <a:t>其时间复杂性</a:t>
            </a:r>
            <a:r>
              <a:rPr lang="en-US" altLang="zh-CN" b="1" i="1" dirty="0" smtClean="0">
                <a:solidFill>
                  <a:srgbClr val="3023D5"/>
                </a:solidFill>
                <a:latin typeface="Times New Roman" pitchFamily="18" charset="0"/>
                <a:ea typeface="宋体" charset="-122"/>
              </a:rPr>
              <a:t>O(n</a:t>
            </a:r>
            <a:r>
              <a:rPr lang="en-US" altLang="zh-CN" b="1" i="1" baseline="30000" dirty="0" smtClean="0">
                <a:solidFill>
                  <a:srgbClr val="3023D5"/>
                </a:solidFill>
                <a:latin typeface="Times New Roman" pitchFamily="18" charset="0"/>
                <a:ea typeface="宋体" charset="-122"/>
              </a:rPr>
              <a:t>2</a:t>
            </a:r>
            <a:r>
              <a:rPr lang="en-US" altLang="zh-CN" b="1" i="1" dirty="0" smtClean="0">
                <a:solidFill>
                  <a:srgbClr val="3023D5"/>
                </a:solidFill>
                <a:latin typeface="Times New Roman" pitchFamily="18" charset="0"/>
                <a:ea typeface="宋体" charset="-122"/>
              </a:rPr>
              <a:t>)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宋体" charset="-122"/>
                <a:ea typeface="宋体" charset="-122"/>
              </a:rPr>
              <a:t>与</a:t>
            </a:r>
            <a:r>
              <a:rPr kumimoji="1" lang="zh-CN" altLang="en-US" sz="2400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最坏情况同数量级。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</a:t>
            </a:r>
          </a:p>
        </p:txBody>
      </p:sp>
      <p:sp>
        <p:nvSpPr>
          <p:cNvPr id="49161" name="Rectangle 9"/>
          <p:cNvSpPr>
            <a:spLocks noChangeArrowheads="1"/>
          </p:cNvSpPr>
          <p:nvPr/>
        </p:nvSpPr>
        <p:spPr bwMode="auto">
          <a:xfrm>
            <a:off x="3838575" y="3238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49160" name="Object 8"/>
          <p:cNvGraphicFramePr>
            <a:graphicFrameLocks noChangeAspect="1"/>
          </p:cNvGraphicFramePr>
          <p:nvPr/>
        </p:nvGraphicFramePr>
        <p:xfrm>
          <a:off x="6592434" y="3573009"/>
          <a:ext cx="1912937" cy="621619"/>
        </p:xfrm>
        <a:graphic>
          <a:graphicData uri="http://schemas.openxmlformats.org/presentationml/2006/ole">
            <p:oleObj spid="_x0000_s67586" r:id="rId3" imgW="1244600" imgH="431800" progId="Equation.3">
              <p:embed/>
            </p:oleObj>
          </a:graphicData>
        </a:graphic>
      </p:graphicFrame>
      <p:graphicFrame>
        <p:nvGraphicFramePr>
          <p:cNvPr id="49162" name="Object 10"/>
          <p:cNvGraphicFramePr>
            <a:graphicFrameLocks noChangeAspect="1"/>
          </p:cNvGraphicFramePr>
          <p:nvPr/>
        </p:nvGraphicFramePr>
        <p:xfrm>
          <a:off x="3181575" y="4056969"/>
          <a:ext cx="2413029" cy="645658"/>
        </p:xfrm>
        <a:graphic>
          <a:graphicData uri="http://schemas.openxmlformats.org/presentationml/2006/ole">
            <p:oleObj spid="_x0000_s67587" r:id="rId4" imgW="1384300" imgH="431800" progId="Equation.3">
              <p:embed/>
            </p:oleObj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1463675" y="1436688"/>
            <a:ext cx="6248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 dirty="0">
                <a:solidFill>
                  <a:srgbClr val="2C1A8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3.4</a:t>
            </a:r>
            <a:r>
              <a:rPr kumimoji="1" lang="en-US" altLang="zh-CN" sz="4000" b="1" dirty="0">
                <a:solidFill>
                  <a:srgbClr val="A50021"/>
                </a:solidFill>
                <a:latin typeface="宋体" charset="-122"/>
                <a:ea typeface="宋体" charset="-122"/>
              </a:rPr>
              <a:t>  </a:t>
            </a:r>
            <a:r>
              <a:rPr lang="zh-CN" altLang="en-US" sz="4000" b="1" dirty="0">
                <a:solidFill>
                  <a:srgbClr val="2C1A8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组合问题中的蛮力法 </a:t>
            </a:r>
          </a:p>
        </p:txBody>
      </p:sp>
      <p:sp>
        <p:nvSpPr>
          <p:cNvPr id="37893" name="Text Box 5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2514600" y="2530475"/>
            <a:ext cx="3886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3200" b="1" dirty="0">
                <a:latin typeface="华文仿宋" pitchFamily="2" charset="-122"/>
                <a:ea typeface="华文仿宋" pitchFamily="2" charset="-122"/>
              </a:rPr>
              <a:t>3.4.1  </a:t>
            </a:r>
            <a:r>
              <a:rPr lang="zh-CN" altLang="en-US" sz="3200" b="1" dirty="0">
                <a:latin typeface="华文仿宋" pitchFamily="2" charset="-122"/>
                <a:ea typeface="华文仿宋" pitchFamily="2" charset="-122"/>
              </a:rPr>
              <a:t>生成排列对象 </a:t>
            </a:r>
          </a:p>
        </p:txBody>
      </p:sp>
      <p:sp>
        <p:nvSpPr>
          <p:cNvPr id="37896" name="Text Box 8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514600" y="3276600"/>
            <a:ext cx="4114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3.4.2  </a:t>
            </a:r>
            <a:r>
              <a:rPr kumimoji="1" lang="zh-CN" altLang="en-US" sz="32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生成子集</a:t>
            </a:r>
          </a:p>
        </p:txBody>
      </p:sp>
      <p:sp>
        <p:nvSpPr>
          <p:cNvPr id="37897" name="Text Box 9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2514600" y="3992563"/>
            <a:ext cx="4343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3.4.3  0/1</a:t>
            </a:r>
            <a:r>
              <a:rPr kumimoji="1" lang="zh-CN" altLang="en-US" sz="32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背包问题</a:t>
            </a:r>
          </a:p>
        </p:txBody>
      </p:sp>
      <p:sp>
        <p:nvSpPr>
          <p:cNvPr id="37898" name="Text Box 10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2514600" y="4724400"/>
            <a:ext cx="4419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3.4.4  </a:t>
            </a:r>
            <a:r>
              <a:rPr kumimoji="1" lang="zh-CN" altLang="en-US" sz="32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任务分配问题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1676400" y="762000"/>
            <a:ext cx="5943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 dirty="0">
                <a:solidFill>
                  <a:srgbClr val="2C1A8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3.4.1  </a:t>
            </a:r>
            <a:r>
              <a:rPr lang="zh-CN" altLang="en-US" sz="4000" b="1" dirty="0">
                <a:solidFill>
                  <a:srgbClr val="2C1A8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生成排列对象 </a:t>
            </a:r>
          </a:p>
        </p:txBody>
      </p:sp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494167" y="1657804"/>
            <a:ext cx="80772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假设已经生成了所有</a:t>
            </a:r>
            <a:r>
              <a:rPr kumimoji="1" lang="en-US" altLang="zh-CN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(</a:t>
            </a:r>
            <a:r>
              <a:rPr kumimoji="1" lang="en-US" altLang="zh-CN" sz="28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n</a:t>
            </a:r>
            <a:r>
              <a:rPr kumimoji="1" lang="en-US" altLang="zh-CN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  <a:cs typeface="Times New Roman" pitchFamily="18" charset="0"/>
              </a:rPr>
              <a:t>-</a:t>
            </a:r>
            <a:r>
              <a:rPr kumimoji="1" lang="en-US" altLang="zh-CN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1)!</a:t>
            </a:r>
            <a:r>
              <a:rPr kumimoji="1" lang="zh-CN" altLang="en-US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个排列，可以把</a:t>
            </a:r>
            <a:r>
              <a:rPr kumimoji="1" lang="en-US" altLang="zh-CN" sz="28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n</a:t>
            </a:r>
            <a:r>
              <a:rPr kumimoji="1" lang="zh-CN" altLang="en-US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插入到</a:t>
            </a:r>
            <a:r>
              <a:rPr kumimoji="1" lang="en-US" altLang="zh-CN" sz="28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n</a:t>
            </a:r>
            <a:r>
              <a:rPr kumimoji="1" lang="en-US" altLang="zh-CN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  <a:cs typeface="Times New Roman" pitchFamily="18" charset="0"/>
              </a:rPr>
              <a:t>-</a:t>
            </a:r>
            <a:r>
              <a:rPr kumimoji="1" lang="en-US" altLang="zh-CN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1</a:t>
            </a:r>
            <a:r>
              <a:rPr kumimoji="1" lang="zh-CN" altLang="en-US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个元素的每一种排列中的</a:t>
            </a:r>
            <a:r>
              <a:rPr kumimoji="1" lang="en-US" altLang="zh-CN" sz="28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n</a:t>
            </a:r>
            <a:r>
              <a:rPr kumimoji="1" lang="zh-CN" altLang="en-US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个位置中去</a:t>
            </a:r>
            <a:r>
              <a:rPr kumimoji="1" lang="zh-CN" altLang="en-US" sz="2800" b="1" dirty="0" smtClean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，得到</a:t>
            </a:r>
            <a:r>
              <a:rPr kumimoji="1" lang="zh-CN" altLang="en-US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问题规模为</a:t>
            </a:r>
            <a:r>
              <a:rPr kumimoji="1" lang="en-US" altLang="zh-CN" sz="28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n</a:t>
            </a:r>
            <a:r>
              <a:rPr kumimoji="1" lang="zh-CN" altLang="en-US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的所有排列。按照这种方式生成的所有排列都是独一无二的，</a:t>
            </a:r>
            <a:r>
              <a:rPr kumimoji="1" lang="zh-CN" altLang="en-US" sz="2800" b="1" dirty="0" smtClean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并且总数是</a:t>
            </a:r>
            <a:r>
              <a:rPr kumimoji="1" lang="en-US" altLang="zh-CN" sz="28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n</a:t>
            </a:r>
            <a:r>
              <a:rPr kumimoji="1" lang="en-US" altLang="zh-CN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(</a:t>
            </a:r>
            <a:r>
              <a:rPr kumimoji="1" lang="en-US" altLang="zh-CN" sz="28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n</a:t>
            </a:r>
            <a:r>
              <a:rPr kumimoji="1" lang="en-US" altLang="zh-CN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  <a:cs typeface="Times New Roman" pitchFamily="18" charset="0"/>
              </a:rPr>
              <a:t>-</a:t>
            </a:r>
            <a:r>
              <a:rPr kumimoji="1" lang="en-US" altLang="zh-CN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1)!=</a:t>
            </a:r>
            <a:r>
              <a:rPr kumimoji="1" lang="en-US" altLang="zh-CN" sz="2800" b="1" i="1" dirty="0" smtClean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n </a:t>
            </a:r>
            <a:r>
              <a:rPr kumimoji="1" lang="en-US" altLang="zh-CN" sz="2800" b="1" dirty="0" smtClean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!</a:t>
            </a:r>
            <a:r>
              <a:rPr kumimoji="1" lang="zh-CN" altLang="en-US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。</a:t>
            </a:r>
          </a:p>
        </p:txBody>
      </p:sp>
      <p:sp>
        <p:nvSpPr>
          <p:cNvPr id="38921" name="Text Box 9"/>
          <p:cNvSpPr txBox="1">
            <a:spLocks noChangeArrowheads="1"/>
          </p:cNvSpPr>
          <p:nvPr/>
        </p:nvSpPr>
        <p:spPr bwMode="auto">
          <a:xfrm>
            <a:off x="1276350" y="4021138"/>
            <a:ext cx="6400800" cy="1494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lnSpc>
                <a:spcPct val="130000"/>
              </a:lnSpc>
            </a:pP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开始       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</a:t>
            </a:r>
          </a:p>
          <a:p>
            <a:pPr algn="just" eaLnBrk="0" hangingPunct="0">
              <a:lnSpc>
                <a:spcPct val="130000"/>
              </a:lnSpc>
            </a:pP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插入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2     12  21</a:t>
            </a:r>
          </a:p>
          <a:p>
            <a:pPr algn="just" eaLnBrk="0" hangingPunct="0">
              <a:lnSpc>
                <a:spcPct val="130000"/>
              </a:lnSpc>
            </a:pP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插入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3     123  132  312  213  231  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321                </a:t>
            </a:r>
            <a:endParaRPr lang="en-US" altLang="zh-CN" sz="2000" b="1" dirty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  <a:p>
            <a:pPr algn="just" eaLnBrk="0" hangingPunct="0">
              <a:lnSpc>
                <a:spcPct val="130000"/>
              </a:lnSpc>
              <a:spcBef>
                <a:spcPts val="775"/>
              </a:spcBef>
            </a:pP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                               </a:t>
            </a:r>
            <a:endParaRPr lang="zh-CN" altLang="en-US" sz="2000" b="1" dirty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89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89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89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89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1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16856" y="567417"/>
            <a:ext cx="7728857" cy="3061065"/>
            <a:chOff x="1279" y="3338"/>
            <a:chExt cx="7654" cy="2753"/>
          </a:xfrm>
        </p:grpSpPr>
        <p:sp>
          <p:nvSpPr>
            <p:cNvPr id="86024" name="Text Box 8"/>
            <p:cNvSpPr txBox="1">
              <a:spLocks noChangeArrowheads="1"/>
            </p:cNvSpPr>
            <p:nvPr/>
          </p:nvSpPr>
          <p:spPr bwMode="auto">
            <a:xfrm>
              <a:off x="1279" y="3341"/>
              <a:ext cx="7654" cy="275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lgDashDot"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120000"/>
                </a:lnSpc>
                <a:spcAft>
                  <a:spcPts val="775"/>
                </a:spcAft>
              </a:pPr>
              <a:r>
                <a:rPr lang="zh-CN" altLang="en-US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算法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3.9——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生成排列对象</a:t>
              </a:r>
            </a:p>
            <a:p>
              <a:pPr algn="just" eaLnBrk="0" hangingPunct="0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 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1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．生成初始排列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{1}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；</a:t>
              </a:r>
            </a:p>
            <a:p>
              <a:pPr algn="just" eaLnBrk="0" hangingPunct="0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 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2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．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for (i=2; i&lt;=n; i++)</a:t>
              </a:r>
            </a:p>
            <a:p>
              <a:pPr algn="just" eaLnBrk="0" hangingPunct="0"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          for (j=1; j&lt;=(i</a:t>
              </a:r>
              <a:r>
                <a:rPr lang="en-US" altLang="zh-CN" b="1" dirty="0">
                  <a:solidFill>
                    <a:schemeClr val="tx1"/>
                  </a:solidFill>
                  <a:latin typeface="宋体" charset="-122"/>
                  <a:ea typeface="宋体" charset="-122"/>
                </a:rPr>
                <a:t>-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1)!; j++)</a:t>
              </a:r>
            </a:p>
            <a:p>
              <a:pPr algn="just" eaLnBrk="0" hangingPunct="0"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             for (k=i; k&gt;=1; k</a:t>
              </a:r>
              <a:r>
                <a:rPr lang="en-US" altLang="zh-CN" b="1" dirty="0">
                  <a:solidFill>
                    <a:schemeClr val="tx1"/>
                  </a:solidFill>
                  <a:latin typeface="宋体" charset="-122"/>
                  <a:ea typeface="宋体" charset="-122"/>
                </a:rPr>
                <a:t>--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)</a:t>
              </a:r>
            </a:p>
            <a:p>
              <a:pPr algn="just" eaLnBrk="0" hangingPunct="0"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                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将</a:t>
              </a:r>
              <a:r>
                <a:rPr lang="en-US" altLang="zh-CN" b="1" dirty="0" err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i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插入到第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j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个排列中的第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k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个位置；</a:t>
              </a:r>
            </a:p>
          </p:txBody>
        </p:sp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1281" y="3338"/>
              <a:ext cx="540" cy="813"/>
              <a:chOff x="1711" y="5088"/>
              <a:chExt cx="540" cy="813"/>
            </a:xfrm>
          </p:grpSpPr>
          <p:sp>
            <p:nvSpPr>
              <p:cNvPr id="86026" name="AutoShape 10"/>
              <p:cNvSpPr>
                <a:spLocks noChangeArrowheads="1"/>
              </p:cNvSpPr>
              <p:nvPr/>
            </p:nvSpPr>
            <p:spPr bwMode="auto">
              <a:xfrm rot="5400000">
                <a:off x="1574" y="5225"/>
                <a:ext cx="813" cy="540"/>
              </a:xfrm>
              <a:prstGeom prst="rtTriangle">
                <a:avLst/>
              </a:prstGeom>
              <a:noFill/>
              <a:ln w="9525">
                <a:solidFill>
                  <a:srgbClr val="000000"/>
                </a:solidFill>
                <a:prstDash val="lgDashDot"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27" name="WordArt 11"/>
              <p:cNvSpPr>
                <a:spLocks noChangeArrowheads="1" noChangeShapeType="1" noTextEdit="1"/>
              </p:cNvSpPr>
              <p:nvPr/>
            </p:nvSpPr>
            <p:spPr bwMode="auto">
              <a:xfrm rot="18180000">
                <a:off x="1660" y="5281"/>
                <a:ext cx="495" cy="16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2569"/>
                  </a:avLst>
                </a:prstTxWarp>
              </a:bodyPr>
              <a:lstStyle/>
              <a:p>
                <a:r>
                  <a:rPr lang="zh-CN" altLang="en-US" sz="800" kern="10">
                    <a:ln w="9525">
                      <a:solidFill>
                        <a:srgbClr val="000000"/>
                      </a:solidFill>
                      <a:prstDash val="lgDashDot"/>
                      <a:round/>
                      <a:headEnd/>
                      <a:tailEnd/>
                    </a:ln>
                    <a:noFill/>
                    <a:latin typeface="宋体"/>
                    <a:ea typeface="宋体"/>
                  </a:rPr>
                  <a:t>伪代码</a:t>
                </a:r>
              </a:p>
            </p:txBody>
          </p:sp>
        </p:grpSp>
      </p:grpSp>
      <p:sp>
        <p:nvSpPr>
          <p:cNvPr id="86028" name="Text Box 12"/>
          <p:cNvSpPr txBox="1">
            <a:spLocks noChangeArrowheads="1"/>
          </p:cNvSpPr>
          <p:nvPr/>
        </p:nvSpPr>
        <p:spPr bwMode="auto">
          <a:xfrm>
            <a:off x="762000" y="3978275"/>
            <a:ext cx="7696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算法</a:t>
            </a:r>
            <a:r>
              <a:rPr kumimoji="1" lang="en-US" altLang="zh-CN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3.9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的时间复杂性为</a:t>
            </a:r>
            <a:r>
              <a:rPr kumimoji="1" lang="en-US" altLang="zh-CN" sz="24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O</a:t>
            </a:r>
            <a:r>
              <a:rPr kumimoji="1" lang="en-US" altLang="zh-CN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(</a:t>
            </a:r>
            <a:r>
              <a:rPr kumimoji="1" lang="en-US" altLang="zh-CN" sz="24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n</a:t>
            </a:r>
            <a:r>
              <a:rPr kumimoji="1" lang="en-US" altLang="zh-CN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!)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，也就是说和排列对象的数量成正比</a:t>
            </a:r>
            <a:r>
              <a:rPr kumimoji="1" lang="zh-CN" altLang="en-US" sz="2400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。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Text Box 1028"/>
          <p:cNvSpPr txBox="1">
            <a:spLocks noChangeArrowheads="1"/>
          </p:cNvSpPr>
          <p:nvPr/>
        </p:nvSpPr>
        <p:spPr bwMode="auto">
          <a:xfrm>
            <a:off x="1502456" y="515031"/>
            <a:ext cx="5867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 dirty="0">
                <a:solidFill>
                  <a:srgbClr val="2C1A8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3.4.2  </a:t>
            </a:r>
            <a:r>
              <a:rPr lang="zh-CN" altLang="en-US" sz="4000" b="1" dirty="0">
                <a:solidFill>
                  <a:srgbClr val="2C1A8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生成子集 </a:t>
            </a:r>
          </a:p>
        </p:txBody>
      </p:sp>
      <p:sp>
        <p:nvSpPr>
          <p:cNvPr id="52229" name="Text Box 1029"/>
          <p:cNvSpPr txBox="1">
            <a:spLocks noChangeArrowheads="1"/>
          </p:cNvSpPr>
          <p:nvPr/>
        </p:nvSpPr>
        <p:spPr bwMode="auto">
          <a:xfrm>
            <a:off x="475796" y="1541690"/>
            <a:ext cx="8160204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4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n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个元素的集合</a:t>
            </a:r>
            <a:r>
              <a:rPr kumimoji="1" lang="en-US" altLang="zh-CN" sz="24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A</a:t>
            </a:r>
            <a:r>
              <a:rPr kumimoji="1" lang="en-US" altLang="zh-CN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={</a:t>
            </a:r>
            <a:r>
              <a:rPr kumimoji="1" lang="en-US" altLang="zh-CN" sz="24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a</a:t>
            </a:r>
            <a:r>
              <a:rPr kumimoji="1" lang="en-US" altLang="zh-CN" sz="2400" b="1" baseline="-30000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1</a:t>
            </a:r>
            <a:r>
              <a:rPr kumimoji="1" lang="en-US" altLang="zh-CN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, </a:t>
            </a:r>
            <a:r>
              <a:rPr kumimoji="1" lang="en-US" altLang="zh-CN" sz="24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a</a:t>
            </a:r>
            <a:r>
              <a:rPr kumimoji="1" lang="en-US" altLang="zh-CN" sz="2400" b="1" baseline="-30000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2</a:t>
            </a:r>
            <a:r>
              <a:rPr kumimoji="1" lang="en-US" altLang="zh-CN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,……, </a:t>
            </a:r>
            <a:r>
              <a:rPr kumimoji="1" lang="en-US" altLang="zh-CN" sz="24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a</a:t>
            </a:r>
            <a:r>
              <a:rPr kumimoji="1" lang="en-US" altLang="zh-CN" sz="2400" b="1" i="1" baseline="-30000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n</a:t>
            </a:r>
            <a:r>
              <a:rPr kumimoji="1" lang="en-US" altLang="zh-CN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}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的所有</a:t>
            </a:r>
            <a:r>
              <a:rPr kumimoji="1" lang="en-US" altLang="zh-CN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2</a:t>
            </a:r>
            <a:r>
              <a:rPr kumimoji="1" lang="en-US" altLang="zh-CN" sz="2400" b="1" i="1" baseline="30000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n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个子集和长度为</a:t>
            </a:r>
            <a:r>
              <a:rPr kumimoji="1" lang="en-US" altLang="zh-CN" sz="24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n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的所有</a:t>
            </a:r>
            <a:r>
              <a:rPr kumimoji="1" lang="en-US" altLang="zh-CN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2</a:t>
            </a:r>
            <a:r>
              <a:rPr kumimoji="1" lang="en-US" altLang="zh-CN" sz="2400" b="1" i="1" baseline="30000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n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个比特串之间的一一对应关系。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建立对应关系：为每一个子集指定一个比特串</a:t>
            </a:r>
            <a:r>
              <a:rPr kumimoji="1" lang="en-US" altLang="zh-CN" sz="24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b</a:t>
            </a:r>
            <a:r>
              <a:rPr kumimoji="1" lang="en-US" altLang="zh-CN" sz="2400" b="1" baseline="-30000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1</a:t>
            </a:r>
            <a:r>
              <a:rPr kumimoji="1" lang="en-US" altLang="zh-CN" sz="24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b</a:t>
            </a:r>
            <a:r>
              <a:rPr kumimoji="1" lang="en-US" altLang="zh-CN" sz="2400" b="1" baseline="-30000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2</a:t>
            </a:r>
            <a:r>
              <a:rPr kumimoji="1" lang="en-US" altLang="zh-CN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…</a:t>
            </a:r>
            <a:r>
              <a:rPr kumimoji="1" lang="en-US" altLang="zh-CN" sz="2400" b="1" i="1" dirty="0" err="1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b</a:t>
            </a:r>
            <a:r>
              <a:rPr kumimoji="1" lang="en-US" altLang="zh-CN" sz="2400" b="1" i="1" baseline="-30000" dirty="0" err="1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n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，如果</a:t>
            </a:r>
            <a:r>
              <a:rPr kumimoji="1" lang="en-US" altLang="zh-CN" sz="2400" b="1" i="1" dirty="0" err="1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a</a:t>
            </a:r>
            <a:r>
              <a:rPr kumimoji="1" lang="en-US" altLang="zh-CN" sz="2400" b="1" i="1" baseline="-30000" dirty="0" err="1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i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属于该子集，则</a:t>
            </a:r>
            <a:r>
              <a:rPr kumimoji="1" lang="en-US" altLang="zh-CN" sz="24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b</a:t>
            </a:r>
            <a:r>
              <a:rPr kumimoji="1" lang="en-US" altLang="zh-CN" sz="2400" b="1" i="1" baseline="-30000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i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＝</a:t>
            </a:r>
            <a:r>
              <a:rPr kumimoji="1" lang="en-US" altLang="zh-CN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1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；如果</a:t>
            </a:r>
            <a:r>
              <a:rPr kumimoji="1" lang="en-US" altLang="zh-CN" sz="2400" b="1" i="1" dirty="0" err="1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a</a:t>
            </a:r>
            <a:r>
              <a:rPr kumimoji="1" lang="en-US" altLang="zh-CN" sz="2400" b="1" i="1" baseline="-30000" dirty="0" err="1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i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不属于该子集，则</a:t>
            </a:r>
            <a:r>
              <a:rPr kumimoji="1" lang="en-US" altLang="zh-CN" sz="24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b</a:t>
            </a:r>
            <a:r>
              <a:rPr kumimoji="1" lang="en-US" altLang="zh-CN" sz="2400" b="1" i="1" baseline="-30000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i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＝</a:t>
            </a:r>
            <a:r>
              <a:rPr kumimoji="1" lang="en-US" altLang="zh-CN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0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（</a:t>
            </a:r>
            <a:r>
              <a:rPr kumimoji="1" lang="en-US" altLang="zh-CN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1≤</a:t>
            </a:r>
            <a:r>
              <a:rPr kumimoji="1" lang="en-US" altLang="zh-CN" sz="24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i</a:t>
            </a:r>
            <a:r>
              <a:rPr kumimoji="1" lang="en-US" altLang="zh-CN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≤</a:t>
            </a:r>
            <a:r>
              <a:rPr kumimoji="1" lang="en-US" altLang="zh-CN" sz="24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n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）。</a:t>
            </a:r>
          </a:p>
        </p:txBody>
      </p:sp>
      <p:sp>
        <p:nvSpPr>
          <p:cNvPr id="39953" name="Text Box 17"/>
          <p:cNvSpPr txBox="1">
            <a:spLocks noChangeArrowheads="1"/>
          </p:cNvSpPr>
          <p:nvPr/>
        </p:nvSpPr>
        <p:spPr bwMode="auto">
          <a:xfrm>
            <a:off x="383268" y="4501696"/>
            <a:ext cx="8908208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 eaLnBrk="0" hangingPunct="0">
              <a:lnSpc>
                <a:spcPct val="120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比特串  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000     001     010      011      100       101       110       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111</a:t>
            </a:r>
          </a:p>
          <a:p>
            <a:pPr algn="just" eaLnBrk="0" hangingPunct="0">
              <a:lnSpc>
                <a:spcPct val="120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子集  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   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Φ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   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  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{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3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} 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  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{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2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}  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 {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2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,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3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}   {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}  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 {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,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3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} 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  {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,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2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} 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{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,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2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,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2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}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5" name="Text Box 5"/>
          <p:cNvSpPr txBox="1">
            <a:spLocks noChangeArrowheads="1"/>
          </p:cNvSpPr>
          <p:nvPr/>
        </p:nvSpPr>
        <p:spPr bwMode="auto">
          <a:xfrm>
            <a:off x="972004" y="547007"/>
            <a:ext cx="7086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600" b="1" dirty="0">
                <a:solidFill>
                  <a:srgbClr val="2C1A8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生成</a:t>
            </a:r>
            <a:r>
              <a:rPr lang="en-US" altLang="zh-CN" sz="3600" b="1" dirty="0">
                <a:solidFill>
                  <a:srgbClr val="2C1A8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n</a:t>
            </a:r>
            <a:r>
              <a:rPr lang="zh-CN" altLang="en-US" sz="3600" b="1" dirty="0">
                <a:solidFill>
                  <a:srgbClr val="2C1A8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个元素子集的算法如下： 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804863" y="1634899"/>
            <a:ext cx="7597775" cy="2319337"/>
            <a:chOff x="1361" y="7109"/>
            <a:chExt cx="7660" cy="1909"/>
          </a:xfrm>
        </p:grpSpPr>
        <p:sp>
          <p:nvSpPr>
            <p:cNvPr id="87047" name="Text Box 7"/>
            <p:cNvSpPr txBox="1">
              <a:spLocks noChangeArrowheads="1"/>
            </p:cNvSpPr>
            <p:nvPr/>
          </p:nvSpPr>
          <p:spPr bwMode="auto">
            <a:xfrm>
              <a:off x="1367" y="7119"/>
              <a:ext cx="7654" cy="189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lgDashDot"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lnSpc>
                  <a:spcPct val="120000"/>
                </a:lnSpc>
                <a:spcAft>
                  <a:spcPts val="775"/>
                </a:spcAft>
              </a:pPr>
              <a:r>
                <a:rPr lang="zh-CN" altLang="en-US" sz="20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算法</a:t>
              </a:r>
              <a:r>
                <a:rPr lang="en-US" altLang="zh-CN" sz="20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3.10——</a:t>
              </a:r>
              <a:r>
                <a:rPr lang="zh-CN" altLang="en-US" sz="20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生成子集</a:t>
              </a:r>
            </a:p>
            <a:p>
              <a:pPr algn="just" eaLnBrk="0" hangingPunct="0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 </a:t>
              </a:r>
              <a:r>
                <a:rPr lang="en-US" altLang="zh-CN" sz="20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1</a:t>
              </a:r>
              <a:r>
                <a:rPr lang="zh-CN" altLang="en-US" sz="20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．初始化一个长度为</a:t>
              </a:r>
              <a:r>
                <a:rPr lang="en-US" altLang="zh-CN" sz="20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n</a:t>
              </a:r>
              <a:r>
                <a:rPr lang="zh-CN" altLang="en-US" sz="20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的比特串</a:t>
              </a:r>
              <a:r>
                <a:rPr lang="en-US" altLang="zh-CN" sz="20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s=00…0</a:t>
              </a:r>
              <a:r>
                <a:rPr lang="zh-CN" altLang="en-US" sz="20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并将对应的子集输出；</a:t>
              </a:r>
            </a:p>
            <a:p>
              <a:pPr algn="just" eaLnBrk="0" hangingPunct="0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 </a:t>
              </a:r>
              <a:r>
                <a:rPr lang="en-US" altLang="zh-CN" sz="20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2</a:t>
              </a:r>
              <a:r>
                <a:rPr lang="zh-CN" altLang="en-US" sz="20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．</a:t>
              </a:r>
              <a:r>
                <a:rPr lang="en-US" altLang="zh-CN" sz="20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for (</a:t>
              </a:r>
              <a:r>
                <a:rPr lang="en-US" altLang="zh-CN" sz="2000" b="1" dirty="0" err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i</a:t>
              </a:r>
              <a:r>
                <a:rPr lang="en-US" altLang="zh-CN" sz="20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=1; </a:t>
              </a:r>
              <a:r>
                <a:rPr lang="en-US" altLang="zh-CN" sz="2000" b="1" dirty="0" err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i</a:t>
              </a:r>
              <a:r>
                <a:rPr lang="en-US" altLang="zh-CN" sz="20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&lt;2</a:t>
              </a:r>
              <a:r>
                <a:rPr lang="en-US" altLang="zh-CN" sz="2000" b="1" baseline="30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n</a:t>
              </a:r>
              <a:r>
                <a:rPr lang="en-US" altLang="zh-CN" sz="20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; </a:t>
              </a:r>
              <a:r>
                <a:rPr lang="en-US" altLang="zh-CN" sz="2000" b="1" dirty="0" err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i</a:t>
              </a:r>
              <a:r>
                <a:rPr lang="en-US" altLang="zh-CN" sz="20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++)</a:t>
              </a:r>
            </a:p>
            <a:p>
              <a:pPr algn="just" eaLnBrk="0" hangingPunct="0">
                <a:lnSpc>
                  <a:spcPct val="120000"/>
                </a:lnSpc>
              </a:pPr>
              <a:r>
                <a:rPr lang="en-US" altLang="zh-CN" sz="20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       2.1  s++</a:t>
              </a:r>
              <a:r>
                <a:rPr lang="zh-CN" altLang="en-US" sz="20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；</a:t>
              </a:r>
            </a:p>
            <a:p>
              <a:pPr algn="just" eaLnBrk="0" hangingPunct="0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       </a:t>
              </a:r>
              <a:r>
                <a:rPr lang="en-US" altLang="zh-CN" sz="20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2.2  </a:t>
              </a:r>
              <a:r>
                <a:rPr lang="zh-CN" altLang="en-US" sz="20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将</a:t>
              </a:r>
              <a:r>
                <a:rPr lang="en-US" altLang="zh-CN" sz="20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s</a:t>
              </a:r>
              <a:r>
                <a:rPr lang="zh-CN" altLang="en-US" sz="20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对应的子集输出；</a:t>
              </a:r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1361" y="7109"/>
              <a:ext cx="540" cy="813"/>
              <a:chOff x="1711" y="5088"/>
              <a:chExt cx="540" cy="813"/>
            </a:xfrm>
          </p:grpSpPr>
          <p:sp>
            <p:nvSpPr>
              <p:cNvPr id="87049" name="AutoShape 9"/>
              <p:cNvSpPr>
                <a:spLocks noChangeArrowheads="1"/>
              </p:cNvSpPr>
              <p:nvPr/>
            </p:nvSpPr>
            <p:spPr bwMode="auto">
              <a:xfrm rot="5400000">
                <a:off x="1574" y="5225"/>
                <a:ext cx="813" cy="540"/>
              </a:xfrm>
              <a:prstGeom prst="rtTriangle">
                <a:avLst/>
              </a:prstGeom>
              <a:noFill/>
              <a:ln w="9525">
                <a:solidFill>
                  <a:srgbClr val="000000"/>
                </a:solidFill>
                <a:prstDash val="lgDashDot"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50" name="WordArt 10"/>
              <p:cNvSpPr>
                <a:spLocks noChangeArrowheads="1" noChangeShapeType="1" noTextEdit="1"/>
              </p:cNvSpPr>
              <p:nvPr/>
            </p:nvSpPr>
            <p:spPr bwMode="auto">
              <a:xfrm rot="18180000">
                <a:off x="1660" y="5281"/>
                <a:ext cx="495" cy="16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2569"/>
                  </a:avLst>
                </a:prstTxWarp>
              </a:bodyPr>
              <a:lstStyle/>
              <a:p>
                <a:r>
                  <a:rPr lang="zh-CN" altLang="en-US" sz="800" kern="10">
                    <a:ln w="9525">
                      <a:solidFill>
                        <a:srgbClr val="000000"/>
                      </a:solidFill>
                      <a:prstDash val="lgDashDot"/>
                      <a:round/>
                      <a:headEnd/>
                      <a:tailEnd/>
                    </a:ln>
                    <a:noFill/>
                    <a:latin typeface="宋体"/>
                    <a:ea typeface="宋体"/>
                  </a:rPr>
                  <a:t>伪代码</a:t>
                </a:r>
              </a:p>
            </p:txBody>
          </p:sp>
        </p:grpSp>
      </p:grpSp>
      <p:sp>
        <p:nvSpPr>
          <p:cNvPr id="87051" name="Text Box 11"/>
          <p:cNvSpPr txBox="1">
            <a:spLocks noChangeArrowheads="1"/>
          </p:cNvSpPr>
          <p:nvPr/>
        </p:nvSpPr>
        <p:spPr bwMode="auto">
          <a:xfrm>
            <a:off x="914401" y="4474029"/>
            <a:ext cx="719908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显然</a:t>
            </a:r>
            <a:r>
              <a:rPr kumimoji="1" lang="zh-CN" altLang="en-US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，算法</a:t>
            </a:r>
            <a:r>
              <a:rPr kumimoji="1" lang="en-US" altLang="zh-CN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3.10</a:t>
            </a:r>
            <a:r>
              <a:rPr kumimoji="1" lang="zh-CN" altLang="en-US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的时间复杂性为</a:t>
            </a:r>
            <a:r>
              <a:rPr kumimoji="1" lang="en-US" altLang="zh-CN" sz="28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O</a:t>
            </a:r>
            <a:r>
              <a:rPr kumimoji="1" lang="en-US" altLang="zh-CN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(2</a:t>
            </a:r>
            <a:r>
              <a:rPr kumimoji="1" lang="en-US" altLang="zh-CN" sz="2800" b="1" i="1" baseline="30000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n</a:t>
            </a:r>
            <a:r>
              <a:rPr kumimoji="1" lang="en-US" altLang="zh-CN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)</a:t>
            </a:r>
            <a:r>
              <a:rPr kumimoji="1" lang="zh-CN" altLang="en-US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，也就是说和子集的数量成正比。 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1219200" y="533400"/>
            <a:ext cx="6629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 dirty="0">
                <a:solidFill>
                  <a:srgbClr val="2C1A8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3.4.3  0/1</a:t>
            </a:r>
            <a:r>
              <a:rPr lang="zh-CN" altLang="en-US" sz="4000" b="1" dirty="0">
                <a:solidFill>
                  <a:srgbClr val="2C1A8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背包问题 </a:t>
            </a: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435429" y="1716088"/>
            <a:ext cx="8403771" cy="3607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       </a:t>
            </a:r>
            <a:r>
              <a:rPr kumimoji="1" lang="zh-CN" altLang="en-US" sz="2800" b="1" dirty="0" smtClean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给定</a:t>
            </a:r>
            <a:r>
              <a:rPr kumimoji="1" lang="en-US" altLang="zh-CN" sz="28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n</a:t>
            </a:r>
            <a:r>
              <a:rPr kumimoji="1" lang="zh-CN" altLang="en-US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个重量为</a:t>
            </a:r>
            <a:r>
              <a:rPr kumimoji="1" lang="en-US" altLang="zh-CN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{</a:t>
            </a:r>
            <a:r>
              <a:rPr kumimoji="1" lang="en-US" altLang="zh-CN" sz="28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w</a:t>
            </a:r>
            <a:r>
              <a:rPr kumimoji="1" lang="en-US" altLang="zh-CN" sz="2800" b="1" baseline="-30000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1</a:t>
            </a:r>
            <a:r>
              <a:rPr kumimoji="1" lang="en-US" altLang="zh-CN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,</a:t>
            </a:r>
            <a:r>
              <a:rPr kumimoji="1" lang="en-US" altLang="zh-CN" sz="28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 w</a:t>
            </a:r>
            <a:r>
              <a:rPr kumimoji="1" lang="en-US" altLang="zh-CN" sz="2800" b="1" baseline="-30000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2</a:t>
            </a:r>
            <a:r>
              <a:rPr kumimoji="1" lang="en-US" altLang="zh-CN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, …</a:t>
            </a:r>
            <a:r>
              <a:rPr kumimoji="1" lang="en-US" altLang="zh-CN" sz="28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 </a:t>
            </a:r>
            <a:r>
              <a:rPr kumimoji="1" lang="en-US" altLang="zh-CN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,</a:t>
            </a:r>
            <a:r>
              <a:rPr kumimoji="1" lang="en-US" altLang="zh-CN" sz="2800" b="1" i="1" dirty="0" err="1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w</a:t>
            </a:r>
            <a:r>
              <a:rPr kumimoji="1" lang="en-US" altLang="zh-CN" sz="2800" b="1" i="1" baseline="-30000" dirty="0" err="1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n</a:t>
            </a:r>
            <a:r>
              <a:rPr kumimoji="1" lang="en-US" altLang="zh-CN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}</a:t>
            </a:r>
            <a:r>
              <a:rPr kumimoji="1" lang="zh-CN" altLang="en-US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、价值为</a:t>
            </a:r>
            <a:r>
              <a:rPr kumimoji="1" lang="en-US" altLang="zh-CN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{</a:t>
            </a:r>
            <a:r>
              <a:rPr kumimoji="1" lang="en-US" altLang="zh-CN" sz="28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v</a:t>
            </a:r>
            <a:r>
              <a:rPr kumimoji="1" lang="en-US" altLang="zh-CN" sz="2800" b="1" baseline="-30000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1</a:t>
            </a:r>
            <a:r>
              <a:rPr kumimoji="1" lang="en-US" altLang="zh-CN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,</a:t>
            </a:r>
            <a:r>
              <a:rPr kumimoji="1" lang="en-US" altLang="zh-CN" sz="28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 v</a:t>
            </a:r>
            <a:r>
              <a:rPr kumimoji="1" lang="en-US" altLang="zh-CN" sz="2800" b="1" baseline="-30000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2</a:t>
            </a:r>
            <a:r>
              <a:rPr kumimoji="1" lang="en-US" altLang="zh-CN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, …</a:t>
            </a:r>
            <a:r>
              <a:rPr kumimoji="1" lang="en-US" altLang="zh-CN" sz="28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 </a:t>
            </a:r>
            <a:r>
              <a:rPr kumimoji="1" lang="en-US" altLang="zh-CN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,</a:t>
            </a:r>
            <a:r>
              <a:rPr kumimoji="1" lang="en-US" altLang="zh-CN" sz="2800" b="1" i="1" dirty="0" err="1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v</a:t>
            </a:r>
            <a:r>
              <a:rPr kumimoji="1" lang="en-US" altLang="zh-CN" sz="2800" b="1" i="1" baseline="-30000" dirty="0" err="1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n</a:t>
            </a:r>
            <a:r>
              <a:rPr kumimoji="1" lang="en-US" altLang="zh-CN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}</a:t>
            </a:r>
            <a:r>
              <a:rPr kumimoji="1" lang="zh-CN" altLang="en-US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的物品和一个容量为</a:t>
            </a:r>
            <a:r>
              <a:rPr kumimoji="1" lang="en-US" altLang="zh-CN" sz="28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C</a:t>
            </a:r>
            <a:r>
              <a:rPr kumimoji="1" lang="zh-CN" altLang="en-US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的背包，求这些物品中的一个最有价值的子集，并且要能够装到背包中。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    用蛮力法解决</a:t>
            </a:r>
            <a:r>
              <a:rPr kumimoji="1" lang="en-US" altLang="zh-CN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0/1</a:t>
            </a:r>
            <a:r>
              <a:rPr kumimoji="1" lang="zh-CN" altLang="en-US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背包问题，需要考虑给定</a:t>
            </a:r>
            <a:r>
              <a:rPr kumimoji="1" lang="en-US" altLang="zh-CN" sz="28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n</a:t>
            </a:r>
            <a:r>
              <a:rPr kumimoji="1" lang="zh-CN" altLang="en-US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个物品集合的</a:t>
            </a:r>
            <a:r>
              <a:rPr kumimoji="1" lang="zh-CN" altLang="en-US" sz="2800" b="1" dirty="0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所有子集</a:t>
            </a:r>
            <a:r>
              <a:rPr kumimoji="1" lang="zh-CN" altLang="en-US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，找出所有可能的子集（总重量不超过背包容量的子集），计算</a:t>
            </a:r>
            <a:r>
              <a:rPr kumimoji="1" lang="zh-CN" altLang="en-US" sz="2800" b="1" dirty="0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每个子集的总价值</a:t>
            </a:r>
            <a:r>
              <a:rPr kumimoji="1" lang="zh-CN" altLang="en-US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，然后在他们中找到</a:t>
            </a:r>
            <a:r>
              <a:rPr kumimoji="1" lang="zh-CN" altLang="en-US" sz="2800" b="1" dirty="0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价值最大</a:t>
            </a:r>
            <a:r>
              <a:rPr kumimoji="1" lang="zh-CN" altLang="en-US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的子集。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20698" y="0"/>
            <a:ext cx="8032682" cy="3220965"/>
            <a:chOff x="1291" y="5604"/>
            <a:chExt cx="7416" cy="3074"/>
          </a:xfrm>
        </p:grpSpPr>
        <p:sp>
          <p:nvSpPr>
            <p:cNvPr id="40971" name="Text Box 11"/>
            <p:cNvSpPr txBox="1">
              <a:spLocks noChangeArrowheads="1"/>
            </p:cNvSpPr>
            <p:nvPr/>
          </p:nvSpPr>
          <p:spPr bwMode="auto">
            <a:xfrm>
              <a:off x="1961" y="5604"/>
              <a:ext cx="728" cy="226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 eaLnBrk="0" hangingPunct="0"/>
              <a:endParaRPr lang="zh-CN" altLang="zh-CN" b="1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40972" name="Line 12"/>
            <p:cNvSpPr>
              <a:spLocks noChangeShapeType="1"/>
            </p:cNvSpPr>
            <p:nvPr/>
          </p:nvSpPr>
          <p:spPr bwMode="auto">
            <a:xfrm flipH="1">
              <a:off x="1772" y="5604"/>
              <a:ext cx="0" cy="22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stealth" w="sm" len="med"/>
              <a:tailEnd type="stealth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3" name="Text Box 13"/>
            <p:cNvSpPr txBox="1">
              <a:spLocks noChangeArrowheads="1"/>
            </p:cNvSpPr>
            <p:nvPr/>
          </p:nvSpPr>
          <p:spPr bwMode="auto">
            <a:xfrm>
              <a:off x="1291" y="6759"/>
              <a:ext cx="374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10</a:t>
              </a:r>
            </a:p>
          </p:txBody>
        </p:sp>
        <p:sp>
          <p:nvSpPr>
            <p:cNvPr id="40974" name="Text Box 14"/>
            <p:cNvSpPr txBox="1">
              <a:spLocks noChangeArrowheads="1"/>
            </p:cNvSpPr>
            <p:nvPr/>
          </p:nvSpPr>
          <p:spPr bwMode="auto">
            <a:xfrm>
              <a:off x="3504" y="6247"/>
              <a:ext cx="728" cy="175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54000" tIns="0" rIns="0" bIns="0"/>
            <a:lstStyle/>
            <a:p>
              <a:pPr algn="just" eaLnBrk="0" hangingPunct="0"/>
              <a:endParaRPr lang="en-US" altLang="zh-CN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  <a:p>
              <a:pPr algn="just" eaLnBrk="0" hangingPunct="0"/>
              <a:endParaRPr lang="en-US" altLang="zh-CN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  <a:p>
              <a:pPr algn="just" eaLnBrk="0" hangingPunct="0"/>
              <a:r>
                <a:rPr lang="en-US" altLang="zh-CN" b="1" i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w</a:t>
              </a:r>
              <a:r>
                <a:rPr lang="en-US" altLang="zh-CN" b="1" baseline="-25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1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=7</a:t>
              </a:r>
            </a:p>
            <a:p>
              <a:pPr algn="just" eaLnBrk="0" hangingPunct="0"/>
              <a:r>
                <a:rPr lang="en-US" altLang="zh-CN" b="1" i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v</a:t>
              </a:r>
              <a:r>
                <a:rPr lang="en-US" altLang="zh-CN" b="1" baseline="-25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1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=42</a:t>
              </a:r>
            </a:p>
          </p:txBody>
        </p:sp>
        <p:sp>
          <p:nvSpPr>
            <p:cNvPr id="40975" name="Text Box 15"/>
            <p:cNvSpPr txBox="1">
              <a:spLocks noChangeArrowheads="1"/>
            </p:cNvSpPr>
            <p:nvPr/>
          </p:nvSpPr>
          <p:spPr bwMode="auto">
            <a:xfrm>
              <a:off x="4943" y="7029"/>
              <a:ext cx="728" cy="82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54000" tIns="10800" rIns="0"/>
            <a:lstStyle/>
            <a:p>
              <a:pPr algn="just" eaLnBrk="0" hangingPunct="0"/>
              <a:r>
                <a:rPr lang="en-US" altLang="zh-CN" b="1" i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w</a:t>
              </a:r>
              <a:r>
                <a:rPr lang="en-US" altLang="zh-CN" b="1" baseline="-25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2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=3</a:t>
              </a:r>
            </a:p>
            <a:p>
              <a:pPr algn="just" eaLnBrk="0" hangingPunct="0"/>
              <a:r>
                <a:rPr lang="en-US" altLang="zh-CN" b="1" i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v</a:t>
              </a:r>
              <a:r>
                <a:rPr lang="en-US" altLang="zh-CN" b="1" baseline="-25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2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=12</a:t>
              </a:r>
            </a:p>
          </p:txBody>
        </p:sp>
        <p:sp>
          <p:nvSpPr>
            <p:cNvPr id="40976" name="Text Box 16"/>
            <p:cNvSpPr txBox="1">
              <a:spLocks noChangeArrowheads="1"/>
            </p:cNvSpPr>
            <p:nvPr/>
          </p:nvSpPr>
          <p:spPr bwMode="auto">
            <a:xfrm>
              <a:off x="6427" y="6930"/>
              <a:ext cx="728" cy="90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54000" tIns="0" rIns="0" bIns="0"/>
            <a:lstStyle/>
            <a:p>
              <a:pPr algn="just" eaLnBrk="0" hangingPunct="0">
                <a:spcBef>
                  <a:spcPts val="775"/>
                </a:spcBef>
              </a:pPr>
              <a:r>
                <a:rPr lang="en-US" altLang="zh-CN" b="1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w</a:t>
              </a:r>
              <a:r>
                <a:rPr lang="en-US" altLang="zh-CN" b="1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3</a:t>
              </a:r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=4</a:t>
              </a:r>
            </a:p>
            <a:p>
              <a:pPr algn="just" eaLnBrk="0" hangingPunct="0"/>
              <a:r>
                <a:rPr lang="en-US" altLang="zh-CN" b="1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v</a:t>
              </a:r>
              <a:r>
                <a:rPr lang="en-US" altLang="zh-CN" b="1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3</a:t>
              </a:r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=40</a:t>
              </a:r>
            </a:p>
          </p:txBody>
        </p:sp>
        <p:sp>
          <p:nvSpPr>
            <p:cNvPr id="40977" name="Text Box 17"/>
            <p:cNvSpPr txBox="1">
              <a:spLocks noChangeArrowheads="1"/>
            </p:cNvSpPr>
            <p:nvPr/>
          </p:nvSpPr>
          <p:spPr bwMode="auto">
            <a:xfrm>
              <a:off x="7979" y="6693"/>
              <a:ext cx="728" cy="113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54000" rIns="0"/>
            <a:lstStyle/>
            <a:p>
              <a:pPr algn="just" eaLnBrk="0" hangingPunct="0"/>
              <a:endParaRPr lang="en-US" altLang="zh-CN" b="1" i="1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  <a:p>
              <a:pPr algn="just" eaLnBrk="0" hangingPunct="0"/>
              <a:r>
                <a:rPr lang="en-US" altLang="zh-CN" b="1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w</a:t>
              </a:r>
              <a:r>
                <a:rPr lang="en-US" altLang="zh-CN" b="1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4</a:t>
              </a:r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=5</a:t>
              </a:r>
            </a:p>
            <a:p>
              <a:pPr algn="just" eaLnBrk="0" hangingPunct="0"/>
              <a:r>
                <a:rPr lang="en-US" altLang="zh-CN" b="1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v</a:t>
              </a:r>
              <a:r>
                <a:rPr lang="en-US" altLang="zh-CN" b="1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4</a:t>
              </a:r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=25</a:t>
              </a:r>
            </a:p>
          </p:txBody>
        </p:sp>
        <p:sp>
          <p:nvSpPr>
            <p:cNvPr id="40978" name="Text Box 18"/>
            <p:cNvSpPr txBox="1">
              <a:spLocks noChangeArrowheads="1"/>
            </p:cNvSpPr>
            <p:nvPr/>
          </p:nvSpPr>
          <p:spPr bwMode="auto">
            <a:xfrm>
              <a:off x="1961" y="8015"/>
              <a:ext cx="6727" cy="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背包     </a:t>
              </a:r>
              <a:r>
                <a:rPr lang="zh-CN" altLang="en-US" b="1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    物品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1   </a:t>
              </a:r>
              <a:r>
                <a:rPr lang="en-US" altLang="zh-CN" b="1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    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物品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2              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物品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3      </a:t>
              </a:r>
              <a:r>
                <a:rPr lang="en-US" altLang="zh-CN" b="1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 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物品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4</a:t>
              </a:r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0" y="3193143"/>
            <a:ext cx="9448800" cy="3200400"/>
            <a:chOff x="629" y="2107"/>
            <a:chExt cx="4818" cy="1975"/>
          </a:xfrm>
        </p:grpSpPr>
        <p:grpSp>
          <p:nvGrpSpPr>
            <p:cNvPr id="4" name="Group 1239"/>
            <p:cNvGrpSpPr>
              <a:grpSpLocks/>
            </p:cNvGrpSpPr>
            <p:nvPr/>
          </p:nvGrpSpPr>
          <p:grpSpPr bwMode="auto">
            <a:xfrm>
              <a:off x="632" y="3868"/>
              <a:ext cx="486" cy="213"/>
              <a:chOff x="0" y="3168"/>
              <a:chExt cx="355" cy="384"/>
            </a:xfrm>
          </p:grpSpPr>
          <p:sp>
            <p:nvSpPr>
              <p:cNvPr id="53326" name="Rectangle 1102"/>
              <p:cNvSpPr>
                <a:spLocks noChangeArrowheads="1"/>
              </p:cNvSpPr>
              <p:nvPr/>
            </p:nvSpPr>
            <p:spPr bwMode="auto">
              <a:xfrm>
                <a:off x="43" y="3168"/>
                <a:ext cx="269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/>
                <a:r>
                  <a:rPr kumimoji="1" lang="en-US" altLang="zh-CN" sz="18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 8</a:t>
                </a:r>
              </a:p>
              <a:p>
                <a:pPr algn="just" eaLnBrk="0" hangingPunct="0"/>
                <a:endParaRPr kumimoji="1" lang="en-US" altLang="zh-CN" sz="1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53462" name="Rectangle 1238"/>
              <p:cNvSpPr>
                <a:spLocks noChangeArrowheads="1"/>
              </p:cNvSpPr>
              <p:nvPr/>
            </p:nvSpPr>
            <p:spPr bwMode="auto">
              <a:xfrm>
                <a:off x="0" y="3168"/>
                <a:ext cx="355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5" name="Group 1241"/>
            <p:cNvGrpSpPr>
              <a:grpSpLocks/>
            </p:cNvGrpSpPr>
            <p:nvPr/>
          </p:nvGrpSpPr>
          <p:grpSpPr bwMode="auto">
            <a:xfrm>
              <a:off x="1118" y="3868"/>
              <a:ext cx="663" cy="213"/>
              <a:chOff x="355" y="3168"/>
              <a:chExt cx="484" cy="384"/>
            </a:xfrm>
          </p:grpSpPr>
          <p:sp>
            <p:nvSpPr>
              <p:cNvPr id="53327" name="Rectangle 1103"/>
              <p:cNvSpPr>
                <a:spLocks noChangeArrowheads="1"/>
              </p:cNvSpPr>
              <p:nvPr/>
            </p:nvSpPr>
            <p:spPr bwMode="auto">
              <a:xfrm>
                <a:off x="398" y="3168"/>
                <a:ext cx="398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/>
                <a:r>
                  <a:rPr kumimoji="1" lang="en-US" altLang="zh-CN" sz="18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{1,4}</a:t>
                </a:r>
              </a:p>
              <a:p>
                <a:pPr algn="just" eaLnBrk="0" hangingPunct="0"/>
                <a:endParaRPr kumimoji="1" lang="en-US" altLang="zh-CN" sz="1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53464" name="Rectangle 1240"/>
              <p:cNvSpPr>
                <a:spLocks noChangeArrowheads="1"/>
              </p:cNvSpPr>
              <p:nvPr/>
            </p:nvSpPr>
            <p:spPr bwMode="auto">
              <a:xfrm>
                <a:off x="355" y="3168"/>
                <a:ext cx="484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6" name="Group 1243"/>
            <p:cNvGrpSpPr>
              <a:grpSpLocks/>
            </p:cNvGrpSpPr>
            <p:nvPr/>
          </p:nvGrpSpPr>
          <p:grpSpPr bwMode="auto">
            <a:xfrm>
              <a:off x="1781" y="3868"/>
              <a:ext cx="629" cy="213"/>
              <a:chOff x="839" y="3168"/>
              <a:chExt cx="460" cy="384"/>
            </a:xfrm>
          </p:grpSpPr>
          <p:sp>
            <p:nvSpPr>
              <p:cNvPr id="53328" name="Rectangle 1104"/>
              <p:cNvSpPr>
                <a:spLocks noChangeArrowheads="1"/>
              </p:cNvSpPr>
              <p:nvPr/>
            </p:nvSpPr>
            <p:spPr bwMode="auto">
              <a:xfrm>
                <a:off x="882" y="3168"/>
                <a:ext cx="374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/>
                <a:r>
                  <a:rPr kumimoji="1" lang="en-US" altLang="zh-CN" sz="18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12</a:t>
                </a:r>
              </a:p>
              <a:p>
                <a:pPr algn="just" eaLnBrk="0" hangingPunct="0"/>
                <a:endParaRPr kumimoji="1" lang="en-US" altLang="zh-CN" sz="1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53466" name="Rectangle 1242"/>
              <p:cNvSpPr>
                <a:spLocks noChangeArrowheads="1"/>
              </p:cNvSpPr>
              <p:nvPr/>
            </p:nvSpPr>
            <p:spPr bwMode="auto">
              <a:xfrm>
                <a:off x="839" y="3168"/>
                <a:ext cx="460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7" name="Group 1247"/>
            <p:cNvGrpSpPr>
              <a:grpSpLocks/>
            </p:cNvGrpSpPr>
            <p:nvPr/>
          </p:nvGrpSpPr>
          <p:grpSpPr bwMode="auto">
            <a:xfrm>
              <a:off x="3003" y="3868"/>
              <a:ext cx="593" cy="213"/>
              <a:chOff x="1732" y="3168"/>
              <a:chExt cx="433" cy="384"/>
            </a:xfrm>
          </p:grpSpPr>
          <p:sp>
            <p:nvSpPr>
              <p:cNvPr id="53330" name="Rectangle 1106"/>
              <p:cNvSpPr>
                <a:spLocks noChangeArrowheads="1"/>
              </p:cNvSpPr>
              <p:nvPr/>
            </p:nvSpPr>
            <p:spPr bwMode="auto">
              <a:xfrm>
                <a:off x="1775" y="3168"/>
                <a:ext cx="347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/>
                <a:r>
                  <a:rPr kumimoji="1" lang="en-US" altLang="zh-CN" sz="18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16</a:t>
                </a:r>
              </a:p>
              <a:p>
                <a:pPr algn="just" eaLnBrk="0" hangingPunct="0"/>
                <a:endParaRPr kumimoji="1" lang="en-US" altLang="zh-CN" sz="1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53470" name="Rectangle 1246"/>
              <p:cNvSpPr>
                <a:spLocks noChangeArrowheads="1"/>
              </p:cNvSpPr>
              <p:nvPr/>
            </p:nvSpPr>
            <p:spPr bwMode="auto">
              <a:xfrm>
                <a:off x="1732" y="3168"/>
                <a:ext cx="433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8" name="Group 1249"/>
            <p:cNvGrpSpPr>
              <a:grpSpLocks/>
            </p:cNvGrpSpPr>
            <p:nvPr/>
          </p:nvGrpSpPr>
          <p:grpSpPr bwMode="auto">
            <a:xfrm>
              <a:off x="3596" y="3868"/>
              <a:ext cx="662" cy="213"/>
              <a:chOff x="2165" y="3168"/>
              <a:chExt cx="484" cy="384"/>
            </a:xfrm>
          </p:grpSpPr>
          <p:sp>
            <p:nvSpPr>
              <p:cNvPr id="53331" name="Rectangle 1107"/>
              <p:cNvSpPr>
                <a:spLocks noChangeArrowheads="1"/>
              </p:cNvSpPr>
              <p:nvPr/>
            </p:nvSpPr>
            <p:spPr bwMode="auto">
              <a:xfrm>
                <a:off x="2208" y="3168"/>
                <a:ext cx="398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rIns="0"/>
              <a:lstStyle/>
              <a:p>
                <a:pPr algn="just"/>
                <a:r>
                  <a:rPr kumimoji="1" lang="en-US" altLang="zh-CN" sz="18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{1,2,3,4}</a:t>
                </a:r>
              </a:p>
              <a:p>
                <a:pPr algn="just" eaLnBrk="0" hangingPunct="0"/>
                <a:endParaRPr kumimoji="1" lang="en-US" altLang="zh-CN" sz="1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53472" name="Rectangle 1248"/>
              <p:cNvSpPr>
                <a:spLocks noChangeArrowheads="1"/>
              </p:cNvSpPr>
              <p:nvPr/>
            </p:nvSpPr>
            <p:spPr bwMode="auto">
              <a:xfrm>
                <a:off x="2165" y="3168"/>
                <a:ext cx="484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 lIns="18000" rIns="0"/>
              <a:lstStyle/>
              <a:p>
                <a:endParaRPr lang="zh-CN" altLang="en-US" sz="1800"/>
              </a:p>
            </p:txBody>
          </p:sp>
        </p:grpSp>
        <p:grpSp>
          <p:nvGrpSpPr>
            <p:cNvPr id="9" name="Group 1251"/>
            <p:cNvGrpSpPr>
              <a:grpSpLocks/>
            </p:cNvGrpSpPr>
            <p:nvPr/>
          </p:nvGrpSpPr>
          <p:grpSpPr bwMode="auto">
            <a:xfrm>
              <a:off x="4258" y="3868"/>
              <a:ext cx="593" cy="213"/>
              <a:chOff x="2649" y="3168"/>
              <a:chExt cx="433" cy="384"/>
            </a:xfrm>
          </p:grpSpPr>
          <p:sp>
            <p:nvSpPr>
              <p:cNvPr id="53332" name="Rectangle 1108"/>
              <p:cNvSpPr>
                <a:spLocks noChangeArrowheads="1"/>
              </p:cNvSpPr>
              <p:nvPr/>
            </p:nvSpPr>
            <p:spPr bwMode="auto">
              <a:xfrm>
                <a:off x="2692" y="3168"/>
                <a:ext cx="347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/>
                <a:r>
                  <a:rPr kumimoji="1" lang="en-US" altLang="zh-CN" sz="18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19</a:t>
                </a:r>
              </a:p>
              <a:p>
                <a:pPr algn="just" eaLnBrk="0" hangingPunct="0"/>
                <a:endParaRPr kumimoji="1" lang="en-US" altLang="zh-CN" sz="1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53474" name="Rectangle 1250"/>
              <p:cNvSpPr>
                <a:spLocks noChangeArrowheads="1"/>
              </p:cNvSpPr>
              <p:nvPr/>
            </p:nvSpPr>
            <p:spPr bwMode="auto">
              <a:xfrm>
                <a:off x="2649" y="3168"/>
                <a:ext cx="433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sp>
          <p:nvSpPr>
            <p:cNvPr id="53262" name="Rectangle 1038"/>
            <p:cNvSpPr>
              <a:spLocks noChangeArrowheads="1"/>
            </p:cNvSpPr>
            <p:nvPr/>
          </p:nvSpPr>
          <p:spPr bwMode="auto">
            <a:xfrm>
              <a:off x="691" y="2108"/>
              <a:ext cx="368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rIns="0"/>
            <a:lstStyle/>
            <a:p>
              <a:pPr algn="just"/>
              <a:r>
                <a:rPr kumimoji="1" lang="zh-CN" altLang="en-US" sz="1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序号</a:t>
              </a:r>
            </a:p>
            <a:p>
              <a:pPr algn="just" eaLnBrk="0" hangingPunct="0"/>
              <a:endParaRPr kumimoji="1" lang="en-US" altLang="zh-CN" sz="1800" b="1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53334" name="Rectangle 1110"/>
            <p:cNvSpPr>
              <a:spLocks noChangeArrowheads="1"/>
            </p:cNvSpPr>
            <p:nvPr/>
          </p:nvSpPr>
          <p:spPr bwMode="auto">
            <a:xfrm>
              <a:off x="632" y="2108"/>
              <a:ext cx="486" cy="267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10" name="Group 1113"/>
            <p:cNvGrpSpPr>
              <a:grpSpLocks/>
            </p:cNvGrpSpPr>
            <p:nvPr/>
          </p:nvGrpSpPr>
          <p:grpSpPr bwMode="auto">
            <a:xfrm>
              <a:off x="1118" y="2108"/>
              <a:ext cx="663" cy="267"/>
              <a:chOff x="355" y="0"/>
              <a:chExt cx="484" cy="480"/>
            </a:xfrm>
          </p:grpSpPr>
          <p:sp>
            <p:nvSpPr>
              <p:cNvPr id="53263" name="Rectangle 1039"/>
              <p:cNvSpPr>
                <a:spLocks noChangeArrowheads="1"/>
              </p:cNvSpPr>
              <p:nvPr/>
            </p:nvSpPr>
            <p:spPr bwMode="auto">
              <a:xfrm>
                <a:off x="398" y="0"/>
                <a:ext cx="398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/>
                <a:r>
                  <a:rPr kumimoji="1" lang="zh-CN" altLang="en-US" sz="18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子集</a:t>
                </a:r>
              </a:p>
              <a:p>
                <a:pPr algn="just" eaLnBrk="0" hangingPunct="0"/>
                <a:endParaRPr kumimoji="1" lang="en-US" altLang="zh-CN" sz="1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53336" name="Rectangle 1112"/>
              <p:cNvSpPr>
                <a:spLocks noChangeArrowheads="1"/>
              </p:cNvSpPr>
              <p:nvPr/>
            </p:nvSpPr>
            <p:spPr bwMode="auto">
              <a:xfrm>
                <a:off x="355" y="0"/>
                <a:ext cx="484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sp>
          <p:nvSpPr>
            <p:cNvPr id="53264" name="Rectangle 1040"/>
            <p:cNvSpPr>
              <a:spLocks noChangeArrowheads="1"/>
            </p:cNvSpPr>
            <p:nvPr/>
          </p:nvSpPr>
          <p:spPr bwMode="auto">
            <a:xfrm>
              <a:off x="1840" y="2108"/>
              <a:ext cx="511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rIns="0"/>
            <a:lstStyle/>
            <a:p>
              <a:pPr algn="just"/>
              <a:r>
                <a:rPr kumimoji="1" lang="zh-CN" altLang="en-US" sz="1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总重量</a:t>
              </a:r>
            </a:p>
            <a:p>
              <a:pPr algn="just" eaLnBrk="0" hangingPunct="0"/>
              <a:endParaRPr kumimoji="1" lang="en-US" altLang="zh-CN" sz="1800" b="1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53338" name="Rectangle 1114"/>
            <p:cNvSpPr>
              <a:spLocks noChangeArrowheads="1"/>
            </p:cNvSpPr>
            <p:nvPr/>
          </p:nvSpPr>
          <p:spPr bwMode="auto">
            <a:xfrm>
              <a:off x="1781" y="2108"/>
              <a:ext cx="629" cy="267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11" name="Group 1117"/>
            <p:cNvGrpSpPr>
              <a:grpSpLocks/>
            </p:cNvGrpSpPr>
            <p:nvPr/>
          </p:nvGrpSpPr>
          <p:grpSpPr bwMode="auto">
            <a:xfrm>
              <a:off x="2410" y="2108"/>
              <a:ext cx="593" cy="267"/>
              <a:chOff x="1299" y="0"/>
              <a:chExt cx="433" cy="480"/>
            </a:xfrm>
          </p:grpSpPr>
          <p:sp>
            <p:nvSpPr>
              <p:cNvPr id="53265" name="Rectangle 1041"/>
              <p:cNvSpPr>
                <a:spLocks noChangeArrowheads="1"/>
              </p:cNvSpPr>
              <p:nvPr/>
            </p:nvSpPr>
            <p:spPr bwMode="auto">
              <a:xfrm>
                <a:off x="1342" y="0"/>
                <a:ext cx="347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rIns="0"/>
              <a:lstStyle/>
              <a:p>
                <a:pPr algn="just"/>
                <a:r>
                  <a:rPr kumimoji="1" lang="zh-CN" altLang="en-US" sz="18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总价值</a:t>
                </a:r>
              </a:p>
              <a:p>
                <a:pPr algn="just" eaLnBrk="0" hangingPunct="0"/>
                <a:endParaRPr kumimoji="1" lang="en-US" altLang="zh-CN" sz="1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53340" name="Rectangle 1116"/>
              <p:cNvSpPr>
                <a:spLocks noChangeArrowheads="1"/>
              </p:cNvSpPr>
              <p:nvPr/>
            </p:nvSpPr>
            <p:spPr bwMode="auto">
              <a:xfrm>
                <a:off x="1299" y="0"/>
                <a:ext cx="433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 lIns="0" rIns="0"/>
              <a:lstStyle/>
              <a:p>
                <a:endParaRPr lang="zh-CN" altLang="en-US" sz="1800"/>
              </a:p>
            </p:txBody>
          </p:sp>
        </p:grpSp>
        <p:grpSp>
          <p:nvGrpSpPr>
            <p:cNvPr id="12" name="Group 1119"/>
            <p:cNvGrpSpPr>
              <a:grpSpLocks/>
            </p:cNvGrpSpPr>
            <p:nvPr/>
          </p:nvGrpSpPr>
          <p:grpSpPr bwMode="auto">
            <a:xfrm>
              <a:off x="3004" y="2108"/>
              <a:ext cx="593" cy="267"/>
              <a:chOff x="1733" y="0"/>
              <a:chExt cx="433" cy="480"/>
            </a:xfrm>
          </p:grpSpPr>
          <p:sp>
            <p:nvSpPr>
              <p:cNvPr id="53266" name="Rectangle 1042"/>
              <p:cNvSpPr>
                <a:spLocks noChangeArrowheads="1"/>
              </p:cNvSpPr>
              <p:nvPr/>
            </p:nvSpPr>
            <p:spPr bwMode="auto">
              <a:xfrm>
                <a:off x="1775" y="0"/>
                <a:ext cx="347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/>
                <a:r>
                  <a:rPr kumimoji="1" lang="zh-CN" altLang="en-US" sz="18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序号</a:t>
                </a:r>
              </a:p>
              <a:p>
                <a:pPr algn="just" eaLnBrk="0" hangingPunct="0"/>
                <a:endParaRPr kumimoji="1" lang="en-US" altLang="zh-CN" sz="1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53342" name="Rectangle 1118"/>
              <p:cNvSpPr>
                <a:spLocks noChangeArrowheads="1"/>
              </p:cNvSpPr>
              <p:nvPr/>
            </p:nvSpPr>
            <p:spPr bwMode="auto">
              <a:xfrm>
                <a:off x="1733" y="0"/>
                <a:ext cx="433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13" name="Group 1121"/>
            <p:cNvGrpSpPr>
              <a:grpSpLocks/>
            </p:cNvGrpSpPr>
            <p:nvPr/>
          </p:nvGrpSpPr>
          <p:grpSpPr bwMode="auto">
            <a:xfrm>
              <a:off x="3596" y="2108"/>
              <a:ext cx="662" cy="267"/>
              <a:chOff x="2165" y="0"/>
              <a:chExt cx="484" cy="480"/>
            </a:xfrm>
          </p:grpSpPr>
          <p:sp>
            <p:nvSpPr>
              <p:cNvPr id="53267" name="Rectangle 1043"/>
              <p:cNvSpPr>
                <a:spLocks noChangeArrowheads="1"/>
              </p:cNvSpPr>
              <p:nvPr/>
            </p:nvSpPr>
            <p:spPr bwMode="auto">
              <a:xfrm>
                <a:off x="2208" y="0"/>
                <a:ext cx="398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/>
                <a:r>
                  <a:rPr kumimoji="1" lang="zh-CN" altLang="en-US" sz="18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子集</a:t>
                </a:r>
              </a:p>
              <a:p>
                <a:pPr algn="just" eaLnBrk="0" hangingPunct="0"/>
                <a:endParaRPr kumimoji="1" lang="en-US" altLang="zh-CN" sz="1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53344" name="Rectangle 1120"/>
              <p:cNvSpPr>
                <a:spLocks noChangeArrowheads="1"/>
              </p:cNvSpPr>
              <p:nvPr/>
            </p:nvSpPr>
            <p:spPr bwMode="auto">
              <a:xfrm>
                <a:off x="2165" y="0"/>
                <a:ext cx="484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sp>
          <p:nvSpPr>
            <p:cNvPr id="53268" name="Rectangle 1044"/>
            <p:cNvSpPr>
              <a:spLocks noChangeArrowheads="1"/>
            </p:cNvSpPr>
            <p:nvPr/>
          </p:nvSpPr>
          <p:spPr bwMode="auto">
            <a:xfrm>
              <a:off x="4317" y="2108"/>
              <a:ext cx="475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rIns="0"/>
            <a:lstStyle/>
            <a:p>
              <a:pPr algn="just"/>
              <a:r>
                <a:rPr kumimoji="1" lang="zh-CN" altLang="en-US" sz="1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总重量</a:t>
              </a:r>
            </a:p>
            <a:p>
              <a:pPr algn="just" eaLnBrk="0" hangingPunct="0"/>
              <a:endParaRPr kumimoji="1" lang="en-US" altLang="zh-CN" sz="1800" b="1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53346" name="Rectangle 1122"/>
            <p:cNvSpPr>
              <a:spLocks noChangeArrowheads="1"/>
            </p:cNvSpPr>
            <p:nvPr/>
          </p:nvSpPr>
          <p:spPr bwMode="auto">
            <a:xfrm>
              <a:off x="4258" y="2108"/>
              <a:ext cx="593" cy="267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3269" name="Rectangle 1045"/>
            <p:cNvSpPr>
              <a:spLocks noChangeArrowheads="1"/>
            </p:cNvSpPr>
            <p:nvPr/>
          </p:nvSpPr>
          <p:spPr bwMode="auto">
            <a:xfrm>
              <a:off x="4910" y="2108"/>
              <a:ext cx="475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rIns="0"/>
            <a:lstStyle/>
            <a:p>
              <a:pPr algn="just"/>
              <a:r>
                <a:rPr kumimoji="1" lang="zh-CN" altLang="en-US" sz="1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总价值</a:t>
              </a:r>
            </a:p>
            <a:p>
              <a:pPr algn="just" eaLnBrk="0" hangingPunct="0"/>
              <a:endParaRPr kumimoji="1" lang="en-US" altLang="zh-CN" sz="1800" b="1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53348" name="Rectangle 1124"/>
            <p:cNvSpPr>
              <a:spLocks noChangeArrowheads="1"/>
            </p:cNvSpPr>
            <p:nvPr/>
          </p:nvSpPr>
          <p:spPr bwMode="auto">
            <a:xfrm>
              <a:off x="4851" y="2108"/>
              <a:ext cx="593" cy="267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14" name="Group 1127"/>
            <p:cNvGrpSpPr>
              <a:grpSpLocks/>
            </p:cNvGrpSpPr>
            <p:nvPr/>
          </p:nvGrpSpPr>
          <p:grpSpPr bwMode="auto">
            <a:xfrm>
              <a:off x="632" y="2375"/>
              <a:ext cx="486" cy="213"/>
              <a:chOff x="0" y="480"/>
              <a:chExt cx="355" cy="384"/>
            </a:xfrm>
          </p:grpSpPr>
          <p:sp>
            <p:nvSpPr>
              <p:cNvPr id="53270" name="Rectangle 1046"/>
              <p:cNvSpPr>
                <a:spLocks noChangeArrowheads="1"/>
              </p:cNvSpPr>
              <p:nvPr/>
            </p:nvSpPr>
            <p:spPr bwMode="auto">
              <a:xfrm>
                <a:off x="43" y="480"/>
                <a:ext cx="269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/>
                <a:r>
                  <a:rPr kumimoji="1" lang="en-US" altLang="zh-CN" sz="18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 1</a:t>
                </a:r>
              </a:p>
              <a:p>
                <a:pPr algn="just" eaLnBrk="0" hangingPunct="0"/>
                <a:endParaRPr kumimoji="1" lang="en-US" altLang="zh-CN" sz="1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53350" name="Rectangle 1126"/>
              <p:cNvSpPr>
                <a:spLocks noChangeArrowheads="1"/>
              </p:cNvSpPr>
              <p:nvPr/>
            </p:nvSpPr>
            <p:spPr bwMode="auto">
              <a:xfrm>
                <a:off x="0" y="480"/>
                <a:ext cx="355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15" name="Group 1129"/>
            <p:cNvGrpSpPr>
              <a:grpSpLocks/>
            </p:cNvGrpSpPr>
            <p:nvPr/>
          </p:nvGrpSpPr>
          <p:grpSpPr bwMode="auto">
            <a:xfrm>
              <a:off x="1118" y="2375"/>
              <a:ext cx="663" cy="213"/>
              <a:chOff x="355" y="480"/>
              <a:chExt cx="484" cy="384"/>
            </a:xfrm>
          </p:grpSpPr>
          <p:sp>
            <p:nvSpPr>
              <p:cNvPr id="53271" name="Rectangle 1047"/>
              <p:cNvSpPr>
                <a:spLocks noChangeArrowheads="1"/>
              </p:cNvSpPr>
              <p:nvPr/>
            </p:nvSpPr>
            <p:spPr bwMode="auto">
              <a:xfrm>
                <a:off x="398" y="480"/>
                <a:ext cx="398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/>
                <a:r>
                  <a:rPr kumimoji="1" lang="en-US" altLang="zh-CN" sz="18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φ</a:t>
                </a:r>
              </a:p>
              <a:p>
                <a:pPr algn="just" eaLnBrk="0" hangingPunct="0"/>
                <a:endParaRPr kumimoji="1" lang="en-US" altLang="zh-CN" sz="1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53352" name="Rectangle 1128"/>
              <p:cNvSpPr>
                <a:spLocks noChangeArrowheads="1"/>
              </p:cNvSpPr>
              <p:nvPr/>
            </p:nvSpPr>
            <p:spPr bwMode="auto">
              <a:xfrm>
                <a:off x="355" y="480"/>
                <a:ext cx="484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16" name="Group 1131"/>
            <p:cNvGrpSpPr>
              <a:grpSpLocks/>
            </p:cNvGrpSpPr>
            <p:nvPr/>
          </p:nvGrpSpPr>
          <p:grpSpPr bwMode="auto">
            <a:xfrm>
              <a:off x="1781" y="2375"/>
              <a:ext cx="629" cy="213"/>
              <a:chOff x="839" y="480"/>
              <a:chExt cx="460" cy="384"/>
            </a:xfrm>
          </p:grpSpPr>
          <p:sp>
            <p:nvSpPr>
              <p:cNvPr id="53272" name="Rectangle 1048"/>
              <p:cNvSpPr>
                <a:spLocks noChangeArrowheads="1"/>
              </p:cNvSpPr>
              <p:nvPr/>
            </p:nvSpPr>
            <p:spPr bwMode="auto">
              <a:xfrm>
                <a:off x="882" y="480"/>
                <a:ext cx="374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/>
                <a:r>
                  <a:rPr kumimoji="1" lang="en-US" altLang="zh-CN" sz="18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0</a:t>
                </a:r>
              </a:p>
              <a:p>
                <a:pPr algn="just" eaLnBrk="0" hangingPunct="0"/>
                <a:endParaRPr kumimoji="1" lang="en-US" altLang="zh-CN" sz="1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53354" name="Rectangle 1130"/>
              <p:cNvSpPr>
                <a:spLocks noChangeArrowheads="1"/>
              </p:cNvSpPr>
              <p:nvPr/>
            </p:nvSpPr>
            <p:spPr bwMode="auto">
              <a:xfrm>
                <a:off x="839" y="480"/>
                <a:ext cx="460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17" name="Group 1133"/>
            <p:cNvGrpSpPr>
              <a:grpSpLocks/>
            </p:cNvGrpSpPr>
            <p:nvPr/>
          </p:nvGrpSpPr>
          <p:grpSpPr bwMode="auto">
            <a:xfrm>
              <a:off x="2410" y="2375"/>
              <a:ext cx="593" cy="213"/>
              <a:chOff x="1299" y="480"/>
              <a:chExt cx="433" cy="384"/>
            </a:xfrm>
          </p:grpSpPr>
          <p:sp>
            <p:nvSpPr>
              <p:cNvPr id="53273" name="Rectangle 1049"/>
              <p:cNvSpPr>
                <a:spLocks noChangeArrowheads="1"/>
              </p:cNvSpPr>
              <p:nvPr/>
            </p:nvSpPr>
            <p:spPr bwMode="auto">
              <a:xfrm>
                <a:off x="1342" y="480"/>
                <a:ext cx="347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/>
                <a:r>
                  <a:rPr kumimoji="1" lang="en-US" altLang="zh-CN" sz="18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0</a:t>
                </a:r>
              </a:p>
              <a:p>
                <a:pPr algn="just" eaLnBrk="0" hangingPunct="0"/>
                <a:endParaRPr kumimoji="1" lang="en-US" altLang="zh-CN" sz="1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53356" name="Rectangle 1132"/>
              <p:cNvSpPr>
                <a:spLocks noChangeArrowheads="1"/>
              </p:cNvSpPr>
              <p:nvPr/>
            </p:nvSpPr>
            <p:spPr bwMode="auto">
              <a:xfrm>
                <a:off x="1299" y="480"/>
                <a:ext cx="433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18" name="Group 1135"/>
            <p:cNvGrpSpPr>
              <a:grpSpLocks/>
            </p:cNvGrpSpPr>
            <p:nvPr/>
          </p:nvGrpSpPr>
          <p:grpSpPr bwMode="auto">
            <a:xfrm>
              <a:off x="3003" y="2375"/>
              <a:ext cx="593" cy="213"/>
              <a:chOff x="1732" y="480"/>
              <a:chExt cx="433" cy="384"/>
            </a:xfrm>
          </p:grpSpPr>
          <p:sp>
            <p:nvSpPr>
              <p:cNvPr id="53274" name="Rectangle 1050"/>
              <p:cNvSpPr>
                <a:spLocks noChangeArrowheads="1"/>
              </p:cNvSpPr>
              <p:nvPr/>
            </p:nvSpPr>
            <p:spPr bwMode="auto">
              <a:xfrm>
                <a:off x="1775" y="480"/>
                <a:ext cx="347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/>
                <a:r>
                  <a:rPr kumimoji="1" lang="en-US" altLang="zh-CN" sz="18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 9</a:t>
                </a:r>
              </a:p>
              <a:p>
                <a:pPr algn="just" eaLnBrk="0" hangingPunct="0"/>
                <a:endParaRPr kumimoji="1" lang="en-US" altLang="zh-CN" sz="1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53358" name="Rectangle 1134"/>
              <p:cNvSpPr>
                <a:spLocks noChangeArrowheads="1"/>
              </p:cNvSpPr>
              <p:nvPr/>
            </p:nvSpPr>
            <p:spPr bwMode="auto">
              <a:xfrm>
                <a:off x="1732" y="480"/>
                <a:ext cx="433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19" name="Group 1137"/>
            <p:cNvGrpSpPr>
              <a:grpSpLocks/>
            </p:cNvGrpSpPr>
            <p:nvPr/>
          </p:nvGrpSpPr>
          <p:grpSpPr bwMode="auto">
            <a:xfrm>
              <a:off x="3596" y="2375"/>
              <a:ext cx="662" cy="213"/>
              <a:chOff x="2165" y="480"/>
              <a:chExt cx="484" cy="384"/>
            </a:xfrm>
          </p:grpSpPr>
          <p:sp>
            <p:nvSpPr>
              <p:cNvPr id="53275" name="Rectangle 1051"/>
              <p:cNvSpPr>
                <a:spLocks noChangeArrowheads="1"/>
              </p:cNvSpPr>
              <p:nvPr/>
            </p:nvSpPr>
            <p:spPr bwMode="auto">
              <a:xfrm>
                <a:off x="2208" y="480"/>
                <a:ext cx="398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/>
                <a:r>
                  <a:rPr kumimoji="1" lang="en-US" altLang="zh-CN" sz="18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{2,3}</a:t>
                </a:r>
              </a:p>
              <a:p>
                <a:pPr algn="just" eaLnBrk="0" hangingPunct="0"/>
                <a:endParaRPr kumimoji="1" lang="en-US" altLang="zh-CN" sz="1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53360" name="Rectangle 1136"/>
              <p:cNvSpPr>
                <a:spLocks noChangeArrowheads="1"/>
              </p:cNvSpPr>
              <p:nvPr/>
            </p:nvSpPr>
            <p:spPr bwMode="auto">
              <a:xfrm>
                <a:off x="2165" y="480"/>
                <a:ext cx="484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20" name="Group 1139"/>
            <p:cNvGrpSpPr>
              <a:grpSpLocks/>
            </p:cNvGrpSpPr>
            <p:nvPr/>
          </p:nvGrpSpPr>
          <p:grpSpPr bwMode="auto">
            <a:xfrm>
              <a:off x="4258" y="2375"/>
              <a:ext cx="593" cy="213"/>
              <a:chOff x="2649" y="480"/>
              <a:chExt cx="433" cy="384"/>
            </a:xfrm>
          </p:grpSpPr>
          <p:sp>
            <p:nvSpPr>
              <p:cNvPr id="53276" name="Rectangle 1052"/>
              <p:cNvSpPr>
                <a:spLocks noChangeArrowheads="1"/>
              </p:cNvSpPr>
              <p:nvPr/>
            </p:nvSpPr>
            <p:spPr bwMode="auto">
              <a:xfrm>
                <a:off x="2692" y="480"/>
                <a:ext cx="347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/>
                <a:r>
                  <a:rPr kumimoji="1" lang="en-US" altLang="zh-CN" sz="18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7</a:t>
                </a:r>
              </a:p>
              <a:p>
                <a:pPr algn="just" eaLnBrk="0" hangingPunct="0"/>
                <a:endParaRPr kumimoji="1" lang="en-US" altLang="zh-CN" sz="1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53362" name="Rectangle 1138"/>
              <p:cNvSpPr>
                <a:spLocks noChangeArrowheads="1"/>
              </p:cNvSpPr>
              <p:nvPr/>
            </p:nvSpPr>
            <p:spPr bwMode="auto">
              <a:xfrm>
                <a:off x="2649" y="480"/>
                <a:ext cx="433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21" name="Group 1141"/>
            <p:cNvGrpSpPr>
              <a:grpSpLocks/>
            </p:cNvGrpSpPr>
            <p:nvPr/>
          </p:nvGrpSpPr>
          <p:grpSpPr bwMode="auto">
            <a:xfrm>
              <a:off x="4851" y="2375"/>
              <a:ext cx="593" cy="213"/>
              <a:chOff x="3082" y="480"/>
              <a:chExt cx="433" cy="384"/>
            </a:xfrm>
          </p:grpSpPr>
          <p:sp>
            <p:nvSpPr>
              <p:cNvPr id="53277" name="Rectangle 1053"/>
              <p:cNvSpPr>
                <a:spLocks noChangeArrowheads="1"/>
              </p:cNvSpPr>
              <p:nvPr/>
            </p:nvSpPr>
            <p:spPr bwMode="auto">
              <a:xfrm>
                <a:off x="3125" y="480"/>
                <a:ext cx="347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/>
                <a:r>
                  <a:rPr kumimoji="1" lang="en-US" altLang="zh-CN" sz="18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52</a:t>
                </a:r>
              </a:p>
              <a:p>
                <a:pPr algn="just" eaLnBrk="0" hangingPunct="0"/>
                <a:endParaRPr kumimoji="1" lang="en-US" altLang="zh-CN" sz="1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53364" name="Rectangle 1140"/>
              <p:cNvSpPr>
                <a:spLocks noChangeArrowheads="1"/>
              </p:cNvSpPr>
              <p:nvPr/>
            </p:nvSpPr>
            <p:spPr bwMode="auto">
              <a:xfrm>
                <a:off x="3082" y="480"/>
                <a:ext cx="433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22" name="Group 1143"/>
            <p:cNvGrpSpPr>
              <a:grpSpLocks/>
            </p:cNvGrpSpPr>
            <p:nvPr/>
          </p:nvGrpSpPr>
          <p:grpSpPr bwMode="auto">
            <a:xfrm>
              <a:off x="632" y="2588"/>
              <a:ext cx="486" cy="213"/>
              <a:chOff x="0" y="864"/>
              <a:chExt cx="355" cy="384"/>
            </a:xfrm>
          </p:grpSpPr>
          <p:sp>
            <p:nvSpPr>
              <p:cNvPr id="53278" name="Rectangle 1054"/>
              <p:cNvSpPr>
                <a:spLocks noChangeArrowheads="1"/>
              </p:cNvSpPr>
              <p:nvPr/>
            </p:nvSpPr>
            <p:spPr bwMode="auto">
              <a:xfrm>
                <a:off x="43" y="864"/>
                <a:ext cx="269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/>
                <a:r>
                  <a:rPr kumimoji="1" lang="en-US" altLang="zh-CN" sz="18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 2</a:t>
                </a:r>
              </a:p>
              <a:p>
                <a:pPr algn="just" eaLnBrk="0" hangingPunct="0"/>
                <a:endParaRPr kumimoji="1" lang="en-US" altLang="zh-CN" sz="1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53366" name="Rectangle 1142"/>
              <p:cNvSpPr>
                <a:spLocks noChangeArrowheads="1"/>
              </p:cNvSpPr>
              <p:nvPr/>
            </p:nvSpPr>
            <p:spPr bwMode="auto">
              <a:xfrm>
                <a:off x="0" y="864"/>
                <a:ext cx="355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23" name="Group 1145"/>
            <p:cNvGrpSpPr>
              <a:grpSpLocks/>
            </p:cNvGrpSpPr>
            <p:nvPr/>
          </p:nvGrpSpPr>
          <p:grpSpPr bwMode="auto">
            <a:xfrm>
              <a:off x="1118" y="2588"/>
              <a:ext cx="663" cy="213"/>
              <a:chOff x="355" y="864"/>
              <a:chExt cx="484" cy="384"/>
            </a:xfrm>
          </p:grpSpPr>
          <p:sp>
            <p:nvSpPr>
              <p:cNvPr id="53279" name="Rectangle 1055"/>
              <p:cNvSpPr>
                <a:spLocks noChangeArrowheads="1"/>
              </p:cNvSpPr>
              <p:nvPr/>
            </p:nvSpPr>
            <p:spPr bwMode="auto">
              <a:xfrm>
                <a:off x="398" y="864"/>
                <a:ext cx="398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/>
                <a:r>
                  <a:rPr kumimoji="1" lang="en-US" altLang="zh-CN" sz="18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{1}</a:t>
                </a:r>
              </a:p>
              <a:p>
                <a:pPr algn="just" eaLnBrk="0" hangingPunct="0"/>
                <a:endParaRPr kumimoji="1" lang="en-US" altLang="zh-CN" sz="1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53368" name="Rectangle 1144"/>
              <p:cNvSpPr>
                <a:spLocks noChangeArrowheads="1"/>
              </p:cNvSpPr>
              <p:nvPr/>
            </p:nvSpPr>
            <p:spPr bwMode="auto">
              <a:xfrm>
                <a:off x="355" y="864"/>
                <a:ext cx="484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24" name="Group 1147"/>
            <p:cNvGrpSpPr>
              <a:grpSpLocks/>
            </p:cNvGrpSpPr>
            <p:nvPr/>
          </p:nvGrpSpPr>
          <p:grpSpPr bwMode="auto">
            <a:xfrm>
              <a:off x="1781" y="2588"/>
              <a:ext cx="629" cy="213"/>
              <a:chOff x="839" y="864"/>
              <a:chExt cx="460" cy="384"/>
            </a:xfrm>
          </p:grpSpPr>
          <p:sp>
            <p:nvSpPr>
              <p:cNvPr id="53280" name="Rectangle 1056"/>
              <p:cNvSpPr>
                <a:spLocks noChangeArrowheads="1"/>
              </p:cNvSpPr>
              <p:nvPr/>
            </p:nvSpPr>
            <p:spPr bwMode="auto">
              <a:xfrm>
                <a:off x="882" y="864"/>
                <a:ext cx="374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/>
                <a:r>
                  <a:rPr kumimoji="1" lang="en-US" altLang="zh-CN" sz="18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7</a:t>
                </a:r>
              </a:p>
              <a:p>
                <a:pPr algn="just" eaLnBrk="0" hangingPunct="0"/>
                <a:endParaRPr kumimoji="1" lang="en-US" altLang="zh-CN" sz="1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53370" name="Rectangle 1146"/>
              <p:cNvSpPr>
                <a:spLocks noChangeArrowheads="1"/>
              </p:cNvSpPr>
              <p:nvPr/>
            </p:nvSpPr>
            <p:spPr bwMode="auto">
              <a:xfrm>
                <a:off x="839" y="864"/>
                <a:ext cx="460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25" name="Group 1149"/>
            <p:cNvGrpSpPr>
              <a:grpSpLocks/>
            </p:cNvGrpSpPr>
            <p:nvPr/>
          </p:nvGrpSpPr>
          <p:grpSpPr bwMode="auto">
            <a:xfrm>
              <a:off x="2410" y="2588"/>
              <a:ext cx="593" cy="213"/>
              <a:chOff x="1299" y="864"/>
              <a:chExt cx="433" cy="384"/>
            </a:xfrm>
          </p:grpSpPr>
          <p:sp>
            <p:nvSpPr>
              <p:cNvPr id="53281" name="Rectangle 1057"/>
              <p:cNvSpPr>
                <a:spLocks noChangeArrowheads="1"/>
              </p:cNvSpPr>
              <p:nvPr/>
            </p:nvSpPr>
            <p:spPr bwMode="auto">
              <a:xfrm>
                <a:off x="1342" y="864"/>
                <a:ext cx="347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/>
                <a:r>
                  <a:rPr kumimoji="1" lang="en-US" altLang="zh-CN" sz="1800" b="1" dirty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42</a:t>
                </a:r>
              </a:p>
              <a:p>
                <a:pPr algn="just" eaLnBrk="0" hangingPunct="0"/>
                <a:endParaRPr kumimoji="1" lang="en-US" altLang="zh-CN" sz="18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53372" name="Rectangle 1148"/>
              <p:cNvSpPr>
                <a:spLocks noChangeArrowheads="1"/>
              </p:cNvSpPr>
              <p:nvPr/>
            </p:nvSpPr>
            <p:spPr bwMode="auto">
              <a:xfrm>
                <a:off x="1299" y="864"/>
                <a:ext cx="433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26" name="Group 1151"/>
            <p:cNvGrpSpPr>
              <a:grpSpLocks/>
            </p:cNvGrpSpPr>
            <p:nvPr/>
          </p:nvGrpSpPr>
          <p:grpSpPr bwMode="auto">
            <a:xfrm>
              <a:off x="3003" y="2588"/>
              <a:ext cx="593" cy="213"/>
              <a:chOff x="1732" y="864"/>
              <a:chExt cx="433" cy="384"/>
            </a:xfrm>
          </p:grpSpPr>
          <p:sp>
            <p:nvSpPr>
              <p:cNvPr id="53282" name="Rectangle 1058"/>
              <p:cNvSpPr>
                <a:spLocks noChangeArrowheads="1"/>
              </p:cNvSpPr>
              <p:nvPr/>
            </p:nvSpPr>
            <p:spPr bwMode="auto">
              <a:xfrm>
                <a:off x="1775" y="864"/>
                <a:ext cx="347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/>
                <a:r>
                  <a:rPr kumimoji="1" lang="en-US" altLang="zh-CN" sz="18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10</a:t>
                </a:r>
              </a:p>
              <a:p>
                <a:pPr algn="just" eaLnBrk="0" hangingPunct="0"/>
                <a:endParaRPr kumimoji="1" lang="en-US" altLang="zh-CN" sz="1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53374" name="Rectangle 1150"/>
              <p:cNvSpPr>
                <a:spLocks noChangeArrowheads="1"/>
              </p:cNvSpPr>
              <p:nvPr/>
            </p:nvSpPr>
            <p:spPr bwMode="auto">
              <a:xfrm>
                <a:off x="1732" y="864"/>
                <a:ext cx="433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27" name="Group 1153"/>
            <p:cNvGrpSpPr>
              <a:grpSpLocks/>
            </p:cNvGrpSpPr>
            <p:nvPr/>
          </p:nvGrpSpPr>
          <p:grpSpPr bwMode="auto">
            <a:xfrm>
              <a:off x="3596" y="2588"/>
              <a:ext cx="662" cy="213"/>
              <a:chOff x="2165" y="864"/>
              <a:chExt cx="484" cy="384"/>
            </a:xfrm>
          </p:grpSpPr>
          <p:sp>
            <p:nvSpPr>
              <p:cNvPr id="53283" name="Rectangle 1059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398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/>
                <a:r>
                  <a:rPr kumimoji="1" lang="en-US" altLang="zh-CN" sz="18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{2,4}</a:t>
                </a:r>
              </a:p>
              <a:p>
                <a:pPr algn="just" eaLnBrk="0" hangingPunct="0"/>
                <a:endParaRPr kumimoji="1" lang="en-US" altLang="zh-CN" sz="1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53376" name="Rectangle 1152"/>
              <p:cNvSpPr>
                <a:spLocks noChangeArrowheads="1"/>
              </p:cNvSpPr>
              <p:nvPr/>
            </p:nvSpPr>
            <p:spPr bwMode="auto">
              <a:xfrm>
                <a:off x="2165" y="864"/>
                <a:ext cx="484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28" name="Group 1155"/>
            <p:cNvGrpSpPr>
              <a:grpSpLocks/>
            </p:cNvGrpSpPr>
            <p:nvPr/>
          </p:nvGrpSpPr>
          <p:grpSpPr bwMode="auto">
            <a:xfrm>
              <a:off x="4258" y="2588"/>
              <a:ext cx="593" cy="213"/>
              <a:chOff x="2649" y="864"/>
              <a:chExt cx="433" cy="384"/>
            </a:xfrm>
          </p:grpSpPr>
          <p:sp>
            <p:nvSpPr>
              <p:cNvPr id="53284" name="Rectangle 1060"/>
              <p:cNvSpPr>
                <a:spLocks noChangeArrowheads="1"/>
              </p:cNvSpPr>
              <p:nvPr/>
            </p:nvSpPr>
            <p:spPr bwMode="auto">
              <a:xfrm>
                <a:off x="2692" y="864"/>
                <a:ext cx="347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/>
                <a:r>
                  <a:rPr kumimoji="1" lang="en-US" altLang="zh-CN" sz="18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8</a:t>
                </a:r>
              </a:p>
              <a:p>
                <a:pPr algn="just" eaLnBrk="0" hangingPunct="0"/>
                <a:endParaRPr kumimoji="1" lang="en-US" altLang="zh-CN" sz="1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53378" name="Rectangle 1154"/>
              <p:cNvSpPr>
                <a:spLocks noChangeArrowheads="1"/>
              </p:cNvSpPr>
              <p:nvPr/>
            </p:nvSpPr>
            <p:spPr bwMode="auto">
              <a:xfrm>
                <a:off x="2649" y="864"/>
                <a:ext cx="433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29" name="Group 1157"/>
            <p:cNvGrpSpPr>
              <a:grpSpLocks/>
            </p:cNvGrpSpPr>
            <p:nvPr/>
          </p:nvGrpSpPr>
          <p:grpSpPr bwMode="auto">
            <a:xfrm>
              <a:off x="4851" y="2588"/>
              <a:ext cx="593" cy="213"/>
              <a:chOff x="3082" y="864"/>
              <a:chExt cx="433" cy="384"/>
            </a:xfrm>
          </p:grpSpPr>
          <p:sp>
            <p:nvSpPr>
              <p:cNvPr id="53285" name="Rectangle 1061"/>
              <p:cNvSpPr>
                <a:spLocks noChangeArrowheads="1"/>
              </p:cNvSpPr>
              <p:nvPr/>
            </p:nvSpPr>
            <p:spPr bwMode="auto">
              <a:xfrm>
                <a:off x="3125" y="864"/>
                <a:ext cx="347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/>
                <a:r>
                  <a:rPr kumimoji="1" lang="en-US" altLang="zh-CN" sz="18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37</a:t>
                </a:r>
              </a:p>
              <a:p>
                <a:pPr algn="just" eaLnBrk="0" hangingPunct="0"/>
                <a:endParaRPr kumimoji="1" lang="en-US" altLang="zh-CN" sz="1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53380" name="Rectangle 1156"/>
              <p:cNvSpPr>
                <a:spLocks noChangeArrowheads="1"/>
              </p:cNvSpPr>
              <p:nvPr/>
            </p:nvSpPr>
            <p:spPr bwMode="auto">
              <a:xfrm>
                <a:off x="3082" y="864"/>
                <a:ext cx="433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30" name="Group 1159"/>
            <p:cNvGrpSpPr>
              <a:grpSpLocks/>
            </p:cNvGrpSpPr>
            <p:nvPr/>
          </p:nvGrpSpPr>
          <p:grpSpPr bwMode="auto">
            <a:xfrm>
              <a:off x="632" y="2801"/>
              <a:ext cx="486" cy="214"/>
              <a:chOff x="0" y="1248"/>
              <a:chExt cx="355" cy="384"/>
            </a:xfrm>
          </p:grpSpPr>
          <p:sp>
            <p:nvSpPr>
              <p:cNvPr id="53286" name="Rectangle 1062"/>
              <p:cNvSpPr>
                <a:spLocks noChangeArrowheads="1"/>
              </p:cNvSpPr>
              <p:nvPr/>
            </p:nvSpPr>
            <p:spPr bwMode="auto">
              <a:xfrm>
                <a:off x="43" y="1248"/>
                <a:ext cx="269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/>
                <a:r>
                  <a:rPr kumimoji="1" lang="en-US" altLang="zh-CN" sz="18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 3</a:t>
                </a:r>
              </a:p>
              <a:p>
                <a:pPr algn="just" eaLnBrk="0" hangingPunct="0"/>
                <a:endParaRPr kumimoji="1" lang="en-US" altLang="zh-CN" sz="1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53382" name="Rectangle 1158"/>
              <p:cNvSpPr>
                <a:spLocks noChangeArrowheads="1"/>
              </p:cNvSpPr>
              <p:nvPr/>
            </p:nvSpPr>
            <p:spPr bwMode="auto">
              <a:xfrm>
                <a:off x="0" y="1248"/>
                <a:ext cx="355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31" name="Group 1161"/>
            <p:cNvGrpSpPr>
              <a:grpSpLocks/>
            </p:cNvGrpSpPr>
            <p:nvPr/>
          </p:nvGrpSpPr>
          <p:grpSpPr bwMode="auto">
            <a:xfrm>
              <a:off x="1118" y="2801"/>
              <a:ext cx="663" cy="214"/>
              <a:chOff x="355" y="1248"/>
              <a:chExt cx="484" cy="384"/>
            </a:xfrm>
          </p:grpSpPr>
          <p:sp>
            <p:nvSpPr>
              <p:cNvPr id="53287" name="Rectangle 1063"/>
              <p:cNvSpPr>
                <a:spLocks noChangeArrowheads="1"/>
              </p:cNvSpPr>
              <p:nvPr/>
            </p:nvSpPr>
            <p:spPr bwMode="auto">
              <a:xfrm>
                <a:off x="398" y="1248"/>
                <a:ext cx="398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/>
                <a:r>
                  <a:rPr kumimoji="1" lang="en-US" altLang="zh-CN" sz="18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{2}</a:t>
                </a:r>
              </a:p>
              <a:p>
                <a:pPr algn="just" eaLnBrk="0" hangingPunct="0"/>
                <a:endParaRPr kumimoji="1" lang="en-US" altLang="zh-CN" sz="1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53384" name="Rectangle 1160"/>
              <p:cNvSpPr>
                <a:spLocks noChangeArrowheads="1"/>
              </p:cNvSpPr>
              <p:nvPr/>
            </p:nvSpPr>
            <p:spPr bwMode="auto">
              <a:xfrm>
                <a:off x="355" y="1248"/>
                <a:ext cx="484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53248" name="Group 1163"/>
            <p:cNvGrpSpPr>
              <a:grpSpLocks/>
            </p:cNvGrpSpPr>
            <p:nvPr/>
          </p:nvGrpSpPr>
          <p:grpSpPr bwMode="auto">
            <a:xfrm>
              <a:off x="1781" y="2801"/>
              <a:ext cx="629" cy="214"/>
              <a:chOff x="839" y="1248"/>
              <a:chExt cx="460" cy="384"/>
            </a:xfrm>
          </p:grpSpPr>
          <p:sp>
            <p:nvSpPr>
              <p:cNvPr id="53288" name="Rectangle 1064"/>
              <p:cNvSpPr>
                <a:spLocks noChangeArrowheads="1"/>
              </p:cNvSpPr>
              <p:nvPr/>
            </p:nvSpPr>
            <p:spPr bwMode="auto">
              <a:xfrm>
                <a:off x="882" y="1248"/>
                <a:ext cx="374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/>
                <a:r>
                  <a:rPr kumimoji="1" lang="en-US" altLang="zh-CN" sz="18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3</a:t>
                </a:r>
              </a:p>
              <a:p>
                <a:pPr algn="just" eaLnBrk="0" hangingPunct="0"/>
                <a:endParaRPr kumimoji="1" lang="en-US" altLang="zh-CN" sz="1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53386" name="Rectangle 1162"/>
              <p:cNvSpPr>
                <a:spLocks noChangeArrowheads="1"/>
              </p:cNvSpPr>
              <p:nvPr/>
            </p:nvSpPr>
            <p:spPr bwMode="auto">
              <a:xfrm>
                <a:off x="839" y="1248"/>
                <a:ext cx="460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53249" name="Group 1165"/>
            <p:cNvGrpSpPr>
              <a:grpSpLocks/>
            </p:cNvGrpSpPr>
            <p:nvPr/>
          </p:nvGrpSpPr>
          <p:grpSpPr bwMode="auto">
            <a:xfrm>
              <a:off x="2410" y="2801"/>
              <a:ext cx="593" cy="214"/>
              <a:chOff x="1299" y="1248"/>
              <a:chExt cx="433" cy="384"/>
            </a:xfrm>
          </p:grpSpPr>
          <p:sp>
            <p:nvSpPr>
              <p:cNvPr id="53289" name="Rectangle 1065"/>
              <p:cNvSpPr>
                <a:spLocks noChangeArrowheads="1"/>
              </p:cNvSpPr>
              <p:nvPr/>
            </p:nvSpPr>
            <p:spPr bwMode="auto">
              <a:xfrm>
                <a:off x="1342" y="1248"/>
                <a:ext cx="347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/>
                <a:r>
                  <a:rPr kumimoji="1" lang="en-US" altLang="zh-CN" sz="18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12</a:t>
                </a:r>
              </a:p>
              <a:p>
                <a:pPr algn="just" eaLnBrk="0" hangingPunct="0"/>
                <a:endParaRPr kumimoji="1" lang="en-US" altLang="zh-CN" sz="1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53388" name="Rectangle 1164"/>
              <p:cNvSpPr>
                <a:spLocks noChangeArrowheads="1"/>
              </p:cNvSpPr>
              <p:nvPr/>
            </p:nvSpPr>
            <p:spPr bwMode="auto">
              <a:xfrm>
                <a:off x="1299" y="1248"/>
                <a:ext cx="433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53250" name="Group 1167"/>
            <p:cNvGrpSpPr>
              <a:grpSpLocks/>
            </p:cNvGrpSpPr>
            <p:nvPr/>
          </p:nvGrpSpPr>
          <p:grpSpPr bwMode="auto">
            <a:xfrm>
              <a:off x="3003" y="2801"/>
              <a:ext cx="593" cy="214"/>
              <a:chOff x="1732" y="1248"/>
              <a:chExt cx="433" cy="384"/>
            </a:xfrm>
          </p:grpSpPr>
          <p:sp>
            <p:nvSpPr>
              <p:cNvPr id="53290" name="Rectangle 1066"/>
              <p:cNvSpPr>
                <a:spLocks noChangeArrowheads="1"/>
              </p:cNvSpPr>
              <p:nvPr/>
            </p:nvSpPr>
            <p:spPr bwMode="auto">
              <a:xfrm>
                <a:off x="1775" y="1248"/>
                <a:ext cx="347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/>
                <a:r>
                  <a:rPr kumimoji="1" lang="en-US" altLang="zh-CN" sz="18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11</a:t>
                </a:r>
              </a:p>
              <a:p>
                <a:pPr algn="just" eaLnBrk="0" hangingPunct="0"/>
                <a:endParaRPr kumimoji="1" lang="en-US" altLang="zh-CN" sz="1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53390" name="Rectangle 1166"/>
              <p:cNvSpPr>
                <a:spLocks noChangeArrowheads="1"/>
              </p:cNvSpPr>
              <p:nvPr/>
            </p:nvSpPr>
            <p:spPr bwMode="auto">
              <a:xfrm>
                <a:off x="1732" y="1248"/>
                <a:ext cx="433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53251" name="Group 1169"/>
            <p:cNvGrpSpPr>
              <a:grpSpLocks/>
            </p:cNvGrpSpPr>
            <p:nvPr/>
          </p:nvGrpSpPr>
          <p:grpSpPr bwMode="auto">
            <a:xfrm>
              <a:off x="3596" y="2801"/>
              <a:ext cx="662" cy="214"/>
              <a:chOff x="2165" y="1248"/>
              <a:chExt cx="484" cy="384"/>
            </a:xfrm>
          </p:grpSpPr>
          <p:sp>
            <p:nvSpPr>
              <p:cNvPr id="53291" name="Rectangle 1067"/>
              <p:cNvSpPr>
                <a:spLocks noChangeArrowheads="1"/>
              </p:cNvSpPr>
              <p:nvPr/>
            </p:nvSpPr>
            <p:spPr bwMode="auto">
              <a:xfrm>
                <a:off x="2208" y="1248"/>
                <a:ext cx="398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/>
                <a:r>
                  <a:rPr kumimoji="1" lang="en-US" altLang="zh-CN" sz="18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{3,4}</a:t>
                </a:r>
              </a:p>
              <a:p>
                <a:pPr algn="just" eaLnBrk="0" hangingPunct="0"/>
                <a:endParaRPr kumimoji="1" lang="en-US" altLang="zh-CN" sz="1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53392" name="Rectangle 1168"/>
              <p:cNvSpPr>
                <a:spLocks noChangeArrowheads="1"/>
              </p:cNvSpPr>
              <p:nvPr/>
            </p:nvSpPr>
            <p:spPr bwMode="auto">
              <a:xfrm>
                <a:off x="2165" y="1248"/>
                <a:ext cx="484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53252" name="Group 1171"/>
            <p:cNvGrpSpPr>
              <a:grpSpLocks/>
            </p:cNvGrpSpPr>
            <p:nvPr/>
          </p:nvGrpSpPr>
          <p:grpSpPr bwMode="auto">
            <a:xfrm>
              <a:off x="4258" y="2801"/>
              <a:ext cx="593" cy="214"/>
              <a:chOff x="2649" y="1248"/>
              <a:chExt cx="433" cy="384"/>
            </a:xfrm>
          </p:grpSpPr>
          <p:sp>
            <p:nvSpPr>
              <p:cNvPr id="53292" name="Rectangle 1068"/>
              <p:cNvSpPr>
                <a:spLocks noChangeArrowheads="1"/>
              </p:cNvSpPr>
              <p:nvPr/>
            </p:nvSpPr>
            <p:spPr bwMode="auto">
              <a:xfrm>
                <a:off x="2692" y="1248"/>
                <a:ext cx="347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/>
                <a:r>
                  <a:rPr kumimoji="1" lang="en-US" altLang="zh-CN" sz="18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9</a:t>
                </a:r>
              </a:p>
              <a:p>
                <a:pPr algn="just" eaLnBrk="0" hangingPunct="0"/>
                <a:endParaRPr kumimoji="1" lang="en-US" altLang="zh-CN" sz="1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53394" name="Rectangle 1170"/>
              <p:cNvSpPr>
                <a:spLocks noChangeArrowheads="1"/>
              </p:cNvSpPr>
              <p:nvPr/>
            </p:nvSpPr>
            <p:spPr bwMode="auto">
              <a:xfrm>
                <a:off x="2649" y="1248"/>
                <a:ext cx="433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53253" name="Group 1173"/>
            <p:cNvGrpSpPr>
              <a:grpSpLocks/>
            </p:cNvGrpSpPr>
            <p:nvPr/>
          </p:nvGrpSpPr>
          <p:grpSpPr bwMode="auto">
            <a:xfrm>
              <a:off x="4851" y="2801"/>
              <a:ext cx="593" cy="214"/>
              <a:chOff x="3082" y="1248"/>
              <a:chExt cx="433" cy="384"/>
            </a:xfrm>
          </p:grpSpPr>
          <p:sp>
            <p:nvSpPr>
              <p:cNvPr id="53293" name="Rectangle 1069"/>
              <p:cNvSpPr>
                <a:spLocks noChangeArrowheads="1"/>
              </p:cNvSpPr>
              <p:nvPr/>
            </p:nvSpPr>
            <p:spPr bwMode="auto">
              <a:xfrm>
                <a:off x="3125" y="1248"/>
                <a:ext cx="347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/>
                <a:r>
                  <a:rPr kumimoji="1" lang="en-US" altLang="zh-CN" sz="1800" b="1" dirty="0">
                    <a:solidFill>
                      <a:srgbClr val="FF0000"/>
                    </a:solidFill>
                    <a:latin typeface="Times New Roman" pitchFamily="18" charset="0"/>
                    <a:ea typeface="宋体" charset="-122"/>
                  </a:rPr>
                  <a:t>65</a:t>
                </a:r>
              </a:p>
              <a:p>
                <a:pPr algn="just" eaLnBrk="0" hangingPunct="0"/>
                <a:endParaRPr kumimoji="1" lang="en-US" altLang="zh-CN" sz="18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53396" name="Rectangle 1172"/>
              <p:cNvSpPr>
                <a:spLocks noChangeArrowheads="1"/>
              </p:cNvSpPr>
              <p:nvPr/>
            </p:nvSpPr>
            <p:spPr bwMode="auto">
              <a:xfrm>
                <a:off x="3082" y="1248"/>
                <a:ext cx="433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53254" name="Group 1175"/>
            <p:cNvGrpSpPr>
              <a:grpSpLocks/>
            </p:cNvGrpSpPr>
            <p:nvPr/>
          </p:nvGrpSpPr>
          <p:grpSpPr bwMode="auto">
            <a:xfrm>
              <a:off x="632" y="3015"/>
              <a:ext cx="486" cy="213"/>
              <a:chOff x="0" y="1632"/>
              <a:chExt cx="355" cy="384"/>
            </a:xfrm>
          </p:grpSpPr>
          <p:sp>
            <p:nvSpPr>
              <p:cNvPr id="53294" name="Rectangle 1070"/>
              <p:cNvSpPr>
                <a:spLocks noChangeArrowheads="1"/>
              </p:cNvSpPr>
              <p:nvPr/>
            </p:nvSpPr>
            <p:spPr bwMode="auto">
              <a:xfrm>
                <a:off x="43" y="1632"/>
                <a:ext cx="269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/>
                <a:r>
                  <a:rPr kumimoji="1" lang="en-US" altLang="zh-CN" sz="18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 4</a:t>
                </a:r>
              </a:p>
              <a:p>
                <a:pPr algn="just" eaLnBrk="0" hangingPunct="0"/>
                <a:endParaRPr kumimoji="1" lang="en-US" altLang="zh-CN" sz="1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53398" name="Rectangle 1174"/>
              <p:cNvSpPr>
                <a:spLocks noChangeArrowheads="1"/>
              </p:cNvSpPr>
              <p:nvPr/>
            </p:nvSpPr>
            <p:spPr bwMode="auto">
              <a:xfrm>
                <a:off x="0" y="1632"/>
                <a:ext cx="355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53255" name="Group 1177"/>
            <p:cNvGrpSpPr>
              <a:grpSpLocks/>
            </p:cNvGrpSpPr>
            <p:nvPr/>
          </p:nvGrpSpPr>
          <p:grpSpPr bwMode="auto">
            <a:xfrm>
              <a:off x="1118" y="3015"/>
              <a:ext cx="663" cy="213"/>
              <a:chOff x="355" y="1632"/>
              <a:chExt cx="484" cy="384"/>
            </a:xfrm>
          </p:grpSpPr>
          <p:sp>
            <p:nvSpPr>
              <p:cNvPr id="53295" name="Rectangle 1071"/>
              <p:cNvSpPr>
                <a:spLocks noChangeArrowheads="1"/>
              </p:cNvSpPr>
              <p:nvPr/>
            </p:nvSpPr>
            <p:spPr bwMode="auto">
              <a:xfrm>
                <a:off x="398" y="1632"/>
                <a:ext cx="398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/>
                <a:r>
                  <a:rPr kumimoji="1" lang="en-US" altLang="zh-CN" sz="18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{3}</a:t>
                </a:r>
              </a:p>
              <a:p>
                <a:pPr algn="just" eaLnBrk="0" hangingPunct="0"/>
                <a:endParaRPr kumimoji="1" lang="en-US" altLang="zh-CN" sz="1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53400" name="Rectangle 1176"/>
              <p:cNvSpPr>
                <a:spLocks noChangeArrowheads="1"/>
              </p:cNvSpPr>
              <p:nvPr/>
            </p:nvSpPr>
            <p:spPr bwMode="auto">
              <a:xfrm>
                <a:off x="355" y="1632"/>
                <a:ext cx="484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53256" name="Group 1179"/>
            <p:cNvGrpSpPr>
              <a:grpSpLocks/>
            </p:cNvGrpSpPr>
            <p:nvPr/>
          </p:nvGrpSpPr>
          <p:grpSpPr bwMode="auto">
            <a:xfrm>
              <a:off x="1781" y="3015"/>
              <a:ext cx="629" cy="213"/>
              <a:chOff x="839" y="1632"/>
              <a:chExt cx="460" cy="384"/>
            </a:xfrm>
          </p:grpSpPr>
          <p:sp>
            <p:nvSpPr>
              <p:cNvPr id="53296" name="Rectangle 1072"/>
              <p:cNvSpPr>
                <a:spLocks noChangeArrowheads="1"/>
              </p:cNvSpPr>
              <p:nvPr/>
            </p:nvSpPr>
            <p:spPr bwMode="auto">
              <a:xfrm>
                <a:off x="882" y="1632"/>
                <a:ext cx="374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/>
                <a:r>
                  <a:rPr kumimoji="1" lang="en-US" altLang="zh-CN" sz="18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4</a:t>
                </a:r>
              </a:p>
              <a:p>
                <a:pPr algn="just" eaLnBrk="0" hangingPunct="0"/>
                <a:endParaRPr kumimoji="1" lang="en-US" altLang="zh-CN" sz="1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53402" name="Rectangle 1178"/>
              <p:cNvSpPr>
                <a:spLocks noChangeArrowheads="1"/>
              </p:cNvSpPr>
              <p:nvPr/>
            </p:nvSpPr>
            <p:spPr bwMode="auto">
              <a:xfrm>
                <a:off x="839" y="1632"/>
                <a:ext cx="460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53257" name="Group 1181"/>
            <p:cNvGrpSpPr>
              <a:grpSpLocks/>
            </p:cNvGrpSpPr>
            <p:nvPr/>
          </p:nvGrpSpPr>
          <p:grpSpPr bwMode="auto">
            <a:xfrm>
              <a:off x="2410" y="3015"/>
              <a:ext cx="593" cy="213"/>
              <a:chOff x="1299" y="1632"/>
              <a:chExt cx="433" cy="384"/>
            </a:xfrm>
          </p:grpSpPr>
          <p:sp>
            <p:nvSpPr>
              <p:cNvPr id="53297" name="Rectangle 1073"/>
              <p:cNvSpPr>
                <a:spLocks noChangeArrowheads="1"/>
              </p:cNvSpPr>
              <p:nvPr/>
            </p:nvSpPr>
            <p:spPr bwMode="auto">
              <a:xfrm>
                <a:off x="1342" y="1632"/>
                <a:ext cx="347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/>
                <a:r>
                  <a:rPr kumimoji="1" lang="en-US" altLang="zh-CN" sz="18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40</a:t>
                </a:r>
              </a:p>
              <a:p>
                <a:pPr algn="just" eaLnBrk="0" hangingPunct="0"/>
                <a:endParaRPr kumimoji="1" lang="en-US" altLang="zh-CN" sz="1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53404" name="Rectangle 1180"/>
              <p:cNvSpPr>
                <a:spLocks noChangeArrowheads="1"/>
              </p:cNvSpPr>
              <p:nvPr/>
            </p:nvSpPr>
            <p:spPr bwMode="auto">
              <a:xfrm>
                <a:off x="1299" y="1632"/>
                <a:ext cx="433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53258" name="Group 1183"/>
            <p:cNvGrpSpPr>
              <a:grpSpLocks/>
            </p:cNvGrpSpPr>
            <p:nvPr/>
          </p:nvGrpSpPr>
          <p:grpSpPr bwMode="auto">
            <a:xfrm>
              <a:off x="3003" y="3015"/>
              <a:ext cx="593" cy="213"/>
              <a:chOff x="1732" y="1632"/>
              <a:chExt cx="433" cy="384"/>
            </a:xfrm>
          </p:grpSpPr>
          <p:sp>
            <p:nvSpPr>
              <p:cNvPr id="53298" name="Rectangle 1074"/>
              <p:cNvSpPr>
                <a:spLocks noChangeArrowheads="1"/>
              </p:cNvSpPr>
              <p:nvPr/>
            </p:nvSpPr>
            <p:spPr bwMode="auto">
              <a:xfrm>
                <a:off x="1775" y="1632"/>
                <a:ext cx="347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/>
                <a:r>
                  <a:rPr kumimoji="1" lang="en-US" altLang="zh-CN" sz="18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12</a:t>
                </a:r>
              </a:p>
              <a:p>
                <a:pPr algn="just" eaLnBrk="0" hangingPunct="0"/>
                <a:endParaRPr kumimoji="1" lang="en-US" altLang="zh-CN" sz="1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53406" name="Rectangle 1182"/>
              <p:cNvSpPr>
                <a:spLocks noChangeArrowheads="1"/>
              </p:cNvSpPr>
              <p:nvPr/>
            </p:nvSpPr>
            <p:spPr bwMode="auto">
              <a:xfrm>
                <a:off x="1732" y="1632"/>
                <a:ext cx="433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53259" name="Group 1185"/>
            <p:cNvGrpSpPr>
              <a:grpSpLocks/>
            </p:cNvGrpSpPr>
            <p:nvPr/>
          </p:nvGrpSpPr>
          <p:grpSpPr bwMode="auto">
            <a:xfrm>
              <a:off x="3596" y="3015"/>
              <a:ext cx="662" cy="213"/>
              <a:chOff x="2165" y="1632"/>
              <a:chExt cx="484" cy="384"/>
            </a:xfrm>
          </p:grpSpPr>
          <p:sp>
            <p:nvSpPr>
              <p:cNvPr id="53299" name="Rectangle 1075"/>
              <p:cNvSpPr>
                <a:spLocks noChangeArrowheads="1"/>
              </p:cNvSpPr>
              <p:nvPr/>
            </p:nvSpPr>
            <p:spPr bwMode="auto">
              <a:xfrm>
                <a:off x="2208" y="1632"/>
                <a:ext cx="398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/>
                <a:r>
                  <a:rPr kumimoji="1" lang="en-US" altLang="zh-CN" sz="18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{1,2,3}</a:t>
                </a:r>
              </a:p>
              <a:p>
                <a:pPr algn="just" eaLnBrk="0" hangingPunct="0"/>
                <a:endParaRPr kumimoji="1" lang="en-US" altLang="zh-CN" sz="1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53408" name="Rectangle 1184"/>
              <p:cNvSpPr>
                <a:spLocks noChangeArrowheads="1"/>
              </p:cNvSpPr>
              <p:nvPr/>
            </p:nvSpPr>
            <p:spPr bwMode="auto">
              <a:xfrm>
                <a:off x="2165" y="1632"/>
                <a:ext cx="484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53260" name="Group 1187"/>
            <p:cNvGrpSpPr>
              <a:grpSpLocks/>
            </p:cNvGrpSpPr>
            <p:nvPr/>
          </p:nvGrpSpPr>
          <p:grpSpPr bwMode="auto">
            <a:xfrm>
              <a:off x="4258" y="3015"/>
              <a:ext cx="593" cy="213"/>
              <a:chOff x="2649" y="1632"/>
              <a:chExt cx="433" cy="384"/>
            </a:xfrm>
          </p:grpSpPr>
          <p:sp>
            <p:nvSpPr>
              <p:cNvPr id="53300" name="Rectangle 1076"/>
              <p:cNvSpPr>
                <a:spLocks noChangeArrowheads="1"/>
              </p:cNvSpPr>
              <p:nvPr/>
            </p:nvSpPr>
            <p:spPr bwMode="auto">
              <a:xfrm>
                <a:off x="2692" y="1632"/>
                <a:ext cx="347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/>
                <a:r>
                  <a:rPr kumimoji="1" lang="en-US" altLang="zh-CN" sz="18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14</a:t>
                </a:r>
              </a:p>
              <a:p>
                <a:pPr algn="just" eaLnBrk="0" hangingPunct="0"/>
                <a:endParaRPr kumimoji="1" lang="en-US" altLang="zh-CN" sz="1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53410" name="Rectangle 1186"/>
              <p:cNvSpPr>
                <a:spLocks noChangeArrowheads="1"/>
              </p:cNvSpPr>
              <p:nvPr/>
            </p:nvSpPr>
            <p:spPr bwMode="auto">
              <a:xfrm>
                <a:off x="2649" y="1632"/>
                <a:ext cx="433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sp>
          <p:nvSpPr>
            <p:cNvPr id="53301" name="Rectangle 1077"/>
            <p:cNvSpPr>
              <a:spLocks noChangeArrowheads="1"/>
            </p:cNvSpPr>
            <p:nvPr/>
          </p:nvSpPr>
          <p:spPr bwMode="auto">
            <a:xfrm>
              <a:off x="4893" y="3024"/>
              <a:ext cx="475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rIns="0"/>
            <a:lstStyle/>
            <a:p>
              <a:pPr algn="just"/>
              <a:r>
                <a:rPr kumimoji="1" lang="zh-CN" altLang="en-US" sz="1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不可行</a:t>
              </a:r>
            </a:p>
          </p:txBody>
        </p:sp>
        <p:sp>
          <p:nvSpPr>
            <p:cNvPr id="53412" name="Rectangle 1188"/>
            <p:cNvSpPr>
              <a:spLocks noChangeArrowheads="1"/>
            </p:cNvSpPr>
            <p:nvPr/>
          </p:nvSpPr>
          <p:spPr bwMode="auto">
            <a:xfrm>
              <a:off x="4851" y="3015"/>
              <a:ext cx="593" cy="213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3261" name="Group 1191"/>
            <p:cNvGrpSpPr>
              <a:grpSpLocks/>
            </p:cNvGrpSpPr>
            <p:nvPr/>
          </p:nvGrpSpPr>
          <p:grpSpPr bwMode="auto">
            <a:xfrm>
              <a:off x="632" y="3228"/>
              <a:ext cx="486" cy="213"/>
              <a:chOff x="0" y="2016"/>
              <a:chExt cx="355" cy="384"/>
            </a:xfrm>
          </p:grpSpPr>
          <p:sp>
            <p:nvSpPr>
              <p:cNvPr id="53302" name="Rectangle 1078"/>
              <p:cNvSpPr>
                <a:spLocks noChangeArrowheads="1"/>
              </p:cNvSpPr>
              <p:nvPr/>
            </p:nvSpPr>
            <p:spPr bwMode="auto">
              <a:xfrm>
                <a:off x="43" y="2016"/>
                <a:ext cx="269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/>
                <a:r>
                  <a:rPr kumimoji="1" lang="en-US" altLang="zh-CN" sz="18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 5</a:t>
                </a:r>
              </a:p>
              <a:p>
                <a:pPr algn="just" eaLnBrk="0" hangingPunct="0"/>
                <a:endParaRPr kumimoji="1" lang="en-US" altLang="zh-CN" sz="1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53414" name="Rectangle 1190"/>
              <p:cNvSpPr>
                <a:spLocks noChangeArrowheads="1"/>
              </p:cNvSpPr>
              <p:nvPr/>
            </p:nvSpPr>
            <p:spPr bwMode="auto">
              <a:xfrm>
                <a:off x="0" y="2016"/>
                <a:ext cx="355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53309" name="Group 1193"/>
            <p:cNvGrpSpPr>
              <a:grpSpLocks/>
            </p:cNvGrpSpPr>
            <p:nvPr/>
          </p:nvGrpSpPr>
          <p:grpSpPr bwMode="auto">
            <a:xfrm>
              <a:off x="1118" y="3228"/>
              <a:ext cx="663" cy="213"/>
              <a:chOff x="355" y="2016"/>
              <a:chExt cx="484" cy="384"/>
            </a:xfrm>
          </p:grpSpPr>
          <p:sp>
            <p:nvSpPr>
              <p:cNvPr id="53303" name="Rectangle 1079"/>
              <p:cNvSpPr>
                <a:spLocks noChangeArrowheads="1"/>
              </p:cNvSpPr>
              <p:nvPr/>
            </p:nvSpPr>
            <p:spPr bwMode="auto">
              <a:xfrm>
                <a:off x="398" y="2016"/>
                <a:ext cx="398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/>
                <a:r>
                  <a:rPr kumimoji="1" lang="en-US" altLang="zh-CN" sz="18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{4}</a:t>
                </a:r>
              </a:p>
              <a:p>
                <a:pPr algn="just" eaLnBrk="0" hangingPunct="0"/>
                <a:endParaRPr kumimoji="1" lang="en-US" altLang="zh-CN" sz="1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53416" name="Rectangle 1192"/>
              <p:cNvSpPr>
                <a:spLocks noChangeArrowheads="1"/>
              </p:cNvSpPr>
              <p:nvPr/>
            </p:nvSpPr>
            <p:spPr bwMode="auto">
              <a:xfrm>
                <a:off x="355" y="2016"/>
                <a:ext cx="484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53317" name="Group 1195"/>
            <p:cNvGrpSpPr>
              <a:grpSpLocks/>
            </p:cNvGrpSpPr>
            <p:nvPr/>
          </p:nvGrpSpPr>
          <p:grpSpPr bwMode="auto">
            <a:xfrm>
              <a:off x="1781" y="3228"/>
              <a:ext cx="629" cy="213"/>
              <a:chOff x="839" y="2016"/>
              <a:chExt cx="460" cy="384"/>
            </a:xfrm>
          </p:grpSpPr>
          <p:sp>
            <p:nvSpPr>
              <p:cNvPr id="53304" name="Rectangle 1080"/>
              <p:cNvSpPr>
                <a:spLocks noChangeArrowheads="1"/>
              </p:cNvSpPr>
              <p:nvPr/>
            </p:nvSpPr>
            <p:spPr bwMode="auto">
              <a:xfrm>
                <a:off x="882" y="2016"/>
                <a:ext cx="374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/>
                <a:r>
                  <a:rPr kumimoji="1" lang="en-US" altLang="zh-CN" sz="18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5</a:t>
                </a:r>
              </a:p>
              <a:p>
                <a:pPr algn="just" eaLnBrk="0" hangingPunct="0"/>
                <a:endParaRPr kumimoji="1" lang="en-US" altLang="zh-CN" sz="1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53418" name="Rectangle 1194"/>
              <p:cNvSpPr>
                <a:spLocks noChangeArrowheads="1"/>
              </p:cNvSpPr>
              <p:nvPr/>
            </p:nvSpPr>
            <p:spPr bwMode="auto">
              <a:xfrm>
                <a:off x="839" y="2016"/>
                <a:ext cx="460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53325" name="Group 1197"/>
            <p:cNvGrpSpPr>
              <a:grpSpLocks/>
            </p:cNvGrpSpPr>
            <p:nvPr/>
          </p:nvGrpSpPr>
          <p:grpSpPr bwMode="auto">
            <a:xfrm>
              <a:off x="2410" y="3228"/>
              <a:ext cx="593" cy="213"/>
              <a:chOff x="1299" y="2016"/>
              <a:chExt cx="433" cy="384"/>
            </a:xfrm>
          </p:grpSpPr>
          <p:sp>
            <p:nvSpPr>
              <p:cNvPr id="53305" name="Rectangle 1081"/>
              <p:cNvSpPr>
                <a:spLocks noChangeArrowheads="1"/>
              </p:cNvSpPr>
              <p:nvPr/>
            </p:nvSpPr>
            <p:spPr bwMode="auto">
              <a:xfrm>
                <a:off x="1342" y="2016"/>
                <a:ext cx="347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/>
                <a:r>
                  <a:rPr kumimoji="1" lang="en-US" altLang="zh-CN" sz="18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25</a:t>
                </a:r>
              </a:p>
              <a:p>
                <a:pPr algn="just" eaLnBrk="0" hangingPunct="0"/>
                <a:endParaRPr kumimoji="1" lang="en-US" altLang="zh-CN" sz="1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53420" name="Rectangle 1196"/>
              <p:cNvSpPr>
                <a:spLocks noChangeArrowheads="1"/>
              </p:cNvSpPr>
              <p:nvPr/>
            </p:nvSpPr>
            <p:spPr bwMode="auto">
              <a:xfrm>
                <a:off x="1299" y="2016"/>
                <a:ext cx="433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53333" name="Group 1199"/>
            <p:cNvGrpSpPr>
              <a:grpSpLocks/>
            </p:cNvGrpSpPr>
            <p:nvPr/>
          </p:nvGrpSpPr>
          <p:grpSpPr bwMode="auto">
            <a:xfrm>
              <a:off x="3003" y="3228"/>
              <a:ext cx="593" cy="213"/>
              <a:chOff x="1732" y="2016"/>
              <a:chExt cx="433" cy="384"/>
            </a:xfrm>
          </p:grpSpPr>
          <p:sp>
            <p:nvSpPr>
              <p:cNvPr id="53306" name="Rectangle 1082"/>
              <p:cNvSpPr>
                <a:spLocks noChangeArrowheads="1"/>
              </p:cNvSpPr>
              <p:nvPr/>
            </p:nvSpPr>
            <p:spPr bwMode="auto">
              <a:xfrm>
                <a:off x="1775" y="2016"/>
                <a:ext cx="347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/>
                <a:r>
                  <a:rPr kumimoji="1" lang="en-US" altLang="zh-CN" sz="18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13</a:t>
                </a:r>
              </a:p>
              <a:p>
                <a:pPr algn="just" eaLnBrk="0" hangingPunct="0"/>
                <a:endParaRPr kumimoji="1" lang="en-US" altLang="zh-CN" sz="1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53422" name="Rectangle 1198"/>
              <p:cNvSpPr>
                <a:spLocks noChangeArrowheads="1"/>
              </p:cNvSpPr>
              <p:nvPr/>
            </p:nvSpPr>
            <p:spPr bwMode="auto">
              <a:xfrm>
                <a:off x="1732" y="2016"/>
                <a:ext cx="433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53335" name="Group 1201"/>
            <p:cNvGrpSpPr>
              <a:grpSpLocks/>
            </p:cNvGrpSpPr>
            <p:nvPr/>
          </p:nvGrpSpPr>
          <p:grpSpPr bwMode="auto">
            <a:xfrm>
              <a:off x="3596" y="3228"/>
              <a:ext cx="662" cy="213"/>
              <a:chOff x="2165" y="2016"/>
              <a:chExt cx="484" cy="384"/>
            </a:xfrm>
          </p:grpSpPr>
          <p:sp>
            <p:nvSpPr>
              <p:cNvPr id="53307" name="Rectangle 1083"/>
              <p:cNvSpPr>
                <a:spLocks noChangeArrowheads="1"/>
              </p:cNvSpPr>
              <p:nvPr/>
            </p:nvSpPr>
            <p:spPr bwMode="auto">
              <a:xfrm>
                <a:off x="2208" y="2016"/>
                <a:ext cx="398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/>
                <a:r>
                  <a:rPr kumimoji="1" lang="en-US" altLang="zh-CN" sz="18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{1,2,4}</a:t>
                </a:r>
              </a:p>
              <a:p>
                <a:pPr algn="just" eaLnBrk="0" hangingPunct="0"/>
                <a:endParaRPr kumimoji="1" lang="en-US" altLang="zh-CN" sz="1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53424" name="Rectangle 1200"/>
              <p:cNvSpPr>
                <a:spLocks noChangeArrowheads="1"/>
              </p:cNvSpPr>
              <p:nvPr/>
            </p:nvSpPr>
            <p:spPr bwMode="auto">
              <a:xfrm>
                <a:off x="2165" y="2016"/>
                <a:ext cx="484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53337" name="Group 1203"/>
            <p:cNvGrpSpPr>
              <a:grpSpLocks/>
            </p:cNvGrpSpPr>
            <p:nvPr/>
          </p:nvGrpSpPr>
          <p:grpSpPr bwMode="auto">
            <a:xfrm>
              <a:off x="4258" y="3228"/>
              <a:ext cx="593" cy="213"/>
              <a:chOff x="2649" y="2016"/>
              <a:chExt cx="433" cy="384"/>
            </a:xfrm>
          </p:grpSpPr>
          <p:sp>
            <p:nvSpPr>
              <p:cNvPr id="53308" name="Rectangle 1084"/>
              <p:cNvSpPr>
                <a:spLocks noChangeArrowheads="1"/>
              </p:cNvSpPr>
              <p:nvPr/>
            </p:nvSpPr>
            <p:spPr bwMode="auto">
              <a:xfrm>
                <a:off x="2692" y="2016"/>
                <a:ext cx="347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/>
                <a:r>
                  <a:rPr kumimoji="1" lang="en-US" altLang="zh-CN" sz="18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15</a:t>
                </a:r>
              </a:p>
              <a:p>
                <a:pPr algn="just" eaLnBrk="0" hangingPunct="0"/>
                <a:endParaRPr kumimoji="1" lang="en-US" altLang="zh-CN" sz="1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53426" name="Rectangle 1202"/>
              <p:cNvSpPr>
                <a:spLocks noChangeArrowheads="1"/>
              </p:cNvSpPr>
              <p:nvPr/>
            </p:nvSpPr>
            <p:spPr bwMode="auto">
              <a:xfrm>
                <a:off x="2649" y="2016"/>
                <a:ext cx="433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sp>
          <p:nvSpPr>
            <p:cNvPr id="53428" name="Rectangle 1204"/>
            <p:cNvSpPr>
              <a:spLocks noChangeArrowheads="1"/>
            </p:cNvSpPr>
            <p:nvPr/>
          </p:nvSpPr>
          <p:spPr bwMode="auto">
            <a:xfrm>
              <a:off x="4851" y="3228"/>
              <a:ext cx="593" cy="213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3339" name="Group 1207"/>
            <p:cNvGrpSpPr>
              <a:grpSpLocks/>
            </p:cNvGrpSpPr>
            <p:nvPr/>
          </p:nvGrpSpPr>
          <p:grpSpPr bwMode="auto">
            <a:xfrm>
              <a:off x="632" y="3441"/>
              <a:ext cx="486" cy="213"/>
              <a:chOff x="0" y="2400"/>
              <a:chExt cx="355" cy="384"/>
            </a:xfrm>
          </p:grpSpPr>
          <p:sp>
            <p:nvSpPr>
              <p:cNvPr id="53310" name="Rectangle 1086"/>
              <p:cNvSpPr>
                <a:spLocks noChangeArrowheads="1"/>
              </p:cNvSpPr>
              <p:nvPr/>
            </p:nvSpPr>
            <p:spPr bwMode="auto">
              <a:xfrm>
                <a:off x="43" y="2400"/>
                <a:ext cx="269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/>
                <a:r>
                  <a:rPr kumimoji="1" lang="en-US" altLang="zh-CN" sz="18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 6</a:t>
                </a:r>
              </a:p>
              <a:p>
                <a:pPr algn="just" eaLnBrk="0" hangingPunct="0"/>
                <a:endParaRPr kumimoji="1" lang="en-US" altLang="zh-CN" sz="1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53430" name="Rectangle 1206"/>
              <p:cNvSpPr>
                <a:spLocks noChangeArrowheads="1"/>
              </p:cNvSpPr>
              <p:nvPr/>
            </p:nvSpPr>
            <p:spPr bwMode="auto">
              <a:xfrm>
                <a:off x="0" y="2400"/>
                <a:ext cx="355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53341" name="Group 1209"/>
            <p:cNvGrpSpPr>
              <a:grpSpLocks/>
            </p:cNvGrpSpPr>
            <p:nvPr/>
          </p:nvGrpSpPr>
          <p:grpSpPr bwMode="auto">
            <a:xfrm>
              <a:off x="1118" y="3441"/>
              <a:ext cx="663" cy="213"/>
              <a:chOff x="355" y="2400"/>
              <a:chExt cx="484" cy="384"/>
            </a:xfrm>
          </p:grpSpPr>
          <p:sp>
            <p:nvSpPr>
              <p:cNvPr id="53311" name="Rectangle 1087"/>
              <p:cNvSpPr>
                <a:spLocks noChangeArrowheads="1"/>
              </p:cNvSpPr>
              <p:nvPr/>
            </p:nvSpPr>
            <p:spPr bwMode="auto">
              <a:xfrm>
                <a:off x="398" y="2400"/>
                <a:ext cx="398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/>
                <a:r>
                  <a:rPr kumimoji="1" lang="en-US" altLang="zh-CN" sz="18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{1,2}</a:t>
                </a:r>
              </a:p>
              <a:p>
                <a:pPr algn="just" eaLnBrk="0" hangingPunct="0"/>
                <a:endParaRPr kumimoji="1" lang="en-US" altLang="zh-CN" sz="1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53432" name="Rectangle 1208"/>
              <p:cNvSpPr>
                <a:spLocks noChangeArrowheads="1"/>
              </p:cNvSpPr>
              <p:nvPr/>
            </p:nvSpPr>
            <p:spPr bwMode="auto">
              <a:xfrm>
                <a:off x="355" y="2400"/>
                <a:ext cx="484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53343" name="Group 1211"/>
            <p:cNvGrpSpPr>
              <a:grpSpLocks/>
            </p:cNvGrpSpPr>
            <p:nvPr/>
          </p:nvGrpSpPr>
          <p:grpSpPr bwMode="auto">
            <a:xfrm>
              <a:off x="1781" y="3441"/>
              <a:ext cx="629" cy="213"/>
              <a:chOff x="839" y="2400"/>
              <a:chExt cx="460" cy="384"/>
            </a:xfrm>
          </p:grpSpPr>
          <p:sp>
            <p:nvSpPr>
              <p:cNvPr id="53312" name="Rectangle 1088"/>
              <p:cNvSpPr>
                <a:spLocks noChangeArrowheads="1"/>
              </p:cNvSpPr>
              <p:nvPr/>
            </p:nvSpPr>
            <p:spPr bwMode="auto">
              <a:xfrm>
                <a:off x="882" y="2400"/>
                <a:ext cx="374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/>
                <a:r>
                  <a:rPr kumimoji="1" lang="en-US" altLang="zh-CN" sz="18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10</a:t>
                </a:r>
              </a:p>
              <a:p>
                <a:pPr algn="just" eaLnBrk="0" hangingPunct="0"/>
                <a:endParaRPr kumimoji="1" lang="en-US" altLang="zh-CN" sz="1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53434" name="Rectangle 1210"/>
              <p:cNvSpPr>
                <a:spLocks noChangeArrowheads="1"/>
              </p:cNvSpPr>
              <p:nvPr/>
            </p:nvSpPr>
            <p:spPr bwMode="auto">
              <a:xfrm>
                <a:off x="839" y="2400"/>
                <a:ext cx="460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53345" name="Group 1213"/>
            <p:cNvGrpSpPr>
              <a:grpSpLocks/>
            </p:cNvGrpSpPr>
            <p:nvPr/>
          </p:nvGrpSpPr>
          <p:grpSpPr bwMode="auto">
            <a:xfrm>
              <a:off x="2410" y="3441"/>
              <a:ext cx="593" cy="213"/>
              <a:chOff x="1299" y="2400"/>
              <a:chExt cx="433" cy="384"/>
            </a:xfrm>
          </p:grpSpPr>
          <p:sp>
            <p:nvSpPr>
              <p:cNvPr id="53313" name="Rectangle 1089"/>
              <p:cNvSpPr>
                <a:spLocks noChangeArrowheads="1"/>
              </p:cNvSpPr>
              <p:nvPr/>
            </p:nvSpPr>
            <p:spPr bwMode="auto">
              <a:xfrm>
                <a:off x="1342" y="2400"/>
                <a:ext cx="347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/>
                <a:r>
                  <a:rPr kumimoji="1" lang="en-US" altLang="zh-CN" sz="18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54</a:t>
                </a:r>
              </a:p>
              <a:p>
                <a:pPr algn="just" eaLnBrk="0" hangingPunct="0"/>
                <a:endParaRPr kumimoji="1" lang="en-US" altLang="zh-CN" sz="1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53436" name="Rectangle 1212"/>
              <p:cNvSpPr>
                <a:spLocks noChangeArrowheads="1"/>
              </p:cNvSpPr>
              <p:nvPr/>
            </p:nvSpPr>
            <p:spPr bwMode="auto">
              <a:xfrm>
                <a:off x="1299" y="2400"/>
                <a:ext cx="433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53347" name="Group 1215"/>
            <p:cNvGrpSpPr>
              <a:grpSpLocks/>
            </p:cNvGrpSpPr>
            <p:nvPr/>
          </p:nvGrpSpPr>
          <p:grpSpPr bwMode="auto">
            <a:xfrm>
              <a:off x="3003" y="3441"/>
              <a:ext cx="593" cy="213"/>
              <a:chOff x="1732" y="2400"/>
              <a:chExt cx="433" cy="384"/>
            </a:xfrm>
          </p:grpSpPr>
          <p:sp>
            <p:nvSpPr>
              <p:cNvPr id="53314" name="Rectangle 1090"/>
              <p:cNvSpPr>
                <a:spLocks noChangeArrowheads="1"/>
              </p:cNvSpPr>
              <p:nvPr/>
            </p:nvSpPr>
            <p:spPr bwMode="auto">
              <a:xfrm>
                <a:off x="1775" y="2400"/>
                <a:ext cx="347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/>
                <a:r>
                  <a:rPr kumimoji="1" lang="en-US" altLang="zh-CN" sz="18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14</a:t>
                </a:r>
              </a:p>
              <a:p>
                <a:pPr algn="just" eaLnBrk="0" hangingPunct="0"/>
                <a:endParaRPr kumimoji="1" lang="en-US" altLang="zh-CN" sz="1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53438" name="Rectangle 1214"/>
              <p:cNvSpPr>
                <a:spLocks noChangeArrowheads="1"/>
              </p:cNvSpPr>
              <p:nvPr/>
            </p:nvSpPr>
            <p:spPr bwMode="auto">
              <a:xfrm>
                <a:off x="1732" y="2400"/>
                <a:ext cx="433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53349" name="Group 1217"/>
            <p:cNvGrpSpPr>
              <a:grpSpLocks/>
            </p:cNvGrpSpPr>
            <p:nvPr/>
          </p:nvGrpSpPr>
          <p:grpSpPr bwMode="auto">
            <a:xfrm>
              <a:off x="3596" y="3441"/>
              <a:ext cx="662" cy="213"/>
              <a:chOff x="2165" y="2400"/>
              <a:chExt cx="484" cy="384"/>
            </a:xfrm>
          </p:grpSpPr>
          <p:sp>
            <p:nvSpPr>
              <p:cNvPr id="53315" name="Rectangle 1091"/>
              <p:cNvSpPr>
                <a:spLocks noChangeArrowheads="1"/>
              </p:cNvSpPr>
              <p:nvPr/>
            </p:nvSpPr>
            <p:spPr bwMode="auto">
              <a:xfrm>
                <a:off x="2208" y="2400"/>
                <a:ext cx="398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/>
                <a:r>
                  <a:rPr kumimoji="1" lang="en-US" altLang="zh-CN" sz="18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{1,3,4}</a:t>
                </a:r>
              </a:p>
              <a:p>
                <a:pPr algn="just" eaLnBrk="0" hangingPunct="0"/>
                <a:endParaRPr kumimoji="1" lang="en-US" altLang="zh-CN" sz="1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53440" name="Rectangle 1216"/>
              <p:cNvSpPr>
                <a:spLocks noChangeArrowheads="1"/>
              </p:cNvSpPr>
              <p:nvPr/>
            </p:nvSpPr>
            <p:spPr bwMode="auto">
              <a:xfrm>
                <a:off x="2165" y="2400"/>
                <a:ext cx="484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53351" name="Group 1219"/>
            <p:cNvGrpSpPr>
              <a:grpSpLocks/>
            </p:cNvGrpSpPr>
            <p:nvPr/>
          </p:nvGrpSpPr>
          <p:grpSpPr bwMode="auto">
            <a:xfrm>
              <a:off x="4258" y="3441"/>
              <a:ext cx="593" cy="213"/>
              <a:chOff x="2649" y="2400"/>
              <a:chExt cx="433" cy="384"/>
            </a:xfrm>
          </p:grpSpPr>
          <p:sp>
            <p:nvSpPr>
              <p:cNvPr id="53316" name="Rectangle 1092"/>
              <p:cNvSpPr>
                <a:spLocks noChangeArrowheads="1"/>
              </p:cNvSpPr>
              <p:nvPr/>
            </p:nvSpPr>
            <p:spPr bwMode="auto">
              <a:xfrm>
                <a:off x="2692" y="2400"/>
                <a:ext cx="347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/>
                <a:r>
                  <a:rPr kumimoji="1" lang="en-US" altLang="zh-CN" sz="18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16</a:t>
                </a:r>
              </a:p>
              <a:p>
                <a:pPr algn="just" eaLnBrk="0" hangingPunct="0"/>
                <a:endParaRPr kumimoji="1" lang="en-US" altLang="zh-CN" sz="1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53442" name="Rectangle 1218"/>
              <p:cNvSpPr>
                <a:spLocks noChangeArrowheads="1"/>
              </p:cNvSpPr>
              <p:nvPr/>
            </p:nvSpPr>
            <p:spPr bwMode="auto">
              <a:xfrm>
                <a:off x="2649" y="2400"/>
                <a:ext cx="433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53353" name="Group 1223"/>
            <p:cNvGrpSpPr>
              <a:grpSpLocks/>
            </p:cNvGrpSpPr>
            <p:nvPr/>
          </p:nvGrpSpPr>
          <p:grpSpPr bwMode="auto">
            <a:xfrm>
              <a:off x="632" y="3654"/>
              <a:ext cx="486" cy="214"/>
              <a:chOff x="0" y="2784"/>
              <a:chExt cx="355" cy="384"/>
            </a:xfrm>
          </p:grpSpPr>
          <p:sp>
            <p:nvSpPr>
              <p:cNvPr id="53318" name="Rectangle 1094"/>
              <p:cNvSpPr>
                <a:spLocks noChangeArrowheads="1"/>
              </p:cNvSpPr>
              <p:nvPr/>
            </p:nvSpPr>
            <p:spPr bwMode="auto">
              <a:xfrm>
                <a:off x="43" y="2784"/>
                <a:ext cx="269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/>
                <a:r>
                  <a:rPr kumimoji="1" lang="en-US" altLang="zh-CN" sz="18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 7</a:t>
                </a:r>
              </a:p>
              <a:p>
                <a:pPr algn="just" eaLnBrk="0" hangingPunct="0"/>
                <a:endParaRPr kumimoji="1" lang="en-US" altLang="zh-CN" sz="1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53446" name="Rectangle 1222"/>
              <p:cNvSpPr>
                <a:spLocks noChangeArrowheads="1"/>
              </p:cNvSpPr>
              <p:nvPr/>
            </p:nvSpPr>
            <p:spPr bwMode="auto">
              <a:xfrm>
                <a:off x="0" y="2784"/>
                <a:ext cx="355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53355" name="Group 1225"/>
            <p:cNvGrpSpPr>
              <a:grpSpLocks/>
            </p:cNvGrpSpPr>
            <p:nvPr/>
          </p:nvGrpSpPr>
          <p:grpSpPr bwMode="auto">
            <a:xfrm>
              <a:off x="1118" y="3654"/>
              <a:ext cx="663" cy="214"/>
              <a:chOff x="355" y="2784"/>
              <a:chExt cx="484" cy="384"/>
            </a:xfrm>
          </p:grpSpPr>
          <p:sp>
            <p:nvSpPr>
              <p:cNvPr id="53319" name="Rectangle 1095"/>
              <p:cNvSpPr>
                <a:spLocks noChangeArrowheads="1"/>
              </p:cNvSpPr>
              <p:nvPr/>
            </p:nvSpPr>
            <p:spPr bwMode="auto">
              <a:xfrm>
                <a:off x="398" y="2784"/>
                <a:ext cx="398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/>
                <a:r>
                  <a:rPr kumimoji="1" lang="en-US" altLang="zh-CN" sz="18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{1,3}</a:t>
                </a:r>
              </a:p>
              <a:p>
                <a:pPr algn="just" eaLnBrk="0" hangingPunct="0"/>
                <a:endParaRPr kumimoji="1" lang="en-US" altLang="zh-CN" sz="1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53448" name="Rectangle 1224"/>
              <p:cNvSpPr>
                <a:spLocks noChangeArrowheads="1"/>
              </p:cNvSpPr>
              <p:nvPr/>
            </p:nvSpPr>
            <p:spPr bwMode="auto">
              <a:xfrm>
                <a:off x="355" y="2784"/>
                <a:ext cx="484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53357" name="Group 1227"/>
            <p:cNvGrpSpPr>
              <a:grpSpLocks/>
            </p:cNvGrpSpPr>
            <p:nvPr/>
          </p:nvGrpSpPr>
          <p:grpSpPr bwMode="auto">
            <a:xfrm>
              <a:off x="1781" y="3654"/>
              <a:ext cx="629" cy="214"/>
              <a:chOff x="839" y="2784"/>
              <a:chExt cx="460" cy="384"/>
            </a:xfrm>
          </p:grpSpPr>
          <p:sp>
            <p:nvSpPr>
              <p:cNvPr id="53320" name="Rectangle 1096"/>
              <p:cNvSpPr>
                <a:spLocks noChangeArrowheads="1"/>
              </p:cNvSpPr>
              <p:nvPr/>
            </p:nvSpPr>
            <p:spPr bwMode="auto">
              <a:xfrm>
                <a:off x="882" y="2784"/>
                <a:ext cx="374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/>
                <a:r>
                  <a:rPr kumimoji="1" lang="en-US" altLang="zh-CN" sz="18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11</a:t>
                </a:r>
              </a:p>
              <a:p>
                <a:pPr algn="just" eaLnBrk="0" hangingPunct="0"/>
                <a:endParaRPr kumimoji="1" lang="en-US" altLang="zh-CN" sz="1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53450" name="Rectangle 1226"/>
              <p:cNvSpPr>
                <a:spLocks noChangeArrowheads="1"/>
              </p:cNvSpPr>
              <p:nvPr/>
            </p:nvSpPr>
            <p:spPr bwMode="auto">
              <a:xfrm>
                <a:off x="839" y="2784"/>
                <a:ext cx="460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sp>
          <p:nvSpPr>
            <p:cNvPr id="53321" name="Rectangle 1097"/>
            <p:cNvSpPr>
              <a:spLocks noChangeArrowheads="1"/>
            </p:cNvSpPr>
            <p:nvPr/>
          </p:nvSpPr>
          <p:spPr bwMode="auto">
            <a:xfrm>
              <a:off x="2469" y="3654"/>
              <a:ext cx="475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rIns="18000"/>
            <a:lstStyle/>
            <a:p>
              <a:pPr algn="just"/>
              <a:r>
                <a:rPr kumimoji="1" lang="zh-CN" altLang="en-US" sz="1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不可行</a:t>
              </a:r>
            </a:p>
            <a:p>
              <a:pPr algn="just" eaLnBrk="0" hangingPunct="0"/>
              <a:endParaRPr kumimoji="1" lang="en-US" altLang="zh-CN" sz="1800" b="1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53452" name="Rectangle 1228"/>
            <p:cNvSpPr>
              <a:spLocks noChangeArrowheads="1"/>
            </p:cNvSpPr>
            <p:nvPr/>
          </p:nvSpPr>
          <p:spPr bwMode="auto">
            <a:xfrm>
              <a:off x="2410" y="3654"/>
              <a:ext cx="593" cy="21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3359" name="Group 1231"/>
            <p:cNvGrpSpPr>
              <a:grpSpLocks/>
            </p:cNvGrpSpPr>
            <p:nvPr/>
          </p:nvGrpSpPr>
          <p:grpSpPr bwMode="auto">
            <a:xfrm>
              <a:off x="3003" y="3654"/>
              <a:ext cx="593" cy="214"/>
              <a:chOff x="1732" y="2784"/>
              <a:chExt cx="433" cy="384"/>
            </a:xfrm>
          </p:grpSpPr>
          <p:sp>
            <p:nvSpPr>
              <p:cNvPr id="53322" name="Rectangle 1098"/>
              <p:cNvSpPr>
                <a:spLocks noChangeArrowheads="1"/>
              </p:cNvSpPr>
              <p:nvPr/>
            </p:nvSpPr>
            <p:spPr bwMode="auto">
              <a:xfrm>
                <a:off x="1775" y="2784"/>
                <a:ext cx="347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/>
                <a:r>
                  <a:rPr kumimoji="1" lang="en-US" altLang="zh-CN" sz="18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15</a:t>
                </a:r>
              </a:p>
              <a:p>
                <a:pPr algn="just" eaLnBrk="0" hangingPunct="0"/>
                <a:endParaRPr kumimoji="1" lang="en-US" altLang="zh-CN" sz="1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53454" name="Rectangle 1230"/>
              <p:cNvSpPr>
                <a:spLocks noChangeArrowheads="1"/>
              </p:cNvSpPr>
              <p:nvPr/>
            </p:nvSpPr>
            <p:spPr bwMode="auto">
              <a:xfrm>
                <a:off x="1732" y="2784"/>
                <a:ext cx="433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53361" name="Group 1233"/>
            <p:cNvGrpSpPr>
              <a:grpSpLocks/>
            </p:cNvGrpSpPr>
            <p:nvPr/>
          </p:nvGrpSpPr>
          <p:grpSpPr bwMode="auto">
            <a:xfrm>
              <a:off x="3596" y="3654"/>
              <a:ext cx="662" cy="214"/>
              <a:chOff x="2165" y="2784"/>
              <a:chExt cx="484" cy="384"/>
            </a:xfrm>
          </p:grpSpPr>
          <p:sp>
            <p:nvSpPr>
              <p:cNvPr id="53323" name="Rectangle 1099"/>
              <p:cNvSpPr>
                <a:spLocks noChangeArrowheads="1"/>
              </p:cNvSpPr>
              <p:nvPr/>
            </p:nvSpPr>
            <p:spPr bwMode="auto">
              <a:xfrm>
                <a:off x="2208" y="2784"/>
                <a:ext cx="398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/>
                <a:r>
                  <a:rPr kumimoji="1" lang="en-US" altLang="zh-CN" sz="18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{2,3,4}</a:t>
                </a:r>
              </a:p>
              <a:p>
                <a:pPr algn="just" eaLnBrk="0" hangingPunct="0"/>
                <a:endParaRPr kumimoji="1" lang="en-US" altLang="zh-CN" sz="1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53456" name="Rectangle 1232"/>
              <p:cNvSpPr>
                <a:spLocks noChangeArrowheads="1"/>
              </p:cNvSpPr>
              <p:nvPr/>
            </p:nvSpPr>
            <p:spPr bwMode="auto">
              <a:xfrm>
                <a:off x="2165" y="2784"/>
                <a:ext cx="484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53363" name="Group 1235"/>
            <p:cNvGrpSpPr>
              <a:grpSpLocks/>
            </p:cNvGrpSpPr>
            <p:nvPr/>
          </p:nvGrpSpPr>
          <p:grpSpPr bwMode="auto">
            <a:xfrm>
              <a:off x="4258" y="3654"/>
              <a:ext cx="593" cy="214"/>
              <a:chOff x="2649" y="2784"/>
              <a:chExt cx="433" cy="384"/>
            </a:xfrm>
          </p:grpSpPr>
          <p:sp>
            <p:nvSpPr>
              <p:cNvPr id="53324" name="Rectangle 1100"/>
              <p:cNvSpPr>
                <a:spLocks noChangeArrowheads="1"/>
              </p:cNvSpPr>
              <p:nvPr/>
            </p:nvSpPr>
            <p:spPr bwMode="auto">
              <a:xfrm>
                <a:off x="2692" y="2784"/>
                <a:ext cx="347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/>
                <a:r>
                  <a:rPr kumimoji="1" lang="en-US" altLang="zh-CN" sz="18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12</a:t>
                </a:r>
              </a:p>
              <a:p>
                <a:pPr algn="just" eaLnBrk="0" hangingPunct="0"/>
                <a:endParaRPr kumimoji="1" lang="en-US" altLang="zh-CN" sz="1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53458" name="Rectangle 1234"/>
              <p:cNvSpPr>
                <a:spLocks noChangeArrowheads="1"/>
              </p:cNvSpPr>
              <p:nvPr/>
            </p:nvSpPr>
            <p:spPr bwMode="auto">
              <a:xfrm>
                <a:off x="2649" y="2784"/>
                <a:ext cx="433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sp>
          <p:nvSpPr>
            <p:cNvPr id="53460" name="Rectangle 1236"/>
            <p:cNvSpPr>
              <a:spLocks noChangeArrowheads="1"/>
            </p:cNvSpPr>
            <p:nvPr/>
          </p:nvSpPr>
          <p:spPr bwMode="auto">
            <a:xfrm>
              <a:off x="4851" y="3654"/>
              <a:ext cx="593" cy="21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3329" name="Rectangle 1105"/>
            <p:cNvSpPr>
              <a:spLocks noChangeArrowheads="1"/>
            </p:cNvSpPr>
            <p:nvPr/>
          </p:nvSpPr>
          <p:spPr bwMode="auto">
            <a:xfrm>
              <a:off x="2469" y="3868"/>
              <a:ext cx="475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rIns="0"/>
            <a:lstStyle/>
            <a:p>
              <a:pPr algn="just"/>
              <a:r>
                <a:rPr kumimoji="1" lang="zh-CN" altLang="en-US" sz="1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不可行</a:t>
              </a:r>
            </a:p>
            <a:p>
              <a:pPr algn="just" eaLnBrk="0" hangingPunct="0"/>
              <a:endParaRPr kumimoji="1" lang="en-US" altLang="zh-CN" sz="1800" b="1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53468" name="Rectangle 1244"/>
            <p:cNvSpPr>
              <a:spLocks noChangeArrowheads="1"/>
            </p:cNvSpPr>
            <p:nvPr/>
          </p:nvSpPr>
          <p:spPr bwMode="auto">
            <a:xfrm>
              <a:off x="2410" y="3868"/>
              <a:ext cx="593" cy="213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3476" name="Rectangle 1252"/>
            <p:cNvSpPr>
              <a:spLocks noChangeArrowheads="1"/>
            </p:cNvSpPr>
            <p:nvPr/>
          </p:nvSpPr>
          <p:spPr bwMode="auto">
            <a:xfrm>
              <a:off x="4851" y="3868"/>
              <a:ext cx="593" cy="213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3479" name="Rectangle 1255"/>
            <p:cNvSpPr>
              <a:spLocks noChangeArrowheads="1"/>
            </p:cNvSpPr>
            <p:nvPr/>
          </p:nvSpPr>
          <p:spPr bwMode="auto">
            <a:xfrm>
              <a:off x="629" y="2107"/>
              <a:ext cx="4818" cy="1975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 sz="1800" dirty="0"/>
            </a:p>
          </p:txBody>
        </p:sp>
        <p:sp>
          <p:nvSpPr>
            <p:cNvPr id="40979" name="Rectangle 19"/>
            <p:cNvSpPr>
              <a:spLocks noChangeArrowheads="1"/>
            </p:cNvSpPr>
            <p:nvPr/>
          </p:nvSpPr>
          <p:spPr bwMode="auto">
            <a:xfrm>
              <a:off x="4893" y="3225"/>
              <a:ext cx="475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rIns="0"/>
            <a:lstStyle/>
            <a:p>
              <a:pPr algn="just"/>
              <a:r>
                <a:rPr kumimoji="1" lang="zh-CN" altLang="en-US" sz="1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不可行</a:t>
              </a:r>
            </a:p>
          </p:txBody>
        </p:sp>
        <p:sp>
          <p:nvSpPr>
            <p:cNvPr id="40980" name="Rectangle 20"/>
            <p:cNvSpPr>
              <a:spLocks noChangeArrowheads="1"/>
            </p:cNvSpPr>
            <p:nvPr/>
          </p:nvSpPr>
          <p:spPr bwMode="auto">
            <a:xfrm>
              <a:off x="4883" y="3436"/>
              <a:ext cx="475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rIns="0"/>
            <a:lstStyle/>
            <a:p>
              <a:pPr algn="just"/>
              <a:r>
                <a:rPr kumimoji="1" lang="zh-CN" altLang="en-US" sz="1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不可行</a:t>
              </a:r>
            </a:p>
          </p:txBody>
        </p:sp>
        <p:sp>
          <p:nvSpPr>
            <p:cNvPr id="40981" name="Rectangle 21"/>
            <p:cNvSpPr>
              <a:spLocks noChangeArrowheads="1"/>
            </p:cNvSpPr>
            <p:nvPr/>
          </p:nvSpPr>
          <p:spPr bwMode="auto">
            <a:xfrm>
              <a:off x="4892" y="3647"/>
              <a:ext cx="475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rIns="0"/>
            <a:lstStyle/>
            <a:p>
              <a:pPr algn="just"/>
              <a:r>
                <a:rPr kumimoji="1" lang="zh-CN" altLang="en-US" sz="1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不可行</a:t>
              </a:r>
            </a:p>
          </p:txBody>
        </p:sp>
        <p:sp>
          <p:nvSpPr>
            <p:cNvPr id="40982" name="Rectangle 22"/>
            <p:cNvSpPr>
              <a:spLocks noChangeArrowheads="1"/>
            </p:cNvSpPr>
            <p:nvPr/>
          </p:nvSpPr>
          <p:spPr bwMode="auto">
            <a:xfrm>
              <a:off x="4901" y="3866"/>
              <a:ext cx="475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rIns="0"/>
            <a:lstStyle/>
            <a:p>
              <a:pPr algn="just"/>
              <a:r>
                <a:rPr kumimoji="1" lang="zh-CN" altLang="en-US" sz="1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不可行</a:t>
              </a:r>
            </a:p>
          </p:txBody>
        </p: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4" name="Text Box 4"/>
          <p:cNvSpPr txBox="1">
            <a:spLocks noGrp="1" noChangeArrowheads="1"/>
          </p:cNvSpPr>
          <p:nvPr>
            <p:ph idx="1"/>
          </p:nvPr>
        </p:nvSpPr>
        <p:spPr>
          <a:xfrm>
            <a:off x="555624" y="2416175"/>
            <a:ext cx="8196489" cy="2300968"/>
          </a:xfrm>
          <a:noFill/>
          <a:ln/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en-US" altLang="zh-CN" b="1" dirty="0">
                <a:latin typeface="华文仿宋" pitchFamily="2" charset="-122"/>
                <a:ea typeface="华文仿宋" pitchFamily="2" charset="-122"/>
              </a:rPr>
              <a:t>       </a:t>
            </a:r>
            <a:r>
              <a:rPr lang="zh-CN" altLang="en-US" b="1" dirty="0">
                <a:latin typeface="华文仿宋" pitchFamily="2" charset="-122"/>
                <a:ea typeface="华文仿宋" pitchFamily="2" charset="-122"/>
              </a:rPr>
              <a:t>对于一个具有</a:t>
            </a:r>
            <a:r>
              <a:rPr lang="en-US" altLang="zh-CN" b="1" i="1" dirty="0">
                <a:latin typeface="华文仿宋" pitchFamily="2" charset="-122"/>
                <a:ea typeface="华文仿宋" pitchFamily="2" charset="-122"/>
              </a:rPr>
              <a:t>n</a:t>
            </a:r>
            <a:r>
              <a:rPr lang="zh-CN" altLang="en-US" b="1" dirty="0">
                <a:latin typeface="华文仿宋" pitchFamily="2" charset="-122"/>
                <a:ea typeface="华文仿宋" pitchFamily="2" charset="-122"/>
              </a:rPr>
              <a:t>个元素的集合，其子集数量是</a:t>
            </a:r>
            <a:r>
              <a:rPr lang="en-US" altLang="zh-CN" b="1" dirty="0">
                <a:latin typeface="华文仿宋" pitchFamily="2" charset="-122"/>
                <a:ea typeface="华文仿宋" pitchFamily="2" charset="-122"/>
              </a:rPr>
              <a:t>2</a:t>
            </a:r>
            <a:r>
              <a:rPr lang="en-US" altLang="zh-CN" b="1" i="1" baseline="30000" dirty="0">
                <a:latin typeface="华文仿宋" pitchFamily="2" charset="-122"/>
                <a:ea typeface="华文仿宋" pitchFamily="2" charset="-122"/>
              </a:rPr>
              <a:t>n</a:t>
            </a:r>
            <a:r>
              <a:rPr lang="zh-CN" altLang="en-US" b="1" dirty="0">
                <a:latin typeface="华文仿宋" pitchFamily="2" charset="-122"/>
                <a:ea typeface="华文仿宋" pitchFamily="2" charset="-122"/>
              </a:rPr>
              <a:t>，所以，不论生成子集的算法效率有多高，蛮力法都会导致一个</a:t>
            </a:r>
            <a:r>
              <a:rPr lang="en-US" altLang="zh-CN" b="1" dirty="0">
                <a:latin typeface="华文仿宋" pitchFamily="2" charset="-122"/>
                <a:ea typeface="华文仿宋" pitchFamily="2" charset="-122"/>
              </a:rPr>
              <a:t>Ω(2</a:t>
            </a:r>
            <a:r>
              <a:rPr lang="en-US" altLang="zh-CN" b="1" i="1" baseline="30000" dirty="0">
                <a:latin typeface="华文仿宋" pitchFamily="2" charset="-122"/>
                <a:ea typeface="华文仿宋" pitchFamily="2" charset="-122"/>
              </a:rPr>
              <a:t>n</a:t>
            </a:r>
            <a:r>
              <a:rPr lang="en-US" altLang="zh-CN" b="1" dirty="0">
                <a:latin typeface="华文仿宋" pitchFamily="2" charset="-122"/>
                <a:ea typeface="华文仿宋" pitchFamily="2" charset="-122"/>
              </a:rPr>
              <a:t>)</a:t>
            </a:r>
            <a:r>
              <a:rPr lang="zh-CN" altLang="en-US" b="1" dirty="0">
                <a:latin typeface="华文仿宋" pitchFamily="2" charset="-122"/>
                <a:ea typeface="华文仿宋" pitchFamily="2" charset="-122"/>
              </a:rPr>
              <a:t>的算法。 </a:t>
            </a:r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/>
        </p:nvGraphicFramePr>
        <p:xfrm>
          <a:off x="1523999" y="1396999"/>
          <a:ext cx="6531429" cy="4365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矩形 4"/>
          <p:cNvSpPr/>
          <p:nvPr/>
        </p:nvSpPr>
        <p:spPr>
          <a:xfrm>
            <a:off x="1751368" y="585598"/>
            <a:ext cx="57670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仿宋_GB2312" pitchFamily="49" charset="-122"/>
                <a:ea typeface="仿宋_GB2312" pitchFamily="49" charset="-122"/>
              </a:rPr>
              <a:t>蛮力法在以下问题中的应用</a:t>
            </a:r>
            <a:endParaRPr lang="zh-CN" altLang="en-US" sz="2800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1752600" y="762000"/>
            <a:ext cx="5486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 dirty="0">
                <a:solidFill>
                  <a:srgbClr val="2C1A8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3.4.4  </a:t>
            </a:r>
            <a:r>
              <a:rPr lang="zh-CN" altLang="en-US" sz="4000" b="1" dirty="0">
                <a:solidFill>
                  <a:srgbClr val="2C1A8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任务分配问题 </a:t>
            </a: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566057" y="2044700"/>
            <a:ext cx="8026400" cy="2131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    </a:t>
            </a:r>
            <a:r>
              <a:rPr kumimoji="1" lang="zh-CN" altLang="en-US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假设有</a:t>
            </a:r>
            <a:r>
              <a:rPr kumimoji="1" lang="en-US" altLang="zh-CN" sz="28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n</a:t>
            </a:r>
            <a:r>
              <a:rPr kumimoji="1" lang="zh-CN" altLang="en-US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个任务需要分配给</a:t>
            </a:r>
            <a:r>
              <a:rPr kumimoji="1" lang="en-US" altLang="zh-CN" sz="28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n</a:t>
            </a:r>
            <a:r>
              <a:rPr kumimoji="1" lang="zh-CN" altLang="en-US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个人执行，每个任务只分配给一个人，每个人只分配一个任务，且第</a:t>
            </a:r>
            <a:r>
              <a:rPr kumimoji="1" lang="en-US" altLang="zh-CN" sz="28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j</a:t>
            </a:r>
            <a:r>
              <a:rPr kumimoji="1" lang="zh-CN" altLang="en-US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个任务分配给第</a:t>
            </a:r>
            <a:r>
              <a:rPr kumimoji="1" lang="en-US" altLang="zh-CN" sz="28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i</a:t>
            </a:r>
            <a:r>
              <a:rPr kumimoji="1" lang="zh-CN" altLang="en-US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个人的成本是</a:t>
            </a:r>
            <a:r>
              <a:rPr kumimoji="1" lang="en-US" altLang="zh-CN" sz="28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C</a:t>
            </a:r>
            <a:r>
              <a:rPr kumimoji="1" lang="en-US" altLang="zh-CN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[</a:t>
            </a:r>
            <a:r>
              <a:rPr kumimoji="1" lang="en-US" altLang="zh-CN" sz="28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i</a:t>
            </a:r>
            <a:r>
              <a:rPr kumimoji="1" lang="en-US" altLang="zh-CN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, </a:t>
            </a:r>
            <a:r>
              <a:rPr kumimoji="1" lang="en-US" altLang="zh-CN" sz="28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j</a:t>
            </a:r>
            <a:r>
              <a:rPr kumimoji="1" lang="en-US" altLang="zh-CN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]</a:t>
            </a:r>
            <a:r>
              <a:rPr kumimoji="1" lang="zh-CN" altLang="en-US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（</a:t>
            </a:r>
            <a:r>
              <a:rPr kumimoji="1" lang="en-US" altLang="zh-CN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1≤</a:t>
            </a:r>
            <a:r>
              <a:rPr kumimoji="1" lang="en-US" altLang="zh-CN" sz="28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i</a:t>
            </a:r>
            <a:r>
              <a:rPr kumimoji="1" lang="en-US" altLang="zh-CN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 , </a:t>
            </a:r>
            <a:r>
              <a:rPr kumimoji="1" lang="en-US" altLang="zh-CN" sz="2800" b="1" i="1" dirty="0" err="1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j</a:t>
            </a:r>
            <a:r>
              <a:rPr kumimoji="1" lang="en-US" altLang="zh-CN" sz="2800" b="1" dirty="0" err="1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≤</a:t>
            </a:r>
            <a:r>
              <a:rPr kumimoji="1" lang="en-US" altLang="zh-CN" sz="2800" b="1" i="1" dirty="0" err="1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n</a:t>
            </a:r>
            <a:r>
              <a:rPr kumimoji="1" lang="zh-CN" altLang="en-US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），任务分配问题要求找出总成本最小的分配方案。 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2" name="Text Box 4"/>
          <p:cNvSpPr txBox="1">
            <a:spLocks noChangeArrowheads="1"/>
          </p:cNvSpPr>
          <p:nvPr/>
        </p:nvSpPr>
        <p:spPr bwMode="auto">
          <a:xfrm>
            <a:off x="442685" y="744311"/>
            <a:ext cx="8251372" cy="1341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任务分配</a:t>
            </a:r>
            <a:r>
              <a:rPr kumimoji="1" lang="zh-CN" altLang="en-US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问题的成本</a:t>
            </a:r>
            <a:r>
              <a:rPr kumimoji="1" lang="zh-CN" altLang="en-US" sz="2800" b="1" dirty="0" smtClean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矩阵。</a:t>
            </a:r>
            <a:endParaRPr kumimoji="1" lang="en-US" altLang="zh-CN" sz="2800" b="1" dirty="0" smtClean="0">
              <a:solidFill>
                <a:schemeClr val="tx1"/>
              </a:solidFill>
              <a:latin typeface="华文仿宋" pitchFamily="2" charset="-122"/>
              <a:ea typeface="华文仿宋" pitchFamily="2" charset="-122"/>
            </a:endParaRPr>
          </a:p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矩阵</a:t>
            </a:r>
            <a:r>
              <a:rPr kumimoji="1" lang="zh-CN" altLang="en-US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元素</a:t>
            </a:r>
            <a:r>
              <a:rPr kumimoji="1" lang="en-US" altLang="zh-CN" sz="28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C</a:t>
            </a:r>
            <a:r>
              <a:rPr kumimoji="1" lang="en-US" altLang="zh-CN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[</a:t>
            </a:r>
            <a:r>
              <a:rPr kumimoji="1" lang="en-US" altLang="zh-CN" sz="28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i</a:t>
            </a:r>
            <a:r>
              <a:rPr kumimoji="1" lang="en-US" altLang="zh-CN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, </a:t>
            </a:r>
            <a:r>
              <a:rPr kumimoji="1" lang="en-US" altLang="zh-CN" sz="28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j</a:t>
            </a:r>
            <a:r>
              <a:rPr kumimoji="1" lang="en-US" altLang="zh-CN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]</a:t>
            </a:r>
            <a:r>
              <a:rPr kumimoji="1" lang="zh-CN" altLang="en-US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代表将任务</a:t>
            </a:r>
            <a:r>
              <a:rPr kumimoji="1" lang="en-US" altLang="zh-CN" sz="28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j</a:t>
            </a:r>
            <a:r>
              <a:rPr kumimoji="1" lang="zh-CN" altLang="en-US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分配给人员</a:t>
            </a:r>
            <a:r>
              <a:rPr kumimoji="1" lang="en-US" altLang="zh-CN" sz="28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i</a:t>
            </a:r>
            <a:r>
              <a:rPr kumimoji="1" lang="zh-CN" altLang="en-US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的成本。 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912938" y="2344738"/>
            <a:ext cx="5818187" cy="2295525"/>
            <a:chOff x="1141" y="1514"/>
            <a:chExt cx="3665" cy="1446"/>
          </a:xfrm>
        </p:grpSpPr>
        <p:sp>
          <p:nvSpPr>
            <p:cNvPr id="140294" name="Text Box 6"/>
            <p:cNvSpPr txBox="1">
              <a:spLocks noChangeArrowheads="1"/>
            </p:cNvSpPr>
            <p:nvPr/>
          </p:nvSpPr>
          <p:spPr bwMode="auto">
            <a:xfrm>
              <a:off x="1141" y="1514"/>
              <a:ext cx="3665" cy="1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 eaLnBrk="0" hangingPunct="0">
                <a:lnSpc>
                  <a:spcPct val="130000"/>
                </a:lnSpc>
              </a:pPr>
              <a:endParaRPr lang="en-US" altLang="zh-CN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  <a:p>
              <a:pPr algn="just" eaLnBrk="0" hangingPunct="0">
                <a:lnSpc>
                  <a:spcPct val="130000"/>
                </a:lnSpc>
              </a:pPr>
              <a:endParaRPr lang="en-US" altLang="zh-CN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  <a:p>
              <a:pPr algn="just" eaLnBrk="0" hangingPunct="0">
                <a:lnSpc>
                  <a:spcPct val="130000"/>
                </a:lnSpc>
              </a:pPr>
              <a:r>
                <a:rPr lang="en-US" altLang="zh-CN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C=</a:t>
              </a:r>
            </a:p>
          </p:txBody>
        </p:sp>
        <p:sp>
          <p:nvSpPr>
            <p:cNvPr id="140295" name="AutoShape 7"/>
            <p:cNvSpPr>
              <a:spLocks noChangeArrowheads="1"/>
            </p:cNvSpPr>
            <p:nvPr/>
          </p:nvSpPr>
          <p:spPr bwMode="auto">
            <a:xfrm>
              <a:off x="1738" y="1864"/>
              <a:ext cx="1613" cy="1096"/>
            </a:xfrm>
            <a:prstGeom prst="bracketPair">
              <a:avLst>
                <a:gd name="adj" fmla="val 4144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54000" tIns="10800" rIns="18000" bIns="10800"/>
            <a:lstStyle/>
            <a:p>
              <a:pPr algn="just" eaLnBrk="0" hangingPunct="0">
                <a:lnSpc>
                  <a:spcPct val="150000"/>
                </a:lnSpc>
              </a:pPr>
              <a:r>
                <a:rPr lang="en-US" altLang="zh-CN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9           2           7</a:t>
              </a:r>
            </a:p>
            <a:p>
              <a:pPr algn="just" eaLnBrk="0" hangingPunct="0">
                <a:lnSpc>
                  <a:spcPct val="150000"/>
                </a:lnSpc>
              </a:pPr>
              <a:r>
                <a:rPr lang="en-US" altLang="zh-CN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6           4           3</a:t>
              </a:r>
            </a:p>
            <a:p>
              <a:pPr algn="just" eaLnBrk="0" hangingPunct="0">
                <a:lnSpc>
                  <a:spcPct val="150000"/>
                </a:lnSpc>
              </a:pPr>
              <a:r>
                <a:rPr lang="en-US" altLang="zh-CN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5           8           1</a:t>
              </a:r>
            </a:p>
          </p:txBody>
        </p:sp>
        <p:sp>
          <p:nvSpPr>
            <p:cNvPr id="140296" name="Text Box 8"/>
            <p:cNvSpPr txBox="1">
              <a:spLocks noChangeArrowheads="1"/>
            </p:cNvSpPr>
            <p:nvPr/>
          </p:nvSpPr>
          <p:spPr bwMode="auto">
            <a:xfrm>
              <a:off x="1681" y="1533"/>
              <a:ext cx="206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just" eaLnBrk="0" hangingPunct="0">
                <a:lnSpc>
                  <a:spcPct val="130000"/>
                </a:lnSpc>
              </a:pPr>
              <a:r>
                <a:rPr lang="zh-CN" altLang="en-US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任务</a:t>
              </a:r>
              <a:r>
                <a:rPr lang="en-US" altLang="zh-CN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1  </a:t>
              </a:r>
              <a:r>
                <a:rPr lang="zh-CN" altLang="en-US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任务</a:t>
              </a:r>
              <a:r>
                <a:rPr lang="en-US" altLang="zh-CN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2  </a:t>
              </a:r>
              <a:r>
                <a:rPr lang="zh-CN" altLang="en-US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任务</a:t>
              </a:r>
              <a:r>
                <a:rPr lang="en-US" altLang="zh-CN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3</a:t>
              </a:r>
            </a:p>
          </p:txBody>
        </p:sp>
        <p:sp>
          <p:nvSpPr>
            <p:cNvPr id="140297" name="Text Box 9"/>
            <p:cNvSpPr txBox="1">
              <a:spLocks noChangeArrowheads="1"/>
            </p:cNvSpPr>
            <p:nvPr/>
          </p:nvSpPr>
          <p:spPr bwMode="auto">
            <a:xfrm>
              <a:off x="3410" y="1970"/>
              <a:ext cx="621" cy="9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just" eaLnBrk="0" hangingPunct="0">
                <a:lnSpc>
                  <a:spcPct val="130000"/>
                </a:lnSpc>
              </a:pPr>
              <a:r>
                <a:rPr lang="zh-CN" altLang="en-US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人员</a:t>
              </a:r>
              <a:r>
                <a:rPr lang="en-US" altLang="zh-CN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1</a:t>
              </a:r>
            </a:p>
            <a:p>
              <a:pPr algn="just" eaLnBrk="0" hangingPunct="0">
                <a:lnSpc>
                  <a:spcPct val="130000"/>
                </a:lnSpc>
              </a:pPr>
              <a:r>
                <a:rPr lang="zh-CN" altLang="en-US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人员</a:t>
              </a:r>
              <a:r>
                <a:rPr lang="en-US" altLang="zh-CN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2</a:t>
              </a:r>
            </a:p>
            <a:p>
              <a:pPr algn="just" eaLnBrk="0" hangingPunct="0">
                <a:lnSpc>
                  <a:spcPct val="130000"/>
                </a:lnSpc>
              </a:pPr>
              <a:r>
                <a:rPr lang="zh-CN" altLang="en-US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人员</a:t>
              </a:r>
              <a:r>
                <a:rPr lang="en-US" altLang="zh-CN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3</a:t>
              </a:r>
            </a:p>
          </p:txBody>
        </p:sp>
      </p:grpSp>
      <p:sp>
        <p:nvSpPr>
          <p:cNvPr id="140298" name="Text Box 10"/>
          <p:cNvSpPr txBox="1">
            <a:spLocks noChangeArrowheads="1"/>
          </p:cNvSpPr>
          <p:nvPr/>
        </p:nvSpPr>
        <p:spPr bwMode="auto">
          <a:xfrm>
            <a:off x="501650" y="4822825"/>
            <a:ext cx="81788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        </a:t>
            </a:r>
            <a:r>
              <a:rPr kumimoji="1" lang="zh-CN" altLang="en-US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任务分配</a:t>
            </a:r>
            <a:r>
              <a:rPr kumimoji="1" lang="zh-CN" altLang="en-US" sz="2800" b="1" dirty="0" smtClean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问题：在</a:t>
            </a:r>
            <a:r>
              <a:rPr kumimoji="1" lang="zh-CN" altLang="en-US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分配成本矩阵中的每一行选取一个元素，这些元素分别属于不同的列，并且元素之和最小。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414792" y="620032"/>
            <a:ext cx="83566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用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一个</a:t>
            </a:r>
            <a:r>
              <a:rPr kumimoji="1" lang="en-US" altLang="zh-CN" sz="24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n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元组</a:t>
            </a:r>
            <a:r>
              <a:rPr kumimoji="1" lang="en-US" altLang="zh-CN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(</a:t>
            </a:r>
            <a:r>
              <a:rPr kumimoji="1" lang="en-US" altLang="zh-CN" sz="24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j</a:t>
            </a:r>
            <a:r>
              <a:rPr kumimoji="1" lang="en-US" altLang="zh-CN" sz="2400" b="1" baseline="-30000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1</a:t>
            </a:r>
            <a:r>
              <a:rPr kumimoji="1" lang="en-US" altLang="zh-CN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,</a:t>
            </a:r>
            <a:r>
              <a:rPr kumimoji="1" lang="en-US" altLang="zh-CN" sz="24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 j</a:t>
            </a:r>
            <a:r>
              <a:rPr kumimoji="1" lang="en-US" altLang="zh-CN" sz="2400" b="1" baseline="-30000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2</a:t>
            </a:r>
            <a:r>
              <a:rPr kumimoji="1" lang="en-US" altLang="zh-CN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, …,</a:t>
            </a:r>
            <a:r>
              <a:rPr kumimoji="1" lang="en-US" altLang="zh-CN" sz="24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 </a:t>
            </a:r>
            <a:r>
              <a:rPr kumimoji="1" lang="en-US" altLang="zh-CN" sz="2400" b="1" i="1" dirty="0" err="1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j</a:t>
            </a:r>
            <a:r>
              <a:rPr kumimoji="1" lang="en-US" altLang="zh-CN" sz="2400" b="1" i="1" baseline="-30000" dirty="0" err="1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n</a:t>
            </a:r>
            <a:r>
              <a:rPr kumimoji="1" lang="en-US" altLang="zh-CN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)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来描述任务分配问题的一个可能解，其中第</a:t>
            </a:r>
            <a:r>
              <a:rPr kumimoji="1" lang="en-US" altLang="zh-CN" sz="24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i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个分量</a:t>
            </a:r>
            <a:r>
              <a:rPr kumimoji="1" lang="en-US" altLang="zh-CN" sz="2400" b="1" i="1" dirty="0" err="1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j</a:t>
            </a:r>
            <a:r>
              <a:rPr kumimoji="1" lang="en-US" altLang="zh-CN" sz="2400" b="1" i="1" baseline="-30000" dirty="0" err="1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i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（</a:t>
            </a:r>
            <a:r>
              <a:rPr kumimoji="1" lang="en-US" altLang="zh-CN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1≤</a:t>
            </a:r>
            <a:r>
              <a:rPr kumimoji="1" lang="en-US" altLang="zh-CN" sz="24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i</a:t>
            </a:r>
            <a:r>
              <a:rPr kumimoji="1" lang="en-US" altLang="zh-CN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≤</a:t>
            </a:r>
            <a:r>
              <a:rPr kumimoji="1" lang="en-US" altLang="zh-CN" sz="24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n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）表示在第</a:t>
            </a:r>
            <a:r>
              <a:rPr kumimoji="1" lang="en-US" altLang="zh-CN" sz="24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i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行中选择的列号，因此用蛮力法解决任务分配问题要求生成整数</a:t>
            </a:r>
            <a:r>
              <a:rPr kumimoji="1" lang="en-US" altLang="zh-CN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1~</a:t>
            </a:r>
            <a:r>
              <a:rPr kumimoji="1" lang="en-US" altLang="zh-CN" sz="24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n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的全排列，然后把成本矩阵中的相应元素相加来求得每种分配方案的总成本，最后选出具有最小和的方案。</a:t>
            </a:r>
          </a:p>
        </p:txBody>
      </p:sp>
      <p:grpSp>
        <p:nvGrpSpPr>
          <p:cNvPr id="2" name="Group 68"/>
          <p:cNvGrpSpPr>
            <a:grpSpLocks/>
          </p:cNvGrpSpPr>
          <p:nvPr/>
        </p:nvGrpSpPr>
        <p:grpSpPr bwMode="auto">
          <a:xfrm>
            <a:off x="1065439" y="3287486"/>
            <a:ext cx="6904038" cy="2506663"/>
            <a:chOff x="-2" y="-2"/>
            <a:chExt cx="1530" cy="2788"/>
          </a:xfrm>
        </p:grpSpPr>
        <p:grpSp>
          <p:nvGrpSpPr>
            <p:cNvPr id="3" name="Group 66"/>
            <p:cNvGrpSpPr>
              <a:grpSpLocks/>
            </p:cNvGrpSpPr>
            <p:nvPr/>
          </p:nvGrpSpPr>
          <p:grpSpPr bwMode="auto">
            <a:xfrm>
              <a:off x="0" y="0"/>
              <a:ext cx="1526" cy="2784"/>
              <a:chOff x="0" y="0"/>
              <a:chExt cx="1526" cy="2784"/>
            </a:xfrm>
          </p:grpSpPr>
          <p:grpSp>
            <p:nvGrpSpPr>
              <p:cNvPr id="4" name="Group 25"/>
              <p:cNvGrpSpPr>
                <a:grpSpLocks/>
              </p:cNvGrpSpPr>
              <p:nvPr/>
            </p:nvGrpSpPr>
            <p:grpSpPr bwMode="auto">
              <a:xfrm>
                <a:off x="0" y="0"/>
                <a:ext cx="412" cy="480"/>
                <a:chOff x="0" y="0"/>
                <a:chExt cx="412" cy="480"/>
              </a:xfrm>
            </p:grpSpPr>
            <p:sp>
              <p:nvSpPr>
                <p:cNvPr id="89091" name="Rectangle 3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326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 algn="just"/>
                  <a:r>
                    <a:rPr kumimoji="1" lang="en-US" altLang="zh-CN" sz="2400" b="1">
                      <a:solidFill>
                        <a:schemeClr val="tx1"/>
                      </a:solidFill>
                      <a:latin typeface="华文仿宋" pitchFamily="2" charset="-122"/>
                      <a:ea typeface="华文仿宋" pitchFamily="2" charset="-122"/>
                    </a:rPr>
                    <a:t>    </a:t>
                  </a:r>
                  <a:r>
                    <a:rPr kumimoji="1" lang="zh-CN" altLang="en-US" sz="2400" b="1">
                      <a:solidFill>
                        <a:schemeClr val="tx1"/>
                      </a:solidFill>
                      <a:latin typeface="华文仿宋" pitchFamily="2" charset="-122"/>
                      <a:ea typeface="华文仿宋" pitchFamily="2" charset="-122"/>
                    </a:rPr>
                    <a:t>序号</a:t>
                  </a:r>
                </a:p>
              </p:txBody>
            </p:sp>
            <p:sp>
              <p:nvSpPr>
                <p:cNvPr id="89112" name="Rectangle 2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12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>
                    <a:latin typeface="华文仿宋" pitchFamily="2" charset="-122"/>
                    <a:ea typeface="华文仿宋" pitchFamily="2" charset="-122"/>
                  </a:endParaRPr>
                </a:p>
              </p:txBody>
            </p:sp>
          </p:grpSp>
          <p:grpSp>
            <p:nvGrpSpPr>
              <p:cNvPr id="5" name="Group 27"/>
              <p:cNvGrpSpPr>
                <a:grpSpLocks/>
              </p:cNvGrpSpPr>
              <p:nvPr/>
            </p:nvGrpSpPr>
            <p:grpSpPr bwMode="auto">
              <a:xfrm>
                <a:off x="412" y="0"/>
                <a:ext cx="428" cy="480"/>
                <a:chOff x="412" y="0"/>
                <a:chExt cx="428" cy="480"/>
              </a:xfrm>
            </p:grpSpPr>
            <p:sp>
              <p:nvSpPr>
                <p:cNvPr id="89092" name="Rectangle 4"/>
                <p:cNvSpPr>
                  <a:spLocks noChangeArrowheads="1"/>
                </p:cNvSpPr>
                <p:nvPr/>
              </p:nvSpPr>
              <p:spPr bwMode="auto">
                <a:xfrm>
                  <a:off x="455" y="0"/>
                  <a:ext cx="342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kumimoji="1" lang="zh-CN" altLang="en-US" sz="2400" b="1">
                      <a:solidFill>
                        <a:schemeClr val="tx1"/>
                      </a:solidFill>
                      <a:latin typeface="华文仿宋" pitchFamily="2" charset="-122"/>
                      <a:ea typeface="华文仿宋" pitchFamily="2" charset="-122"/>
                    </a:rPr>
                    <a:t>分配方案</a:t>
                  </a:r>
                </a:p>
              </p:txBody>
            </p:sp>
            <p:sp>
              <p:nvSpPr>
                <p:cNvPr id="89114" name="Rectangle 26"/>
                <p:cNvSpPr>
                  <a:spLocks noChangeArrowheads="1"/>
                </p:cNvSpPr>
                <p:nvPr/>
              </p:nvSpPr>
              <p:spPr bwMode="auto">
                <a:xfrm>
                  <a:off x="412" y="0"/>
                  <a:ext cx="428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>
                    <a:latin typeface="华文仿宋" pitchFamily="2" charset="-122"/>
                    <a:ea typeface="华文仿宋" pitchFamily="2" charset="-122"/>
                  </a:endParaRPr>
                </a:p>
              </p:txBody>
            </p:sp>
          </p:grpSp>
          <p:grpSp>
            <p:nvGrpSpPr>
              <p:cNvPr id="6" name="Group 29"/>
              <p:cNvGrpSpPr>
                <a:grpSpLocks/>
              </p:cNvGrpSpPr>
              <p:nvPr/>
            </p:nvGrpSpPr>
            <p:grpSpPr bwMode="auto">
              <a:xfrm>
                <a:off x="840" y="0"/>
                <a:ext cx="686" cy="480"/>
                <a:chOff x="840" y="0"/>
                <a:chExt cx="686" cy="480"/>
              </a:xfrm>
            </p:grpSpPr>
            <p:sp>
              <p:nvSpPr>
                <p:cNvPr id="89093" name="Rectangle 5"/>
                <p:cNvSpPr>
                  <a:spLocks noChangeArrowheads="1"/>
                </p:cNvSpPr>
                <p:nvPr/>
              </p:nvSpPr>
              <p:spPr bwMode="auto">
                <a:xfrm>
                  <a:off x="883" y="0"/>
                  <a:ext cx="600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 algn="just"/>
                  <a:r>
                    <a:rPr kumimoji="1" lang="en-US" altLang="zh-CN" sz="2400" b="1">
                      <a:solidFill>
                        <a:schemeClr val="tx1"/>
                      </a:solidFill>
                      <a:latin typeface="华文仿宋" pitchFamily="2" charset="-122"/>
                      <a:ea typeface="华文仿宋" pitchFamily="2" charset="-122"/>
                    </a:rPr>
                    <a:t>          </a:t>
                  </a:r>
                  <a:r>
                    <a:rPr kumimoji="1" lang="zh-CN" altLang="en-US" sz="2400" b="1">
                      <a:solidFill>
                        <a:schemeClr val="tx1"/>
                      </a:solidFill>
                      <a:latin typeface="华文仿宋" pitchFamily="2" charset="-122"/>
                      <a:ea typeface="华文仿宋" pitchFamily="2" charset="-122"/>
                    </a:rPr>
                    <a:t>总成本</a:t>
                  </a:r>
                </a:p>
              </p:txBody>
            </p:sp>
            <p:sp>
              <p:nvSpPr>
                <p:cNvPr id="89116" name="Rectangle 28"/>
                <p:cNvSpPr>
                  <a:spLocks noChangeArrowheads="1"/>
                </p:cNvSpPr>
                <p:nvPr/>
              </p:nvSpPr>
              <p:spPr bwMode="auto">
                <a:xfrm>
                  <a:off x="840" y="0"/>
                  <a:ext cx="686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>
                    <a:latin typeface="华文仿宋" pitchFamily="2" charset="-122"/>
                    <a:ea typeface="华文仿宋" pitchFamily="2" charset="-122"/>
                  </a:endParaRPr>
                </a:p>
              </p:txBody>
            </p:sp>
          </p:grpSp>
          <p:grpSp>
            <p:nvGrpSpPr>
              <p:cNvPr id="7" name="Group 31"/>
              <p:cNvGrpSpPr>
                <a:grpSpLocks/>
              </p:cNvGrpSpPr>
              <p:nvPr/>
            </p:nvGrpSpPr>
            <p:grpSpPr bwMode="auto">
              <a:xfrm>
                <a:off x="0" y="480"/>
                <a:ext cx="412" cy="384"/>
                <a:chOff x="0" y="480"/>
                <a:chExt cx="412" cy="384"/>
              </a:xfrm>
            </p:grpSpPr>
            <p:sp>
              <p:nvSpPr>
                <p:cNvPr id="89094" name="Rectangle 6"/>
                <p:cNvSpPr>
                  <a:spLocks noChangeArrowheads="1"/>
                </p:cNvSpPr>
                <p:nvPr/>
              </p:nvSpPr>
              <p:spPr bwMode="auto">
                <a:xfrm>
                  <a:off x="43" y="480"/>
                  <a:ext cx="326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kumimoji="1" lang="en-US" altLang="zh-CN" sz="2400" b="1">
                      <a:solidFill>
                        <a:schemeClr val="tx1"/>
                      </a:solidFill>
                      <a:latin typeface="华文仿宋" pitchFamily="2" charset="-122"/>
                      <a:ea typeface="华文仿宋" pitchFamily="2" charset="-122"/>
                    </a:rPr>
                    <a:t>1</a:t>
                  </a:r>
                </a:p>
              </p:txBody>
            </p:sp>
            <p:sp>
              <p:nvSpPr>
                <p:cNvPr id="89118" name="Rectangle 30"/>
                <p:cNvSpPr>
                  <a:spLocks noChangeArrowheads="1"/>
                </p:cNvSpPr>
                <p:nvPr/>
              </p:nvSpPr>
              <p:spPr bwMode="auto">
                <a:xfrm>
                  <a:off x="0" y="480"/>
                  <a:ext cx="41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>
                    <a:latin typeface="华文仿宋" pitchFamily="2" charset="-122"/>
                    <a:ea typeface="华文仿宋" pitchFamily="2" charset="-122"/>
                  </a:endParaRPr>
                </a:p>
              </p:txBody>
            </p:sp>
          </p:grpSp>
          <p:grpSp>
            <p:nvGrpSpPr>
              <p:cNvPr id="8" name="Group 33"/>
              <p:cNvGrpSpPr>
                <a:grpSpLocks/>
              </p:cNvGrpSpPr>
              <p:nvPr/>
            </p:nvGrpSpPr>
            <p:grpSpPr bwMode="auto">
              <a:xfrm>
                <a:off x="412" y="480"/>
                <a:ext cx="428" cy="384"/>
                <a:chOff x="412" y="480"/>
                <a:chExt cx="428" cy="384"/>
              </a:xfrm>
            </p:grpSpPr>
            <p:sp>
              <p:nvSpPr>
                <p:cNvPr id="89095" name="Rectangle 7"/>
                <p:cNvSpPr>
                  <a:spLocks noChangeArrowheads="1"/>
                </p:cNvSpPr>
                <p:nvPr/>
              </p:nvSpPr>
              <p:spPr bwMode="auto">
                <a:xfrm>
                  <a:off x="455" y="480"/>
                  <a:ext cx="342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kumimoji="1" lang="en-US" altLang="zh-CN" sz="2400" b="1">
                      <a:solidFill>
                        <a:schemeClr val="tx1"/>
                      </a:solidFill>
                      <a:latin typeface="华文仿宋" pitchFamily="2" charset="-122"/>
                      <a:ea typeface="华文仿宋" pitchFamily="2" charset="-122"/>
                    </a:rPr>
                    <a:t>1, 2, 3</a:t>
                  </a:r>
                </a:p>
              </p:txBody>
            </p:sp>
            <p:sp>
              <p:nvSpPr>
                <p:cNvPr id="89120" name="Rectangle 32"/>
                <p:cNvSpPr>
                  <a:spLocks noChangeArrowheads="1"/>
                </p:cNvSpPr>
                <p:nvPr/>
              </p:nvSpPr>
              <p:spPr bwMode="auto">
                <a:xfrm>
                  <a:off x="412" y="480"/>
                  <a:ext cx="42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>
                    <a:latin typeface="华文仿宋" pitchFamily="2" charset="-122"/>
                    <a:ea typeface="华文仿宋" pitchFamily="2" charset="-122"/>
                  </a:endParaRPr>
                </a:p>
              </p:txBody>
            </p:sp>
          </p:grpSp>
          <p:grpSp>
            <p:nvGrpSpPr>
              <p:cNvPr id="9" name="Group 35"/>
              <p:cNvGrpSpPr>
                <a:grpSpLocks/>
              </p:cNvGrpSpPr>
              <p:nvPr/>
            </p:nvGrpSpPr>
            <p:grpSpPr bwMode="auto">
              <a:xfrm>
                <a:off x="840" y="480"/>
                <a:ext cx="686" cy="384"/>
                <a:chOff x="840" y="480"/>
                <a:chExt cx="686" cy="384"/>
              </a:xfrm>
            </p:grpSpPr>
            <p:sp>
              <p:nvSpPr>
                <p:cNvPr id="89096" name="Rectangle 8"/>
                <p:cNvSpPr>
                  <a:spLocks noChangeArrowheads="1"/>
                </p:cNvSpPr>
                <p:nvPr/>
              </p:nvSpPr>
              <p:spPr bwMode="auto">
                <a:xfrm>
                  <a:off x="883" y="480"/>
                  <a:ext cx="600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kumimoji="1" lang="en-US" altLang="zh-CN" sz="2400" b="1">
                      <a:solidFill>
                        <a:schemeClr val="tx1"/>
                      </a:solidFill>
                      <a:latin typeface="华文仿宋" pitchFamily="2" charset="-122"/>
                      <a:ea typeface="华文仿宋" pitchFamily="2" charset="-122"/>
                    </a:rPr>
                    <a:t>9+4+1=14</a:t>
                  </a:r>
                </a:p>
              </p:txBody>
            </p:sp>
            <p:sp>
              <p:nvSpPr>
                <p:cNvPr id="89122" name="Rectangle 34"/>
                <p:cNvSpPr>
                  <a:spLocks noChangeArrowheads="1"/>
                </p:cNvSpPr>
                <p:nvPr/>
              </p:nvSpPr>
              <p:spPr bwMode="auto">
                <a:xfrm>
                  <a:off x="840" y="480"/>
                  <a:ext cx="68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>
                    <a:latin typeface="华文仿宋" pitchFamily="2" charset="-122"/>
                    <a:ea typeface="华文仿宋" pitchFamily="2" charset="-122"/>
                  </a:endParaRPr>
                </a:p>
              </p:txBody>
            </p:sp>
          </p:grpSp>
          <p:grpSp>
            <p:nvGrpSpPr>
              <p:cNvPr id="10" name="Group 37"/>
              <p:cNvGrpSpPr>
                <a:grpSpLocks/>
              </p:cNvGrpSpPr>
              <p:nvPr/>
            </p:nvGrpSpPr>
            <p:grpSpPr bwMode="auto">
              <a:xfrm>
                <a:off x="0" y="864"/>
                <a:ext cx="412" cy="384"/>
                <a:chOff x="0" y="864"/>
                <a:chExt cx="412" cy="384"/>
              </a:xfrm>
            </p:grpSpPr>
            <p:sp>
              <p:nvSpPr>
                <p:cNvPr id="89097" name="Rectangle 9"/>
                <p:cNvSpPr>
                  <a:spLocks noChangeArrowheads="1"/>
                </p:cNvSpPr>
                <p:nvPr/>
              </p:nvSpPr>
              <p:spPr bwMode="auto">
                <a:xfrm>
                  <a:off x="43" y="864"/>
                  <a:ext cx="326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kumimoji="1" lang="en-US" altLang="zh-CN" sz="2400" b="1">
                      <a:solidFill>
                        <a:schemeClr val="tx1"/>
                      </a:solidFill>
                      <a:latin typeface="华文仿宋" pitchFamily="2" charset="-122"/>
                      <a:ea typeface="华文仿宋" pitchFamily="2" charset="-122"/>
                    </a:rPr>
                    <a:t>2</a:t>
                  </a:r>
                </a:p>
              </p:txBody>
            </p:sp>
            <p:sp>
              <p:nvSpPr>
                <p:cNvPr id="89124" name="Rectangle 36"/>
                <p:cNvSpPr>
                  <a:spLocks noChangeArrowheads="1"/>
                </p:cNvSpPr>
                <p:nvPr/>
              </p:nvSpPr>
              <p:spPr bwMode="auto">
                <a:xfrm>
                  <a:off x="0" y="864"/>
                  <a:ext cx="41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>
                    <a:latin typeface="华文仿宋" pitchFamily="2" charset="-122"/>
                    <a:ea typeface="华文仿宋" pitchFamily="2" charset="-122"/>
                  </a:endParaRPr>
                </a:p>
              </p:txBody>
            </p:sp>
          </p:grpSp>
          <p:grpSp>
            <p:nvGrpSpPr>
              <p:cNvPr id="11" name="Group 39"/>
              <p:cNvGrpSpPr>
                <a:grpSpLocks/>
              </p:cNvGrpSpPr>
              <p:nvPr/>
            </p:nvGrpSpPr>
            <p:grpSpPr bwMode="auto">
              <a:xfrm>
                <a:off x="412" y="864"/>
                <a:ext cx="428" cy="384"/>
                <a:chOff x="412" y="864"/>
                <a:chExt cx="428" cy="384"/>
              </a:xfrm>
            </p:grpSpPr>
            <p:sp>
              <p:nvSpPr>
                <p:cNvPr id="89098" name="Rectangle 10"/>
                <p:cNvSpPr>
                  <a:spLocks noChangeArrowheads="1"/>
                </p:cNvSpPr>
                <p:nvPr/>
              </p:nvSpPr>
              <p:spPr bwMode="auto">
                <a:xfrm>
                  <a:off x="455" y="864"/>
                  <a:ext cx="342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kumimoji="1" lang="en-US" altLang="zh-CN" sz="2400" b="1">
                      <a:solidFill>
                        <a:schemeClr val="tx1"/>
                      </a:solidFill>
                      <a:latin typeface="华文仿宋" pitchFamily="2" charset="-122"/>
                      <a:ea typeface="华文仿宋" pitchFamily="2" charset="-122"/>
                    </a:rPr>
                    <a:t>1, 3, 2</a:t>
                  </a:r>
                </a:p>
              </p:txBody>
            </p:sp>
            <p:sp>
              <p:nvSpPr>
                <p:cNvPr id="89126" name="Rectangle 38"/>
                <p:cNvSpPr>
                  <a:spLocks noChangeArrowheads="1"/>
                </p:cNvSpPr>
                <p:nvPr/>
              </p:nvSpPr>
              <p:spPr bwMode="auto">
                <a:xfrm>
                  <a:off x="412" y="864"/>
                  <a:ext cx="42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>
                    <a:latin typeface="华文仿宋" pitchFamily="2" charset="-122"/>
                    <a:ea typeface="华文仿宋" pitchFamily="2" charset="-122"/>
                  </a:endParaRPr>
                </a:p>
              </p:txBody>
            </p:sp>
          </p:grpSp>
          <p:grpSp>
            <p:nvGrpSpPr>
              <p:cNvPr id="12" name="Group 41"/>
              <p:cNvGrpSpPr>
                <a:grpSpLocks/>
              </p:cNvGrpSpPr>
              <p:nvPr/>
            </p:nvGrpSpPr>
            <p:grpSpPr bwMode="auto">
              <a:xfrm>
                <a:off x="840" y="864"/>
                <a:ext cx="686" cy="384"/>
                <a:chOff x="840" y="864"/>
                <a:chExt cx="686" cy="384"/>
              </a:xfrm>
            </p:grpSpPr>
            <p:sp>
              <p:nvSpPr>
                <p:cNvPr id="89099" name="Rectangle 11"/>
                <p:cNvSpPr>
                  <a:spLocks noChangeArrowheads="1"/>
                </p:cNvSpPr>
                <p:nvPr/>
              </p:nvSpPr>
              <p:spPr bwMode="auto">
                <a:xfrm>
                  <a:off x="883" y="864"/>
                  <a:ext cx="600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kumimoji="1" lang="en-US" altLang="zh-CN" sz="2400" b="1">
                      <a:solidFill>
                        <a:schemeClr val="tx1"/>
                      </a:solidFill>
                      <a:latin typeface="华文仿宋" pitchFamily="2" charset="-122"/>
                      <a:ea typeface="华文仿宋" pitchFamily="2" charset="-122"/>
                    </a:rPr>
                    <a:t>9+3+8=20</a:t>
                  </a:r>
                </a:p>
              </p:txBody>
            </p:sp>
            <p:sp>
              <p:nvSpPr>
                <p:cNvPr id="89128" name="Rectangle 40"/>
                <p:cNvSpPr>
                  <a:spLocks noChangeArrowheads="1"/>
                </p:cNvSpPr>
                <p:nvPr/>
              </p:nvSpPr>
              <p:spPr bwMode="auto">
                <a:xfrm>
                  <a:off x="840" y="864"/>
                  <a:ext cx="68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>
                    <a:latin typeface="华文仿宋" pitchFamily="2" charset="-122"/>
                    <a:ea typeface="华文仿宋" pitchFamily="2" charset="-122"/>
                  </a:endParaRPr>
                </a:p>
              </p:txBody>
            </p:sp>
          </p:grpSp>
          <p:grpSp>
            <p:nvGrpSpPr>
              <p:cNvPr id="13" name="Group 43"/>
              <p:cNvGrpSpPr>
                <a:grpSpLocks/>
              </p:cNvGrpSpPr>
              <p:nvPr/>
            </p:nvGrpSpPr>
            <p:grpSpPr bwMode="auto">
              <a:xfrm>
                <a:off x="0" y="1248"/>
                <a:ext cx="412" cy="384"/>
                <a:chOff x="0" y="1248"/>
                <a:chExt cx="412" cy="384"/>
              </a:xfrm>
            </p:grpSpPr>
            <p:sp>
              <p:nvSpPr>
                <p:cNvPr id="89100" name="Rectangle 12"/>
                <p:cNvSpPr>
                  <a:spLocks noChangeArrowheads="1"/>
                </p:cNvSpPr>
                <p:nvPr/>
              </p:nvSpPr>
              <p:spPr bwMode="auto">
                <a:xfrm>
                  <a:off x="43" y="1248"/>
                  <a:ext cx="326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kumimoji="1" lang="en-US" altLang="zh-CN" sz="2400" b="1">
                      <a:solidFill>
                        <a:schemeClr val="tx1"/>
                      </a:solidFill>
                      <a:latin typeface="华文仿宋" pitchFamily="2" charset="-122"/>
                      <a:ea typeface="华文仿宋" pitchFamily="2" charset="-122"/>
                    </a:rPr>
                    <a:t>3</a:t>
                  </a:r>
                </a:p>
              </p:txBody>
            </p:sp>
            <p:sp>
              <p:nvSpPr>
                <p:cNvPr id="89130" name="Rectangle 42"/>
                <p:cNvSpPr>
                  <a:spLocks noChangeArrowheads="1"/>
                </p:cNvSpPr>
                <p:nvPr/>
              </p:nvSpPr>
              <p:spPr bwMode="auto">
                <a:xfrm>
                  <a:off x="0" y="1248"/>
                  <a:ext cx="41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>
                    <a:latin typeface="华文仿宋" pitchFamily="2" charset="-122"/>
                    <a:ea typeface="华文仿宋" pitchFamily="2" charset="-122"/>
                  </a:endParaRPr>
                </a:p>
              </p:txBody>
            </p:sp>
          </p:grpSp>
          <p:grpSp>
            <p:nvGrpSpPr>
              <p:cNvPr id="14" name="Group 45"/>
              <p:cNvGrpSpPr>
                <a:grpSpLocks/>
              </p:cNvGrpSpPr>
              <p:nvPr/>
            </p:nvGrpSpPr>
            <p:grpSpPr bwMode="auto">
              <a:xfrm>
                <a:off x="412" y="1248"/>
                <a:ext cx="428" cy="384"/>
                <a:chOff x="412" y="1248"/>
                <a:chExt cx="428" cy="384"/>
              </a:xfrm>
            </p:grpSpPr>
            <p:sp>
              <p:nvSpPr>
                <p:cNvPr id="89101" name="Rectangle 13"/>
                <p:cNvSpPr>
                  <a:spLocks noChangeArrowheads="1"/>
                </p:cNvSpPr>
                <p:nvPr/>
              </p:nvSpPr>
              <p:spPr bwMode="auto">
                <a:xfrm>
                  <a:off x="455" y="1248"/>
                  <a:ext cx="342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kumimoji="1" lang="en-US" altLang="zh-CN" sz="2400" b="1" dirty="0">
                      <a:solidFill>
                        <a:srgbClr val="FF0000"/>
                      </a:solidFill>
                      <a:latin typeface="华文仿宋" pitchFamily="2" charset="-122"/>
                      <a:ea typeface="华文仿宋" pitchFamily="2" charset="-122"/>
                    </a:rPr>
                    <a:t>2, 1, 3</a:t>
                  </a:r>
                </a:p>
              </p:txBody>
            </p:sp>
            <p:sp>
              <p:nvSpPr>
                <p:cNvPr id="89132" name="Rectangle 44"/>
                <p:cNvSpPr>
                  <a:spLocks noChangeArrowheads="1"/>
                </p:cNvSpPr>
                <p:nvPr/>
              </p:nvSpPr>
              <p:spPr bwMode="auto">
                <a:xfrm>
                  <a:off x="412" y="1248"/>
                  <a:ext cx="42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>
                    <a:latin typeface="华文仿宋" pitchFamily="2" charset="-122"/>
                    <a:ea typeface="华文仿宋" pitchFamily="2" charset="-122"/>
                  </a:endParaRPr>
                </a:p>
              </p:txBody>
            </p:sp>
          </p:grpSp>
          <p:grpSp>
            <p:nvGrpSpPr>
              <p:cNvPr id="15" name="Group 47"/>
              <p:cNvGrpSpPr>
                <a:grpSpLocks/>
              </p:cNvGrpSpPr>
              <p:nvPr/>
            </p:nvGrpSpPr>
            <p:grpSpPr bwMode="auto">
              <a:xfrm>
                <a:off x="840" y="1248"/>
                <a:ext cx="686" cy="384"/>
                <a:chOff x="840" y="1248"/>
                <a:chExt cx="686" cy="384"/>
              </a:xfrm>
            </p:grpSpPr>
            <p:sp>
              <p:nvSpPr>
                <p:cNvPr id="89102" name="Rectangle 14"/>
                <p:cNvSpPr>
                  <a:spLocks noChangeArrowheads="1"/>
                </p:cNvSpPr>
                <p:nvPr/>
              </p:nvSpPr>
              <p:spPr bwMode="auto">
                <a:xfrm>
                  <a:off x="883" y="1248"/>
                  <a:ext cx="600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kumimoji="1" lang="en-US" altLang="zh-CN" sz="2400" b="1" dirty="0">
                      <a:solidFill>
                        <a:srgbClr val="FF0000"/>
                      </a:solidFill>
                      <a:latin typeface="华文仿宋" pitchFamily="2" charset="-122"/>
                      <a:ea typeface="华文仿宋" pitchFamily="2" charset="-122"/>
                    </a:rPr>
                    <a:t>2+6+1=9</a:t>
                  </a:r>
                </a:p>
              </p:txBody>
            </p:sp>
            <p:sp>
              <p:nvSpPr>
                <p:cNvPr id="89134" name="Rectangle 46"/>
                <p:cNvSpPr>
                  <a:spLocks noChangeArrowheads="1"/>
                </p:cNvSpPr>
                <p:nvPr/>
              </p:nvSpPr>
              <p:spPr bwMode="auto">
                <a:xfrm>
                  <a:off x="840" y="1248"/>
                  <a:ext cx="68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>
                    <a:latin typeface="华文仿宋" pitchFamily="2" charset="-122"/>
                    <a:ea typeface="华文仿宋" pitchFamily="2" charset="-122"/>
                  </a:endParaRPr>
                </a:p>
              </p:txBody>
            </p:sp>
          </p:grpSp>
          <p:grpSp>
            <p:nvGrpSpPr>
              <p:cNvPr id="16" name="Group 49"/>
              <p:cNvGrpSpPr>
                <a:grpSpLocks/>
              </p:cNvGrpSpPr>
              <p:nvPr/>
            </p:nvGrpSpPr>
            <p:grpSpPr bwMode="auto">
              <a:xfrm>
                <a:off x="0" y="1632"/>
                <a:ext cx="412" cy="384"/>
                <a:chOff x="0" y="1632"/>
                <a:chExt cx="412" cy="384"/>
              </a:xfrm>
            </p:grpSpPr>
            <p:sp>
              <p:nvSpPr>
                <p:cNvPr id="89103" name="Rectangle 15"/>
                <p:cNvSpPr>
                  <a:spLocks noChangeArrowheads="1"/>
                </p:cNvSpPr>
                <p:nvPr/>
              </p:nvSpPr>
              <p:spPr bwMode="auto">
                <a:xfrm>
                  <a:off x="43" y="1632"/>
                  <a:ext cx="326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kumimoji="1" lang="en-US" altLang="zh-CN" sz="2400" b="1">
                      <a:solidFill>
                        <a:schemeClr val="tx1"/>
                      </a:solidFill>
                      <a:latin typeface="华文仿宋" pitchFamily="2" charset="-122"/>
                      <a:ea typeface="华文仿宋" pitchFamily="2" charset="-122"/>
                    </a:rPr>
                    <a:t>4</a:t>
                  </a:r>
                </a:p>
              </p:txBody>
            </p:sp>
            <p:sp>
              <p:nvSpPr>
                <p:cNvPr id="89136" name="Rectangle 48"/>
                <p:cNvSpPr>
                  <a:spLocks noChangeArrowheads="1"/>
                </p:cNvSpPr>
                <p:nvPr/>
              </p:nvSpPr>
              <p:spPr bwMode="auto">
                <a:xfrm>
                  <a:off x="0" y="1632"/>
                  <a:ext cx="41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>
                    <a:latin typeface="华文仿宋" pitchFamily="2" charset="-122"/>
                    <a:ea typeface="华文仿宋" pitchFamily="2" charset="-122"/>
                  </a:endParaRPr>
                </a:p>
              </p:txBody>
            </p:sp>
          </p:grpSp>
          <p:grpSp>
            <p:nvGrpSpPr>
              <p:cNvPr id="17" name="Group 51"/>
              <p:cNvGrpSpPr>
                <a:grpSpLocks/>
              </p:cNvGrpSpPr>
              <p:nvPr/>
            </p:nvGrpSpPr>
            <p:grpSpPr bwMode="auto">
              <a:xfrm>
                <a:off x="412" y="1632"/>
                <a:ext cx="428" cy="384"/>
                <a:chOff x="412" y="1632"/>
                <a:chExt cx="428" cy="384"/>
              </a:xfrm>
            </p:grpSpPr>
            <p:sp>
              <p:nvSpPr>
                <p:cNvPr id="89104" name="Rectangle 16"/>
                <p:cNvSpPr>
                  <a:spLocks noChangeArrowheads="1"/>
                </p:cNvSpPr>
                <p:nvPr/>
              </p:nvSpPr>
              <p:spPr bwMode="auto">
                <a:xfrm>
                  <a:off x="455" y="1632"/>
                  <a:ext cx="342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kumimoji="1" lang="en-US" altLang="zh-CN" sz="2400" b="1" dirty="0">
                      <a:solidFill>
                        <a:schemeClr val="tx1"/>
                      </a:solidFill>
                      <a:latin typeface="华文仿宋" pitchFamily="2" charset="-122"/>
                      <a:ea typeface="华文仿宋" pitchFamily="2" charset="-122"/>
                    </a:rPr>
                    <a:t>2, 3, 1</a:t>
                  </a:r>
                </a:p>
              </p:txBody>
            </p:sp>
            <p:sp>
              <p:nvSpPr>
                <p:cNvPr id="89138" name="Rectangle 50"/>
                <p:cNvSpPr>
                  <a:spLocks noChangeArrowheads="1"/>
                </p:cNvSpPr>
                <p:nvPr/>
              </p:nvSpPr>
              <p:spPr bwMode="auto">
                <a:xfrm>
                  <a:off x="412" y="1632"/>
                  <a:ext cx="42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>
                    <a:latin typeface="华文仿宋" pitchFamily="2" charset="-122"/>
                    <a:ea typeface="华文仿宋" pitchFamily="2" charset="-122"/>
                  </a:endParaRPr>
                </a:p>
              </p:txBody>
            </p:sp>
          </p:grpSp>
          <p:grpSp>
            <p:nvGrpSpPr>
              <p:cNvPr id="18" name="Group 53"/>
              <p:cNvGrpSpPr>
                <a:grpSpLocks/>
              </p:cNvGrpSpPr>
              <p:nvPr/>
            </p:nvGrpSpPr>
            <p:grpSpPr bwMode="auto">
              <a:xfrm>
                <a:off x="840" y="1632"/>
                <a:ext cx="686" cy="384"/>
                <a:chOff x="840" y="1632"/>
                <a:chExt cx="686" cy="384"/>
              </a:xfrm>
            </p:grpSpPr>
            <p:sp>
              <p:nvSpPr>
                <p:cNvPr id="89105" name="Rectangle 17"/>
                <p:cNvSpPr>
                  <a:spLocks noChangeArrowheads="1"/>
                </p:cNvSpPr>
                <p:nvPr/>
              </p:nvSpPr>
              <p:spPr bwMode="auto">
                <a:xfrm>
                  <a:off x="883" y="1632"/>
                  <a:ext cx="600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kumimoji="1" lang="en-US" altLang="zh-CN" sz="2400" b="1">
                      <a:solidFill>
                        <a:schemeClr val="tx1"/>
                      </a:solidFill>
                      <a:latin typeface="华文仿宋" pitchFamily="2" charset="-122"/>
                      <a:ea typeface="华文仿宋" pitchFamily="2" charset="-122"/>
                    </a:rPr>
                    <a:t>2+3+5=10</a:t>
                  </a:r>
                </a:p>
              </p:txBody>
            </p:sp>
            <p:sp>
              <p:nvSpPr>
                <p:cNvPr id="89140" name="Rectangle 52"/>
                <p:cNvSpPr>
                  <a:spLocks noChangeArrowheads="1"/>
                </p:cNvSpPr>
                <p:nvPr/>
              </p:nvSpPr>
              <p:spPr bwMode="auto">
                <a:xfrm>
                  <a:off x="840" y="1632"/>
                  <a:ext cx="68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>
                    <a:latin typeface="华文仿宋" pitchFamily="2" charset="-122"/>
                    <a:ea typeface="华文仿宋" pitchFamily="2" charset="-122"/>
                  </a:endParaRPr>
                </a:p>
              </p:txBody>
            </p:sp>
          </p:grpSp>
          <p:grpSp>
            <p:nvGrpSpPr>
              <p:cNvPr id="19" name="Group 55"/>
              <p:cNvGrpSpPr>
                <a:grpSpLocks/>
              </p:cNvGrpSpPr>
              <p:nvPr/>
            </p:nvGrpSpPr>
            <p:grpSpPr bwMode="auto">
              <a:xfrm>
                <a:off x="0" y="2016"/>
                <a:ext cx="412" cy="384"/>
                <a:chOff x="0" y="2016"/>
                <a:chExt cx="412" cy="384"/>
              </a:xfrm>
            </p:grpSpPr>
            <p:sp>
              <p:nvSpPr>
                <p:cNvPr id="89106" name="Rectangle 18"/>
                <p:cNvSpPr>
                  <a:spLocks noChangeArrowheads="1"/>
                </p:cNvSpPr>
                <p:nvPr/>
              </p:nvSpPr>
              <p:spPr bwMode="auto">
                <a:xfrm>
                  <a:off x="43" y="2016"/>
                  <a:ext cx="326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kumimoji="1" lang="en-US" altLang="zh-CN" sz="2400" b="1">
                      <a:solidFill>
                        <a:schemeClr val="tx1"/>
                      </a:solidFill>
                      <a:latin typeface="华文仿宋" pitchFamily="2" charset="-122"/>
                      <a:ea typeface="华文仿宋" pitchFamily="2" charset="-122"/>
                    </a:rPr>
                    <a:t>5</a:t>
                  </a:r>
                </a:p>
              </p:txBody>
            </p:sp>
            <p:sp>
              <p:nvSpPr>
                <p:cNvPr id="89142" name="Rectangle 54"/>
                <p:cNvSpPr>
                  <a:spLocks noChangeArrowheads="1"/>
                </p:cNvSpPr>
                <p:nvPr/>
              </p:nvSpPr>
              <p:spPr bwMode="auto">
                <a:xfrm>
                  <a:off x="0" y="2016"/>
                  <a:ext cx="41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>
                    <a:latin typeface="华文仿宋" pitchFamily="2" charset="-122"/>
                    <a:ea typeface="华文仿宋" pitchFamily="2" charset="-122"/>
                  </a:endParaRPr>
                </a:p>
              </p:txBody>
            </p:sp>
          </p:grpSp>
          <p:grpSp>
            <p:nvGrpSpPr>
              <p:cNvPr id="20" name="Group 57"/>
              <p:cNvGrpSpPr>
                <a:grpSpLocks/>
              </p:cNvGrpSpPr>
              <p:nvPr/>
            </p:nvGrpSpPr>
            <p:grpSpPr bwMode="auto">
              <a:xfrm>
                <a:off x="412" y="2016"/>
                <a:ext cx="428" cy="384"/>
                <a:chOff x="412" y="2016"/>
                <a:chExt cx="428" cy="384"/>
              </a:xfrm>
            </p:grpSpPr>
            <p:sp>
              <p:nvSpPr>
                <p:cNvPr id="89107" name="Rectangle 19"/>
                <p:cNvSpPr>
                  <a:spLocks noChangeArrowheads="1"/>
                </p:cNvSpPr>
                <p:nvPr/>
              </p:nvSpPr>
              <p:spPr bwMode="auto">
                <a:xfrm>
                  <a:off x="455" y="2016"/>
                  <a:ext cx="342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kumimoji="1" lang="en-US" altLang="zh-CN" sz="2400" b="1">
                      <a:solidFill>
                        <a:schemeClr val="tx1"/>
                      </a:solidFill>
                      <a:latin typeface="华文仿宋" pitchFamily="2" charset="-122"/>
                      <a:ea typeface="华文仿宋" pitchFamily="2" charset="-122"/>
                    </a:rPr>
                    <a:t>3, 1, 2</a:t>
                  </a:r>
                </a:p>
              </p:txBody>
            </p:sp>
            <p:sp>
              <p:nvSpPr>
                <p:cNvPr id="89144" name="Rectangle 56"/>
                <p:cNvSpPr>
                  <a:spLocks noChangeArrowheads="1"/>
                </p:cNvSpPr>
                <p:nvPr/>
              </p:nvSpPr>
              <p:spPr bwMode="auto">
                <a:xfrm>
                  <a:off x="412" y="2016"/>
                  <a:ext cx="42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>
                    <a:latin typeface="华文仿宋" pitchFamily="2" charset="-122"/>
                    <a:ea typeface="华文仿宋" pitchFamily="2" charset="-122"/>
                  </a:endParaRPr>
                </a:p>
              </p:txBody>
            </p:sp>
          </p:grpSp>
          <p:grpSp>
            <p:nvGrpSpPr>
              <p:cNvPr id="21" name="Group 59"/>
              <p:cNvGrpSpPr>
                <a:grpSpLocks/>
              </p:cNvGrpSpPr>
              <p:nvPr/>
            </p:nvGrpSpPr>
            <p:grpSpPr bwMode="auto">
              <a:xfrm>
                <a:off x="840" y="2016"/>
                <a:ext cx="686" cy="384"/>
                <a:chOff x="840" y="2016"/>
                <a:chExt cx="686" cy="384"/>
              </a:xfrm>
            </p:grpSpPr>
            <p:sp>
              <p:nvSpPr>
                <p:cNvPr id="89108" name="Rectangle 20"/>
                <p:cNvSpPr>
                  <a:spLocks noChangeArrowheads="1"/>
                </p:cNvSpPr>
                <p:nvPr/>
              </p:nvSpPr>
              <p:spPr bwMode="auto">
                <a:xfrm>
                  <a:off x="883" y="2016"/>
                  <a:ext cx="600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kumimoji="1" lang="en-US" altLang="zh-CN" sz="2400" b="1">
                      <a:solidFill>
                        <a:schemeClr val="tx1"/>
                      </a:solidFill>
                      <a:latin typeface="华文仿宋" pitchFamily="2" charset="-122"/>
                      <a:ea typeface="华文仿宋" pitchFamily="2" charset="-122"/>
                    </a:rPr>
                    <a:t>7+6+8=21</a:t>
                  </a:r>
                </a:p>
              </p:txBody>
            </p:sp>
            <p:sp>
              <p:nvSpPr>
                <p:cNvPr id="89146" name="Rectangle 58"/>
                <p:cNvSpPr>
                  <a:spLocks noChangeArrowheads="1"/>
                </p:cNvSpPr>
                <p:nvPr/>
              </p:nvSpPr>
              <p:spPr bwMode="auto">
                <a:xfrm>
                  <a:off x="840" y="2016"/>
                  <a:ext cx="68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>
                    <a:latin typeface="华文仿宋" pitchFamily="2" charset="-122"/>
                    <a:ea typeface="华文仿宋" pitchFamily="2" charset="-122"/>
                  </a:endParaRPr>
                </a:p>
              </p:txBody>
            </p:sp>
          </p:grpSp>
          <p:grpSp>
            <p:nvGrpSpPr>
              <p:cNvPr id="22" name="Group 61"/>
              <p:cNvGrpSpPr>
                <a:grpSpLocks/>
              </p:cNvGrpSpPr>
              <p:nvPr/>
            </p:nvGrpSpPr>
            <p:grpSpPr bwMode="auto">
              <a:xfrm>
                <a:off x="0" y="2400"/>
                <a:ext cx="412" cy="384"/>
                <a:chOff x="0" y="2400"/>
                <a:chExt cx="412" cy="384"/>
              </a:xfrm>
            </p:grpSpPr>
            <p:sp>
              <p:nvSpPr>
                <p:cNvPr id="89109" name="Rectangle 21"/>
                <p:cNvSpPr>
                  <a:spLocks noChangeArrowheads="1"/>
                </p:cNvSpPr>
                <p:nvPr/>
              </p:nvSpPr>
              <p:spPr bwMode="auto">
                <a:xfrm>
                  <a:off x="43" y="2400"/>
                  <a:ext cx="326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kumimoji="1" lang="en-US" altLang="zh-CN" sz="2400" b="1">
                      <a:solidFill>
                        <a:schemeClr val="tx1"/>
                      </a:solidFill>
                      <a:latin typeface="华文仿宋" pitchFamily="2" charset="-122"/>
                      <a:ea typeface="华文仿宋" pitchFamily="2" charset="-122"/>
                    </a:rPr>
                    <a:t>6</a:t>
                  </a:r>
                </a:p>
              </p:txBody>
            </p:sp>
            <p:sp>
              <p:nvSpPr>
                <p:cNvPr id="89148" name="Rectangle 60"/>
                <p:cNvSpPr>
                  <a:spLocks noChangeArrowheads="1"/>
                </p:cNvSpPr>
                <p:nvPr/>
              </p:nvSpPr>
              <p:spPr bwMode="auto">
                <a:xfrm>
                  <a:off x="0" y="2400"/>
                  <a:ext cx="41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>
                    <a:latin typeface="华文仿宋" pitchFamily="2" charset="-122"/>
                    <a:ea typeface="华文仿宋" pitchFamily="2" charset="-122"/>
                  </a:endParaRPr>
                </a:p>
              </p:txBody>
            </p:sp>
          </p:grpSp>
          <p:grpSp>
            <p:nvGrpSpPr>
              <p:cNvPr id="23" name="Group 63"/>
              <p:cNvGrpSpPr>
                <a:grpSpLocks/>
              </p:cNvGrpSpPr>
              <p:nvPr/>
            </p:nvGrpSpPr>
            <p:grpSpPr bwMode="auto">
              <a:xfrm>
                <a:off x="412" y="2400"/>
                <a:ext cx="428" cy="384"/>
                <a:chOff x="412" y="2400"/>
                <a:chExt cx="428" cy="384"/>
              </a:xfrm>
            </p:grpSpPr>
            <p:sp>
              <p:nvSpPr>
                <p:cNvPr id="89110" name="Rectangle 22"/>
                <p:cNvSpPr>
                  <a:spLocks noChangeArrowheads="1"/>
                </p:cNvSpPr>
                <p:nvPr/>
              </p:nvSpPr>
              <p:spPr bwMode="auto">
                <a:xfrm>
                  <a:off x="455" y="2400"/>
                  <a:ext cx="342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kumimoji="1" lang="en-US" altLang="zh-CN" sz="2400" b="1">
                      <a:solidFill>
                        <a:schemeClr val="tx1"/>
                      </a:solidFill>
                      <a:latin typeface="华文仿宋" pitchFamily="2" charset="-122"/>
                      <a:ea typeface="华文仿宋" pitchFamily="2" charset="-122"/>
                    </a:rPr>
                    <a:t>3, 2, 1</a:t>
                  </a:r>
                </a:p>
              </p:txBody>
            </p:sp>
            <p:sp>
              <p:nvSpPr>
                <p:cNvPr id="89150" name="Rectangle 62"/>
                <p:cNvSpPr>
                  <a:spLocks noChangeArrowheads="1"/>
                </p:cNvSpPr>
                <p:nvPr/>
              </p:nvSpPr>
              <p:spPr bwMode="auto">
                <a:xfrm>
                  <a:off x="412" y="2400"/>
                  <a:ext cx="42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>
                    <a:latin typeface="华文仿宋" pitchFamily="2" charset="-122"/>
                    <a:ea typeface="华文仿宋" pitchFamily="2" charset="-122"/>
                  </a:endParaRPr>
                </a:p>
              </p:txBody>
            </p:sp>
          </p:grpSp>
          <p:grpSp>
            <p:nvGrpSpPr>
              <p:cNvPr id="24" name="Group 65"/>
              <p:cNvGrpSpPr>
                <a:grpSpLocks/>
              </p:cNvGrpSpPr>
              <p:nvPr/>
            </p:nvGrpSpPr>
            <p:grpSpPr bwMode="auto">
              <a:xfrm>
                <a:off x="840" y="2400"/>
                <a:ext cx="686" cy="384"/>
                <a:chOff x="840" y="2400"/>
                <a:chExt cx="686" cy="384"/>
              </a:xfrm>
            </p:grpSpPr>
            <p:sp>
              <p:nvSpPr>
                <p:cNvPr id="89111" name="Rectangle 23"/>
                <p:cNvSpPr>
                  <a:spLocks noChangeArrowheads="1"/>
                </p:cNvSpPr>
                <p:nvPr/>
              </p:nvSpPr>
              <p:spPr bwMode="auto">
                <a:xfrm>
                  <a:off x="883" y="2400"/>
                  <a:ext cx="600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r>
                    <a:rPr kumimoji="1" lang="en-US" altLang="zh-CN" sz="2400" b="1">
                      <a:solidFill>
                        <a:schemeClr val="tx1"/>
                      </a:solidFill>
                      <a:latin typeface="华文仿宋" pitchFamily="2" charset="-122"/>
                      <a:ea typeface="华文仿宋" pitchFamily="2" charset="-122"/>
                    </a:rPr>
                    <a:t>7+4+5=16</a:t>
                  </a:r>
                </a:p>
              </p:txBody>
            </p:sp>
            <p:sp>
              <p:nvSpPr>
                <p:cNvPr id="89152" name="Rectangle 64"/>
                <p:cNvSpPr>
                  <a:spLocks noChangeArrowheads="1"/>
                </p:cNvSpPr>
                <p:nvPr/>
              </p:nvSpPr>
              <p:spPr bwMode="auto">
                <a:xfrm>
                  <a:off x="840" y="2400"/>
                  <a:ext cx="68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>
                    <a:latin typeface="华文仿宋" pitchFamily="2" charset="-122"/>
                    <a:ea typeface="华文仿宋" pitchFamily="2" charset="-122"/>
                  </a:endParaRPr>
                </a:p>
              </p:txBody>
            </p:sp>
          </p:grpSp>
        </p:grpSp>
        <p:sp>
          <p:nvSpPr>
            <p:cNvPr id="89155" name="Rectangle 67"/>
            <p:cNvSpPr>
              <a:spLocks noChangeArrowheads="1"/>
            </p:cNvSpPr>
            <p:nvPr/>
          </p:nvSpPr>
          <p:spPr bwMode="auto">
            <a:xfrm>
              <a:off x="-2" y="-2"/>
              <a:ext cx="1530" cy="2788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latin typeface="华文仿宋" pitchFamily="2" charset="-122"/>
                <a:ea typeface="华文仿宋" pitchFamily="2" charset="-122"/>
              </a:endParaRPr>
            </a:p>
          </p:txBody>
        </p: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8" name="Text Box 4"/>
          <p:cNvSpPr txBox="1">
            <a:spLocks noGrp="1" noChangeArrowheads="1"/>
          </p:cNvSpPr>
          <p:nvPr>
            <p:ph idx="1"/>
          </p:nvPr>
        </p:nvSpPr>
        <p:spPr>
          <a:xfrm>
            <a:off x="457200" y="1481328"/>
            <a:ext cx="8229600" cy="2452043"/>
          </a:xfrm>
          <a:noFill/>
          <a:ln/>
        </p:spPr>
        <p:txBody>
          <a:bodyPr/>
          <a:lstStyle/>
          <a:p>
            <a:pPr marL="0" indent="0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en-US" altLang="zh-CN" b="1" dirty="0">
                <a:latin typeface="华文仿宋" pitchFamily="2" charset="-122"/>
                <a:ea typeface="华文仿宋" pitchFamily="2" charset="-122"/>
              </a:rPr>
              <a:t>        </a:t>
            </a:r>
            <a:r>
              <a:rPr lang="zh-CN" altLang="en-US" b="1" dirty="0">
                <a:latin typeface="华文仿宋" pitchFamily="2" charset="-122"/>
                <a:ea typeface="华文仿宋" pitchFamily="2" charset="-122"/>
              </a:rPr>
              <a:t>由于任务分配问题需要考虑的排列数量是</a:t>
            </a:r>
            <a:r>
              <a:rPr lang="en-US" altLang="zh-CN" b="1" i="1" dirty="0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n</a:t>
            </a:r>
            <a:r>
              <a:rPr lang="en-US" altLang="zh-CN" b="1" dirty="0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!</a:t>
            </a:r>
            <a:r>
              <a:rPr lang="zh-CN" altLang="en-US" b="1" dirty="0">
                <a:latin typeface="华文仿宋" pitchFamily="2" charset="-122"/>
                <a:ea typeface="华文仿宋" pitchFamily="2" charset="-122"/>
              </a:rPr>
              <a:t>，所以，除了该问题的一些规模非常小的实例，蛮力法几乎是不实用的。 </a:t>
            </a:r>
          </a:p>
        </p:txBody>
      </p:sp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884238" y="1397000"/>
            <a:ext cx="7543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 dirty="0">
                <a:solidFill>
                  <a:srgbClr val="2C1A8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3.5  </a:t>
            </a:r>
            <a:r>
              <a:rPr lang="zh-CN" altLang="en-US" sz="4000" b="1" dirty="0">
                <a:solidFill>
                  <a:srgbClr val="2C1A8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图问题中的蛮力法 </a:t>
            </a:r>
          </a:p>
        </p:txBody>
      </p:sp>
      <p:sp>
        <p:nvSpPr>
          <p:cNvPr id="40966" name="Text Box 6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2286000" y="2879725"/>
            <a:ext cx="5105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32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3.5.1  </a:t>
            </a:r>
            <a:r>
              <a:rPr kumimoji="1" lang="zh-CN" altLang="en-US" sz="32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哈密顿回路问题 </a:t>
            </a:r>
          </a:p>
        </p:txBody>
      </p:sp>
      <p:sp>
        <p:nvSpPr>
          <p:cNvPr id="40969" name="Text Box 9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286000" y="3611563"/>
            <a:ext cx="4572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3.5.2  TSP</a:t>
            </a:r>
            <a:r>
              <a:rPr kumimoji="1" lang="zh-CN" altLang="en-US" sz="32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问题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990600" y="838200"/>
            <a:ext cx="6858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 dirty="0">
                <a:solidFill>
                  <a:srgbClr val="2C1A8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3.5.1 </a:t>
            </a:r>
            <a:r>
              <a:rPr kumimoji="1" lang="en-US" altLang="zh-CN" sz="4000" b="1" dirty="0">
                <a:solidFill>
                  <a:srgbClr val="A50021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zh-CN" altLang="en-US" sz="4000" b="1" dirty="0">
                <a:solidFill>
                  <a:srgbClr val="2C1A8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哈密顿回路问题 </a:t>
            </a:r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685800" y="1676400"/>
            <a:ext cx="77724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哈密顿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（</a:t>
            </a:r>
            <a:r>
              <a:rPr kumimoji="1" lang="en-US" altLang="zh-CN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William Hamilton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，</a:t>
            </a:r>
            <a:r>
              <a:rPr kumimoji="1" lang="en-US" altLang="zh-CN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1805—1865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）提出了著名的周游世界问题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。用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正十二面体的</a:t>
            </a:r>
            <a:r>
              <a:rPr kumimoji="1" lang="en-US" altLang="zh-CN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20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个顶点代表</a:t>
            </a:r>
            <a:r>
              <a:rPr kumimoji="1" lang="en-US" altLang="zh-CN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20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个城市，要求从一个城市出发，经过每个城市恰好一次，然后回到出发城市。</a:t>
            </a:r>
          </a:p>
        </p:txBody>
      </p:sp>
      <p:sp>
        <p:nvSpPr>
          <p:cNvPr id="42021" name="Text Box 37"/>
          <p:cNvSpPr txBox="1">
            <a:spLocks noChangeArrowheads="1"/>
          </p:cNvSpPr>
          <p:nvPr/>
        </p:nvSpPr>
        <p:spPr bwMode="auto">
          <a:xfrm>
            <a:off x="2506663" y="6816725"/>
            <a:ext cx="3748087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 eaLnBrk="0" hangingPunct="0"/>
            <a:endParaRPr lang="zh-CN" altLang="zh-CN" sz="140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950913" y="3403600"/>
            <a:ext cx="3629025" cy="2562225"/>
            <a:chOff x="1532" y="2610"/>
            <a:chExt cx="2459" cy="1605"/>
          </a:xfrm>
        </p:grpSpPr>
        <p:sp>
          <p:nvSpPr>
            <p:cNvPr id="41992" name="Text Box 8"/>
            <p:cNvSpPr txBox="1">
              <a:spLocks noChangeArrowheads="1"/>
            </p:cNvSpPr>
            <p:nvPr/>
          </p:nvSpPr>
          <p:spPr bwMode="auto">
            <a:xfrm>
              <a:off x="1902" y="3215"/>
              <a:ext cx="167" cy="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6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19</a:t>
              </a:r>
            </a:p>
          </p:txBody>
        </p:sp>
        <p:sp>
          <p:nvSpPr>
            <p:cNvPr id="41993" name="Text Box 9"/>
            <p:cNvSpPr txBox="1">
              <a:spLocks noChangeArrowheads="1"/>
            </p:cNvSpPr>
            <p:nvPr/>
          </p:nvSpPr>
          <p:spPr bwMode="auto">
            <a:xfrm>
              <a:off x="2069" y="3901"/>
              <a:ext cx="132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6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8</a:t>
              </a:r>
            </a:p>
          </p:txBody>
        </p:sp>
        <p:sp>
          <p:nvSpPr>
            <p:cNvPr id="41994" name="Text Box 10"/>
            <p:cNvSpPr txBox="1">
              <a:spLocks noChangeArrowheads="1"/>
            </p:cNvSpPr>
            <p:nvPr/>
          </p:nvSpPr>
          <p:spPr bwMode="auto">
            <a:xfrm>
              <a:off x="3471" y="3243"/>
              <a:ext cx="132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6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3</a:t>
              </a:r>
            </a:p>
          </p:txBody>
        </p:sp>
        <p:sp>
          <p:nvSpPr>
            <p:cNvPr id="41995" name="Text Box 11"/>
            <p:cNvSpPr txBox="1">
              <a:spLocks noChangeArrowheads="1"/>
            </p:cNvSpPr>
            <p:nvPr/>
          </p:nvSpPr>
          <p:spPr bwMode="auto">
            <a:xfrm>
              <a:off x="2599" y="2857"/>
              <a:ext cx="185" cy="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6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14</a:t>
              </a:r>
            </a:p>
          </p:txBody>
        </p:sp>
        <p:sp>
          <p:nvSpPr>
            <p:cNvPr id="41996" name="Line 12"/>
            <p:cNvSpPr>
              <a:spLocks noChangeShapeType="1"/>
            </p:cNvSpPr>
            <p:nvPr/>
          </p:nvSpPr>
          <p:spPr bwMode="auto">
            <a:xfrm flipV="1">
              <a:off x="1743" y="2750"/>
              <a:ext cx="1010" cy="53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7" name="Line 13"/>
            <p:cNvSpPr>
              <a:spLocks noChangeShapeType="1"/>
            </p:cNvSpPr>
            <p:nvPr/>
          </p:nvSpPr>
          <p:spPr bwMode="auto">
            <a:xfrm>
              <a:off x="2762" y="2742"/>
              <a:ext cx="1023" cy="56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8" name="Line 14"/>
            <p:cNvSpPr>
              <a:spLocks noChangeShapeType="1"/>
            </p:cNvSpPr>
            <p:nvPr/>
          </p:nvSpPr>
          <p:spPr bwMode="auto">
            <a:xfrm flipH="1">
              <a:off x="3321" y="3303"/>
              <a:ext cx="464" cy="8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9" name="Freeform 15"/>
            <p:cNvSpPr>
              <a:spLocks/>
            </p:cNvSpPr>
            <p:nvPr/>
          </p:nvSpPr>
          <p:spPr bwMode="auto">
            <a:xfrm flipV="1">
              <a:off x="2057" y="4141"/>
              <a:ext cx="1260" cy="0"/>
            </a:xfrm>
            <a:custGeom>
              <a:avLst/>
              <a:gdLst/>
              <a:ahLst/>
              <a:cxnLst>
                <a:cxn ang="0">
                  <a:pos x="1410" y="1"/>
                </a:cxn>
                <a:cxn ang="0">
                  <a:pos x="0" y="0"/>
                </a:cxn>
              </a:cxnLst>
              <a:rect l="0" t="0" r="r" b="b"/>
              <a:pathLst>
                <a:path w="1410" h="1">
                  <a:moveTo>
                    <a:pt x="1410" y="1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0" name="Freeform 16"/>
            <p:cNvSpPr>
              <a:spLocks/>
            </p:cNvSpPr>
            <p:nvPr/>
          </p:nvSpPr>
          <p:spPr bwMode="auto">
            <a:xfrm>
              <a:off x="1734" y="3284"/>
              <a:ext cx="318" cy="859"/>
            </a:xfrm>
            <a:custGeom>
              <a:avLst/>
              <a:gdLst/>
              <a:ahLst/>
              <a:cxnLst>
                <a:cxn ang="0">
                  <a:pos x="361" y="1304"/>
                </a:cxn>
                <a:cxn ang="0">
                  <a:pos x="0" y="0"/>
                </a:cxn>
              </a:cxnLst>
              <a:rect l="0" t="0" r="r" b="b"/>
              <a:pathLst>
                <a:path w="361" h="1304">
                  <a:moveTo>
                    <a:pt x="361" y="1304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1" name="Line 17"/>
            <p:cNvSpPr>
              <a:spLocks noChangeShapeType="1"/>
            </p:cNvSpPr>
            <p:nvPr/>
          </p:nvSpPr>
          <p:spPr bwMode="auto">
            <a:xfrm>
              <a:off x="2771" y="2750"/>
              <a:ext cx="0" cy="20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2" name="Freeform 18"/>
            <p:cNvSpPr>
              <a:spLocks/>
            </p:cNvSpPr>
            <p:nvPr/>
          </p:nvSpPr>
          <p:spPr bwMode="auto">
            <a:xfrm>
              <a:off x="3494" y="3300"/>
              <a:ext cx="282" cy="91"/>
            </a:xfrm>
            <a:custGeom>
              <a:avLst/>
              <a:gdLst/>
              <a:ahLst/>
              <a:cxnLst>
                <a:cxn ang="0">
                  <a:pos x="390" y="0"/>
                </a:cxn>
                <a:cxn ang="0">
                  <a:pos x="0" y="150"/>
                </a:cxn>
              </a:cxnLst>
              <a:rect l="0" t="0" r="r" b="b"/>
              <a:pathLst>
                <a:path w="390" h="150">
                  <a:moveTo>
                    <a:pt x="390" y="0"/>
                  </a:moveTo>
                  <a:lnTo>
                    <a:pt x="0" y="15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3" name="Freeform 19"/>
            <p:cNvSpPr>
              <a:spLocks/>
            </p:cNvSpPr>
            <p:nvPr/>
          </p:nvSpPr>
          <p:spPr bwMode="auto">
            <a:xfrm>
              <a:off x="3159" y="3972"/>
              <a:ext cx="153" cy="162"/>
            </a:xfrm>
            <a:custGeom>
              <a:avLst/>
              <a:gdLst/>
              <a:ahLst/>
              <a:cxnLst>
                <a:cxn ang="0">
                  <a:pos x="194" y="285"/>
                </a:cxn>
                <a:cxn ang="0">
                  <a:pos x="0" y="0"/>
                </a:cxn>
              </a:cxnLst>
              <a:rect l="0" t="0" r="r" b="b"/>
              <a:pathLst>
                <a:path w="194" h="285">
                  <a:moveTo>
                    <a:pt x="194" y="285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4" name="Freeform 20"/>
            <p:cNvSpPr>
              <a:spLocks/>
            </p:cNvSpPr>
            <p:nvPr/>
          </p:nvSpPr>
          <p:spPr bwMode="auto">
            <a:xfrm>
              <a:off x="2066" y="3980"/>
              <a:ext cx="141" cy="157"/>
            </a:xfrm>
            <a:custGeom>
              <a:avLst/>
              <a:gdLst/>
              <a:ahLst/>
              <a:cxnLst>
                <a:cxn ang="0">
                  <a:pos x="0" y="240"/>
                </a:cxn>
                <a:cxn ang="0">
                  <a:pos x="210" y="0"/>
                </a:cxn>
              </a:cxnLst>
              <a:rect l="0" t="0" r="r" b="b"/>
              <a:pathLst>
                <a:path w="210" h="240">
                  <a:moveTo>
                    <a:pt x="0" y="240"/>
                  </a:moveTo>
                  <a:lnTo>
                    <a:pt x="210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5" name="Line 21"/>
            <p:cNvSpPr>
              <a:spLocks noChangeShapeType="1"/>
            </p:cNvSpPr>
            <p:nvPr/>
          </p:nvSpPr>
          <p:spPr bwMode="auto">
            <a:xfrm>
              <a:off x="1739" y="3287"/>
              <a:ext cx="247" cy="5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6" name="Freeform 22"/>
            <p:cNvSpPr>
              <a:spLocks/>
            </p:cNvSpPr>
            <p:nvPr/>
          </p:nvSpPr>
          <p:spPr bwMode="auto">
            <a:xfrm>
              <a:off x="1978" y="2956"/>
              <a:ext cx="775" cy="385"/>
            </a:xfrm>
            <a:custGeom>
              <a:avLst/>
              <a:gdLst/>
              <a:ahLst/>
              <a:cxnLst>
                <a:cxn ang="0">
                  <a:pos x="0" y="594"/>
                </a:cxn>
                <a:cxn ang="0">
                  <a:pos x="525" y="354"/>
                </a:cxn>
                <a:cxn ang="0">
                  <a:pos x="910" y="0"/>
                </a:cxn>
              </a:cxnLst>
              <a:rect l="0" t="0" r="r" b="b"/>
              <a:pathLst>
                <a:path w="910" h="594">
                  <a:moveTo>
                    <a:pt x="0" y="594"/>
                  </a:moveTo>
                  <a:lnTo>
                    <a:pt x="525" y="354"/>
                  </a:lnTo>
                  <a:lnTo>
                    <a:pt x="910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7" name="Freeform 23"/>
            <p:cNvSpPr>
              <a:spLocks/>
            </p:cNvSpPr>
            <p:nvPr/>
          </p:nvSpPr>
          <p:spPr bwMode="auto">
            <a:xfrm>
              <a:off x="2762" y="2948"/>
              <a:ext cx="746" cy="43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5" y="387"/>
                </a:cxn>
                <a:cxn ang="0">
                  <a:pos x="735" y="630"/>
                </a:cxn>
              </a:cxnLst>
              <a:rect l="0" t="0" r="r" b="b"/>
              <a:pathLst>
                <a:path w="735" h="630">
                  <a:moveTo>
                    <a:pt x="0" y="0"/>
                  </a:moveTo>
                  <a:lnTo>
                    <a:pt x="315" y="387"/>
                  </a:lnTo>
                  <a:lnTo>
                    <a:pt x="735" y="63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8" name="Freeform 24"/>
            <p:cNvSpPr>
              <a:spLocks/>
            </p:cNvSpPr>
            <p:nvPr/>
          </p:nvSpPr>
          <p:spPr bwMode="auto">
            <a:xfrm>
              <a:off x="3173" y="3393"/>
              <a:ext cx="326" cy="581"/>
            </a:xfrm>
            <a:custGeom>
              <a:avLst/>
              <a:gdLst/>
              <a:ahLst/>
              <a:cxnLst>
                <a:cxn ang="0">
                  <a:pos x="330" y="0"/>
                </a:cxn>
                <a:cxn ang="0">
                  <a:pos x="100" y="352"/>
                </a:cxn>
                <a:cxn ang="0">
                  <a:pos x="0" y="810"/>
                </a:cxn>
              </a:cxnLst>
              <a:rect l="0" t="0" r="r" b="b"/>
              <a:pathLst>
                <a:path w="330" h="810">
                  <a:moveTo>
                    <a:pt x="330" y="0"/>
                  </a:moveTo>
                  <a:lnTo>
                    <a:pt x="100" y="352"/>
                  </a:lnTo>
                  <a:lnTo>
                    <a:pt x="0" y="81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9" name="Freeform 25"/>
            <p:cNvSpPr>
              <a:spLocks/>
            </p:cNvSpPr>
            <p:nvPr/>
          </p:nvSpPr>
          <p:spPr bwMode="auto">
            <a:xfrm>
              <a:off x="2216" y="3927"/>
              <a:ext cx="948" cy="57"/>
            </a:xfrm>
            <a:custGeom>
              <a:avLst/>
              <a:gdLst/>
              <a:ahLst/>
              <a:cxnLst>
                <a:cxn ang="0">
                  <a:pos x="1126" y="95"/>
                </a:cxn>
                <a:cxn ang="0">
                  <a:pos x="595" y="0"/>
                </a:cxn>
                <a:cxn ang="0">
                  <a:pos x="0" y="95"/>
                </a:cxn>
              </a:cxnLst>
              <a:rect l="0" t="0" r="r" b="b"/>
              <a:pathLst>
                <a:path w="1126" h="95">
                  <a:moveTo>
                    <a:pt x="1126" y="95"/>
                  </a:moveTo>
                  <a:lnTo>
                    <a:pt x="595" y="0"/>
                  </a:lnTo>
                  <a:lnTo>
                    <a:pt x="0" y="95"/>
                  </a:ln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0" name="Freeform 26"/>
            <p:cNvSpPr>
              <a:spLocks/>
            </p:cNvSpPr>
            <p:nvPr/>
          </p:nvSpPr>
          <p:spPr bwMode="auto">
            <a:xfrm>
              <a:off x="1981" y="3337"/>
              <a:ext cx="231" cy="645"/>
            </a:xfrm>
            <a:custGeom>
              <a:avLst/>
              <a:gdLst/>
              <a:ahLst/>
              <a:cxnLst>
                <a:cxn ang="0">
                  <a:pos x="242" y="906"/>
                </a:cxn>
                <a:cxn ang="0">
                  <a:pos x="201" y="462"/>
                </a:cxn>
                <a:cxn ang="0">
                  <a:pos x="0" y="0"/>
                </a:cxn>
              </a:cxnLst>
              <a:rect l="0" t="0" r="r" b="b"/>
              <a:pathLst>
                <a:path w="242" h="906">
                  <a:moveTo>
                    <a:pt x="242" y="906"/>
                  </a:moveTo>
                  <a:lnTo>
                    <a:pt x="201" y="462"/>
                  </a:ln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1" name="Line 27"/>
            <p:cNvSpPr>
              <a:spLocks noChangeShapeType="1"/>
            </p:cNvSpPr>
            <p:nvPr/>
          </p:nvSpPr>
          <p:spPr bwMode="auto">
            <a:xfrm>
              <a:off x="2418" y="3187"/>
              <a:ext cx="101" cy="17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2" name="Line 28"/>
            <p:cNvSpPr>
              <a:spLocks noChangeShapeType="1"/>
            </p:cNvSpPr>
            <p:nvPr/>
          </p:nvSpPr>
          <p:spPr bwMode="auto">
            <a:xfrm flipH="1">
              <a:off x="2919" y="3219"/>
              <a:ext cx="168" cy="14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3" name="Freeform 29"/>
            <p:cNvSpPr>
              <a:spLocks/>
            </p:cNvSpPr>
            <p:nvPr/>
          </p:nvSpPr>
          <p:spPr bwMode="auto">
            <a:xfrm>
              <a:off x="3018" y="3600"/>
              <a:ext cx="255" cy="56"/>
            </a:xfrm>
            <a:custGeom>
              <a:avLst/>
              <a:gdLst/>
              <a:ahLst/>
              <a:cxnLst>
                <a:cxn ang="0">
                  <a:pos x="300" y="105"/>
                </a:cxn>
                <a:cxn ang="0">
                  <a:pos x="0" y="0"/>
                </a:cxn>
              </a:cxnLst>
              <a:rect l="0" t="0" r="r" b="b"/>
              <a:pathLst>
                <a:path w="300" h="105">
                  <a:moveTo>
                    <a:pt x="300" y="105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4" name="Freeform 30"/>
            <p:cNvSpPr>
              <a:spLocks/>
            </p:cNvSpPr>
            <p:nvPr/>
          </p:nvSpPr>
          <p:spPr bwMode="auto">
            <a:xfrm>
              <a:off x="2706" y="3755"/>
              <a:ext cx="1" cy="172"/>
            </a:xfrm>
            <a:custGeom>
              <a:avLst/>
              <a:gdLst/>
              <a:ahLst/>
              <a:cxnLst>
                <a:cxn ang="0">
                  <a:pos x="10" y="270"/>
                </a:cxn>
                <a:cxn ang="0">
                  <a:pos x="0" y="0"/>
                </a:cxn>
              </a:cxnLst>
              <a:rect l="0" t="0" r="r" b="b"/>
              <a:pathLst>
                <a:path w="10" h="270">
                  <a:moveTo>
                    <a:pt x="10" y="270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5" name="Line 31"/>
            <p:cNvSpPr>
              <a:spLocks noChangeShapeType="1"/>
            </p:cNvSpPr>
            <p:nvPr/>
          </p:nvSpPr>
          <p:spPr bwMode="auto">
            <a:xfrm flipV="1">
              <a:off x="2175" y="3612"/>
              <a:ext cx="203" cy="4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6" name="Freeform 32"/>
            <p:cNvSpPr>
              <a:spLocks/>
            </p:cNvSpPr>
            <p:nvPr/>
          </p:nvSpPr>
          <p:spPr bwMode="auto">
            <a:xfrm>
              <a:off x="2524" y="3359"/>
              <a:ext cx="402" cy="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495" y="0"/>
                </a:cxn>
              </a:cxnLst>
              <a:rect l="0" t="0" r="r" b="b"/>
              <a:pathLst>
                <a:path w="495" h="1">
                  <a:moveTo>
                    <a:pt x="0" y="1"/>
                  </a:moveTo>
                  <a:lnTo>
                    <a:pt x="495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7" name="Freeform 33"/>
            <p:cNvSpPr>
              <a:spLocks/>
            </p:cNvSpPr>
            <p:nvPr/>
          </p:nvSpPr>
          <p:spPr bwMode="auto">
            <a:xfrm>
              <a:off x="2917" y="3357"/>
              <a:ext cx="113" cy="25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9" y="345"/>
                </a:cxn>
              </a:cxnLst>
              <a:rect l="0" t="0" r="r" b="b"/>
              <a:pathLst>
                <a:path w="119" h="345">
                  <a:moveTo>
                    <a:pt x="0" y="0"/>
                  </a:moveTo>
                  <a:lnTo>
                    <a:pt x="119" y="345"/>
                  </a:ln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8" name="Freeform 34"/>
            <p:cNvSpPr>
              <a:spLocks/>
            </p:cNvSpPr>
            <p:nvPr/>
          </p:nvSpPr>
          <p:spPr bwMode="auto">
            <a:xfrm>
              <a:off x="2713" y="3606"/>
              <a:ext cx="310" cy="154"/>
            </a:xfrm>
            <a:custGeom>
              <a:avLst/>
              <a:gdLst/>
              <a:ahLst/>
              <a:cxnLst>
                <a:cxn ang="0">
                  <a:pos x="421" y="0"/>
                </a:cxn>
                <a:cxn ang="0">
                  <a:pos x="0" y="225"/>
                </a:cxn>
              </a:cxnLst>
              <a:rect l="0" t="0" r="r" b="b"/>
              <a:pathLst>
                <a:path w="421" h="225">
                  <a:moveTo>
                    <a:pt x="421" y="0"/>
                  </a:moveTo>
                  <a:lnTo>
                    <a:pt x="0" y="225"/>
                  </a:ln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9" name="Line 35"/>
            <p:cNvSpPr>
              <a:spLocks noChangeShapeType="1"/>
            </p:cNvSpPr>
            <p:nvPr/>
          </p:nvSpPr>
          <p:spPr bwMode="auto">
            <a:xfrm flipH="1" flipV="1">
              <a:off x="2383" y="3614"/>
              <a:ext cx="321" cy="14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20" name="Freeform 36"/>
            <p:cNvSpPr>
              <a:spLocks/>
            </p:cNvSpPr>
            <p:nvPr/>
          </p:nvSpPr>
          <p:spPr bwMode="auto">
            <a:xfrm>
              <a:off x="2383" y="3366"/>
              <a:ext cx="132" cy="240"/>
            </a:xfrm>
            <a:custGeom>
              <a:avLst/>
              <a:gdLst/>
              <a:ahLst/>
              <a:cxnLst>
                <a:cxn ang="0">
                  <a:pos x="0" y="376"/>
                </a:cxn>
                <a:cxn ang="0">
                  <a:pos x="240" y="0"/>
                </a:cxn>
              </a:cxnLst>
              <a:rect l="0" t="0" r="r" b="b"/>
              <a:pathLst>
                <a:path w="240" h="376">
                  <a:moveTo>
                    <a:pt x="0" y="376"/>
                  </a:moveTo>
                  <a:lnTo>
                    <a:pt x="240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22" name="Text Box 38"/>
            <p:cNvSpPr txBox="1">
              <a:spLocks noChangeArrowheads="1"/>
            </p:cNvSpPr>
            <p:nvPr/>
          </p:nvSpPr>
          <p:spPr bwMode="auto">
            <a:xfrm>
              <a:off x="2651" y="2610"/>
              <a:ext cx="132" cy="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6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42023" name="Text Box 39"/>
            <p:cNvSpPr txBox="1">
              <a:spLocks noChangeArrowheads="1"/>
            </p:cNvSpPr>
            <p:nvPr/>
          </p:nvSpPr>
          <p:spPr bwMode="auto">
            <a:xfrm>
              <a:off x="1532" y="3237"/>
              <a:ext cx="185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6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20</a:t>
              </a:r>
            </a:p>
          </p:txBody>
        </p:sp>
        <p:sp>
          <p:nvSpPr>
            <p:cNvPr id="42024" name="Text Box 40"/>
            <p:cNvSpPr txBox="1">
              <a:spLocks noChangeArrowheads="1"/>
            </p:cNvSpPr>
            <p:nvPr/>
          </p:nvSpPr>
          <p:spPr bwMode="auto">
            <a:xfrm>
              <a:off x="3859" y="3248"/>
              <a:ext cx="132" cy="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6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2</a:t>
              </a:r>
            </a:p>
          </p:txBody>
        </p:sp>
        <p:sp>
          <p:nvSpPr>
            <p:cNvPr id="42025" name="Text Box 41"/>
            <p:cNvSpPr txBox="1">
              <a:spLocks noChangeArrowheads="1"/>
            </p:cNvSpPr>
            <p:nvPr/>
          </p:nvSpPr>
          <p:spPr bwMode="auto">
            <a:xfrm>
              <a:off x="3092" y="3098"/>
              <a:ext cx="185" cy="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6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13</a:t>
              </a:r>
            </a:p>
          </p:txBody>
        </p:sp>
        <p:sp>
          <p:nvSpPr>
            <p:cNvPr id="42026" name="Text Box 42"/>
            <p:cNvSpPr txBox="1">
              <a:spLocks noChangeArrowheads="1"/>
            </p:cNvSpPr>
            <p:nvPr/>
          </p:nvSpPr>
          <p:spPr bwMode="auto">
            <a:xfrm>
              <a:off x="2317" y="3039"/>
              <a:ext cx="185" cy="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6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15</a:t>
              </a:r>
            </a:p>
          </p:txBody>
        </p:sp>
        <p:sp>
          <p:nvSpPr>
            <p:cNvPr id="42027" name="Text Box 43"/>
            <p:cNvSpPr txBox="1">
              <a:spLocks noChangeArrowheads="1"/>
            </p:cNvSpPr>
            <p:nvPr/>
          </p:nvSpPr>
          <p:spPr bwMode="auto">
            <a:xfrm>
              <a:off x="3312" y="3604"/>
              <a:ext cx="132" cy="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6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4</a:t>
              </a:r>
            </a:p>
          </p:txBody>
        </p:sp>
        <p:sp>
          <p:nvSpPr>
            <p:cNvPr id="42028" name="Text Box 44"/>
            <p:cNvSpPr txBox="1">
              <a:spLocks noChangeArrowheads="1"/>
            </p:cNvSpPr>
            <p:nvPr/>
          </p:nvSpPr>
          <p:spPr bwMode="auto">
            <a:xfrm>
              <a:off x="3233" y="3915"/>
              <a:ext cx="132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6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5</a:t>
              </a:r>
            </a:p>
          </p:txBody>
        </p:sp>
        <p:sp>
          <p:nvSpPr>
            <p:cNvPr id="42029" name="Text Box 45"/>
            <p:cNvSpPr txBox="1">
              <a:spLocks noChangeArrowheads="1"/>
            </p:cNvSpPr>
            <p:nvPr/>
          </p:nvSpPr>
          <p:spPr bwMode="auto">
            <a:xfrm>
              <a:off x="3391" y="4097"/>
              <a:ext cx="132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6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6</a:t>
              </a:r>
            </a:p>
          </p:txBody>
        </p:sp>
        <p:sp>
          <p:nvSpPr>
            <p:cNvPr id="42030" name="Text Box 46"/>
            <p:cNvSpPr txBox="1">
              <a:spLocks noChangeArrowheads="1"/>
            </p:cNvSpPr>
            <p:nvPr/>
          </p:nvSpPr>
          <p:spPr bwMode="auto">
            <a:xfrm>
              <a:off x="1930" y="4105"/>
              <a:ext cx="132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6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7</a:t>
              </a:r>
            </a:p>
          </p:txBody>
        </p:sp>
        <p:sp>
          <p:nvSpPr>
            <p:cNvPr id="42031" name="Text Box 47"/>
            <p:cNvSpPr txBox="1">
              <a:spLocks noChangeArrowheads="1"/>
            </p:cNvSpPr>
            <p:nvPr/>
          </p:nvSpPr>
          <p:spPr bwMode="auto">
            <a:xfrm>
              <a:off x="2678" y="3967"/>
              <a:ext cx="132" cy="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6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9</a:t>
              </a:r>
            </a:p>
          </p:txBody>
        </p:sp>
        <p:sp>
          <p:nvSpPr>
            <p:cNvPr id="42032" name="Text Box 48"/>
            <p:cNvSpPr txBox="1">
              <a:spLocks noChangeArrowheads="1"/>
            </p:cNvSpPr>
            <p:nvPr/>
          </p:nvSpPr>
          <p:spPr bwMode="auto">
            <a:xfrm>
              <a:off x="2739" y="3756"/>
              <a:ext cx="168" cy="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6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10</a:t>
              </a:r>
            </a:p>
          </p:txBody>
        </p:sp>
        <p:sp>
          <p:nvSpPr>
            <p:cNvPr id="42033" name="Text Box 49"/>
            <p:cNvSpPr txBox="1">
              <a:spLocks noChangeArrowheads="1"/>
            </p:cNvSpPr>
            <p:nvPr/>
          </p:nvSpPr>
          <p:spPr bwMode="auto">
            <a:xfrm>
              <a:off x="2819" y="3511"/>
              <a:ext cx="167" cy="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6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11</a:t>
              </a:r>
            </a:p>
          </p:txBody>
        </p:sp>
        <p:sp>
          <p:nvSpPr>
            <p:cNvPr id="42034" name="Text Box 50"/>
            <p:cNvSpPr txBox="1">
              <a:spLocks noChangeArrowheads="1"/>
            </p:cNvSpPr>
            <p:nvPr/>
          </p:nvSpPr>
          <p:spPr bwMode="auto">
            <a:xfrm>
              <a:off x="2986" y="3314"/>
              <a:ext cx="168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6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12</a:t>
              </a:r>
            </a:p>
          </p:txBody>
        </p:sp>
        <p:sp>
          <p:nvSpPr>
            <p:cNvPr id="42035" name="Text Box 51"/>
            <p:cNvSpPr txBox="1">
              <a:spLocks noChangeArrowheads="1"/>
            </p:cNvSpPr>
            <p:nvPr/>
          </p:nvSpPr>
          <p:spPr bwMode="auto">
            <a:xfrm>
              <a:off x="2316" y="3294"/>
              <a:ext cx="168" cy="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6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16</a:t>
              </a:r>
            </a:p>
          </p:txBody>
        </p:sp>
        <p:sp>
          <p:nvSpPr>
            <p:cNvPr id="42036" name="Text Box 52"/>
            <p:cNvSpPr txBox="1">
              <a:spLocks noChangeArrowheads="1"/>
            </p:cNvSpPr>
            <p:nvPr/>
          </p:nvSpPr>
          <p:spPr bwMode="auto">
            <a:xfrm>
              <a:off x="2439" y="3517"/>
              <a:ext cx="168" cy="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6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17</a:t>
              </a:r>
            </a:p>
          </p:txBody>
        </p:sp>
        <p:sp>
          <p:nvSpPr>
            <p:cNvPr id="42037" name="Text Box 53"/>
            <p:cNvSpPr txBox="1">
              <a:spLocks noChangeArrowheads="1"/>
            </p:cNvSpPr>
            <p:nvPr/>
          </p:nvSpPr>
          <p:spPr bwMode="auto">
            <a:xfrm>
              <a:off x="1972" y="3623"/>
              <a:ext cx="168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6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18</a:t>
              </a:r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4557713" y="3822701"/>
            <a:ext cx="4110037" cy="1865313"/>
            <a:chOff x="2871" y="2408"/>
            <a:chExt cx="2589" cy="1175"/>
          </a:xfrm>
        </p:grpSpPr>
        <p:sp>
          <p:nvSpPr>
            <p:cNvPr id="56340" name="Rectangle 20"/>
            <p:cNvSpPr>
              <a:spLocks noChangeArrowheads="1"/>
            </p:cNvSpPr>
            <p:nvPr/>
          </p:nvSpPr>
          <p:spPr bwMode="auto">
            <a:xfrm>
              <a:off x="3317" y="2408"/>
              <a:ext cx="2143" cy="1175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zh-CN" altLang="en-US" sz="2400" b="1" dirty="0">
                  <a:solidFill>
                    <a:schemeClr val="tx1"/>
                  </a:solidFill>
                  <a:latin typeface="华文仿宋" pitchFamily="2" charset="-122"/>
                  <a:ea typeface="华文仿宋" pitchFamily="2" charset="-122"/>
                </a:rPr>
                <a:t>正十二面体的展开图，按照图中的顶点编号所构成的回路，就是哈密顿回路的一个解。</a:t>
              </a:r>
              <a:r>
                <a:rPr kumimoji="1" lang="zh-CN" altLang="en-US" sz="2400" dirty="0">
                  <a:latin typeface="华文仿宋" pitchFamily="2" charset="-122"/>
                  <a:ea typeface="华文仿宋" pitchFamily="2" charset="-122"/>
                </a:rPr>
                <a:t> </a:t>
              </a:r>
            </a:p>
          </p:txBody>
        </p:sp>
        <p:sp>
          <p:nvSpPr>
            <p:cNvPr id="56341" name="AutoShape 21"/>
            <p:cNvSpPr>
              <a:spLocks noChangeArrowheads="1"/>
            </p:cNvSpPr>
            <p:nvPr/>
          </p:nvSpPr>
          <p:spPr bwMode="auto">
            <a:xfrm>
              <a:off x="2871" y="2870"/>
              <a:ext cx="393" cy="247"/>
            </a:xfrm>
            <a:prstGeom prst="leftArrow">
              <a:avLst>
                <a:gd name="adj1" fmla="val 50000"/>
                <a:gd name="adj2" fmla="val 39777"/>
              </a:avLst>
            </a:prstGeom>
            <a:solidFill>
              <a:schemeClr val="hlink"/>
            </a:solidFill>
            <a:ln w="63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469900" y="1079500"/>
            <a:ext cx="8091488" cy="513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kumimoji="1" lang="en-US" altLang="zh-CN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        </a:t>
            </a:r>
            <a:r>
              <a:rPr kumimoji="1" lang="zh-CN" altLang="en-US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使用蛮力法寻找哈密顿回路的基本思想是：对于给定的无向图</a:t>
            </a:r>
            <a:r>
              <a:rPr kumimoji="1" lang="en-US" altLang="zh-CN" sz="28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G</a:t>
            </a:r>
            <a:r>
              <a:rPr kumimoji="1" lang="en-US" altLang="zh-CN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=(</a:t>
            </a:r>
            <a:r>
              <a:rPr kumimoji="1" lang="en-US" altLang="zh-CN" sz="28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V</a:t>
            </a:r>
            <a:r>
              <a:rPr kumimoji="1" lang="en-US" altLang="zh-CN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, </a:t>
            </a:r>
            <a:r>
              <a:rPr kumimoji="1" lang="en-US" altLang="zh-CN" sz="28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E</a:t>
            </a:r>
            <a:r>
              <a:rPr kumimoji="1" lang="en-US" altLang="zh-CN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)</a:t>
            </a:r>
            <a:r>
              <a:rPr kumimoji="1" lang="zh-CN" altLang="en-US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，首先生成图中所有顶点的排列对象</a:t>
            </a:r>
            <a:r>
              <a:rPr kumimoji="1" lang="en-US" altLang="zh-CN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(</a:t>
            </a:r>
            <a:r>
              <a:rPr kumimoji="1" lang="en-US" altLang="zh-CN" sz="28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v</a:t>
            </a:r>
            <a:r>
              <a:rPr kumimoji="1" lang="en-US" altLang="zh-CN" sz="2800" b="1" i="1" baseline="-30000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i</a:t>
            </a:r>
            <a:r>
              <a:rPr kumimoji="1" lang="en-US" altLang="zh-CN" sz="2800" b="1" baseline="-30000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1</a:t>
            </a:r>
            <a:r>
              <a:rPr kumimoji="1" lang="en-US" altLang="zh-CN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, </a:t>
            </a:r>
            <a:r>
              <a:rPr kumimoji="1" lang="en-US" altLang="zh-CN" sz="28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v</a:t>
            </a:r>
            <a:r>
              <a:rPr kumimoji="1" lang="en-US" altLang="zh-CN" sz="2800" b="1" i="1" baseline="-30000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i</a:t>
            </a:r>
            <a:r>
              <a:rPr kumimoji="1" lang="en-US" altLang="zh-CN" sz="2800" b="1" baseline="-30000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2</a:t>
            </a:r>
            <a:r>
              <a:rPr kumimoji="1" lang="en-US" altLang="zh-CN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, …, </a:t>
            </a:r>
            <a:r>
              <a:rPr kumimoji="1" lang="en-US" altLang="zh-CN" sz="2800" b="1" i="1" dirty="0" err="1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v</a:t>
            </a:r>
            <a:r>
              <a:rPr kumimoji="1" lang="en-US" altLang="zh-CN" sz="2800" b="1" i="1" baseline="-30000" dirty="0" err="1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in</a:t>
            </a:r>
            <a:r>
              <a:rPr kumimoji="1" lang="en-US" altLang="zh-CN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)</a:t>
            </a:r>
            <a:r>
              <a:rPr kumimoji="1" lang="zh-CN" altLang="en-US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，然后依次考察每个排列对象是否满足以下</a:t>
            </a:r>
            <a:r>
              <a:rPr kumimoji="1" lang="zh-CN" altLang="en-US" sz="2800" b="1" dirty="0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两个条件</a:t>
            </a:r>
            <a:r>
              <a:rPr kumimoji="1" lang="zh-CN" altLang="en-US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：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kumimoji="1" lang="zh-CN" altLang="en-US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（</a:t>
            </a:r>
            <a:r>
              <a:rPr kumimoji="1" lang="en-US" altLang="zh-CN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1</a:t>
            </a:r>
            <a:r>
              <a:rPr kumimoji="1" lang="zh-CN" altLang="en-US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）相邻顶点之间存在边，即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kumimoji="1" lang="zh-CN" altLang="en-US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              </a:t>
            </a:r>
            <a:r>
              <a:rPr kumimoji="1" lang="en-US" altLang="zh-CN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(</a:t>
            </a:r>
            <a:r>
              <a:rPr kumimoji="1" lang="en-US" altLang="zh-CN" sz="2800" b="1" i="1" dirty="0" err="1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v</a:t>
            </a:r>
            <a:r>
              <a:rPr kumimoji="1" lang="en-US" altLang="zh-CN" sz="2800" b="1" i="1" baseline="-30000" dirty="0" err="1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ij</a:t>
            </a:r>
            <a:r>
              <a:rPr kumimoji="1" lang="en-US" altLang="zh-CN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, </a:t>
            </a:r>
            <a:r>
              <a:rPr kumimoji="1" lang="en-US" altLang="zh-CN" sz="28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v</a:t>
            </a:r>
            <a:r>
              <a:rPr kumimoji="1" lang="en-US" altLang="zh-CN" sz="2800" b="1" i="1" baseline="-30000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ij</a:t>
            </a:r>
            <a:r>
              <a:rPr kumimoji="1" lang="en-US" altLang="zh-CN" sz="2800" b="1" baseline="-30000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+1</a:t>
            </a:r>
            <a:r>
              <a:rPr kumimoji="1" lang="en-US" altLang="zh-CN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)∈</a:t>
            </a:r>
            <a:r>
              <a:rPr kumimoji="1" lang="en-US" altLang="zh-CN" sz="28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E</a:t>
            </a:r>
            <a:r>
              <a:rPr kumimoji="1" lang="zh-CN" altLang="en-US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（</a:t>
            </a:r>
            <a:r>
              <a:rPr kumimoji="1" lang="en-US" altLang="zh-CN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1≤</a:t>
            </a:r>
            <a:r>
              <a:rPr kumimoji="1" lang="en-US" altLang="zh-CN" sz="28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j</a:t>
            </a:r>
            <a:r>
              <a:rPr kumimoji="1" lang="en-US" altLang="zh-CN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≤</a:t>
            </a:r>
            <a:r>
              <a:rPr kumimoji="1" lang="en-US" altLang="zh-CN" sz="28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n</a:t>
            </a:r>
            <a:r>
              <a:rPr kumimoji="1" lang="en-US" altLang="zh-CN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-1</a:t>
            </a:r>
            <a:r>
              <a:rPr kumimoji="1" lang="zh-CN" altLang="en-US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）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kumimoji="1" lang="zh-CN" altLang="en-US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（</a:t>
            </a:r>
            <a:r>
              <a:rPr kumimoji="1" lang="en-US" altLang="zh-CN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2</a:t>
            </a:r>
            <a:r>
              <a:rPr kumimoji="1" lang="zh-CN" altLang="en-US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）最后一个顶点和第一个顶点之间存在边，即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kumimoji="1" lang="zh-CN" altLang="en-US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               </a:t>
            </a:r>
            <a:r>
              <a:rPr kumimoji="1" lang="en-US" altLang="zh-CN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(</a:t>
            </a:r>
            <a:r>
              <a:rPr kumimoji="1" lang="en-US" altLang="zh-CN" sz="2800" b="1" i="1" dirty="0" err="1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v</a:t>
            </a:r>
            <a:r>
              <a:rPr kumimoji="1" lang="en-US" altLang="zh-CN" sz="2800" b="1" i="1" baseline="-30000" dirty="0" err="1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in</a:t>
            </a:r>
            <a:r>
              <a:rPr kumimoji="1" lang="en-US" altLang="zh-CN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, </a:t>
            </a:r>
            <a:r>
              <a:rPr kumimoji="1" lang="en-US" altLang="zh-CN" sz="28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v</a:t>
            </a:r>
            <a:r>
              <a:rPr kumimoji="1" lang="en-US" altLang="zh-CN" sz="2800" b="1" i="1" baseline="-30000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i</a:t>
            </a:r>
            <a:r>
              <a:rPr kumimoji="1" lang="en-US" altLang="zh-CN" sz="2800" b="1" baseline="-30000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1</a:t>
            </a:r>
            <a:r>
              <a:rPr kumimoji="1" lang="en-US" altLang="zh-CN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)∈</a:t>
            </a:r>
            <a:r>
              <a:rPr kumimoji="1" lang="en-US" altLang="zh-CN" sz="28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E</a:t>
            </a:r>
            <a:endParaRPr kumimoji="1" lang="en-US" altLang="zh-CN" sz="2800" b="1" dirty="0">
              <a:solidFill>
                <a:schemeClr val="tx1"/>
              </a:solidFill>
              <a:latin typeface="华文仿宋" pitchFamily="2" charset="-122"/>
              <a:ea typeface="华文仿宋" pitchFamily="2" charset="-122"/>
            </a:endParaRP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kumimoji="1" lang="en-US" altLang="zh-CN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    </a:t>
            </a:r>
            <a:r>
              <a:rPr kumimoji="1" lang="zh-CN" altLang="en-US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满足这两个条件的回路就是哈密顿回路。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193142" y="0"/>
            <a:ext cx="2238375" cy="1600200"/>
            <a:chOff x="1521" y="10542"/>
            <a:chExt cx="1990" cy="1552"/>
          </a:xfrm>
        </p:grpSpPr>
        <p:sp>
          <p:nvSpPr>
            <p:cNvPr id="57351" name="Oval 7"/>
            <p:cNvSpPr>
              <a:spLocks noChangeArrowheads="1"/>
            </p:cNvSpPr>
            <p:nvPr/>
          </p:nvSpPr>
          <p:spPr bwMode="auto">
            <a:xfrm>
              <a:off x="1521" y="10542"/>
              <a:ext cx="290" cy="29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57352" name="Oval 8"/>
            <p:cNvSpPr>
              <a:spLocks noChangeArrowheads="1"/>
            </p:cNvSpPr>
            <p:nvPr/>
          </p:nvSpPr>
          <p:spPr bwMode="auto">
            <a:xfrm>
              <a:off x="2481" y="10582"/>
              <a:ext cx="290" cy="291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2</a:t>
              </a:r>
            </a:p>
          </p:txBody>
        </p:sp>
        <p:sp>
          <p:nvSpPr>
            <p:cNvPr id="57353" name="Oval 9"/>
            <p:cNvSpPr>
              <a:spLocks noChangeArrowheads="1"/>
            </p:cNvSpPr>
            <p:nvPr/>
          </p:nvSpPr>
          <p:spPr bwMode="auto">
            <a:xfrm>
              <a:off x="2481" y="11803"/>
              <a:ext cx="290" cy="291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4</a:t>
              </a:r>
            </a:p>
          </p:txBody>
        </p:sp>
        <p:sp>
          <p:nvSpPr>
            <p:cNvPr id="57354" name="Oval 10"/>
            <p:cNvSpPr>
              <a:spLocks noChangeArrowheads="1"/>
            </p:cNvSpPr>
            <p:nvPr/>
          </p:nvSpPr>
          <p:spPr bwMode="auto">
            <a:xfrm>
              <a:off x="3221" y="11221"/>
              <a:ext cx="290" cy="291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5</a:t>
              </a:r>
            </a:p>
          </p:txBody>
        </p:sp>
        <p:sp>
          <p:nvSpPr>
            <p:cNvPr id="57355" name="Oval 11"/>
            <p:cNvSpPr>
              <a:spLocks noChangeArrowheads="1"/>
            </p:cNvSpPr>
            <p:nvPr/>
          </p:nvSpPr>
          <p:spPr bwMode="auto">
            <a:xfrm>
              <a:off x="1521" y="11794"/>
              <a:ext cx="290" cy="291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3</a:t>
              </a:r>
            </a:p>
          </p:txBody>
        </p:sp>
        <p:sp>
          <p:nvSpPr>
            <p:cNvPr id="57356" name="Line 12"/>
            <p:cNvSpPr>
              <a:spLocks noChangeShapeType="1"/>
            </p:cNvSpPr>
            <p:nvPr/>
          </p:nvSpPr>
          <p:spPr bwMode="auto">
            <a:xfrm>
              <a:off x="1821" y="10702"/>
              <a:ext cx="6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57" name="Line 13"/>
            <p:cNvSpPr>
              <a:spLocks noChangeShapeType="1"/>
            </p:cNvSpPr>
            <p:nvPr/>
          </p:nvSpPr>
          <p:spPr bwMode="auto">
            <a:xfrm>
              <a:off x="1661" y="10833"/>
              <a:ext cx="0" cy="9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58" name="Line 14"/>
            <p:cNvSpPr>
              <a:spLocks noChangeShapeType="1"/>
            </p:cNvSpPr>
            <p:nvPr/>
          </p:nvSpPr>
          <p:spPr bwMode="auto">
            <a:xfrm>
              <a:off x="1791" y="11941"/>
              <a:ext cx="67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59" name="Line 15"/>
            <p:cNvSpPr>
              <a:spLocks noChangeShapeType="1"/>
            </p:cNvSpPr>
            <p:nvPr/>
          </p:nvSpPr>
          <p:spPr bwMode="auto">
            <a:xfrm flipH="1">
              <a:off x="1751" y="10851"/>
              <a:ext cx="790" cy="9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0" name="Line 16"/>
            <p:cNvSpPr>
              <a:spLocks noChangeShapeType="1"/>
            </p:cNvSpPr>
            <p:nvPr/>
          </p:nvSpPr>
          <p:spPr bwMode="auto">
            <a:xfrm>
              <a:off x="2771" y="10773"/>
              <a:ext cx="49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1" name="Line 17"/>
            <p:cNvSpPr>
              <a:spLocks noChangeShapeType="1"/>
            </p:cNvSpPr>
            <p:nvPr/>
          </p:nvSpPr>
          <p:spPr bwMode="auto">
            <a:xfrm flipH="1">
              <a:off x="2771" y="11484"/>
              <a:ext cx="510" cy="4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2" name="Line 18"/>
            <p:cNvSpPr>
              <a:spLocks noChangeShapeType="1"/>
            </p:cNvSpPr>
            <p:nvPr/>
          </p:nvSpPr>
          <p:spPr bwMode="auto">
            <a:xfrm>
              <a:off x="1769" y="10803"/>
              <a:ext cx="790" cy="9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1291771" y="1698171"/>
            <a:ext cx="7329715" cy="3178628"/>
            <a:chOff x="3062288" y="1238250"/>
            <a:chExt cx="5697537" cy="2576513"/>
          </a:xfrm>
        </p:grpSpPr>
        <p:grpSp>
          <p:nvGrpSpPr>
            <p:cNvPr id="3" name="Group 41"/>
            <p:cNvGrpSpPr>
              <a:grpSpLocks/>
            </p:cNvGrpSpPr>
            <p:nvPr/>
          </p:nvGrpSpPr>
          <p:grpSpPr bwMode="auto">
            <a:xfrm>
              <a:off x="3068638" y="1239838"/>
              <a:ext cx="1446212" cy="368300"/>
              <a:chOff x="0" y="0"/>
              <a:chExt cx="509" cy="384"/>
            </a:xfrm>
          </p:grpSpPr>
          <p:sp>
            <p:nvSpPr>
              <p:cNvPr id="57363" name="Rectangle 19"/>
              <p:cNvSpPr>
                <a:spLocks noChangeArrowheads="1"/>
              </p:cNvSpPr>
              <p:nvPr/>
            </p:nvSpPr>
            <p:spPr bwMode="auto">
              <a:xfrm>
                <a:off x="43" y="0"/>
                <a:ext cx="423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/>
                <a:r>
                  <a:rPr kumimoji="1" lang="zh-CN" altLang="en-US" b="1">
                    <a:solidFill>
                      <a:schemeClr val="tx1"/>
                    </a:solidFill>
                    <a:latin typeface="宋体" charset="-122"/>
                    <a:ea typeface="宋体" charset="-122"/>
                  </a:rPr>
                  <a:t>路径</a:t>
                </a:r>
                <a:endParaRPr kumimoji="1" lang="zh-CN" altLang="en-US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endParaRPr>
              </a:p>
              <a:p>
                <a:pPr algn="just" eaLnBrk="0" hangingPunct="0"/>
                <a:endParaRPr kumimoji="1" lang="en-US" altLang="zh-CN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57384" name="Rectangle 4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9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" name="Group 43"/>
            <p:cNvGrpSpPr>
              <a:grpSpLocks/>
            </p:cNvGrpSpPr>
            <p:nvPr/>
          </p:nvGrpSpPr>
          <p:grpSpPr bwMode="auto">
            <a:xfrm>
              <a:off x="4514850" y="1239838"/>
              <a:ext cx="2628900" cy="368300"/>
              <a:chOff x="509" y="0"/>
              <a:chExt cx="926" cy="384"/>
            </a:xfrm>
          </p:grpSpPr>
          <p:sp>
            <p:nvSpPr>
              <p:cNvPr id="57364" name="Rectangle 20"/>
              <p:cNvSpPr>
                <a:spLocks noChangeArrowheads="1"/>
              </p:cNvSpPr>
              <p:nvPr/>
            </p:nvSpPr>
            <p:spPr bwMode="auto">
              <a:xfrm>
                <a:off x="552" y="0"/>
                <a:ext cx="840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/>
                <a:r>
                  <a:rPr kumimoji="1" lang="en-US" altLang="zh-CN" b="1" dirty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(</a:t>
                </a:r>
                <a:r>
                  <a:rPr kumimoji="1" lang="en-US" altLang="zh-CN" b="1" i="1" dirty="0" err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v</a:t>
                </a:r>
                <a:r>
                  <a:rPr kumimoji="1" lang="en-US" altLang="zh-CN" b="1" i="1" baseline="-30000" dirty="0" err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ij</a:t>
                </a:r>
                <a:r>
                  <a:rPr kumimoji="1" lang="en-US" altLang="zh-CN" b="1" dirty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, </a:t>
                </a:r>
                <a:r>
                  <a:rPr kumimoji="1" lang="en-US" altLang="zh-CN" b="1" i="1" dirty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v</a:t>
                </a:r>
                <a:r>
                  <a:rPr kumimoji="1" lang="en-US" altLang="zh-CN" b="1" i="1" baseline="-30000" dirty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ij</a:t>
                </a:r>
                <a:r>
                  <a:rPr kumimoji="1" lang="en-US" altLang="zh-CN" b="1" baseline="-30000" dirty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+1</a:t>
                </a:r>
                <a:r>
                  <a:rPr kumimoji="1" lang="en-US" altLang="zh-CN" b="1" dirty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)∈</a:t>
                </a:r>
                <a:r>
                  <a:rPr kumimoji="1" lang="en-US" altLang="zh-CN" b="1" i="1" dirty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E</a:t>
                </a:r>
                <a:endParaRPr kumimoji="1" lang="en-US" altLang="zh-CN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endParaRPr>
              </a:p>
              <a:p>
                <a:pPr algn="just" eaLnBrk="0" hangingPunct="0"/>
                <a:endParaRPr kumimoji="1" lang="en-US" altLang="zh-CN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57386" name="Rectangle 42"/>
              <p:cNvSpPr>
                <a:spLocks noChangeArrowheads="1"/>
              </p:cNvSpPr>
              <p:nvPr/>
            </p:nvSpPr>
            <p:spPr bwMode="auto">
              <a:xfrm>
                <a:off x="509" y="0"/>
                <a:ext cx="926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" name="Group 47"/>
            <p:cNvGrpSpPr>
              <a:grpSpLocks/>
            </p:cNvGrpSpPr>
            <p:nvPr/>
          </p:nvGrpSpPr>
          <p:grpSpPr bwMode="auto">
            <a:xfrm>
              <a:off x="3068638" y="1608138"/>
              <a:ext cx="1446212" cy="366712"/>
              <a:chOff x="0" y="384"/>
              <a:chExt cx="509" cy="384"/>
            </a:xfrm>
          </p:grpSpPr>
          <p:sp>
            <p:nvSpPr>
              <p:cNvPr id="57366" name="Rectangle 22"/>
              <p:cNvSpPr>
                <a:spLocks noChangeArrowheads="1"/>
              </p:cNvSpPr>
              <p:nvPr/>
            </p:nvSpPr>
            <p:spPr bwMode="auto">
              <a:xfrm>
                <a:off x="43" y="384"/>
                <a:ext cx="423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just"/>
                <a:r>
                  <a:rPr kumimoji="1" lang="en-US" altLang="zh-CN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12345</a:t>
                </a:r>
              </a:p>
            </p:txBody>
          </p:sp>
          <p:sp>
            <p:nvSpPr>
              <p:cNvPr id="57390" name="Rectangle 46"/>
              <p:cNvSpPr>
                <a:spLocks noChangeArrowheads="1"/>
              </p:cNvSpPr>
              <p:nvPr/>
            </p:nvSpPr>
            <p:spPr bwMode="auto">
              <a:xfrm>
                <a:off x="0" y="384"/>
                <a:ext cx="509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" name="Group 49"/>
            <p:cNvGrpSpPr>
              <a:grpSpLocks/>
            </p:cNvGrpSpPr>
            <p:nvPr/>
          </p:nvGrpSpPr>
          <p:grpSpPr bwMode="auto">
            <a:xfrm>
              <a:off x="4514850" y="1608138"/>
              <a:ext cx="2628900" cy="366712"/>
              <a:chOff x="509" y="384"/>
              <a:chExt cx="926" cy="384"/>
            </a:xfrm>
          </p:grpSpPr>
          <p:sp>
            <p:nvSpPr>
              <p:cNvPr id="57367" name="Rectangle 23"/>
              <p:cNvSpPr>
                <a:spLocks noChangeArrowheads="1"/>
              </p:cNvSpPr>
              <p:nvPr/>
            </p:nvSpPr>
            <p:spPr bwMode="auto">
              <a:xfrm>
                <a:off x="552" y="384"/>
                <a:ext cx="840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/>
                <a:r>
                  <a:rPr kumimoji="1" lang="en-US" altLang="zh-CN" b="1" dirty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1→2→3→4→5</a:t>
                </a:r>
                <a:r>
                  <a:rPr kumimoji="1" lang="zh-CN" altLang="en-US" b="1" dirty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（是）</a:t>
                </a:r>
              </a:p>
              <a:p>
                <a:pPr algn="just" eaLnBrk="0" hangingPunct="0"/>
                <a:endParaRPr kumimoji="1" lang="en-US" altLang="zh-CN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57392" name="Rectangle 48"/>
              <p:cNvSpPr>
                <a:spLocks noChangeArrowheads="1"/>
              </p:cNvSpPr>
              <p:nvPr/>
            </p:nvSpPr>
            <p:spPr bwMode="auto">
              <a:xfrm>
                <a:off x="509" y="384"/>
                <a:ext cx="926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" name="Group 53"/>
            <p:cNvGrpSpPr>
              <a:grpSpLocks/>
            </p:cNvGrpSpPr>
            <p:nvPr/>
          </p:nvGrpSpPr>
          <p:grpSpPr bwMode="auto">
            <a:xfrm>
              <a:off x="3068638" y="1974850"/>
              <a:ext cx="1446212" cy="368300"/>
              <a:chOff x="0" y="768"/>
              <a:chExt cx="509" cy="384"/>
            </a:xfrm>
          </p:grpSpPr>
          <p:sp>
            <p:nvSpPr>
              <p:cNvPr id="57369" name="Rectangle 25"/>
              <p:cNvSpPr>
                <a:spLocks noChangeArrowheads="1"/>
              </p:cNvSpPr>
              <p:nvPr/>
            </p:nvSpPr>
            <p:spPr bwMode="auto">
              <a:xfrm>
                <a:off x="43" y="768"/>
                <a:ext cx="423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just"/>
                <a:r>
                  <a:rPr kumimoji="1" lang="en-US" altLang="zh-CN" b="1" dirty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12354</a:t>
                </a:r>
              </a:p>
            </p:txBody>
          </p:sp>
          <p:sp>
            <p:nvSpPr>
              <p:cNvPr id="57396" name="Rectangle 52"/>
              <p:cNvSpPr>
                <a:spLocks noChangeArrowheads="1"/>
              </p:cNvSpPr>
              <p:nvPr/>
            </p:nvSpPr>
            <p:spPr bwMode="auto">
              <a:xfrm>
                <a:off x="0" y="768"/>
                <a:ext cx="509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" name="Group 55"/>
            <p:cNvGrpSpPr>
              <a:grpSpLocks/>
            </p:cNvGrpSpPr>
            <p:nvPr/>
          </p:nvGrpSpPr>
          <p:grpSpPr bwMode="auto">
            <a:xfrm>
              <a:off x="4514850" y="1974850"/>
              <a:ext cx="2628900" cy="368300"/>
              <a:chOff x="509" y="768"/>
              <a:chExt cx="926" cy="384"/>
            </a:xfrm>
          </p:grpSpPr>
          <p:sp>
            <p:nvSpPr>
              <p:cNvPr id="57370" name="Rectangle 26"/>
              <p:cNvSpPr>
                <a:spLocks noChangeArrowheads="1"/>
              </p:cNvSpPr>
              <p:nvPr/>
            </p:nvSpPr>
            <p:spPr bwMode="auto">
              <a:xfrm>
                <a:off x="552" y="768"/>
                <a:ext cx="840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/>
                <a:r>
                  <a:rPr kumimoji="1" lang="en-US" altLang="zh-CN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1→2→3  5→4  </a:t>
                </a:r>
                <a:r>
                  <a:rPr kumimoji="1" lang="zh-CN" altLang="en-US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（否）</a:t>
                </a:r>
              </a:p>
              <a:p>
                <a:pPr algn="just" eaLnBrk="0" hangingPunct="0"/>
                <a:endParaRPr kumimoji="1" lang="en-US" altLang="zh-CN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57398" name="Rectangle 54"/>
              <p:cNvSpPr>
                <a:spLocks noChangeArrowheads="1"/>
              </p:cNvSpPr>
              <p:nvPr/>
            </p:nvSpPr>
            <p:spPr bwMode="auto">
              <a:xfrm>
                <a:off x="509" y="768"/>
                <a:ext cx="926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" name="Group 59"/>
            <p:cNvGrpSpPr>
              <a:grpSpLocks/>
            </p:cNvGrpSpPr>
            <p:nvPr/>
          </p:nvGrpSpPr>
          <p:grpSpPr bwMode="auto">
            <a:xfrm>
              <a:off x="3068638" y="2343150"/>
              <a:ext cx="1446212" cy="366713"/>
              <a:chOff x="0" y="1152"/>
              <a:chExt cx="509" cy="384"/>
            </a:xfrm>
          </p:grpSpPr>
          <p:sp>
            <p:nvSpPr>
              <p:cNvPr id="57372" name="Rectangle 28"/>
              <p:cNvSpPr>
                <a:spLocks noChangeArrowheads="1"/>
              </p:cNvSpPr>
              <p:nvPr/>
            </p:nvSpPr>
            <p:spPr bwMode="auto">
              <a:xfrm>
                <a:off x="43" y="1152"/>
                <a:ext cx="423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just"/>
                <a:r>
                  <a:rPr kumimoji="1" lang="en-US" altLang="zh-CN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12435</a:t>
                </a:r>
              </a:p>
            </p:txBody>
          </p:sp>
          <p:sp>
            <p:nvSpPr>
              <p:cNvPr id="57402" name="Rectangle 58"/>
              <p:cNvSpPr>
                <a:spLocks noChangeArrowheads="1"/>
              </p:cNvSpPr>
              <p:nvPr/>
            </p:nvSpPr>
            <p:spPr bwMode="auto">
              <a:xfrm>
                <a:off x="0" y="1152"/>
                <a:ext cx="509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" name="Group 61"/>
            <p:cNvGrpSpPr>
              <a:grpSpLocks/>
            </p:cNvGrpSpPr>
            <p:nvPr/>
          </p:nvGrpSpPr>
          <p:grpSpPr bwMode="auto">
            <a:xfrm>
              <a:off x="4514850" y="2343150"/>
              <a:ext cx="2628900" cy="366713"/>
              <a:chOff x="509" y="1152"/>
              <a:chExt cx="926" cy="384"/>
            </a:xfrm>
          </p:grpSpPr>
          <p:sp>
            <p:nvSpPr>
              <p:cNvPr id="57373" name="Rectangle 29"/>
              <p:cNvSpPr>
                <a:spLocks noChangeArrowheads="1"/>
              </p:cNvSpPr>
              <p:nvPr/>
            </p:nvSpPr>
            <p:spPr bwMode="auto">
              <a:xfrm>
                <a:off x="552" y="1152"/>
                <a:ext cx="840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/>
                <a:r>
                  <a:rPr kumimoji="1" lang="en-US" altLang="zh-CN" b="1" dirty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1→2  4→3  5    </a:t>
                </a:r>
                <a:r>
                  <a:rPr kumimoji="1" lang="zh-CN" altLang="en-US" b="1" dirty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（否）</a:t>
                </a:r>
              </a:p>
              <a:p>
                <a:pPr algn="just" eaLnBrk="0" hangingPunct="0"/>
                <a:endParaRPr kumimoji="1" lang="en-US" altLang="zh-CN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57404" name="Rectangle 60"/>
              <p:cNvSpPr>
                <a:spLocks noChangeArrowheads="1"/>
              </p:cNvSpPr>
              <p:nvPr/>
            </p:nvSpPr>
            <p:spPr bwMode="auto">
              <a:xfrm>
                <a:off x="509" y="1152"/>
                <a:ext cx="926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1" name="Group 23"/>
            <p:cNvGrpSpPr>
              <a:grpSpLocks/>
            </p:cNvGrpSpPr>
            <p:nvPr/>
          </p:nvGrpSpPr>
          <p:grpSpPr bwMode="auto">
            <a:xfrm>
              <a:off x="7143750" y="1608138"/>
              <a:ext cx="1601788" cy="1101725"/>
              <a:chOff x="4500" y="1013"/>
              <a:chExt cx="1256" cy="694"/>
            </a:xfrm>
          </p:grpSpPr>
          <p:grpSp>
            <p:nvGrpSpPr>
              <p:cNvPr id="12" name="Group 51"/>
              <p:cNvGrpSpPr>
                <a:grpSpLocks/>
              </p:cNvGrpSpPr>
              <p:nvPr/>
            </p:nvGrpSpPr>
            <p:grpSpPr bwMode="auto">
              <a:xfrm>
                <a:off x="4500" y="1013"/>
                <a:ext cx="1256" cy="231"/>
                <a:chOff x="1435" y="384"/>
                <a:chExt cx="702" cy="384"/>
              </a:xfrm>
            </p:grpSpPr>
            <p:sp>
              <p:nvSpPr>
                <p:cNvPr id="57368" name="Rectangle 24"/>
                <p:cNvSpPr>
                  <a:spLocks noChangeArrowheads="1"/>
                </p:cNvSpPr>
                <p:nvPr/>
              </p:nvSpPr>
              <p:spPr bwMode="auto">
                <a:xfrm>
                  <a:off x="1478" y="384"/>
                  <a:ext cx="616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/>
                  <a:r>
                    <a:rPr kumimoji="1" lang="zh-CN" altLang="en-US" b="1" dirty="0">
                      <a:solidFill>
                        <a:schemeClr val="tx1"/>
                      </a:solidFill>
                      <a:latin typeface="宋体" charset="-122"/>
                      <a:ea typeface="宋体" charset="-122"/>
                    </a:rPr>
                    <a:t>否</a:t>
                  </a:r>
                  <a:endParaRPr kumimoji="1" lang="zh-CN" altLang="en-US" b="1" dirty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endParaRPr>
                </a:p>
                <a:p>
                  <a:pPr algn="just" eaLnBrk="0" hangingPunct="0"/>
                  <a:endParaRPr kumimoji="1" lang="en-US" altLang="zh-CN" b="1" dirty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57394" name="Rectangle 50"/>
                <p:cNvSpPr>
                  <a:spLocks noChangeArrowheads="1"/>
                </p:cNvSpPr>
                <p:nvPr/>
              </p:nvSpPr>
              <p:spPr bwMode="auto">
                <a:xfrm>
                  <a:off x="1435" y="384"/>
                  <a:ext cx="70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" name="Group 63"/>
              <p:cNvGrpSpPr>
                <a:grpSpLocks/>
              </p:cNvGrpSpPr>
              <p:nvPr/>
            </p:nvGrpSpPr>
            <p:grpSpPr bwMode="auto">
              <a:xfrm>
                <a:off x="4500" y="1476"/>
                <a:ext cx="1256" cy="231"/>
                <a:chOff x="1435" y="1152"/>
                <a:chExt cx="702" cy="384"/>
              </a:xfrm>
            </p:grpSpPr>
            <p:sp>
              <p:nvSpPr>
                <p:cNvPr id="57374" name="Rectangle 30"/>
                <p:cNvSpPr>
                  <a:spLocks noChangeArrowheads="1"/>
                </p:cNvSpPr>
                <p:nvPr/>
              </p:nvSpPr>
              <p:spPr bwMode="auto">
                <a:xfrm>
                  <a:off x="1478" y="1152"/>
                  <a:ext cx="616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/>
                  <a:r>
                    <a:rPr kumimoji="1" lang="zh-CN" altLang="en-US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rPr>
                    <a:t>否</a:t>
                  </a:r>
                  <a:endParaRPr kumimoji="1" lang="zh-CN" altLang="en-US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endParaRPr>
                </a:p>
                <a:p>
                  <a:pPr algn="just" eaLnBrk="0" hangingPunct="0"/>
                  <a:endParaRPr kumimoji="1" lang="en-US" altLang="zh-CN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57406" name="Rectangle 62"/>
                <p:cNvSpPr>
                  <a:spLocks noChangeArrowheads="1"/>
                </p:cNvSpPr>
                <p:nvPr/>
              </p:nvSpPr>
              <p:spPr bwMode="auto">
                <a:xfrm>
                  <a:off x="1435" y="1152"/>
                  <a:ext cx="70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4" name="Group 65"/>
            <p:cNvGrpSpPr>
              <a:grpSpLocks/>
            </p:cNvGrpSpPr>
            <p:nvPr/>
          </p:nvGrpSpPr>
          <p:grpSpPr bwMode="auto">
            <a:xfrm>
              <a:off x="3068638" y="2709863"/>
              <a:ext cx="1446212" cy="368300"/>
              <a:chOff x="0" y="1536"/>
              <a:chExt cx="509" cy="384"/>
            </a:xfrm>
          </p:grpSpPr>
          <p:sp>
            <p:nvSpPr>
              <p:cNvPr id="57375" name="Rectangle 31"/>
              <p:cNvSpPr>
                <a:spLocks noChangeArrowheads="1"/>
              </p:cNvSpPr>
              <p:nvPr/>
            </p:nvSpPr>
            <p:spPr bwMode="auto">
              <a:xfrm>
                <a:off x="43" y="1536"/>
                <a:ext cx="423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just"/>
                <a:r>
                  <a:rPr kumimoji="1" lang="en-US" altLang="zh-CN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12453</a:t>
                </a:r>
              </a:p>
            </p:txBody>
          </p:sp>
          <p:sp>
            <p:nvSpPr>
              <p:cNvPr id="57408" name="Rectangle 64"/>
              <p:cNvSpPr>
                <a:spLocks noChangeArrowheads="1"/>
              </p:cNvSpPr>
              <p:nvPr/>
            </p:nvSpPr>
            <p:spPr bwMode="auto">
              <a:xfrm>
                <a:off x="0" y="1536"/>
                <a:ext cx="509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" name="Group 67"/>
            <p:cNvGrpSpPr>
              <a:grpSpLocks/>
            </p:cNvGrpSpPr>
            <p:nvPr/>
          </p:nvGrpSpPr>
          <p:grpSpPr bwMode="auto">
            <a:xfrm>
              <a:off x="4514850" y="2709863"/>
              <a:ext cx="2628900" cy="368300"/>
              <a:chOff x="509" y="1536"/>
              <a:chExt cx="926" cy="384"/>
            </a:xfrm>
          </p:grpSpPr>
          <p:sp>
            <p:nvSpPr>
              <p:cNvPr id="57376" name="Rectangle 32"/>
              <p:cNvSpPr>
                <a:spLocks noChangeArrowheads="1"/>
              </p:cNvSpPr>
              <p:nvPr/>
            </p:nvSpPr>
            <p:spPr bwMode="auto">
              <a:xfrm>
                <a:off x="552" y="1536"/>
                <a:ext cx="840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/>
                <a:r>
                  <a:rPr kumimoji="1" lang="en-US" altLang="zh-CN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1→2  4→5  3    </a:t>
                </a:r>
                <a:r>
                  <a:rPr kumimoji="1" lang="zh-CN" altLang="en-US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（否）</a:t>
                </a:r>
              </a:p>
              <a:p>
                <a:pPr algn="just" eaLnBrk="0" hangingPunct="0"/>
                <a:endParaRPr kumimoji="1" lang="en-US" altLang="zh-CN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57410" name="Rectangle 66"/>
              <p:cNvSpPr>
                <a:spLocks noChangeArrowheads="1"/>
              </p:cNvSpPr>
              <p:nvPr/>
            </p:nvSpPr>
            <p:spPr bwMode="auto">
              <a:xfrm>
                <a:off x="509" y="1536"/>
                <a:ext cx="926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" name="Group 71"/>
            <p:cNvGrpSpPr>
              <a:grpSpLocks/>
            </p:cNvGrpSpPr>
            <p:nvPr/>
          </p:nvGrpSpPr>
          <p:grpSpPr bwMode="auto">
            <a:xfrm>
              <a:off x="3068638" y="3078163"/>
              <a:ext cx="1446212" cy="366712"/>
              <a:chOff x="0" y="1920"/>
              <a:chExt cx="509" cy="384"/>
            </a:xfrm>
          </p:grpSpPr>
          <p:sp>
            <p:nvSpPr>
              <p:cNvPr id="57378" name="Rectangle 34"/>
              <p:cNvSpPr>
                <a:spLocks noChangeArrowheads="1"/>
              </p:cNvSpPr>
              <p:nvPr/>
            </p:nvSpPr>
            <p:spPr bwMode="auto">
              <a:xfrm>
                <a:off x="43" y="1920"/>
                <a:ext cx="423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just"/>
                <a:r>
                  <a:rPr kumimoji="1" lang="en-US" altLang="zh-CN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12534</a:t>
                </a:r>
              </a:p>
            </p:txBody>
          </p:sp>
          <p:sp>
            <p:nvSpPr>
              <p:cNvPr id="57414" name="Rectangle 70"/>
              <p:cNvSpPr>
                <a:spLocks noChangeArrowheads="1"/>
              </p:cNvSpPr>
              <p:nvPr/>
            </p:nvSpPr>
            <p:spPr bwMode="auto">
              <a:xfrm>
                <a:off x="0" y="1920"/>
                <a:ext cx="509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7" name="Group 73"/>
            <p:cNvGrpSpPr>
              <a:grpSpLocks/>
            </p:cNvGrpSpPr>
            <p:nvPr/>
          </p:nvGrpSpPr>
          <p:grpSpPr bwMode="auto">
            <a:xfrm>
              <a:off x="4514850" y="3078163"/>
              <a:ext cx="2628900" cy="366712"/>
              <a:chOff x="509" y="1920"/>
              <a:chExt cx="926" cy="384"/>
            </a:xfrm>
          </p:grpSpPr>
          <p:sp>
            <p:nvSpPr>
              <p:cNvPr id="57379" name="Rectangle 35"/>
              <p:cNvSpPr>
                <a:spLocks noChangeArrowheads="1"/>
              </p:cNvSpPr>
              <p:nvPr/>
            </p:nvSpPr>
            <p:spPr bwMode="auto">
              <a:xfrm>
                <a:off x="552" y="1920"/>
                <a:ext cx="840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/>
                <a:r>
                  <a:rPr kumimoji="1" lang="en-US" altLang="zh-CN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1→2→5  3→4  </a:t>
                </a:r>
                <a:r>
                  <a:rPr kumimoji="1" lang="zh-CN" altLang="en-US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（否）</a:t>
                </a:r>
              </a:p>
              <a:p>
                <a:pPr algn="just" eaLnBrk="0" hangingPunct="0"/>
                <a:endParaRPr kumimoji="1" lang="en-US" altLang="zh-CN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57416" name="Rectangle 72"/>
              <p:cNvSpPr>
                <a:spLocks noChangeArrowheads="1"/>
              </p:cNvSpPr>
              <p:nvPr/>
            </p:nvSpPr>
            <p:spPr bwMode="auto">
              <a:xfrm>
                <a:off x="509" y="1920"/>
                <a:ext cx="926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" name="Group 77"/>
            <p:cNvGrpSpPr>
              <a:grpSpLocks/>
            </p:cNvGrpSpPr>
            <p:nvPr/>
          </p:nvGrpSpPr>
          <p:grpSpPr bwMode="auto">
            <a:xfrm>
              <a:off x="3068638" y="3444875"/>
              <a:ext cx="1446212" cy="368300"/>
              <a:chOff x="0" y="2304"/>
              <a:chExt cx="509" cy="384"/>
            </a:xfrm>
          </p:grpSpPr>
          <p:sp>
            <p:nvSpPr>
              <p:cNvPr id="57381" name="Rectangle 37"/>
              <p:cNvSpPr>
                <a:spLocks noChangeArrowheads="1"/>
              </p:cNvSpPr>
              <p:nvPr/>
            </p:nvSpPr>
            <p:spPr bwMode="auto">
              <a:xfrm>
                <a:off x="43" y="2304"/>
                <a:ext cx="423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just"/>
                <a:r>
                  <a:rPr kumimoji="1" lang="en-US" altLang="zh-CN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12543</a:t>
                </a:r>
              </a:p>
            </p:txBody>
          </p:sp>
          <p:sp>
            <p:nvSpPr>
              <p:cNvPr id="57420" name="Rectangle 76"/>
              <p:cNvSpPr>
                <a:spLocks noChangeArrowheads="1"/>
              </p:cNvSpPr>
              <p:nvPr/>
            </p:nvSpPr>
            <p:spPr bwMode="auto">
              <a:xfrm>
                <a:off x="0" y="2304"/>
                <a:ext cx="509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9" name="Group 79"/>
            <p:cNvGrpSpPr>
              <a:grpSpLocks/>
            </p:cNvGrpSpPr>
            <p:nvPr/>
          </p:nvGrpSpPr>
          <p:grpSpPr bwMode="auto">
            <a:xfrm>
              <a:off x="4514850" y="3444875"/>
              <a:ext cx="2628900" cy="368300"/>
              <a:chOff x="509" y="2304"/>
              <a:chExt cx="926" cy="384"/>
            </a:xfrm>
          </p:grpSpPr>
          <p:sp>
            <p:nvSpPr>
              <p:cNvPr id="57382" name="Rectangle 38"/>
              <p:cNvSpPr>
                <a:spLocks noChangeArrowheads="1"/>
              </p:cNvSpPr>
              <p:nvPr/>
            </p:nvSpPr>
            <p:spPr bwMode="auto">
              <a:xfrm>
                <a:off x="552" y="2304"/>
                <a:ext cx="840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/>
                <a:r>
                  <a:rPr kumimoji="1" lang="en-US" altLang="zh-CN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1→2→5→4→3</a:t>
                </a:r>
                <a:r>
                  <a:rPr kumimoji="1" lang="zh-CN" altLang="en-US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（是）</a:t>
                </a:r>
              </a:p>
              <a:p>
                <a:pPr algn="just" eaLnBrk="0" hangingPunct="0"/>
                <a:endParaRPr kumimoji="1" lang="en-US" altLang="zh-CN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57422" name="Rectangle 78"/>
              <p:cNvSpPr>
                <a:spLocks noChangeArrowheads="1"/>
              </p:cNvSpPr>
              <p:nvPr/>
            </p:nvSpPr>
            <p:spPr bwMode="auto">
              <a:xfrm>
                <a:off x="509" y="2304"/>
                <a:ext cx="926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0" name="Group 22"/>
            <p:cNvGrpSpPr>
              <a:grpSpLocks/>
            </p:cNvGrpSpPr>
            <p:nvPr/>
          </p:nvGrpSpPr>
          <p:grpSpPr bwMode="auto">
            <a:xfrm>
              <a:off x="7143750" y="1239838"/>
              <a:ext cx="1616075" cy="2573337"/>
              <a:chOff x="4500" y="781"/>
              <a:chExt cx="1256" cy="1621"/>
            </a:xfrm>
          </p:grpSpPr>
          <p:grpSp>
            <p:nvGrpSpPr>
              <p:cNvPr id="21" name="Group 45"/>
              <p:cNvGrpSpPr>
                <a:grpSpLocks/>
              </p:cNvGrpSpPr>
              <p:nvPr/>
            </p:nvGrpSpPr>
            <p:grpSpPr bwMode="auto">
              <a:xfrm>
                <a:off x="4500" y="781"/>
                <a:ext cx="1256" cy="232"/>
                <a:chOff x="1435" y="0"/>
                <a:chExt cx="702" cy="384"/>
              </a:xfrm>
            </p:grpSpPr>
            <p:sp>
              <p:nvSpPr>
                <p:cNvPr id="57365" name="Rectangle 21"/>
                <p:cNvSpPr>
                  <a:spLocks noChangeArrowheads="1"/>
                </p:cNvSpPr>
                <p:nvPr/>
              </p:nvSpPr>
              <p:spPr bwMode="auto">
                <a:xfrm>
                  <a:off x="1478" y="0"/>
                  <a:ext cx="616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/>
                  <a:r>
                    <a:rPr kumimoji="1" lang="en-US" altLang="zh-CN" b="1" dirty="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rPr>
                    <a:t>(</a:t>
                  </a:r>
                  <a:r>
                    <a:rPr kumimoji="1" lang="en-US" altLang="zh-CN" b="1" i="1" dirty="0" err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rPr>
                    <a:t>v</a:t>
                  </a:r>
                  <a:r>
                    <a:rPr kumimoji="1" lang="en-US" altLang="zh-CN" b="1" i="1" baseline="-30000" dirty="0" err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rPr>
                    <a:t>in</a:t>
                  </a:r>
                  <a:r>
                    <a:rPr kumimoji="1" lang="en-US" altLang="zh-CN" b="1" dirty="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rPr>
                    <a:t>, </a:t>
                  </a:r>
                  <a:r>
                    <a:rPr kumimoji="1" lang="en-US" altLang="zh-CN" b="1" i="1" dirty="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rPr>
                    <a:t>v</a:t>
                  </a:r>
                  <a:r>
                    <a:rPr kumimoji="1" lang="en-US" altLang="zh-CN" b="1" i="1" baseline="-30000" dirty="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rPr>
                    <a:t>i</a:t>
                  </a:r>
                  <a:r>
                    <a:rPr kumimoji="1" lang="en-US" altLang="zh-CN" b="1" baseline="-30000" dirty="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rPr>
                    <a:t>1</a:t>
                  </a:r>
                  <a:r>
                    <a:rPr kumimoji="1" lang="en-US" altLang="zh-CN" b="1" dirty="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rPr>
                    <a:t>)∈</a:t>
                  </a:r>
                  <a:r>
                    <a:rPr kumimoji="1" lang="en-US" altLang="zh-CN" b="1" i="1" dirty="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rPr>
                    <a:t>E</a:t>
                  </a:r>
                  <a:endParaRPr kumimoji="1" lang="en-US" altLang="zh-CN" b="1" dirty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endParaRPr>
                </a:p>
                <a:p>
                  <a:pPr algn="just" eaLnBrk="0" hangingPunct="0"/>
                  <a:endParaRPr kumimoji="1" lang="en-US" altLang="zh-CN" b="1" dirty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57388" name="Rectangle 44"/>
                <p:cNvSpPr>
                  <a:spLocks noChangeArrowheads="1"/>
                </p:cNvSpPr>
                <p:nvPr/>
              </p:nvSpPr>
              <p:spPr bwMode="auto">
                <a:xfrm>
                  <a:off x="1435" y="0"/>
                  <a:ext cx="70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" name="Group 57"/>
              <p:cNvGrpSpPr>
                <a:grpSpLocks/>
              </p:cNvGrpSpPr>
              <p:nvPr/>
            </p:nvGrpSpPr>
            <p:grpSpPr bwMode="auto">
              <a:xfrm>
                <a:off x="4500" y="1244"/>
                <a:ext cx="1256" cy="232"/>
                <a:chOff x="1435" y="768"/>
                <a:chExt cx="702" cy="384"/>
              </a:xfrm>
            </p:grpSpPr>
            <p:sp>
              <p:nvSpPr>
                <p:cNvPr id="57371" name="Rectangle 27"/>
                <p:cNvSpPr>
                  <a:spLocks noChangeArrowheads="1"/>
                </p:cNvSpPr>
                <p:nvPr/>
              </p:nvSpPr>
              <p:spPr bwMode="auto">
                <a:xfrm>
                  <a:off x="1478" y="768"/>
                  <a:ext cx="616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/>
                  <a:r>
                    <a:rPr kumimoji="1" lang="zh-CN" altLang="en-US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rPr>
                    <a:t>是</a:t>
                  </a:r>
                  <a:endParaRPr kumimoji="1" lang="zh-CN" altLang="en-US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endParaRPr>
                </a:p>
                <a:p>
                  <a:pPr algn="just" eaLnBrk="0" hangingPunct="0"/>
                  <a:endParaRPr kumimoji="1" lang="en-US" altLang="zh-CN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57400" name="Rectangle 56"/>
                <p:cNvSpPr>
                  <a:spLocks noChangeArrowheads="1"/>
                </p:cNvSpPr>
                <p:nvPr/>
              </p:nvSpPr>
              <p:spPr bwMode="auto">
                <a:xfrm>
                  <a:off x="1435" y="768"/>
                  <a:ext cx="70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" name="Group 69"/>
              <p:cNvGrpSpPr>
                <a:grpSpLocks/>
              </p:cNvGrpSpPr>
              <p:nvPr/>
            </p:nvGrpSpPr>
            <p:grpSpPr bwMode="auto">
              <a:xfrm>
                <a:off x="4500" y="1707"/>
                <a:ext cx="1256" cy="232"/>
                <a:chOff x="1435" y="1536"/>
                <a:chExt cx="702" cy="384"/>
              </a:xfrm>
            </p:grpSpPr>
            <p:sp>
              <p:nvSpPr>
                <p:cNvPr id="57377" name="Rectangle 33"/>
                <p:cNvSpPr>
                  <a:spLocks noChangeArrowheads="1"/>
                </p:cNvSpPr>
                <p:nvPr/>
              </p:nvSpPr>
              <p:spPr bwMode="auto">
                <a:xfrm>
                  <a:off x="1478" y="1536"/>
                  <a:ext cx="616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/>
                  <a:r>
                    <a:rPr kumimoji="1" lang="zh-CN" altLang="en-US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rPr>
                    <a:t>是</a:t>
                  </a:r>
                  <a:endParaRPr kumimoji="1" lang="zh-CN" altLang="en-US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endParaRPr>
                </a:p>
                <a:p>
                  <a:pPr algn="just" eaLnBrk="0" hangingPunct="0"/>
                  <a:endParaRPr kumimoji="1" lang="en-US" altLang="zh-CN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57412" name="Rectangle 68"/>
                <p:cNvSpPr>
                  <a:spLocks noChangeArrowheads="1"/>
                </p:cNvSpPr>
                <p:nvPr/>
              </p:nvSpPr>
              <p:spPr bwMode="auto">
                <a:xfrm>
                  <a:off x="1435" y="1536"/>
                  <a:ext cx="70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4" name="Group 75"/>
              <p:cNvGrpSpPr>
                <a:grpSpLocks/>
              </p:cNvGrpSpPr>
              <p:nvPr/>
            </p:nvGrpSpPr>
            <p:grpSpPr bwMode="auto">
              <a:xfrm>
                <a:off x="4500" y="1939"/>
                <a:ext cx="1256" cy="231"/>
                <a:chOff x="1435" y="1920"/>
                <a:chExt cx="702" cy="384"/>
              </a:xfrm>
            </p:grpSpPr>
            <p:sp>
              <p:nvSpPr>
                <p:cNvPr id="57380" name="Rectangle 36"/>
                <p:cNvSpPr>
                  <a:spLocks noChangeArrowheads="1"/>
                </p:cNvSpPr>
                <p:nvPr/>
              </p:nvSpPr>
              <p:spPr bwMode="auto">
                <a:xfrm>
                  <a:off x="1478" y="1920"/>
                  <a:ext cx="616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/>
                  <a:r>
                    <a:rPr kumimoji="1" lang="zh-CN" altLang="en-US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rPr>
                    <a:t>是</a:t>
                  </a:r>
                  <a:endParaRPr kumimoji="1" lang="zh-CN" altLang="en-US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endParaRPr>
                </a:p>
                <a:p>
                  <a:pPr algn="just" eaLnBrk="0" hangingPunct="0"/>
                  <a:endParaRPr kumimoji="1" lang="en-US" altLang="zh-CN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57418" name="Rectangle 74"/>
                <p:cNvSpPr>
                  <a:spLocks noChangeArrowheads="1"/>
                </p:cNvSpPr>
                <p:nvPr/>
              </p:nvSpPr>
              <p:spPr bwMode="auto">
                <a:xfrm>
                  <a:off x="1435" y="1920"/>
                  <a:ext cx="70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5" name="Group 81"/>
              <p:cNvGrpSpPr>
                <a:grpSpLocks/>
              </p:cNvGrpSpPr>
              <p:nvPr/>
            </p:nvGrpSpPr>
            <p:grpSpPr bwMode="auto">
              <a:xfrm>
                <a:off x="4500" y="2170"/>
                <a:ext cx="1256" cy="232"/>
                <a:chOff x="1435" y="2304"/>
                <a:chExt cx="702" cy="384"/>
              </a:xfrm>
            </p:grpSpPr>
            <p:sp>
              <p:nvSpPr>
                <p:cNvPr id="57383" name="Rectangle 39"/>
                <p:cNvSpPr>
                  <a:spLocks noChangeArrowheads="1"/>
                </p:cNvSpPr>
                <p:nvPr/>
              </p:nvSpPr>
              <p:spPr bwMode="auto">
                <a:xfrm>
                  <a:off x="1478" y="2304"/>
                  <a:ext cx="616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/>
                  <a:r>
                    <a:rPr kumimoji="1" lang="zh-CN" altLang="en-US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rPr>
                    <a:t>是</a:t>
                  </a:r>
                  <a:endParaRPr kumimoji="1" lang="zh-CN" altLang="en-US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endParaRPr>
                </a:p>
                <a:p>
                  <a:pPr algn="just" eaLnBrk="0" hangingPunct="0"/>
                  <a:endParaRPr kumimoji="1" lang="en-US" altLang="zh-CN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57424" name="Rectangle 80"/>
                <p:cNvSpPr>
                  <a:spLocks noChangeArrowheads="1"/>
                </p:cNvSpPr>
                <p:nvPr/>
              </p:nvSpPr>
              <p:spPr bwMode="auto">
                <a:xfrm>
                  <a:off x="1435" y="2304"/>
                  <a:ext cx="70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57427" name="Rectangle 83"/>
            <p:cNvSpPr>
              <a:spLocks noChangeArrowheads="1"/>
            </p:cNvSpPr>
            <p:nvPr/>
          </p:nvSpPr>
          <p:spPr bwMode="auto">
            <a:xfrm>
              <a:off x="3062288" y="1238250"/>
              <a:ext cx="5689600" cy="2576513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7430" name="Text Box 86"/>
          <p:cNvSpPr txBox="1">
            <a:spLocks noChangeArrowheads="1"/>
          </p:cNvSpPr>
          <p:nvPr/>
        </p:nvSpPr>
        <p:spPr bwMode="auto">
          <a:xfrm>
            <a:off x="465138" y="5011738"/>
            <a:ext cx="8077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 dirty="0" smtClean="0">
                <a:latin typeface="华文仿宋" pitchFamily="2" charset="-122"/>
                <a:ea typeface="华文仿宋" pitchFamily="2" charset="-122"/>
              </a:rPr>
              <a:t>	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蛮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力法求解哈密顿回路在最坏情况下需要考察所有顶点的排列对象，其时间复杂性为</a:t>
            </a:r>
            <a:r>
              <a:rPr kumimoji="1" lang="en-US" altLang="zh-CN" sz="2400" b="1" i="1" dirty="0" smtClean="0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O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(</a:t>
            </a:r>
            <a:r>
              <a:rPr kumimoji="1" lang="en-US" altLang="zh-CN" sz="2400" b="1" i="1" dirty="0" smtClean="0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n 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!)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。 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1143000" y="874713"/>
            <a:ext cx="6858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 dirty="0">
                <a:solidFill>
                  <a:srgbClr val="2C1A8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3.5.2 </a:t>
            </a:r>
            <a:r>
              <a:rPr kumimoji="1" lang="en-US" altLang="zh-CN" sz="4000" b="1" dirty="0">
                <a:solidFill>
                  <a:srgbClr val="A50021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4000" b="1" dirty="0">
                <a:solidFill>
                  <a:srgbClr val="2C1A8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TSP</a:t>
            </a:r>
            <a:r>
              <a:rPr lang="zh-CN" altLang="en-US" sz="4000" b="1" dirty="0">
                <a:solidFill>
                  <a:srgbClr val="2C1A8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问题 </a:t>
            </a:r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684213" y="2205038"/>
            <a:ext cx="77724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    TSP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问题是指旅行家要旅行</a:t>
            </a:r>
            <a:r>
              <a:rPr kumimoji="1" lang="en-US" altLang="zh-CN" sz="24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n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个城市然后回到出发城市，要求各个城市经历且仅经历一次，并要求所走的路程最短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。</a:t>
            </a:r>
            <a:endParaRPr kumimoji="1" lang="en-US" altLang="zh-CN" sz="2400" b="1" dirty="0" smtClean="0">
              <a:solidFill>
                <a:schemeClr val="tx1"/>
              </a:solidFill>
              <a:latin typeface="华文仿宋" pitchFamily="2" charset="-122"/>
              <a:ea typeface="华文仿宋" pitchFamily="2" charset="-122"/>
            </a:endParaRPr>
          </a:p>
          <a:p>
            <a:pPr indent="363538" algn="l"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该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问题又称为货郎担问题、邮递员问题、售货员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问题。</a:t>
            </a:r>
            <a:endParaRPr kumimoji="1" lang="zh-CN" altLang="en-US" sz="2400" b="1" dirty="0">
              <a:solidFill>
                <a:schemeClr val="tx1"/>
              </a:solidFill>
              <a:latin typeface="华文仿宋" pitchFamily="2" charset="-122"/>
              <a:ea typeface="华文仿宋" pitchFamily="2" charset="-122"/>
            </a:endParaRPr>
          </a:p>
          <a:p>
            <a:pPr algn="l">
              <a:spcBef>
                <a:spcPct val="50000"/>
              </a:spcBef>
            </a:pP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    用蛮力法解决</a:t>
            </a:r>
            <a:r>
              <a:rPr kumimoji="1" lang="en-US" altLang="zh-CN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TSP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问题，可以找出所有可能的旅行路线，从中选取路径长度最短的简单回路。 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04800" y="1646238"/>
            <a:ext cx="1882775" cy="1735137"/>
            <a:chOff x="192" y="1037"/>
            <a:chExt cx="1186" cy="1093"/>
          </a:xfrm>
        </p:grpSpPr>
        <p:sp>
          <p:nvSpPr>
            <p:cNvPr id="61475" name="Text Box 35"/>
            <p:cNvSpPr txBox="1">
              <a:spLocks noChangeArrowheads="1"/>
            </p:cNvSpPr>
            <p:nvPr/>
          </p:nvSpPr>
          <p:spPr bwMode="auto">
            <a:xfrm>
              <a:off x="467" y="1600"/>
              <a:ext cx="11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8</a:t>
              </a:r>
            </a:p>
          </p:txBody>
        </p:sp>
        <p:sp>
          <p:nvSpPr>
            <p:cNvPr id="61476" name="Oval 36"/>
            <p:cNvSpPr>
              <a:spLocks noChangeArrowheads="1"/>
            </p:cNvSpPr>
            <p:nvPr/>
          </p:nvSpPr>
          <p:spPr bwMode="auto">
            <a:xfrm>
              <a:off x="286" y="1158"/>
              <a:ext cx="198" cy="17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18000" tIns="0" rIns="0" bIns="0"/>
            <a:lstStyle/>
            <a:p>
              <a:pPr algn="just" eaLnBrk="0" hangingPunct="0">
                <a:lnSpc>
                  <a:spcPct val="70000"/>
                </a:lnSpc>
              </a:pPr>
              <a:r>
                <a:rPr lang="en-US" altLang="zh-CN" sz="2000" b="1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a</a:t>
              </a:r>
              <a:endParaRPr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61477" name="Oval 37"/>
            <p:cNvSpPr>
              <a:spLocks noChangeArrowheads="1"/>
            </p:cNvSpPr>
            <p:nvPr/>
          </p:nvSpPr>
          <p:spPr bwMode="auto">
            <a:xfrm>
              <a:off x="1084" y="1158"/>
              <a:ext cx="198" cy="17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18000" tIns="0" rIns="0" bIns="0"/>
            <a:lstStyle/>
            <a:p>
              <a:pPr algn="just" eaLnBrk="0" hangingPunct="0">
                <a:lnSpc>
                  <a:spcPct val="70000"/>
                </a:lnSpc>
              </a:pPr>
              <a:r>
                <a:rPr lang="en-US" altLang="zh-CN" sz="2000" b="1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b</a:t>
              </a:r>
              <a:endParaRPr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61478" name="Freeform 38"/>
            <p:cNvSpPr>
              <a:spLocks/>
            </p:cNvSpPr>
            <p:nvPr/>
          </p:nvSpPr>
          <p:spPr bwMode="auto">
            <a:xfrm>
              <a:off x="488" y="1254"/>
              <a:ext cx="593" cy="1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818" y="0"/>
                </a:cxn>
              </a:cxnLst>
              <a:rect l="0" t="0" r="r" b="b"/>
              <a:pathLst>
                <a:path w="818" h="5">
                  <a:moveTo>
                    <a:pt x="0" y="5"/>
                  </a:moveTo>
                  <a:lnTo>
                    <a:pt x="818" y="0"/>
                  </a:lnTo>
                </a:path>
              </a:pathLst>
            </a:cu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46800" tIns="10800" rIns="18000" bIns="10800"/>
            <a:lstStyle/>
            <a:p>
              <a:endParaRPr lang="zh-CN" altLang="en-US"/>
            </a:p>
          </p:txBody>
        </p:sp>
        <p:sp>
          <p:nvSpPr>
            <p:cNvPr id="61479" name="Freeform 39"/>
            <p:cNvSpPr>
              <a:spLocks/>
            </p:cNvSpPr>
            <p:nvPr/>
          </p:nvSpPr>
          <p:spPr bwMode="auto">
            <a:xfrm>
              <a:off x="458" y="1317"/>
              <a:ext cx="661" cy="53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53" y="910"/>
                </a:cxn>
              </a:cxnLst>
              <a:rect l="0" t="0" r="r" b="b"/>
              <a:pathLst>
                <a:path w="953" h="910">
                  <a:moveTo>
                    <a:pt x="0" y="0"/>
                  </a:moveTo>
                  <a:lnTo>
                    <a:pt x="953" y="910"/>
                  </a:lnTo>
                </a:path>
              </a:pathLst>
            </a:cu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46800" tIns="10800" rIns="18000" bIns="10800"/>
            <a:lstStyle/>
            <a:p>
              <a:endParaRPr lang="zh-CN" altLang="en-US"/>
            </a:p>
          </p:txBody>
        </p:sp>
        <p:sp>
          <p:nvSpPr>
            <p:cNvPr id="61480" name="Freeform 40"/>
            <p:cNvSpPr>
              <a:spLocks/>
            </p:cNvSpPr>
            <p:nvPr/>
          </p:nvSpPr>
          <p:spPr bwMode="auto">
            <a:xfrm>
              <a:off x="368" y="1334"/>
              <a:ext cx="1" cy="49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730"/>
                </a:cxn>
              </a:cxnLst>
              <a:rect l="0" t="0" r="r" b="b"/>
              <a:pathLst>
                <a:path w="7" h="730">
                  <a:moveTo>
                    <a:pt x="7" y="0"/>
                  </a:moveTo>
                  <a:lnTo>
                    <a:pt x="0" y="730"/>
                  </a:lnTo>
                </a:path>
              </a:pathLst>
            </a:cu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46800" tIns="10800" rIns="18000" bIns="10800"/>
            <a:lstStyle/>
            <a:p>
              <a:endParaRPr lang="zh-CN" altLang="en-US"/>
            </a:p>
          </p:txBody>
        </p:sp>
        <p:sp>
          <p:nvSpPr>
            <p:cNvPr id="61481" name="Freeform 41"/>
            <p:cNvSpPr>
              <a:spLocks/>
            </p:cNvSpPr>
            <p:nvPr/>
          </p:nvSpPr>
          <p:spPr bwMode="auto">
            <a:xfrm>
              <a:off x="1189" y="1329"/>
              <a:ext cx="1" cy="49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95"/>
                </a:cxn>
              </a:cxnLst>
              <a:rect l="0" t="0" r="r" b="b"/>
              <a:pathLst>
                <a:path w="1" h="795">
                  <a:moveTo>
                    <a:pt x="0" y="0"/>
                  </a:moveTo>
                  <a:lnTo>
                    <a:pt x="0" y="795"/>
                  </a:lnTo>
                </a:path>
              </a:pathLst>
            </a:cu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46800" tIns="10800" rIns="18000" bIns="10800"/>
            <a:lstStyle/>
            <a:p>
              <a:endParaRPr lang="zh-CN" altLang="en-US"/>
            </a:p>
          </p:txBody>
        </p:sp>
        <p:sp>
          <p:nvSpPr>
            <p:cNvPr id="61482" name="Oval 42"/>
            <p:cNvSpPr>
              <a:spLocks noChangeArrowheads="1"/>
            </p:cNvSpPr>
            <p:nvPr/>
          </p:nvSpPr>
          <p:spPr bwMode="auto">
            <a:xfrm>
              <a:off x="1084" y="1831"/>
              <a:ext cx="198" cy="17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180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d</a:t>
              </a:r>
              <a:endParaRPr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61483" name="Oval 43"/>
            <p:cNvSpPr>
              <a:spLocks noChangeArrowheads="1"/>
            </p:cNvSpPr>
            <p:nvPr/>
          </p:nvSpPr>
          <p:spPr bwMode="auto">
            <a:xfrm>
              <a:off x="270" y="1831"/>
              <a:ext cx="198" cy="17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18000" tIns="0" rIns="0" bIns="0"/>
            <a:lstStyle/>
            <a:p>
              <a:pPr algn="just" eaLnBrk="0" hangingPunct="0">
                <a:lnSpc>
                  <a:spcPct val="70000"/>
                </a:lnSpc>
              </a:pPr>
              <a:r>
                <a:rPr lang="en-US" altLang="zh-CN" sz="2000" b="1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c</a:t>
              </a:r>
              <a:endParaRPr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61484" name="Freeform 44"/>
            <p:cNvSpPr>
              <a:spLocks/>
            </p:cNvSpPr>
            <p:nvPr/>
          </p:nvSpPr>
          <p:spPr bwMode="auto">
            <a:xfrm flipV="1">
              <a:off x="463" y="1929"/>
              <a:ext cx="621" cy="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819" y="0"/>
                </a:cxn>
              </a:cxnLst>
              <a:rect l="0" t="0" r="r" b="b"/>
              <a:pathLst>
                <a:path w="819" h="4">
                  <a:moveTo>
                    <a:pt x="0" y="4"/>
                  </a:moveTo>
                  <a:lnTo>
                    <a:pt x="819" y="0"/>
                  </a:lnTo>
                </a:path>
              </a:pathLst>
            </a:cu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46800" tIns="10800" rIns="18000" bIns="10800"/>
            <a:lstStyle/>
            <a:p>
              <a:endParaRPr lang="zh-CN" altLang="en-US"/>
            </a:p>
          </p:txBody>
        </p:sp>
        <p:sp>
          <p:nvSpPr>
            <p:cNvPr id="61485" name="Text Box 45"/>
            <p:cNvSpPr txBox="1">
              <a:spLocks noChangeArrowheads="1"/>
            </p:cNvSpPr>
            <p:nvPr/>
          </p:nvSpPr>
          <p:spPr bwMode="auto">
            <a:xfrm>
              <a:off x="747" y="1037"/>
              <a:ext cx="11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2</a:t>
              </a:r>
            </a:p>
          </p:txBody>
        </p:sp>
        <p:sp>
          <p:nvSpPr>
            <p:cNvPr id="61486" name="Text Box 46"/>
            <p:cNvSpPr txBox="1">
              <a:spLocks noChangeArrowheads="1"/>
            </p:cNvSpPr>
            <p:nvPr/>
          </p:nvSpPr>
          <p:spPr bwMode="auto">
            <a:xfrm>
              <a:off x="1261" y="1497"/>
              <a:ext cx="11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3</a:t>
              </a:r>
            </a:p>
          </p:txBody>
        </p:sp>
        <p:sp>
          <p:nvSpPr>
            <p:cNvPr id="61487" name="Text Box 47"/>
            <p:cNvSpPr txBox="1">
              <a:spLocks noChangeArrowheads="1"/>
            </p:cNvSpPr>
            <p:nvPr/>
          </p:nvSpPr>
          <p:spPr bwMode="auto">
            <a:xfrm>
              <a:off x="192" y="1505"/>
              <a:ext cx="11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5</a:t>
              </a:r>
            </a:p>
          </p:txBody>
        </p:sp>
        <p:sp>
          <p:nvSpPr>
            <p:cNvPr id="61488" name="Line 48"/>
            <p:cNvSpPr>
              <a:spLocks noChangeShapeType="1"/>
            </p:cNvSpPr>
            <p:nvPr/>
          </p:nvSpPr>
          <p:spPr bwMode="auto">
            <a:xfrm flipV="1">
              <a:off x="438" y="1308"/>
              <a:ext cx="668" cy="5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89" name="Text Box 49"/>
            <p:cNvSpPr txBox="1">
              <a:spLocks noChangeArrowheads="1"/>
            </p:cNvSpPr>
            <p:nvPr/>
          </p:nvSpPr>
          <p:spPr bwMode="auto">
            <a:xfrm>
              <a:off x="996" y="1590"/>
              <a:ext cx="11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7</a:t>
              </a:r>
            </a:p>
          </p:txBody>
        </p:sp>
        <p:sp>
          <p:nvSpPr>
            <p:cNvPr id="61490" name="Text Box 50"/>
            <p:cNvSpPr txBox="1">
              <a:spLocks noChangeArrowheads="1"/>
            </p:cNvSpPr>
            <p:nvPr/>
          </p:nvSpPr>
          <p:spPr bwMode="auto">
            <a:xfrm>
              <a:off x="752" y="1957"/>
              <a:ext cx="11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1</a:t>
              </a:r>
            </a:p>
          </p:txBody>
        </p:sp>
      </p:grpSp>
      <p:grpSp>
        <p:nvGrpSpPr>
          <p:cNvPr id="3" name="Group 137"/>
          <p:cNvGrpSpPr>
            <a:grpSpLocks/>
          </p:cNvGrpSpPr>
          <p:nvPr/>
        </p:nvGrpSpPr>
        <p:grpSpPr bwMode="auto">
          <a:xfrm>
            <a:off x="2543175" y="1138238"/>
            <a:ext cx="6218238" cy="2430462"/>
            <a:chOff x="-2" y="-2"/>
            <a:chExt cx="2185" cy="2788"/>
          </a:xfrm>
        </p:grpSpPr>
        <p:grpSp>
          <p:nvGrpSpPr>
            <p:cNvPr id="4" name="Group 135"/>
            <p:cNvGrpSpPr>
              <a:grpSpLocks/>
            </p:cNvGrpSpPr>
            <p:nvPr/>
          </p:nvGrpSpPr>
          <p:grpSpPr bwMode="auto">
            <a:xfrm>
              <a:off x="0" y="0"/>
              <a:ext cx="2181" cy="2784"/>
              <a:chOff x="0" y="0"/>
              <a:chExt cx="2181" cy="2784"/>
            </a:xfrm>
          </p:grpSpPr>
          <p:grpSp>
            <p:nvGrpSpPr>
              <p:cNvPr id="5" name="Group 80"/>
              <p:cNvGrpSpPr>
                <a:grpSpLocks/>
              </p:cNvGrpSpPr>
              <p:nvPr/>
            </p:nvGrpSpPr>
            <p:grpSpPr bwMode="auto">
              <a:xfrm>
                <a:off x="0" y="0"/>
                <a:ext cx="344" cy="480"/>
                <a:chOff x="0" y="0"/>
                <a:chExt cx="344" cy="480"/>
              </a:xfrm>
            </p:grpSpPr>
            <p:sp>
              <p:nvSpPr>
                <p:cNvPr id="61491" name="Rectangle 51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58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rPr>
                    <a:t>序号</a:t>
                  </a:r>
                  <a:endParaRPr kumimoji="1" lang="zh-CN" altLang="en-US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endParaRPr>
                </a:p>
                <a:p>
                  <a:pPr algn="just" eaLnBrk="0" hangingPunct="0"/>
                  <a:endParaRPr kumimoji="1" lang="en-US" altLang="zh-CN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61519" name="Rectangle 7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44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" name="Group 82"/>
              <p:cNvGrpSpPr>
                <a:grpSpLocks/>
              </p:cNvGrpSpPr>
              <p:nvPr/>
            </p:nvGrpSpPr>
            <p:grpSpPr bwMode="auto">
              <a:xfrm>
                <a:off x="344" y="0"/>
                <a:ext cx="769" cy="480"/>
                <a:chOff x="344" y="0"/>
                <a:chExt cx="769" cy="480"/>
              </a:xfrm>
            </p:grpSpPr>
            <p:sp>
              <p:nvSpPr>
                <p:cNvPr id="61492" name="Rectangle 52"/>
                <p:cNvSpPr>
                  <a:spLocks noChangeArrowheads="1"/>
                </p:cNvSpPr>
                <p:nvPr/>
              </p:nvSpPr>
              <p:spPr bwMode="auto">
                <a:xfrm>
                  <a:off x="387" y="0"/>
                  <a:ext cx="683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rPr>
                    <a:t>路径</a:t>
                  </a:r>
                  <a:endParaRPr kumimoji="1" lang="zh-CN" altLang="en-US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endParaRPr>
                </a:p>
                <a:p>
                  <a:pPr algn="just" eaLnBrk="0" hangingPunct="0"/>
                  <a:endParaRPr kumimoji="1" lang="en-US" altLang="zh-CN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61521" name="Rectangle 81"/>
                <p:cNvSpPr>
                  <a:spLocks noChangeArrowheads="1"/>
                </p:cNvSpPr>
                <p:nvPr/>
              </p:nvSpPr>
              <p:spPr bwMode="auto">
                <a:xfrm>
                  <a:off x="344" y="0"/>
                  <a:ext cx="769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" name="Group 84"/>
              <p:cNvGrpSpPr>
                <a:grpSpLocks/>
              </p:cNvGrpSpPr>
              <p:nvPr/>
            </p:nvGrpSpPr>
            <p:grpSpPr bwMode="auto">
              <a:xfrm>
                <a:off x="1113" y="0"/>
                <a:ext cx="534" cy="480"/>
                <a:chOff x="1113" y="0"/>
                <a:chExt cx="534" cy="480"/>
              </a:xfrm>
            </p:grpSpPr>
            <p:sp>
              <p:nvSpPr>
                <p:cNvPr id="61493" name="Rectangle 53"/>
                <p:cNvSpPr>
                  <a:spLocks noChangeArrowheads="1"/>
                </p:cNvSpPr>
                <p:nvPr/>
              </p:nvSpPr>
              <p:spPr bwMode="auto">
                <a:xfrm>
                  <a:off x="1156" y="0"/>
                  <a:ext cx="448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rPr>
                    <a:t>路径长度</a:t>
                  </a:r>
                  <a:endParaRPr kumimoji="1" lang="zh-CN" altLang="en-US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endParaRPr>
                </a:p>
                <a:p>
                  <a:pPr algn="just" eaLnBrk="0" hangingPunct="0"/>
                  <a:endParaRPr kumimoji="1" lang="en-US" altLang="zh-CN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61523" name="Rectangle 83"/>
                <p:cNvSpPr>
                  <a:spLocks noChangeArrowheads="1"/>
                </p:cNvSpPr>
                <p:nvPr/>
              </p:nvSpPr>
              <p:spPr bwMode="auto">
                <a:xfrm>
                  <a:off x="1113" y="0"/>
                  <a:ext cx="534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" name="Group 86"/>
              <p:cNvGrpSpPr>
                <a:grpSpLocks/>
              </p:cNvGrpSpPr>
              <p:nvPr/>
            </p:nvGrpSpPr>
            <p:grpSpPr bwMode="auto">
              <a:xfrm>
                <a:off x="1647" y="0"/>
                <a:ext cx="534" cy="480"/>
                <a:chOff x="1647" y="0"/>
                <a:chExt cx="534" cy="480"/>
              </a:xfrm>
            </p:grpSpPr>
            <p:sp>
              <p:nvSpPr>
                <p:cNvPr id="61494" name="Rectangle 54"/>
                <p:cNvSpPr>
                  <a:spLocks noChangeArrowheads="1"/>
                </p:cNvSpPr>
                <p:nvPr/>
              </p:nvSpPr>
              <p:spPr bwMode="auto">
                <a:xfrm>
                  <a:off x="1690" y="0"/>
                  <a:ext cx="448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rPr>
                    <a:t>是否最短</a:t>
                  </a:r>
                  <a:endParaRPr kumimoji="1" lang="zh-CN" altLang="en-US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endParaRPr>
                </a:p>
                <a:p>
                  <a:pPr algn="just" eaLnBrk="0" hangingPunct="0"/>
                  <a:endParaRPr kumimoji="1" lang="en-US" altLang="zh-CN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61525" name="Rectangle 85"/>
                <p:cNvSpPr>
                  <a:spLocks noChangeArrowheads="1"/>
                </p:cNvSpPr>
                <p:nvPr/>
              </p:nvSpPr>
              <p:spPr bwMode="auto">
                <a:xfrm>
                  <a:off x="1647" y="0"/>
                  <a:ext cx="534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" name="Group 88"/>
              <p:cNvGrpSpPr>
                <a:grpSpLocks/>
              </p:cNvGrpSpPr>
              <p:nvPr/>
            </p:nvGrpSpPr>
            <p:grpSpPr bwMode="auto">
              <a:xfrm>
                <a:off x="0" y="480"/>
                <a:ext cx="344" cy="384"/>
                <a:chOff x="0" y="480"/>
                <a:chExt cx="344" cy="384"/>
              </a:xfrm>
            </p:grpSpPr>
            <p:sp>
              <p:nvSpPr>
                <p:cNvPr id="61495" name="Rectangle 55"/>
                <p:cNvSpPr>
                  <a:spLocks noChangeArrowheads="1"/>
                </p:cNvSpPr>
                <p:nvPr/>
              </p:nvSpPr>
              <p:spPr bwMode="auto">
                <a:xfrm>
                  <a:off x="43" y="480"/>
                  <a:ext cx="25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rPr>
                    <a:t>  1</a:t>
                  </a:r>
                </a:p>
                <a:p>
                  <a:pPr algn="just" eaLnBrk="0" hangingPunct="0"/>
                  <a:endParaRPr kumimoji="1" lang="en-US" altLang="zh-CN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61527" name="Rectangle 87"/>
                <p:cNvSpPr>
                  <a:spLocks noChangeArrowheads="1"/>
                </p:cNvSpPr>
                <p:nvPr/>
              </p:nvSpPr>
              <p:spPr bwMode="auto">
                <a:xfrm>
                  <a:off x="0" y="480"/>
                  <a:ext cx="34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" name="Group 90"/>
              <p:cNvGrpSpPr>
                <a:grpSpLocks/>
              </p:cNvGrpSpPr>
              <p:nvPr/>
            </p:nvGrpSpPr>
            <p:grpSpPr bwMode="auto">
              <a:xfrm>
                <a:off x="344" y="480"/>
                <a:ext cx="769" cy="384"/>
                <a:chOff x="344" y="480"/>
                <a:chExt cx="769" cy="384"/>
              </a:xfrm>
            </p:grpSpPr>
            <p:sp>
              <p:nvSpPr>
                <p:cNvPr id="61496" name="Rectangle 56"/>
                <p:cNvSpPr>
                  <a:spLocks noChangeArrowheads="1"/>
                </p:cNvSpPr>
                <p:nvPr/>
              </p:nvSpPr>
              <p:spPr bwMode="auto">
                <a:xfrm>
                  <a:off x="387" y="480"/>
                  <a:ext cx="683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/>
                  <a:r>
                    <a:rPr kumimoji="1" lang="en-US" altLang="zh-CN" sz="2000" b="1" i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rPr>
                    <a:t>a</a:t>
                  </a:r>
                  <a:r>
                    <a:rPr kumimoji="1" lang="en-US" altLang="zh-CN" sz="2000" b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rPr>
                    <a:t>→</a:t>
                  </a:r>
                  <a:r>
                    <a:rPr kumimoji="1" lang="en-US" altLang="zh-CN" sz="2000" b="1" i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rPr>
                    <a:t>b</a:t>
                  </a:r>
                  <a:r>
                    <a:rPr kumimoji="1" lang="en-US" altLang="zh-CN" sz="2000" b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rPr>
                    <a:t>→</a:t>
                  </a:r>
                  <a:r>
                    <a:rPr kumimoji="1" lang="en-US" altLang="zh-CN" sz="2000" b="1" i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rPr>
                    <a:t>c</a:t>
                  </a:r>
                  <a:r>
                    <a:rPr kumimoji="1" lang="en-US" altLang="zh-CN" sz="2000" b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rPr>
                    <a:t>→</a:t>
                  </a:r>
                  <a:r>
                    <a:rPr kumimoji="1" lang="en-US" altLang="zh-CN" sz="2000" b="1" i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rPr>
                    <a:t>d</a:t>
                  </a:r>
                  <a:r>
                    <a:rPr kumimoji="1" lang="en-US" altLang="zh-CN" sz="2000" b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rPr>
                    <a:t>→</a:t>
                  </a:r>
                  <a:r>
                    <a:rPr kumimoji="1" lang="en-US" altLang="zh-CN" sz="2000" b="1" i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rPr>
                    <a:t>a</a:t>
                  </a:r>
                  <a:endParaRPr kumimoji="1" lang="en-US" altLang="zh-CN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endParaRPr>
                </a:p>
                <a:p>
                  <a:pPr algn="just" eaLnBrk="0" hangingPunct="0"/>
                  <a:endParaRPr kumimoji="1" lang="en-US" altLang="zh-CN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61529" name="Rectangle 89"/>
                <p:cNvSpPr>
                  <a:spLocks noChangeArrowheads="1"/>
                </p:cNvSpPr>
                <p:nvPr/>
              </p:nvSpPr>
              <p:spPr bwMode="auto">
                <a:xfrm>
                  <a:off x="344" y="480"/>
                  <a:ext cx="769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" name="Group 92"/>
              <p:cNvGrpSpPr>
                <a:grpSpLocks/>
              </p:cNvGrpSpPr>
              <p:nvPr/>
            </p:nvGrpSpPr>
            <p:grpSpPr bwMode="auto">
              <a:xfrm>
                <a:off x="1113" y="480"/>
                <a:ext cx="534" cy="384"/>
                <a:chOff x="1113" y="480"/>
                <a:chExt cx="534" cy="384"/>
              </a:xfrm>
            </p:grpSpPr>
            <p:sp>
              <p:nvSpPr>
                <p:cNvPr id="61497" name="Rectangle 57"/>
                <p:cNvSpPr>
                  <a:spLocks noChangeArrowheads="1"/>
                </p:cNvSpPr>
                <p:nvPr/>
              </p:nvSpPr>
              <p:spPr bwMode="auto">
                <a:xfrm>
                  <a:off x="1156" y="480"/>
                  <a:ext cx="44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rPr>
                    <a:t>     18</a:t>
                  </a:r>
                </a:p>
                <a:p>
                  <a:pPr algn="just" eaLnBrk="0" hangingPunct="0"/>
                  <a:endParaRPr kumimoji="1" lang="en-US" altLang="zh-CN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61531" name="Rectangle 91"/>
                <p:cNvSpPr>
                  <a:spLocks noChangeArrowheads="1"/>
                </p:cNvSpPr>
                <p:nvPr/>
              </p:nvSpPr>
              <p:spPr bwMode="auto">
                <a:xfrm>
                  <a:off x="1113" y="480"/>
                  <a:ext cx="53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" name="Group 94"/>
              <p:cNvGrpSpPr>
                <a:grpSpLocks/>
              </p:cNvGrpSpPr>
              <p:nvPr/>
            </p:nvGrpSpPr>
            <p:grpSpPr bwMode="auto">
              <a:xfrm>
                <a:off x="1647" y="480"/>
                <a:ext cx="534" cy="384"/>
                <a:chOff x="1647" y="480"/>
                <a:chExt cx="534" cy="384"/>
              </a:xfrm>
            </p:grpSpPr>
            <p:sp>
              <p:nvSpPr>
                <p:cNvPr id="61498" name="Rectangle 58"/>
                <p:cNvSpPr>
                  <a:spLocks noChangeArrowheads="1"/>
                </p:cNvSpPr>
                <p:nvPr/>
              </p:nvSpPr>
              <p:spPr bwMode="auto">
                <a:xfrm>
                  <a:off x="1690" y="480"/>
                  <a:ext cx="44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rPr>
                    <a:t>   </a:t>
                  </a:r>
                  <a:r>
                    <a:rPr kumimoji="1" lang="zh-CN" altLang="en-US" sz="20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rPr>
                    <a:t>否</a:t>
                  </a:r>
                  <a:endParaRPr kumimoji="1" lang="zh-CN" altLang="en-US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endParaRPr>
                </a:p>
                <a:p>
                  <a:pPr algn="just" eaLnBrk="0" hangingPunct="0"/>
                  <a:endParaRPr kumimoji="1" lang="en-US" altLang="zh-CN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61533" name="Rectangle 93"/>
                <p:cNvSpPr>
                  <a:spLocks noChangeArrowheads="1"/>
                </p:cNvSpPr>
                <p:nvPr/>
              </p:nvSpPr>
              <p:spPr bwMode="auto">
                <a:xfrm>
                  <a:off x="1647" y="480"/>
                  <a:ext cx="53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" name="Group 96"/>
              <p:cNvGrpSpPr>
                <a:grpSpLocks/>
              </p:cNvGrpSpPr>
              <p:nvPr/>
            </p:nvGrpSpPr>
            <p:grpSpPr bwMode="auto">
              <a:xfrm>
                <a:off x="0" y="864"/>
                <a:ext cx="344" cy="384"/>
                <a:chOff x="0" y="864"/>
                <a:chExt cx="344" cy="384"/>
              </a:xfrm>
            </p:grpSpPr>
            <p:sp>
              <p:nvSpPr>
                <p:cNvPr id="61499" name="Rectangle 59"/>
                <p:cNvSpPr>
                  <a:spLocks noChangeArrowheads="1"/>
                </p:cNvSpPr>
                <p:nvPr/>
              </p:nvSpPr>
              <p:spPr bwMode="auto">
                <a:xfrm>
                  <a:off x="43" y="864"/>
                  <a:ext cx="25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rPr>
                    <a:t>  2</a:t>
                  </a:r>
                </a:p>
                <a:p>
                  <a:pPr algn="just" eaLnBrk="0" hangingPunct="0"/>
                  <a:endParaRPr kumimoji="1" lang="en-US" altLang="zh-CN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61535" name="Rectangle 95"/>
                <p:cNvSpPr>
                  <a:spLocks noChangeArrowheads="1"/>
                </p:cNvSpPr>
                <p:nvPr/>
              </p:nvSpPr>
              <p:spPr bwMode="auto">
                <a:xfrm>
                  <a:off x="0" y="864"/>
                  <a:ext cx="34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" name="Group 98"/>
              <p:cNvGrpSpPr>
                <a:grpSpLocks/>
              </p:cNvGrpSpPr>
              <p:nvPr/>
            </p:nvGrpSpPr>
            <p:grpSpPr bwMode="auto">
              <a:xfrm>
                <a:off x="344" y="864"/>
                <a:ext cx="769" cy="384"/>
                <a:chOff x="344" y="864"/>
                <a:chExt cx="769" cy="384"/>
              </a:xfrm>
            </p:grpSpPr>
            <p:sp>
              <p:nvSpPr>
                <p:cNvPr id="61500" name="Rectangle 60"/>
                <p:cNvSpPr>
                  <a:spLocks noChangeArrowheads="1"/>
                </p:cNvSpPr>
                <p:nvPr/>
              </p:nvSpPr>
              <p:spPr bwMode="auto">
                <a:xfrm>
                  <a:off x="387" y="864"/>
                  <a:ext cx="683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/>
                  <a:r>
                    <a:rPr kumimoji="1" lang="en-US" altLang="zh-CN" sz="2000" b="1" i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rPr>
                    <a:t>a</a:t>
                  </a:r>
                  <a:r>
                    <a:rPr kumimoji="1" lang="en-US" altLang="zh-CN" sz="2000" b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rPr>
                    <a:t>→</a:t>
                  </a:r>
                  <a:r>
                    <a:rPr kumimoji="1" lang="en-US" altLang="zh-CN" sz="2000" b="1" i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rPr>
                    <a:t>b</a:t>
                  </a:r>
                  <a:r>
                    <a:rPr kumimoji="1" lang="en-US" altLang="zh-CN" sz="2000" b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rPr>
                    <a:t>→</a:t>
                  </a:r>
                  <a:r>
                    <a:rPr kumimoji="1" lang="en-US" altLang="zh-CN" sz="2000" b="1" i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rPr>
                    <a:t>d</a:t>
                  </a:r>
                  <a:r>
                    <a:rPr kumimoji="1" lang="en-US" altLang="zh-CN" sz="2000" b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rPr>
                    <a:t>→</a:t>
                  </a:r>
                  <a:r>
                    <a:rPr kumimoji="1" lang="en-US" altLang="zh-CN" sz="2000" b="1" i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rPr>
                    <a:t>c</a:t>
                  </a:r>
                  <a:r>
                    <a:rPr kumimoji="1" lang="en-US" altLang="zh-CN" sz="2000" b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rPr>
                    <a:t>→</a:t>
                  </a:r>
                  <a:r>
                    <a:rPr kumimoji="1" lang="en-US" altLang="zh-CN" sz="2000" b="1" i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rPr>
                    <a:t>a</a:t>
                  </a:r>
                  <a:endParaRPr kumimoji="1" lang="en-US" altLang="zh-CN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endParaRPr>
                </a:p>
                <a:p>
                  <a:pPr algn="just" eaLnBrk="0" hangingPunct="0"/>
                  <a:endParaRPr kumimoji="1" lang="en-US" altLang="zh-CN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61537" name="Rectangle 97"/>
                <p:cNvSpPr>
                  <a:spLocks noChangeArrowheads="1"/>
                </p:cNvSpPr>
                <p:nvPr/>
              </p:nvSpPr>
              <p:spPr bwMode="auto">
                <a:xfrm>
                  <a:off x="344" y="864"/>
                  <a:ext cx="769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" name="Group 100"/>
              <p:cNvGrpSpPr>
                <a:grpSpLocks/>
              </p:cNvGrpSpPr>
              <p:nvPr/>
            </p:nvGrpSpPr>
            <p:grpSpPr bwMode="auto">
              <a:xfrm>
                <a:off x="1113" y="864"/>
                <a:ext cx="534" cy="384"/>
                <a:chOff x="1113" y="864"/>
                <a:chExt cx="534" cy="384"/>
              </a:xfrm>
            </p:grpSpPr>
            <p:sp>
              <p:nvSpPr>
                <p:cNvPr id="61501" name="Rectangle 61"/>
                <p:cNvSpPr>
                  <a:spLocks noChangeArrowheads="1"/>
                </p:cNvSpPr>
                <p:nvPr/>
              </p:nvSpPr>
              <p:spPr bwMode="auto">
                <a:xfrm>
                  <a:off x="1156" y="864"/>
                  <a:ext cx="44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rPr>
                    <a:t>     11</a:t>
                  </a:r>
                </a:p>
                <a:p>
                  <a:pPr algn="just" eaLnBrk="0" hangingPunct="0"/>
                  <a:endParaRPr kumimoji="1" lang="en-US" altLang="zh-CN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61539" name="Rectangle 99"/>
                <p:cNvSpPr>
                  <a:spLocks noChangeArrowheads="1"/>
                </p:cNvSpPr>
                <p:nvPr/>
              </p:nvSpPr>
              <p:spPr bwMode="auto">
                <a:xfrm>
                  <a:off x="1113" y="864"/>
                  <a:ext cx="53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" name="Group 102"/>
              <p:cNvGrpSpPr>
                <a:grpSpLocks/>
              </p:cNvGrpSpPr>
              <p:nvPr/>
            </p:nvGrpSpPr>
            <p:grpSpPr bwMode="auto">
              <a:xfrm>
                <a:off x="1647" y="864"/>
                <a:ext cx="534" cy="384"/>
                <a:chOff x="1647" y="864"/>
                <a:chExt cx="534" cy="384"/>
              </a:xfrm>
            </p:grpSpPr>
            <p:sp>
              <p:nvSpPr>
                <p:cNvPr id="61502" name="Rectangle 62"/>
                <p:cNvSpPr>
                  <a:spLocks noChangeArrowheads="1"/>
                </p:cNvSpPr>
                <p:nvPr/>
              </p:nvSpPr>
              <p:spPr bwMode="auto">
                <a:xfrm>
                  <a:off x="1690" y="864"/>
                  <a:ext cx="44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rPr>
                    <a:t>   </a:t>
                  </a:r>
                  <a:r>
                    <a:rPr kumimoji="1" lang="zh-CN" altLang="en-US" sz="20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rPr>
                    <a:t>是</a:t>
                  </a:r>
                  <a:endParaRPr kumimoji="1" lang="zh-CN" altLang="en-US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endParaRPr>
                </a:p>
                <a:p>
                  <a:pPr algn="just" eaLnBrk="0" hangingPunct="0"/>
                  <a:endParaRPr kumimoji="1" lang="en-US" altLang="zh-CN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61541" name="Rectangle 101"/>
                <p:cNvSpPr>
                  <a:spLocks noChangeArrowheads="1"/>
                </p:cNvSpPr>
                <p:nvPr/>
              </p:nvSpPr>
              <p:spPr bwMode="auto">
                <a:xfrm>
                  <a:off x="1647" y="864"/>
                  <a:ext cx="53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" name="Group 104"/>
              <p:cNvGrpSpPr>
                <a:grpSpLocks/>
              </p:cNvGrpSpPr>
              <p:nvPr/>
            </p:nvGrpSpPr>
            <p:grpSpPr bwMode="auto">
              <a:xfrm>
                <a:off x="0" y="1248"/>
                <a:ext cx="344" cy="384"/>
                <a:chOff x="0" y="1248"/>
                <a:chExt cx="344" cy="384"/>
              </a:xfrm>
            </p:grpSpPr>
            <p:sp>
              <p:nvSpPr>
                <p:cNvPr id="61503" name="Rectangle 63"/>
                <p:cNvSpPr>
                  <a:spLocks noChangeArrowheads="1"/>
                </p:cNvSpPr>
                <p:nvPr/>
              </p:nvSpPr>
              <p:spPr bwMode="auto">
                <a:xfrm>
                  <a:off x="43" y="1248"/>
                  <a:ext cx="25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rPr>
                    <a:t>  3</a:t>
                  </a:r>
                </a:p>
                <a:p>
                  <a:pPr algn="just" eaLnBrk="0" hangingPunct="0"/>
                  <a:endParaRPr kumimoji="1" lang="en-US" altLang="zh-CN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61543" name="Rectangle 103"/>
                <p:cNvSpPr>
                  <a:spLocks noChangeArrowheads="1"/>
                </p:cNvSpPr>
                <p:nvPr/>
              </p:nvSpPr>
              <p:spPr bwMode="auto">
                <a:xfrm>
                  <a:off x="0" y="1248"/>
                  <a:ext cx="34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" name="Group 106"/>
              <p:cNvGrpSpPr>
                <a:grpSpLocks/>
              </p:cNvGrpSpPr>
              <p:nvPr/>
            </p:nvGrpSpPr>
            <p:grpSpPr bwMode="auto">
              <a:xfrm>
                <a:off x="344" y="1248"/>
                <a:ext cx="769" cy="384"/>
                <a:chOff x="344" y="1248"/>
                <a:chExt cx="769" cy="384"/>
              </a:xfrm>
            </p:grpSpPr>
            <p:sp>
              <p:nvSpPr>
                <p:cNvPr id="61504" name="Rectangle 64"/>
                <p:cNvSpPr>
                  <a:spLocks noChangeArrowheads="1"/>
                </p:cNvSpPr>
                <p:nvPr/>
              </p:nvSpPr>
              <p:spPr bwMode="auto">
                <a:xfrm>
                  <a:off x="387" y="1248"/>
                  <a:ext cx="683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/>
                  <a:r>
                    <a:rPr kumimoji="1" lang="en-US" altLang="zh-CN" sz="2000" b="1" i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rPr>
                    <a:t>a</a:t>
                  </a:r>
                  <a:r>
                    <a:rPr kumimoji="1" lang="en-US" altLang="zh-CN" sz="2000" b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rPr>
                    <a:t>→</a:t>
                  </a:r>
                  <a:r>
                    <a:rPr kumimoji="1" lang="en-US" altLang="zh-CN" sz="2000" b="1" i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rPr>
                    <a:t>c</a:t>
                  </a:r>
                  <a:r>
                    <a:rPr kumimoji="1" lang="en-US" altLang="zh-CN" sz="2000" b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rPr>
                    <a:t>→</a:t>
                  </a:r>
                  <a:r>
                    <a:rPr kumimoji="1" lang="en-US" altLang="zh-CN" sz="2000" b="1" i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rPr>
                    <a:t>b</a:t>
                  </a:r>
                  <a:r>
                    <a:rPr kumimoji="1" lang="en-US" altLang="zh-CN" sz="2000" b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rPr>
                    <a:t>→</a:t>
                  </a:r>
                  <a:r>
                    <a:rPr kumimoji="1" lang="en-US" altLang="zh-CN" sz="2000" b="1" i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rPr>
                    <a:t>d</a:t>
                  </a:r>
                  <a:r>
                    <a:rPr kumimoji="1" lang="en-US" altLang="zh-CN" sz="2000" b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rPr>
                    <a:t>→</a:t>
                  </a:r>
                  <a:r>
                    <a:rPr kumimoji="1" lang="en-US" altLang="zh-CN" sz="2000" b="1" i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rPr>
                    <a:t>a</a:t>
                  </a:r>
                  <a:endParaRPr kumimoji="1" lang="en-US" altLang="zh-CN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endParaRPr>
                </a:p>
                <a:p>
                  <a:pPr algn="just" eaLnBrk="0" hangingPunct="0"/>
                  <a:endParaRPr kumimoji="1" lang="en-US" altLang="zh-CN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61545" name="Rectangle 105"/>
                <p:cNvSpPr>
                  <a:spLocks noChangeArrowheads="1"/>
                </p:cNvSpPr>
                <p:nvPr/>
              </p:nvSpPr>
              <p:spPr bwMode="auto">
                <a:xfrm>
                  <a:off x="344" y="1248"/>
                  <a:ext cx="769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" name="Group 108"/>
              <p:cNvGrpSpPr>
                <a:grpSpLocks/>
              </p:cNvGrpSpPr>
              <p:nvPr/>
            </p:nvGrpSpPr>
            <p:grpSpPr bwMode="auto">
              <a:xfrm>
                <a:off x="1113" y="1248"/>
                <a:ext cx="534" cy="384"/>
                <a:chOff x="1113" y="1248"/>
                <a:chExt cx="534" cy="384"/>
              </a:xfrm>
            </p:grpSpPr>
            <p:sp>
              <p:nvSpPr>
                <p:cNvPr id="61505" name="Rectangle 65"/>
                <p:cNvSpPr>
                  <a:spLocks noChangeArrowheads="1"/>
                </p:cNvSpPr>
                <p:nvPr/>
              </p:nvSpPr>
              <p:spPr bwMode="auto">
                <a:xfrm>
                  <a:off x="1156" y="1248"/>
                  <a:ext cx="44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rPr>
                    <a:t>     23</a:t>
                  </a:r>
                </a:p>
                <a:p>
                  <a:pPr algn="just" eaLnBrk="0" hangingPunct="0"/>
                  <a:endParaRPr kumimoji="1" lang="en-US" altLang="zh-CN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61547" name="Rectangle 107"/>
                <p:cNvSpPr>
                  <a:spLocks noChangeArrowheads="1"/>
                </p:cNvSpPr>
                <p:nvPr/>
              </p:nvSpPr>
              <p:spPr bwMode="auto">
                <a:xfrm>
                  <a:off x="1113" y="1248"/>
                  <a:ext cx="53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" name="Group 110"/>
              <p:cNvGrpSpPr>
                <a:grpSpLocks/>
              </p:cNvGrpSpPr>
              <p:nvPr/>
            </p:nvGrpSpPr>
            <p:grpSpPr bwMode="auto">
              <a:xfrm>
                <a:off x="1647" y="1248"/>
                <a:ext cx="534" cy="384"/>
                <a:chOff x="1647" y="1248"/>
                <a:chExt cx="534" cy="384"/>
              </a:xfrm>
            </p:grpSpPr>
            <p:sp>
              <p:nvSpPr>
                <p:cNvPr id="61506" name="Rectangle 66"/>
                <p:cNvSpPr>
                  <a:spLocks noChangeArrowheads="1"/>
                </p:cNvSpPr>
                <p:nvPr/>
              </p:nvSpPr>
              <p:spPr bwMode="auto">
                <a:xfrm>
                  <a:off x="1690" y="1248"/>
                  <a:ext cx="44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rPr>
                    <a:t>   </a:t>
                  </a:r>
                  <a:r>
                    <a:rPr kumimoji="1" lang="zh-CN" altLang="en-US" sz="20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rPr>
                    <a:t>否</a:t>
                  </a:r>
                  <a:endParaRPr kumimoji="1" lang="zh-CN" altLang="en-US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endParaRPr>
                </a:p>
                <a:p>
                  <a:pPr algn="just" eaLnBrk="0" hangingPunct="0"/>
                  <a:endParaRPr kumimoji="1" lang="en-US" altLang="zh-CN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61549" name="Rectangle 109"/>
                <p:cNvSpPr>
                  <a:spLocks noChangeArrowheads="1"/>
                </p:cNvSpPr>
                <p:nvPr/>
              </p:nvSpPr>
              <p:spPr bwMode="auto">
                <a:xfrm>
                  <a:off x="1647" y="1248"/>
                  <a:ext cx="53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" name="Group 112"/>
              <p:cNvGrpSpPr>
                <a:grpSpLocks/>
              </p:cNvGrpSpPr>
              <p:nvPr/>
            </p:nvGrpSpPr>
            <p:grpSpPr bwMode="auto">
              <a:xfrm>
                <a:off x="0" y="1632"/>
                <a:ext cx="344" cy="384"/>
                <a:chOff x="0" y="1632"/>
                <a:chExt cx="344" cy="384"/>
              </a:xfrm>
            </p:grpSpPr>
            <p:sp>
              <p:nvSpPr>
                <p:cNvPr id="61507" name="Rectangle 67"/>
                <p:cNvSpPr>
                  <a:spLocks noChangeArrowheads="1"/>
                </p:cNvSpPr>
                <p:nvPr/>
              </p:nvSpPr>
              <p:spPr bwMode="auto">
                <a:xfrm>
                  <a:off x="43" y="1632"/>
                  <a:ext cx="25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rPr>
                    <a:t>  4</a:t>
                  </a:r>
                </a:p>
                <a:p>
                  <a:pPr algn="just" eaLnBrk="0" hangingPunct="0"/>
                  <a:endParaRPr kumimoji="1" lang="en-US" altLang="zh-CN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61551" name="Rectangle 111"/>
                <p:cNvSpPr>
                  <a:spLocks noChangeArrowheads="1"/>
                </p:cNvSpPr>
                <p:nvPr/>
              </p:nvSpPr>
              <p:spPr bwMode="auto">
                <a:xfrm>
                  <a:off x="0" y="1632"/>
                  <a:ext cx="34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" name="Group 114"/>
              <p:cNvGrpSpPr>
                <a:grpSpLocks/>
              </p:cNvGrpSpPr>
              <p:nvPr/>
            </p:nvGrpSpPr>
            <p:grpSpPr bwMode="auto">
              <a:xfrm>
                <a:off x="344" y="1632"/>
                <a:ext cx="769" cy="384"/>
                <a:chOff x="344" y="1632"/>
                <a:chExt cx="769" cy="384"/>
              </a:xfrm>
            </p:grpSpPr>
            <p:sp>
              <p:nvSpPr>
                <p:cNvPr id="61508" name="Rectangle 68"/>
                <p:cNvSpPr>
                  <a:spLocks noChangeArrowheads="1"/>
                </p:cNvSpPr>
                <p:nvPr/>
              </p:nvSpPr>
              <p:spPr bwMode="auto">
                <a:xfrm>
                  <a:off x="387" y="1632"/>
                  <a:ext cx="683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/>
                  <a:r>
                    <a:rPr kumimoji="1" lang="en-US" altLang="zh-CN" sz="2000" b="1" i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rPr>
                    <a:t>a</a:t>
                  </a:r>
                  <a:r>
                    <a:rPr kumimoji="1" lang="en-US" altLang="zh-CN" sz="2000" b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rPr>
                    <a:t>→</a:t>
                  </a:r>
                  <a:r>
                    <a:rPr kumimoji="1" lang="en-US" altLang="zh-CN" sz="2000" b="1" i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rPr>
                    <a:t>c</a:t>
                  </a:r>
                  <a:r>
                    <a:rPr kumimoji="1" lang="en-US" altLang="zh-CN" sz="2000" b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rPr>
                    <a:t>→</a:t>
                  </a:r>
                  <a:r>
                    <a:rPr kumimoji="1" lang="en-US" altLang="zh-CN" sz="2000" b="1" i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rPr>
                    <a:t>d</a:t>
                  </a:r>
                  <a:r>
                    <a:rPr kumimoji="1" lang="en-US" altLang="zh-CN" sz="2000" b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rPr>
                    <a:t>→</a:t>
                  </a:r>
                  <a:r>
                    <a:rPr kumimoji="1" lang="en-US" altLang="zh-CN" sz="2000" b="1" i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rPr>
                    <a:t>b</a:t>
                  </a:r>
                  <a:r>
                    <a:rPr kumimoji="1" lang="en-US" altLang="zh-CN" sz="2000" b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rPr>
                    <a:t>→</a:t>
                  </a:r>
                  <a:r>
                    <a:rPr kumimoji="1" lang="en-US" altLang="zh-CN" sz="2000" b="1" i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rPr>
                    <a:t>a</a:t>
                  </a:r>
                  <a:endParaRPr kumimoji="1" lang="en-US" altLang="zh-CN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endParaRPr>
                </a:p>
                <a:p>
                  <a:pPr algn="just" eaLnBrk="0" hangingPunct="0"/>
                  <a:endParaRPr kumimoji="1" lang="en-US" altLang="zh-CN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61553" name="Rectangle 113"/>
                <p:cNvSpPr>
                  <a:spLocks noChangeArrowheads="1"/>
                </p:cNvSpPr>
                <p:nvPr/>
              </p:nvSpPr>
              <p:spPr bwMode="auto">
                <a:xfrm>
                  <a:off x="344" y="1632"/>
                  <a:ext cx="769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" name="Group 116"/>
              <p:cNvGrpSpPr>
                <a:grpSpLocks/>
              </p:cNvGrpSpPr>
              <p:nvPr/>
            </p:nvGrpSpPr>
            <p:grpSpPr bwMode="auto">
              <a:xfrm>
                <a:off x="1113" y="1632"/>
                <a:ext cx="534" cy="384"/>
                <a:chOff x="1113" y="1632"/>
                <a:chExt cx="534" cy="384"/>
              </a:xfrm>
            </p:grpSpPr>
            <p:sp>
              <p:nvSpPr>
                <p:cNvPr id="61509" name="Rectangle 69"/>
                <p:cNvSpPr>
                  <a:spLocks noChangeArrowheads="1"/>
                </p:cNvSpPr>
                <p:nvPr/>
              </p:nvSpPr>
              <p:spPr bwMode="auto">
                <a:xfrm>
                  <a:off x="1156" y="1632"/>
                  <a:ext cx="44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rPr>
                    <a:t>     11</a:t>
                  </a:r>
                </a:p>
                <a:p>
                  <a:pPr algn="just" eaLnBrk="0" hangingPunct="0"/>
                  <a:endParaRPr kumimoji="1" lang="en-US" altLang="zh-CN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61555" name="Rectangle 115"/>
                <p:cNvSpPr>
                  <a:spLocks noChangeArrowheads="1"/>
                </p:cNvSpPr>
                <p:nvPr/>
              </p:nvSpPr>
              <p:spPr bwMode="auto">
                <a:xfrm>
                  <a:off x="1113" y="1632"/>
                  <a:ext cx="53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4" name="Group 118"/>
              <p:cNvGrpSpPr>
                <a:grpSpLocks/>
              </p:cNvGrpSpPr>
              <p:nvPr/>
            </p:nvGrpSpPr>
            <p:grpSpPr bwMode="auto">
              <a:xfrm>
                <a:off x="1647" y="1632"/>
                <a:ext cx="534" cy="384"/>
                <a:chOff x="1647" y="1632"/>
                <a:chExt cx="534" cy="384"/>
              </a:xfrm>
            </p:grpSpPr>
            <p:sp>
              <p:nvSpPr>
                <p:cNvPr id="61510" name="Rectangle 70"/>
                <p:cNvSpPr>
                  <a:spLocks noChangeArrowheads="1"/>
                </p:cNvSpPr>
                <p:nvPr/>
              </p:nvSpPr>
              <p:spPr bwMode="auto">
                <a:xfrm>
                  <a:off x="1690" y="1632"/>
                  <a:ext cx="44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rPr>
                    <a:t>   </a:t>
                  </a:r>
                  <a:r>
                    <a:rPr kumimoji="1" lang="zh-CN" altLang="en-US" sz="20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rPr>
                    <a:t>是</a:t>
                  </a:r>
                  <a:endParaRPr kumimoji="1" lang="zh-CN" altLang="en-US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endParaRPr>
                </a:p>
                <a:p>
                  <a:pPr algn="just" eaLnBrk="0" hangingPunct="0"/>
                  <a:endParaRPr kumimoji="1" lang="en-US" altLang="zh-CN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61557" name="Rectangle 117"/>
                <p:cNvSpPr>
                  <a:spLocks noChangeArrowheads="1"/>
                </p:cNvSpPr>
                <p:nvPr/>
              </p:nvSpPr>
              <p:spPr bwMode="auto">
                <a:xfrm>
                  <a:off x="1647" y="1632"/>
                  <a:ext cx="53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5" name="Group 120"/>
              <p:cNvGrpSpPr>
                <a:grpSpLocks/>
              </p:cNvGrpSpPr>
              <p:nvPr/>
            </p:nvGrpSpPr>
            <p:grpSpPr bwMode="auto">
              <a:xfrm>
                <a:off x="0" y="2016"/>
                <a:ext cx="344" cy="384"/>
                <a:chOff x="0" y="2016"/>
                <a:chExt cx="344" cy="384"/>
              </a:xfrm>
            </p:grpSpPr>
            <p:sp>
              <p:nvSpPr>
                <p:cNvPr id="61511" name="Rectangle 71"/>
                <p:cNvSpPr>
                  <a:spLocks noChangeArrowheads="1"/>
                </p:cNvSpPr>
                <p:nvPr/>
              </p:nvSpPr>
              <p:spPr bwMode="auto">
                <a:xfrm>
                  <a:off x="43" y="2016"/>
                  <a:ext cx="25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rPr>
                    <a:t>  5</a:t>
                  </a:r>
                </a:p>
                <a:p>
                  <a:pPr algn="just" eaLnBrk="0" hangingPunct="0"/>
                  <a:endParaRPr kumimoji="1" lang="en-US" altLang="zh-CN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61559" name="Rectangle 119"/>
                <p:cNvSpPr>
                  <a:spLocks noChangeArrowheads="1"/>
                </p:cNvSpPr>
                <p:nvPr/>
              </p:nvSpPr>
              <p:spPr bwMode="auto">
                <a:xfrm>
                  <a:off x="0" y="2016"/>
                  <a:ext cx="34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6" name="Group 122"/>
              <p:cNvGrpSpPr>
                <a:grpSpLocks/>
              </p:cNvGrpSpPr>
              <p:nvPr/>
            </p:nvGrpSpPr>
            <p:grpSpPr bwMode="auto">
              <a:xfrm>
                <a:off x="344" y="2016"/>
                <a:ext cx="769" cy="384"/>
                <a:chOff x="344" y="2016"/>
                <a:chExt cx="769" cy="384"/>
              </a:xfrm>
            </p:grpSpPr>
            <p:sp>
              <p:nvSpPr>
                <p:cNvPr id="61512" name="Rectangle 72"/>
                <p:cNvSpPr>
                  <a:spLocks noChangeArrowheads="1"/>
                </p:cNvSpPr>
                <p:nvPr/>
              </p:nvSpPr>
              <p:spPr bwMode="auto">
                <a:xfrm>
                  <a:off x="387" y="2016"/>
                  <a:ext cx="683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/>
                  <a:r>
                    <a:rPr kumimoji="1" lang="en-US" altLang="zh-CN" sz="2000" b="1" i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rPr>
                    <a:t>a</a:t>
                  </a:r>
                  <a:r>
                    <a:rPr kumimoji="1" lang="en-US" altLang="zh-CN" sz="2000" b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rPr>
                    <a:t>→</a:t>
                  </a:r>
                  <a:r>
                    <a:rPr kumimoji="1" lang="en-US" altLang="zh-CN" sz="2000" b="1" i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rPr>
                    <a:t>d</a:t>
                  </a:r>
                  <a:r>
                    <a:rPr kumimoji="1" lang="en-US" altLang="zh-CN" sz="2000" b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rPr>
                    <a:t>→</a:t>
                  </a:r>
                  <a:r>
                    <a:rPr kumimoji="1" lang="en-US" altLang="zh-CN" sz="2000" b="1" i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rPr>
                    <a:t>b</a:t>
                  </a:r>
                  <a:r>
                    <a:rPr kumimoji="1" lang="en-US" altLang="zh-CN" sz="2000" b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rPr>
                    <a:t>→</a:t>
                  </a:r>
                  <a:r>
                    <a:rPr kumimoji="1" lang="en-US" altLang="zh-CN" sz="2000" b="1" i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rPr>
                    <a:t>c</a:t>
                  </a:r>
                  <a:r>
                    <a:rPr kumimoji="1" lang="en-US" altLang="zh-CN" sz="2000" b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rPr>
                    <a:t>→</a:t>
                  </a:r>
                  <a:r>
                    <a:rPr kumimoji="1" lang="en-US" altLang="zh-CN" sz="2000" b="1" i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rPr>
                    <a:t>a</a:t>
                  </a:r>
                  <a:endParaRPr kumimoji="1" lang="en-US" altLang="zh-CN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endParaRPr>
                </a:p>
                <a:p>
                  <a:pPr algn="just" eaLnBrk="0" hangingPunct="0"/>
                  <a:endParaRPr kumimoji="1" lang="en-US" altLang="zh-CN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61561" name="Rectangle 121"/>
                <p:cNvSpPr>
                  <a:spLocks noChangeArrowheads="1"/>
                </p:cNvSpPr>
                <p:nvPr/>
              </p:nvSpPr>
              <p:spPr bwMode="auto">
                <a:xfrm>
                  <a:off x="344" y="2016"/>
                  <a:ext cx="769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" name="Group 124"/>
              <p:cNvGrpSpPr>
                <a:grpSpLocks/>
              </p:cNvGrpSpPr>
              <p:nvPr/>
            </p:nvGrpSpPr>
            <p:grpSpPr bwMode="auto">
              <a:xfrm>
                <a:off x="1113" y="2016"/>
                <a:ext cx="534" cy="384"/>
                <a:chOff x="1113" y="2016"/>
                <a:chExt cx="534" cy="384"/>
              </a:xfrm>
            </p:grpSpPr>
            <p:sp>
              <p:nvSpPr>
                <p:cNvPr id="61513" name="Rectangle 73"/>
                <p:cNvSpPr>
                  <a:spLocks noChangeArrowheads="1"/>
                </p:cNvSpPr>
                <p:nvPr/>
              </p:nvSpPr>
              <p:spPr bwMode="auto">
                <a:xfrm>
                  <a:off x="1156" y="2016"/>
                  <a:ext cx="44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rPr>
                    <a:t>     23</a:t>
                  </a:r>
                </a:p>
                <a:p>
                  <a:pPr algn="just" eaLnBrk="0" hangingPunct="0"/>
                  <a:endParaRPr kumimoji="1" lang="en-US" altLang="zh-CN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61563" name="Rectangle 123"/>
                <p:cNvSpPr>
                  <a:spLocks noChangeArrowheads="1"/>
                </p:cNvSpPr>
                <p:nvPr/>
              </p:nvSpPr>
              <p:spPr bwMode="auto">
                <a:xfrm>
                  <a:off x="1113" y="2016"/>
                  <a:ext cx="53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8" name="Group 126"/>
              <p:cNvGrpSpPr>
                <a:grpSpLocks/>
              </p:cNvGrpSpPr>
              <p:nvPr/>
            </p:nvGrpSpPr>
            <p:grpSpPr bwMode="auto">
              <a:xfrm>
                <a:off x="1647" y="2016"/>
                <a:ext cx="534" cy="384"/>
                <a:chOff x="1647" y="2016"/>
                <a:chExt cx="534" cy="384"/>
              </a:xfrm>
            </p:grpSpPr>
            <p:sp>
              <p:nvSpPr>
                <p:cNvPr id="61514" name="Rectangle 74"/>
                <p:cNvSpPr>
                  <a:spLocks noChangeArrowheads="1"/>
                </p:cNvSpPr>
                <p:nvPr/>
              </p:nvSpPr>
              <p:spPr bwMode="auto">
                <a:xfrm>
                  <a:off x="1690" y="2016"/>
                  <a:ext cx="44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rPr>
                    <a:t>   </a:t>
                  </a:r>
                  <a:r>
                    <a:rPr kumimoji="1" lang="zh-CN" altLang="en-US" sz="20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rPr>
                    <a:t>否</a:t>
                  </a:r>
                  <a:endParaRPr kumimoji="1" lang="zh-CN" altLang="en-US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endParaRPr>
                </a:p>
                <a:p>
                  <a:pPr algn="just" eaLnBrk="0" hangingPunct="0"/>
                  <a:endParaRPr kumimoji="1" lang="en-US" altLang="zh-CN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61565" name="Rectangle 125"/>
                <p:cNvSpPr>
                  <a:spLocks noChangeArrowheads="1"/>
                </p:cNvSpPr>
                <p:nvPr/>
              </p:nvSpPr>
              <p:spPr bwMode="auto">
                <a:xfrm>
                  <a:off x="1647" y="2016"/>
                  <a:ext cx="53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" name="Group 128"/>
              <p:cNvGrpSpPr>
                <a:grpSpLocks/>
              </p:cNvGrpSpPr>
              <p:nvPr/>
            </p:nvGrpSpPr>
            <p:grpSpPr bwMode="auto">
              <a:xfrm>
                <a:off x="0" y="2400"/>
                <a:ext cx="344" cy="384"/>
                <a:chOff x="0" y="2400"/>
                <a:chExt cx="344" cy="384"/>
              </a:xfrm>
            </p:grpSpPr>
            <p:sp>
              <p:nvSpPr>
                <p:cNvPr id="61515" name="Rectangle 75"/>
                <p:cNvSpPr>
                  <a:spLocks noChangeArrowheads="1"/>
                </p:cNvSpPr>
                <p:nvPr/>
              </p:nvSpPr>
              <p:spPr bwMode="auto">
                <a:xfrm>
                  <a:off x="43" y="2400"/>
                  <a:ext cx="25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rPr>
                    <a:t>  6</a:t>
                  </a:r>
                </a:p>
                <a:p>
                  <a:pPr algn="just" eaLnBrk="0" hangingPunct="0"/>
                  <a:endParaRPr kumimoji="1" lang="en-US" altLang="zh-CN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61567" name="Rectangle 127"/>
                <p:cNvSpPr>
                  <a:spLocks noChangeArrowheads="1"/>
                </p:cNvSpPr>
                <p:nvPr/>
              </p:nvSpPr>
              <p:spPr bwMode="auto">
                <a:xfrm>
                  <a:off x="0" y="2400"/>
                  <a:ext cx="34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" name="Group 130"/>
              <p:cNvGrpSpPr>
                <a:grpSpLocks/>
              </p:cNvGrpSpPr>
              <p:nvPr/>
            </p:nvGrpSpPr>
            <p:grpSpPr bwMode="auto">
              <a:xfrm>
                <a:off x="344" y="2400"/>
                <a:ext cx="769" cy="384"/>
                <a:chOff x="344" y="2400"/>
                <a:chExt cx="769" cy="384"/>
              </a:xfrm>
            </p:grpSpPr>
            <p:sp>
              <p:nvSpPr>
                <p:cNvPr id="61516" name="Rectangle 76"/>
                <p:cNvSpPr>
                  <a:spLocks noChangeArrowheads="1"/>
                </p:cNvSpPr>
                <p:nvPr/>
              </p:nvSpPr>
              <p:spPr bwMode="auto">
                <a:xfrm>
                  <a:off x="387" y="2400"/>
                  <a:ext cx="683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/>
                  <a:r>
                    <a:rPr kumimoji="1" lang="en-US" altLang="zh-CN" sz="2000" b="1" i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rPr>
                    <a:t>a</a:t>
                  </a:r>
                  <a:r>
                    <a:rPr kumimoji="1" lang="en-US" altLang="zh-CN" sz="2000" b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rPr>
                    <a:t>→</a:t>
                  </a:r>
                  <a:r>
                    <a:rPr kumimoji="1" lang="en-US" altLang="zh-CN" sz="2000" b="1" i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rPr>
                    <a:t>d</a:t>
                  </a:r>
                  <a:r>
                    <a:rPr kumimoji="1" lang="en-US" altLang="zh-CN" sz="2000" b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rPr>
                    <a:t>→</a:t>
                  </a:r>
                  <a:r>
                    <a:rPr kumimoji="1" lang="en-US" altLang="zh-CN" sz="2000" b="1" i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rPr>
                    <a:t>c</a:t>
                  </a:r>
                  <a:r>
                    <a:rPr kumimoji="1" lang="en-US" altLang="zh-CN" sz="2000" b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rPr>
                    <a:t>→</a:t>
                  </a:r>
                  <a:r>
                    <a:rPr kumimoji="1" lang="en-US" altLang="zh-CN" sz="2000" b="1" i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rPr>
                    <a:t>b</a:t>
                  </a:r>
                  <a:r>
                    <a:rPr kumimoji="1" lang="en-US" altLang="zh-CN" sz="2000" b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rPr>
                    <a:t>→</a:t>
                  </a:r>
                  <a:r>
                    <a:rPr kumimoji="1" lang="en-US" altLang="zh-CN" sz="2000" b="1" i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rPr>
                    <a:t>a</a:t>
                  </a:r>
                  <a:endParaRPr kumimoji="1" lang="en-US" altLang="zh-CN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endParaRPr>
                </a:p>
                <a:p>
                  <a:pPr algn="just" eaLnBrk="0" hangingPunct="0"/>
                  <a:endParaRPr kumimoji="1" lang="en-US" altLang="zh-CN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61569" name="Rectangle 129"/>
                <p:cNvSpPr>
                  <a:spLocks noChangeArrowheads="1"/>
                </p:cNvSpPr>
                <p:nvPr/>
              </p:nvSpPr>
              <p:spPr bwMode="auto">
                <a:xfrm>
                  <a:off x="344" y="2400"/>
                  <a:ext cx="769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" name="Group 132"/>
              <p:cNvGrpSpPr>
                <a:grpSpLocks/>
              </p:cNvGrpSpPr>
              <p:nvPr/>
            </p:nvGrpSpPr>
            <p:grpSpPr bwMode="auto">
              <a:xfrm>
                <a:off x="1113" y="2400"/>
                <a:ext cx="534" cy="384"/>
                <a:chOff x="1113" y="2400"/>
                <a:chExt cx="534" cy="384"/>
              </a:xfrm>
            </p:grpSpPr>
            <p:sp>
              <p:nvSpPr>
                <p:cNvPr id="61517" name="Rectangle 77"/>
                <p:cNvSpPr>
                  <a:spLocks noChangeArrowheads="1"/>
                </p:cNvSpPr>
                <p:nvPr/>
              </p:nvSpPr>
              <p:spPr bwMode="auto">
                <a:xfrm>
                  <a:off x="1156" y="2400"/>
                  <a:ext cx="44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rPr>
                    <a:t>     18</a:t>
                  </a:r>
                </a:p>
                <a:p>
                  <a:pPr algn="just" eaLnBrk="0" hangingPunct="0"/>
                  <a:endParaRPr kumimoji="1" lang="en-US" altLang="zh-CN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61571" name="Rectangle 131"/>
                <p:cNvSpPr>
                  <a:spLocks noChangeArrowheads="1"/>
                </p:cNvSpPr>
                <p:nvPr/>
              </p:nvSpPr>
              <p:spPr bwMode="auto">
                <a:xfrm>
                  <a:off x="1113" y="2400"/>
                  <a:ext cx="53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1472" name="Group 134"/>
              <p:cNvGrpSpPr>
                <a:grpSpLocks/>
              </p:cNvGrpSpPr>
              <p:nvPr/>
            </p:nvGrpSpPr>
            <p:grpSpPr bwMode="auto">
              <a:xfrm>
                <a:off x="1647" y="2400"/>
                <a:ext cx="534" cy="384"/>
                <a:chOff x="1647" y="2400"/>
                <a:chExt cx="534" cy="384"/>
              </a:xfrm>
            </p:grpSpPr>
            <p:sp>
              <p:nvSpPr>
                <p:cNvPr id="61518" name="Rectangle 78"/>
                <p:cNvSpPr>
                  <a:spLocks noChangeArrowheads="1"/>
                </p:cNvSpPr>
                <p:nvPr/>
              </p:nvSpPr>
              <p:spPr bwMode="auto">
                <a:xfrm>
                  <a:off x="1690" y="2400"/>
                  <a:ext cx="44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rPr>
                    <a:t>   </a:t>
                  </a:r>
                  <a:r>
                    <a:rPr kumimoji="1" lang="zh-CN" altLang="en-US" sz="20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rPr>
                    <a:t>否</a:t>
                  </a:r>
                  <a:endParaRPr kumimoji="1" lang="zh-CN" altLang="en-US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endParaRPr>
                </a:p>
                <a:p>
                  <a:pPr algn="just" eaLnBrk="0" hangingPunct="0"/>
                  <a:endParaRPr kumimoji="1" lang="en-US" altLang="zh-CN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61573" name="Rectangle 133"/>
                <p:cNvSpPr>
                  <a:spLocks noChangeArrowheads="1"/>
                </p:cNvSpPr>
                <p:nvPr/>
              </p:nvSpPr>
              <p:spPr bwMode="auto">
                <a:xfrm>
                  <a:off x="1647" y="2400"/>
                  <a:ext cx="53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61576" name="Rectangle 136"/>
            <p:cNvSpPr>
              <a:spLocks noChangeArrowheads="1"/>
            </p:cNvSpPr>
            <p:nvPr/>
          </p:nvSpPr>
          <p:spPr bwMode="auto">
            <a:xfrm>
              <a:off x="-2" y="-2"/>
              <a:ext cx="2185" cy="2788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1578" name="Text Box 138"/>
          <p:cNvSpPr txBox="1">
            <a:spLocks noChangeArrowheads="1"/>
          </p:cNvSpPr>
          <p:nvPr/>
        </p:nvSpPr>
        <p:spPr bwMode="auto">
          <a:xfrm>
            <a:off x="468312" y="4149724"/>
            <a:ext cx="8385401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    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注意到，在图</a:t>
            </a:r>
            <a:r>
              <a:rPr kumimoji="1" lang="en-US" altLang="zh-CN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3.16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中有</a:t>
            </a:r>
            <a:r>
              <a:rPr kumimoji="1" lang="en-US" altLang="zh-CN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3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对不同的路径，对每对路径来说，不同的只是路径的方向，因此，可以将这个数量减半，则可能的解有</a:t>
            </a:r>
            <a:r>
              <a:rPr kumimoji="1" lang="en-US" altLang="zh-CN" sz="2400" b="1" dirty="0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(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n</a:t>
            </a:r>
            <a:r>
              <a:rPr kumimoji="1" lang="en-US" altLang="zh-CN" sz="2400" b="1" dirty="0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-1)!/2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个。这是一个非常大的数，随着</a:t>
            </a:r>
            <a:r>
              <a:rPr kumimoji="1" lang="en-US" altLang="zh-CN" sz="24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n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的增长，</a:t>
            </a:r>
            <a:r>
              <a:rPr kumimoji="1" lang="en-US" altLang="zh-CN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TSP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问题的可能解也在迅速地增长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，</a:t>
            </a:r>
            <a:r>
              <a:rPr lang="zh-CN" altLang="en-US" b="1" dirty="0" smtClean="0">
                <a:latin typeface="华文仿宋" pitchFamily="2" charset="-122"/>
                <a:ea typeface="华文仿宋" pitchFamily="2" charset="-122"/>
              </a:rPr>
              <a:t>用蛮力法求解</a:t>
            </a:r>
            <a:r>
              <a:rPr lang="en-US" altLang="zh-CN" b="1" dirty="0" smtClean="0">
                <a:latin typeface="华文仿宋" pitchFamily="2" charset="-122"/>
                <a:ea typeface="华文仿宋" pitchFamily="2" charset="-122"/>
              </a:rPr>
              <a:t>TSP</a:t>
            </a:r>
            <a:r>
              <a:rPr lang="zh-CN" altLang="en-US" b="1" dirty="0" smtClean="0">
                <a:latin typeface="华文仿宋" pitchFamily="2" charset="-122"/>
                <a:ea typeface="华文仿宋" pitchFamily="2" charset="-122"/>
              </a:rPr>
              <a:t>问题，只能解决问题规模很小的实例。</a:t>
            </a:r>
            <a:endParaRPr lang="zh-CN" altLang="en-US" b="1" dirty="0">
              <a:latin typeface="华文仿宋" pitchFamily="2" charset="-122"/>
              <a:ea typeface="华文仿宋" pitchFamily="2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1066800" y="1295400"/>
            <a:ext cx="6934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 dirty="0" smtClean="0">
                <a:solidFill>
                  <a:srgbClr val="2C1A8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3.2  </a:t>
            </a:r>
            <a:r>
              <a:rPr lang="zh-CN" altLang="en-US" sz="4000" b="1" dirty="0" smtClean="0">
                <a:solidFill>
                  <a:srgbClr val="2C1A8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查找问题中的蛮力法 </a:t>
            </a:r>
          </a:p>
        </p:txBody>
      </p:sp>
      <p:sp>
        <p:nvSpPr>
          <p:cNvPr id="10245" name="Text Box 5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3026228" y="2542267"/>
            <a:ext cx="331651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b="1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1</a:t>
            </a:r>
            <a:r>
              <a:rPr kumimoji="1" lang="zh-CN" altLang="en-US" sz="3200" b="1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）顺序查找</a:t>
            </a:r>
            <a:endParaRPr kumimoji="1" lang="en-US" altLang="zh-CN" sz="3200" b="1" dirty="0" smtClean="0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 algn="l">
              <a:spcBef>
                <a:spcPct val="50000"/>
              </a:spcBef>
            </a:pPr>
            <a:r>
              <a:rPr lang="en-US" altLang="zh-CN" sz="3200" b="1" dirty="0" smtClean="0">
                <a:latin typeface="仿宋_GB2312" pitchFamily="49" charset="-122"/>
                <a:ea typeface="仿宋_GB2312" pitchFamily="49" charset="-122"/>
              </a:rPr>
              <a:t>2</a:t>
            </a:r>
            <a:r>
              <a:rPr lang="zh-CN" altLang="en-US" sz="3200" b="1" dirty="0" smtClean="0">
                <a:latin typeface="仿宋_GB2312" pitchFamily="49" charset="-122"/>
                <a:ea typeface="仿宋_GB2312" pitchFamily="49" charset="-122"/>
              </a:rPr>
              <a:t>）串匹配问题</a:t>
            </a:r>
            <a:endParaRPr kumimoji="1" lang="zh-CN" altLang="en-US" sz="3200" b="1" dirty="0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990600" y="1143000"/>
            <a:ext cx="7239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 dirty="0">
                <a:solidFill>
                  <a:srgbClr val="2C1A8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3.6  </a:t>
            </a:r>
            <a:r>
              <a:rPr lang="zh-CN" altLang="en-US" sz="4000" b="1" dirty="0">
                <a:solidFill>
                  <a:srgbClr val="2C1A8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几何问题中的蛮力法 </a:t>
            </a:r>
          </a:p>
        </p:txBody>
      </p:sp>
      <p:sp>
        <p:nvSpPr>
          <p:cNvPr id="63494" name="Text Box 6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2362200" y="2971800"/>
            <a:ext cx="5410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32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3.6.1  </a:t>
            </a:r>
            <a:r>
              <a:rPr kumimoji="1" lang="zh-CN" altLang="en-US" sz="32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最近对问题</a:t>
            </a:r>
          </a:p>
        </p:txBody>
      </p:sp>
      <p:sp>
        <p:nvSpPr>
          <p:cNvPr id="63496" name="Text Box 8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362200" y="3687763"/>
            <a:ext cx="3657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b="1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3.6.2 </a:t>
            </a:r>
            <a:r>
              <a:rPr kumimoji="1" lang="zh-CN" altLang="en-US" sz="3200" b="1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凸包问题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965200" y="766763"/>
            <a:ext cx="6934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 dirty="0">
                <a:solidFill>
                  <a:srgbClr val="2C1A8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3.6.1  </a:t>
            </a:r>
            <a:r>
              <a:rPr lang="zh-CN" altLang="en-US" sz="4000" b="1" dirty="0">
                <a:solidFill>
                  <a:srgbClr val="2C1A8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最近对问题 </a:t>
            </a:r>
          </a:p>
        </p:txBody>
      </p:sp>
      <p:sp>
        <p:nvSpPr>
          <p:cNvPr id="66565" name="Text Box 5"/>
          <p:cNvSpPr txBox="1">
            <a:spLocks noChangeArrowheads="1"/>
          </p:cNvSpPr>
          <p:nvPr/>
        </p:nvSpPr>
        <p:spPr bwMode="auto">
          <a:xfrm>
            <a:off x="671513" y="1897743"/>
            <a:ext cx="7848600" cy="286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    </a:t>
            </a:r>
            <a:r>
              <a:rPr kumimoji="1" lang="zh-CN" altLang="en-US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最近对问题要求找出一个包含</a:t>
            </a:r>
            <a:r>
              <a:rPr kumimoji="1" lang="en-US" altLang="zh-CN" sz="28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n</a:t>
            </a:r>
            <a:r>
              <a:rPr kumimoji="1" lang="zh-CN" altLang="en-US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个点的集合中距离最近的两个点。</a:t>
            </a:r>
          </a:p>
          <a:p>
            <a:pPr algn="l"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    简单起见，只考虑二维的情况，并假设所讨论的点是以标准笛卡儿坐标形式（</a:t>
            </a:r>
            <a:r>
              <a:rPr kumimoji="1" lang="en-US" altLang="zh-CN" sz="28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x</a:t>
            </a:r>
            <a:r>
              <a:rPr kumimoji="1" lang="en-US" altLang="zh-CN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, </a:t>
            </a:r>
            <a:r>
              <a:rPr kumimoji="1" lang="en-US" altLang="zh-CN" sz="28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y</a:t>
            </a:r>
            <a:r>
              <a:rPr kumimoji="1" lang="zh-CN" altLang="en-US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）给出的。因此，在两个点</a:t>
            </a:r>
            <a:r>
              <a:rPr kumimoji="1" lang="en-US" altLang="zh-CN" sz="28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P</a:t>
            </a:r>
            <a:r>
              <a:rPr kumimoji="1" lang="en-US" altLang="zh-CN" sz="2800" b="1" i="1" baseline="-30000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i</a:t>
            </a:r>
            <a:r>
              <a:rPr kumimoji="1" lang="en-US" altLang="zh-CN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=(</a:t>
            </a:r>
            <a:r>
              <a:rPr kumimoji="1" lang="en-US" altLang="zh-CN" sz="28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x</a:t>
            </a:r>
            <a:r>
              <a:rPr kumimoji="1" lang="en-US" altLang="zh-CN" sz="2800" b="1" i="1" baseline="-30000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i</a:t>
            </a:r>
            <a:r>
              <a:rPr kumimoji="1" lang="en-US" altLang="zh-CN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, </a:t>
            </a:r>
            <a:r>
              <a:rPr kumimoji="1" lang="en-US" altLang="zh-CN" sz="2800" b="1" i="1" dirty="0" err="1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y</a:t>
            </a:r>
            <a:r>
              <a:rPr kumimoji="1" lang="en-US" altLang="zh-CN" sz="2800" b="1" i="1" baseline="-30000" dirty="0" err="1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i</a:t>
            </a:r>
            <a:r>
              <a:rPr kumimoji="1" lang="en-US" altLang="zh-CN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)</a:t>
            </a:r>
            <a:r>
              <a:rPr kumimoji="1" lang="zh-CN" altLang="en-US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和</a:t>
            </a:r>
            <a:r>
              <a:rPr kumimoji="1" lang="en-US" altLang="zh-CN" sz="2800" b="1" i="1" dirty="0" err="1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P</a:t>
            </a:r>
            <a:r>
              <a:rPr kumimoji="1" lang="en-US" altLang="zh-CN" sz="2800" b="1" i="1" baseline="-30000" dirty="0" err="1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j</a:t>
            </a:r>
            <a:r>
              <a:rPr kumimoji="1" lang="en-US" altLang="zh-CN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=(</a:t>
            </a:r>
            <a:r>
              <a:rPr kumimoji="1" lang="en-US" altLang="zh-CN" sz="2800" b="1" i="1" dirty="0" err="1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x</a:t>
            </a:r>
            <a:r>
              <a:rPr kumimoji="1" lang="en-US" altLang="zh-CN" sz="2800" b="1" i="1" baseline="-30000" dirty="0" err="1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j</a:t>
            </a:r>
            <a:r>
              <a:rPr kumimoji="1" lang="en-US" altLang="zh-CN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, </a:t>
            </a:r>
            <a:r>
              <a:rPr kumimoji="1" lang="en-US" altLang="zh-CN" sz="2800" b="1" i="1" dirty="0" err="1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y</a:t>
            </a:r>
            <a:r>
              <a:rPr kumimoji="1" lang="en-US" altLang="zh-CN" sz="2800" b="1" i="1" baseline="-30000" dirty="0" err="1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j</a:t>
            </a:r>
            <a:r>
              <a:rPr kumimoji="1" lang="en-US" altLang="zh-CN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)</a:t>
            </a:r>
            <a:r>
              <a:rPr kumimoji="1" lang="zh-CN" altLang="en-US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之间的距离是标准的欧几里德距离：  </a:t>
            </a:r>
          </a:p>
        </p:txBody>
      </p:sp>
      <p:sp>
        <p:nvSpPr>
          <p:cNvPr id="66570" name="Rectangle 10"/>
          <p:cNvSpPr>
            <a:spLocks noChangeArrowheads="1"/>
          </p:cNvSpPr>
          <p:nvPr/>
        </p:nvSpPr>
        <p:spPr bwMode="auto">
          <a:xfrm>
            <a:off x="0" y="3286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6260" name="Object 4"/>
          <p:cNvGraphicFramePr>
            <a:graphicFrameLocks noChangeAspect="1"/>
          </p:cNvGraphicFramePr>
          <p:nvPr/>
        </p:nvGraphicFramePr>
        <p:xfrm>
          <a:off x="2395538" y="5327650"/>
          <a:ext cx="3816350" cy="788988"/>
        </p:xfrm>
        <a:graphic>
          <a:graphicData uri="http://schemas.openxmlformats.org/presentationml/2006/ole">
            <p:oleObj spid="_x0000_s68610" name="公式" r:id="rId3" imgW="1841500" imgH="317500" progId="Equation.3">
              <p:embed/>
            </p:oleObj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6" name="Text Box 4"/>
          <p:cNvSpPr txBox="1">
            <a:spLocks noChangeArrowheads="1"/>
          </p:cNvSpPr>
          <p:nvPr/>
        </p:nvSpPr>
        <p:spPr bwMode="auto">
          <a:xfrm>
            <a:off x="638629" y="2314575"/>
            <a:ext cx="7895771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    </a:t>
            </a:r>
            <a:r>
              <a:rPr kumimoji="1" lang="zh-CN" altLang="en-US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蛮力法求解最近对问题的过程是：分别计算每一对点之间的距离，然后找出距离最小的那</a:t>
            </a:r>
            <a:r>
              <a:rPr kumimoji="1" lang="zh-CN" altLang="en-US" sz="2800" b="1" dirty="0" smtClean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一对。为避免</a:t>
            </a:r>
            <a:r>
              <a:rPr kumimoji="1" lang="zh-CN" altLang="en-US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对同一对点计算两次距离，只考虑</a:t>
            </a:r>
            <a:r>
              <a:rPr kumimoji="1" lang="en-US" altLang="zh-CN" sz="28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i</a:t>
            </a:r>
            <a:r>
              <a:rPr kumimoji="1" lang="zh-CN" altLang="en-US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＜</a:t>
            </a:r>
            <a:r>
              <a:rPr kumimoji="1" lang="en-US" altLang="zh-CN" sz="28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j</a:t>
            </a:r>
            <a:r>
              <a:rPr kumimoji="1" lang="zh-CN" altLang="en-US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的那些点对</a:t>
            </a:r>
            <a:r>
              <a:rPr kumimoji="1" lang="en-US" altLang="zh-CN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(</a:t>
            </a:r>
            <a:r>
              <a:rPr kumimoji="1" lang="en-US" altLang="zh-CN" sz="28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P</a:t>
            </a:r>
            <a:r>
              <a:rPr kumimoji="1" lang="en-US" altLang="zh-CN" sz="2800" b="1" i="1" baseline="-30000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i</a:t>
            </a:r>
            <a:r>
              <a:rPr kumimoji="1" lang="en-US" altLang="zh-CN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, </a:t>
            </a:r>
            <a:r>
              <a:rPr kumimoji="1" lang="en-US" altLang="zh-CN" sz="2800" b="1" i="1" dirty="0" err="1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P</a:t>
            </a:r>
            <a:r>
              <a:rPr kumimoji="1" lang="en-US" altLang="zh-CN" sz="2800" b="1" i="1" baseline="-30000" dirty="0" err="1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j</a:t>
            </a:r>
            <a:r>
              <a:rPr kumimoji="1" lang="en-US" altLang="zh-CN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)</a:t>
            </a:r>
            <a:r>
              <a:rPr kumimoji="1" lang="zh-CN" altLang="en-US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。 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88686" y="362857"/>
            <a:ext cx="8498114" cy="6241143"/>
            <a:chOff x="1461" y="8632"/>
            <a:chExt cx="7654" cy="4538"/>
          </a:xfrm>
        </p:grpSpPr>
        <p:sp>
          <p:nvSpPr>
            <p:cNvPr id="91139" name="Text Box 3"/>
            <p:cNvSpPr txBox="1">
              <a:spLocks noChangeArrowheads="1"/>
            </p:cNvSpPr>
            <p:nvPr/>
          </p:nvSpPr>
          <p:spPr bwMode="auto">
            <a:xfrm>
              <a:off x="1461" y="8634"/>
              <a:ext cx="7654" cy="453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lgDashDot"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spcAft>
                  <a:spcPts val="775"/>
                </a:spcAft>
              </a:pPr>
              <a:r>
                <a:rPr lang="zh-CN" altLang="en-US" b="1">
                  <a:solidFill>
                    <a:schemeClr val="tx1"/>
                  </a:solidFill>
                  <a:latin typeface="楷体_GB2312" pitchFamily="49" charset="-122"/>
                  <a:ea typeface="宋体" charset="-122"/>
                </a:rPr>
                <a:t>算法</a:t>
              </a:r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3.11</a:t>
              </a:r>
              <a:r>
                <a:rPr lang="en-US" altLang="zh-CN" b="1">
                  <a:solidFill>
                    <a:schemeClr val="tx1"/>
                  </a:solidFill>
                  <a:latin typeface="Times New Roman"/>
                  <a:ea typeface="宋体" charset="-122"/>
                </a:rPr>
                <a:t>——</a:t>
              </a:r>
              <a:r>
                <a:rPr lang="zh-CN" altLang="en-US" b="1">
                  <a:solidFill>
                    <a:schemeClr val="tx1"/>
                  </a:solidFill>
                  <a:latin typeface="楷体_GB2312" pitchFamily="49" charset="-122"/>
                  <a:ea typeface="宋体" charset="-122"/>
                </a:rPr>
                <a:t>最近对问题</a:t>
              </a: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469" y="8632"/>
              <a:ext cx="550" cy="864"/>
              <a:chOff x="1519" y="3141"/>
              <a:chExt cx="550" cy="864"/>
            </a:xfrm>
          </p:grpSpPr>
          <p:sp>
            <p:nvSpPr>
              <p:cNvPr id="91141" name="AutoShape 5"/>
              <p:cNvSpPr>
                <a:spLocks noChangeArrowheads="1"/>
              </p:cNvSpPr>
              <p:nvPr/>
            </p:nvSpPr>
            <p:spPr bwMode="auto">
              <a:xfrm rot="5400000">
                <a:off x="1362" y="3298"/>
                <a:ext cx="864" cy="550"/>
              </a:xfrm>
              <a:prstGeom prst="rtTriangle">
                <a:avLst/>
              </a:prstGeom>
              <a:noFill/>
              <a:ln w="9525">
                <a:solidFill>
                  <a:srgbClr val="000000"/>
                </a:solidFill>
                <a:prstDash val="lgDashDot"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142" name="WordArt 6"/>
              <p:cNvSpPr>
                <a:spLocks noChangeArrowheads="1" noChangeShapeType="1" noTextEdit="1"/>
              </p:cNvSpPr>
              <p:nvPr/>
            </p:nvSpPr>
            <p:spPr bwMode="auto">
              <a:xfrm rot="18000000">
                <a:off x="1454" y="3346"/>
                <a:ext cx="557" cy="167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2569"/>
                  </a:avLst>
                </a:prstTxWarp>
              </a:bodyPr>
              <a:lstStyle/>
              <a:p>
                <a:r>
                  <a:rPr lang="en-US" altLang="zh-CN" sz="8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noFill/>
                    <a:latin typeface="宋体"/>
                    <a:ea typeface="宋体"/>
                  </a:rPr>
                  <a:t>C++</a:t>
                </a:r>
                <a:r>
                  <a:rPr lang="zh-CN" altLang="en-US" sz="8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noFill/>
                    <a:latin typeface="宋体"/>
                    <a:ea typeface="宋体"/>
                  </a:rPr>
                  <a:t>描述</a:t>
                </a:r>
              </a:p>
            </p:txBody>
          </p:sp>
        </p:grpSp>
      </p:grpSp>
      <p:sp>
        <p:nvSpPr>
          <p:cNvPr id="91144" name="Rectangle 8"/>
          <p:cNvSpPr>
            <a:spLocks noChangeArrowheads="1"/>
          </p:cNvSpPr>
          <p:nvPr/>
        </p:nvSpPr>
        <p:spPr bwMode="auto">
          <a:xfrm>
            <a:off x="682171" y="1063173"/>
            <a:ext cx="7590971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spcBef>
                <a:spcPts val="0"/>
              </a:spcBef>
            </a:pPr>
            <a:r>
              <a:rPr lang="en-US" altLang="zh-CN" b="1" dirty="0" err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int</a:t>
            </a: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b="1" dirty="0" err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ClosestPoints</a:t>
            </a: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(</a:t>
            </a:r>
            <a:r>
              <a:rPr lang="en-US" altLang="zh-CN" b="1" dirty="0" err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int</a:t>
            </a: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n, </a:t>
            </a:r>
            <a:r>
              <a:rPr lang="en-US" altLang="zh-CN" b="1" dirty="0" err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int</a:t>
            </a: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x[ ], </a:t>
            </a:r>
            <a:r>
              <a:rPr lang="en-US" altLang="zh-CN" b="1" dirty="0" err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int</a:t>
            </a: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y[ ], </a:t>
            </a:r>
            <a:r>
              <a:rPr lang="en-US" altLang="zh-CN" b="1" dirty="0" err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int</a:t>
            </a: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&amp;index1, </a:t>
            </a:r>
            <a:r>
              <a:rPr lang="en-US" altLang="zh-CN" b="1" dirty="0" err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int</a:t>
            </a: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&amp;index2)</a:t>
            </a:r>
          </a:p>
          <a:p>
            <a:pPr algn="l" eaLnBrk="0" hangingPunct="0">
              <a:spcBef>
                <a:spcPts val="0"/>
              </a:spcBef>
            </a:pP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{   </a:t>
            </a:r>
            <a:r>
              <a:rPr lang="en-US" altLang="zh-CN" b="1" dirty="0" err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minDist</a:t>
            </a: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=+∞;</a:t>
            </a:r>
          </a:p>
          <a:p>
            <a:pPr algn="l" eaLnBrk="0" hangingPunct="0">
              <a:spcBef>
                <a:spcPts val="0"/>
              </a:spcBef>
            </a:pP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  for (i=1; i&lt;n; i++)</a:t>
            </a:r>
          </a:p>
          <a:p>
            <a:pPr algn="l" eaLnBrk="0" hangingPunct="0">
              <a:spcBef>
                <a:spcPts val="0"/>
              </a:spcBef>
            </a:pP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     for (j=i+1; j&lt;=n; j++)</a:t>
            </a:r>
          </a:p>
          <a:p>
            <a:pPr algn="l" eaLnBrk="0" hangingPunct="0">
              <a:spcBef>
                <a:spcPts val="0"/>
              </a:spcBef>
            </a:pP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    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{  </a:t>
            </a: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d=(x[i]-x[j])* (x[i]-x[j])+(y[i]-y[j])* (y[i]-y[j]); </a:t>
            </a:r>
          </a:p>
          <a:p>
            <a:pPr algn="l" eaLnBrk="0" hangingPunct="0">
              <a:spcBef>
                <a:spcPts val="0"/>
              </a:spcBef>
            </a:pP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        if (d&lt;</a:t>
            </a:r>
            <a:r>
              <a:rPr lang="en-US" altLang="zh-CN" b="1" dirty="0" err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minDist</a:t>
            </a: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) {</a:t>
            </a:r>
          </a:p>
          <a:p>
            <a:pPr algn="l" eaLnBrk="0" hangingPunct="0">
              <a:spcBef>
                <a:spcPts val="0"/>
              </a:spcBef>
            </a:pP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            </a:t>
            </a:r>
            <a:r>
              <a:rPr lang="en-US" altLang="zh-CN" b="1" dirty="0" err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minDist</a:t>
            </a: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=d;</a:t>
            </a:r>
          </a:p>
          <a:p>
            <a:pPr algn="l" eaLnBrk="0" hangingPunct="0">
              <a:spcBef>
                <a:spcPts val="0"/>
              </a:spcBef>
            </a:pP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            index1=i;</a:t>
            </a:r>
          </a:p>
          <a:p>
            <a:pPr algn="l" eaLnBrk="0" hangingPunct="0">
              <a:spcBef>
                <a:spcPts val="0"/>
              </a:spcBef>
            </a:pP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            index2=j;</a:t>
            </a:r>
          </a:p>
          <a:p>
            <a:pPr algn="l" eaLnBrk="0" hangingPunct="0">
              <a:spcBef>
                <a:spcPts val="0"/>
              </a:spcBef>
            </a:pP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       }</a:t>
            </a:r>
          </a:p>
          <a:p>
            <a:pPr algn="l" eaLnBrk="0" hangingPunct="0">
              <a:spcBef>
                <a:spcPts val="0"/>
              </a:spcBef>
            </a:pP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     }</a:t>
            </a:r>
          </a:p>
          <a:p>
            <a:pPr algn="l" eaLnBrk="0" hangingPunct="0">
              <a:spcBef>
                <a:spcPts val="0"/>
              </a:spcBef>
            </a:pP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    return  </a:t>
            </a:r>
            <a:r>
              <a:rPr lang="en-US" altLang="zh-CN" b="1" dirty="0" err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minDist</a:t>
            </a: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;</a:t>
            </a:r>
          </a:p>
          <a:p>
            <a:pPr algn="l" eaLnBrk="0" hangingPunct="0">
              <a:spcBef>
                <a:spcPts val="0"/>
              </a:spcBef>
            </a:pP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}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1026"/>
          <p:cNvSpPr txBox="1">
            <a:spLocks noChangeArrowheads="1"/>
          </p:cNvSpPr>
          <p:nvPr/>
        </p:nvSpPr>
        <p:spPr bwMode="auto">
          <a:xfrm>
            <a:off x="897164" y="1116467"/>
            <a:ext cx="7467600" cy="161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    </a:t>
            </a:r>
            <a:r>
              <a:rPr kumimoji="1" lang="zh-CN" altLang="en-US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算法</a:t>
            </a:r>
            <a:r>
              <a:rPr kumimoji="1" lang="en-US" altLang="zh-CN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3.11</a:t>
            </a:r>
            <a:r>
              <a:rPr kumimoji="1" lang="zh-CN" altLang="en-US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的基本操作是计算两个点的欧几里德距离</a:t>
            </a:r>
            <a:r>
              <a:rPr kumimoji="1" lang="zh-CN" altLang="en-US" sz="2800" b="1" dirty="0" smtClean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。算法</a:t>
            </a:r>
            <a:r>
              <a:rPr kumimoji="1" lang="en-US" altLang="zh-CN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3.11</a:t>
            </a:r>
            <a:r>
              <a:rPr kumimoji="1" lang="zh-CN" altLang="en-US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的基本操作就是求平方，其执行次数为： </a:t>
            </a:r>
          </a:p>
        </p:txBody>
      </p:sp>
      <p:sp>
        <p:nvSpPr>
          <p:cNvPr id="92165" name="Rectangle 1029"/>
          <p:cNvSpPr>
            <a:spLocks noChangeArrowheads="1"/>
          </p:cNvSpPr>
          <p:nvPr/>
        </p:nvSpPr>
        <p:spPr bwMode="auto">
          <a:xfrm>
            <a:off x="0" y="3429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2164" name="Object 1028"/>
          <p:cNvGraphicFramePr>
            <a:graphicFrameLocks noChangeAspect="1"/>
          </p:cNvGraphicFramePr>
          <p:nvPr/>
        </p:nvGraphicFramePr>
        <p:xfrm>
          <a:off x="1843088" y="3717245"/>
          <a:ext cx="5588000" cy="1066800"/>
        </p:xfrm>
        <a:graphic>
          <a:graphicData uri="http://schemas.openxmlformats.org/presentationml/2006/ole">
            <p:oleObj spid="_x0000_s69634" name="公式" r:id="rId3" imgW="2895600" imgH="444500" progId="Equation.3">
              <p:embed/>
            </p:oleObj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2"/>
          <p:cNvSpPr txBox="1">
            <a:spLocks noChangeArrowheads="1"/>
          </p:cNvSpPr>
          <p:nvPr/>
        </p:nvSpPr>
        <p:spPr bwMode="auto">
          <a:xfrm>
            <a:off x="1905000" y="685800"/>
            <a:ext cx="5257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 dirty="0">
                <a:solidFill>
                  <a:srgbClr val="2C1A8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3.6.2  </a:t>
            </a:r>
            <a:r>
              <a:rPr lang="zh-CN" altLang="en-US" sz="4000" b="1" dirty="0">
                <a:solidFill>
                  <a:srgbClr val="2C1A8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凸包问题</a:t>
            </a:r>
          </a:p>
        </p:txBody>
      </p:sp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410029" y="1498600"/>
            <a:ext cx="8001000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        </a:t>
            </a:r>
            <a:r>
              <a:rPr kumimoji="1" lang="zh-CN" altLang="en-US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定义</a:t>
            </a:r>
            <a:r>
              <a:rPr kumimoji="1" lang="en-US" altLang="zh-CN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3.1  </a:t>
            </a:r>
            <a:r>
              <a:rPr kumimoji="1" lang="zh-CN" altLang="en-US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对于平面上的一个点的有限集合，如果以集合中任意两点</a:t>
            </a:r>
            <a:r>
              <a:rPr kumimoji="1" lang="en-US" altLang="zh-CN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P</a:t>
            </a:r>
            <a:r>
              <a:rPr kumimoji="1" lang="zh-CN" altLang="en-US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和</a:t>
            </a:r>
            <a:r>
              <a:rPr kumimoji="1" lang="en-US" altLang="zh-CN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Q</a:t>
            </a:r>
            <a:r>
              <a:rPr kumimoji="1" lang="zh-CN" altLang="en-US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为端点的线段上的点都属于该集合，则称该集合是凸集合。</a:t>
            </a:r>
          </a:p>
          <a:p>
            <a:pPr algn="l"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    显然，任意凸多边形都是凸集合。 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1330325" y="3660774"/>
            <a:ext cx="6451600" cy="2955925"/>
            <a:chOff x="838" y="2306"/>
            <a:chExt cx="4064" cy="1862"/>
          </a:xfrm>
        </p:grpSpPr>
        <p:sp>
          <p:nvSpPr>
            <p:cNvPr id="93189" name="AutoShape 5"/>
            <p:cNvSpPr>
              <a:spLocks noChangeArrowheads="1"/>
            </p:cNvSpPr>
            <p:nvPr/>
          </p:nvSpPr>
          <p:spPr bwMode="auto">
            <a:xfrm>
              <a:off x="844" y="2353"/>
              <a:ext cx="662" cy="558"/>
            </a:xfrm>
            <a:prstGeom prst="octagon">
              <a:avLst>
                <a:gd name="adj" fmla="val 29287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190" name="AutoShape 6"/>
            <p:cNvSpPr>
              <a:spLocks noChangeArrowheads="1"/>
            </p:cNvSpPr>
            <p:nvPr/>
          </p:nvSpPr>
          <p:spPr bwMode="auto">
            <a:xfrm>
              <a:off x="1868" y="2399"/>
              <a:ext cx="694" cy="559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191" name="AutoShape 7"/>
            <p:cNvSpPr>
              <a:spLocks noChangeArrowheads="1"/>
            </p:cNvSpPr>
            <p:nvPr/>
          </p:nvSpPr>
          <p:spPr bwMode="auto">
            <a:xfrm>
              <a:off x="838" y="3154"/>
              <a:ext cx="741" cy="652"/>
            </a:xfrm>
            <a:prstGeom prst="pentagon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192" name="Oval 8"/>
            <p:cNvSpPr>
              <a:spLocks noChangeArrowheads="1"/>
            </p:cNvSpPr>
            <p:nvPr/>
          </p:nvSpPr>
          <p:spPr bwMode="auto">
            <a:xfrm>
              <a:off x="1894" y="3232"/>
              <a:ext cx="615" cy="55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193" name="Line 9"/>
            <p:cNvSpPr>
              <a:spLocks noChangeShapeType="1"/>
            </p:cNvSpPr>
            <p:nvPr/>
          </p:nvSpPr>
          <p:spPr bwMode="auto">
            <a:xfrm>
              <a:off x="2924" y="2306"/>
              <a:ext cx="0" cy="14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194" name="AutoShape 10"/>
            <p:cNvSpPr>
              <a:spLocks noChangeArrowheads="1"/>
            </p:cNvSpPr>
            <p:nvPr/>
          </p:nvSpPr>
          <p:spPr bwMode="auto">
            <a:xfrm>
              <a:off x="3198" y="2433"/>
              <a:ext cx="599" cy="513"/>
            </a:xfrm>
            <a:prstGeom prst="plus">
              <a:avLst>
                <a:gd name="adj" fmla="val 25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195" name="AutoShape 11"/>
            <p:cNvSpPr>
              <a:spLocks noChangeArrowheads="1"/>
            </p:cNvSpPr>
            <p:nvPr/>
          </p:nvSpPr>
          <p:spPr bwMode="auto">
            <a:xfrm>
              <a:off x="4175" y="2418"/>
              <a:ext cx="662" cy="574"/>
            </a:xfrm>
            <a:custGeom>
              <a:avLst/>
              <a:gdLst>
                <a:gd name="T0" fmla="*/ 10860 w 21600"/>
                <a:gd name="T1" fmla="*/ 2187 h 21600"/>
                <a:gd name="T2" fmla="*/ 2928 w 21600"/>
                <a:gd name="T3" fmla="*/ 10800 h 21600"/>
                <a:gd name="T4" fmla="*/ 10860 w 21600"/>
                <a:gd name="T5" fmla="*/ 21600 h 21600"/>
                <a:gd name="T6" fmla="*/ 18672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5037 w 21600"/>
                <a:gd name="T13" fmla="*/ 2277 h 21600"/>
                <a:gd name="T14" fmla="*/ 16557 w 21600"/>
                <a:gd name="T15" fmla="*/ 1367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0860" y="2187"/>
                  </a:moveTo>
                  <a:cubicBezTo>
                    <a:pt x="10451" y="1746"/>
                    <a:pt x="9529" y="1018"/>
                    <a:pt x="9015" y="730"/>
                  </a:cubicBezTo>
                  <a:cubicBezTo>
                    <a:pt x="7865" y="152"/>
                    <a:pt x="6685" y="0"/>
                    <a:pt x="5415" y="0"/>
                  </a:cubicBezTo>
                  <a:cubicBezTo>
                    <a:pt x="4175" y="152"/>
                    <a:pt x="2995" y="575"/>
                    <a:pt x="1967" y="1305"/>
                  </a:cubicBezTo>
                  <a:cubicBezTo>
                    <a:pt x="1150" y="2187"/>
                    <a:pt x="575" y="3222"/>
                    <a:pt x="242" y="4220"/>
                  </a:cubicBezTo>
                  <a:cubicBezTo>
                    <a:pt x="0" y="5410"/>
                    <a:pt x="242" y="6560"/>
                    <a:pt x="575" y="7597"/>
                  </a:cubicBezTo>
                  <a:lnTo>
                    <a:pt x="10860" y="21600"/>
                  </a:lnTo>
                  <a:lnTo>
                    <a:pt x="20995" y="7597"/>
                  </a:lnTo>
                  <a:cubicBezTo>
                    <a:pt x="21480" y="6560"/>
                    <a:pt x="21600" y="5410"/>
                    <a:pt x="21480" y="4220"/>
                  </a:cubicBezTo>
                  <a:cubicBezTo>
                    <a:pt x="21115" y="3222"/>
                    <a:pt x="20420" y="2187"/>
                    <a:pt x="19632" y="1305"/>
                  </a:cubicBezTo>
                  <a:cubicBezTo>
                    <a:pt x="18575" y="575"/>
                    <a:pt x="17425" y="152"/>
                    <a:pt x="16275" y="0"/>
                  </a:cubicBezTo>
                  <a:cubicBezTo>
                    <a:pt x="15005" y="0"/>
                    <a:pt x="13735" y="152"/>
                    <a:pt x="12705" y="730"/>
                  </a:cubicBezTo>
                  <a:cubicBezTo>
                    <a:pt x="12176" y="1018"/>
                    <a:pt x="11254" y="1746"/>
                    <a:pt x="10860" y="2187"/>
                  </a:cubicBez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196" name="AutoShape 12"/>
            <p:cNvSpPr>
              <a:spLocks noChangeArrowheads="1"/>
            </p:cNvSpPr>
            <p:nvPr/>
          </p:nvSpPr>
          <p:spPr bwMode="auto">
            <a:xfrm>
              <a:off x="3271" y="3193"/>
              <a:ext cx="568" cy="620"/>
            </a:xfrm>
            <a:prstGeom prst="moon">
              <a:avLst>
                <a:gd name="adj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197" name="Line 13"/>
            <p:cNvSpPr>
              <a:spLocks noChangeShapeType="1"/>
            </p:cNvSpPr>
            <p:nvPr/>
          </p:nvSpPr>
          <p:spPr bwMode="auto">
            <a:xfrm>
              <a:off x="4280" y="3193"/>
              <a:ext cx="59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198" name="Line 14"/>
            <p:cNvSpPr>
              <a:spLocks noChangeShapeType="1"/>
            </p:cNvSpPr>
            <p:nvPr/>
          </p:nvSpPr>
          <p:spPr bwMode="auto">
            <a:xfrm flipH="1">
              <a:off x="4627" y="3193"/>
              <a:ext cx="268" cy="3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199" name="Line 15"/>
            <p:cNvSpPr>
              <a:spLocks noChangeShapeType="1"/>
            </p:cNvSpPr>
            <p:nvPr/>
          </p:nvSpPr>
          <p:spPr bwMode="auto">
            <a:xfrm>
              <a:off x="4618" y="3534"/>
              <a:ext cx="284" cy="2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00" name="Line 16"/>
            <p:cNvSpPr>
              <a:spLocks noChangeShapeType="1"/>
            </p:cNvSpPr>
            <p:nvPr/>
          </p:nvSpPr>
          <p:spPr bwMode="auto">
            <a:xfrm flipH="1">
              <a:off x="4280" y="3813"/>
              <a:ext cx="61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01" name="Line 17"/>
            <p:cNvSpPr>
              <a:spLocks noChangeShapeType="1"/>
            </p:cNvSpPr>
            <p:nvPr/>
          </p:nvSpPr>
          <p:spPr bwMode="auto">
            <a:xfrm>
              <a:off x="4280" y="3193"/>
              <a:ext cx="0" cy="6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02" name="Text Box 18"/>
            <p:cNvSpPr txBox="1">
              <a:spLocks noChangeArrowheads="1"/>
            </p:cNvSpPr>
            <p:nvPr/>
          </p:nvSpPr>
          <p:spPr bwMode="auto">
            <a:xfrm>
              <a:off x="1464" y="3934"/>
              <a:ext cx="3422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tIns="0" bIns="0"/>
            <a:lstStyle/>
            <a:p>
              <a:pPr algn="just" eaLnBrk="0" hangingPunct="0"/>
              <a:r>
                <a:rPr lang="en-US" altLang="zh-CN" sz="20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(a) </a:t>
              </a:r>
              <a:r>
                <a:rPr lang="zh-CN" altLang="en-US" sz="20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凸集合                                     </a:t>
              </a:r>
              <a:r>
                <a:rPr lang="en-US" altLang="zh-CN" sz="20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(b) </a:t>
              </a:r>
              <a:r>
                <a:rPr lang="zh-CN" altLang="en-US" sz="20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非凸集合</a:t>
              </a:r>
              <a:r>
                <a:rPr lang="zh-CN" altLang="en-US" sz="16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         </a:t>
              </a:r>
            </a:p>
          </p:txBody>
        </p: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 build="allAtOnce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2"/>
          <p:cNvSpPr txBox="1">
            <a:spLocks noChangeArrowheads="1"/>
          </p:cNvSpPr>
          <p:nvPr/>
        </p:nvSpPr>
        <p:spPr bwMode="auto">
          <a:xfrm>
            <a:off x="569913" y="941388"/>
            <a:ext cx="8051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    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定义</a:t>
            </a:r>
            <a:r>
              <a:rPr kumimoji="1" lang="en-US" altLang="zh-CN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3.2  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一个点集</a:t>
            </a:r>
            <a:r>
              <a:rPr kumimoji="1" lang="en-US" altLang="zh-CN" sz="24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S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的凸包是包含</a:t>
            </a:r>
            <a:r>
              <a:rPr kumimoji="1" lang="en-US" altLang="zh-CN" sz="24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S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的最小凸集合，其中，最小是指</a:t>
            </a:r>
            <a:r>
              <a:rPr kumimoji="1" lang="en-US" altLang="zh-CN" sz="24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S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的凸包一定是所有包含</a:t>
            </a:r>
            <a:r>
              <a:rPr kumimoji="1" lang="en-US" altLang="zh-CN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S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的凸集合的子集。 </a:t>
            </a:r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609600" y="1936750"/>
            <a:ext cx="8001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    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对于平面上</a:t>
            </a:r>
            <a:r>
              <a:rPr kumimoji="1" lang="en-US" altLang="zh-CN" sz="24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n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个点的集合</a:t>
            </a:r>
            <a:r>
              <a:rPr kumimoji="1" lang="en-US" altLang="zh-CN" sz="24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S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，它的凸包就是包含所有这些点（或者在内部，或者在边界上）的最小凸多边形。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2549525" y="3133725"/>
            <a:ext cx="4030663" cy="2782888"/>
            <a:chOff x="1606" y="2220"/>
            <a:chExt cx="1981" cy="1214"/>
          </a:xfrm>
        </p:grpSpPr>
        <p:sp>
          <p:nvSpPr>
            <p:cNvPr id="94234" name="Text Box 26"/>
            <p:cNvSpPr txBox="1">
              <a:spLocks noChangeArrowheads="1"/>
            </p:cNvSpPr>
            <p:nvPr/>
          </p:nvSpPr>
          <p:spPr bwMode="auto">
            <a:xfrm>
              <a:off x="2842" y="3326"/>
              <a:ext cx="157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P</a:t>
              </a:r>
              <a:r>
                <a:rPr lang="en-US" altLang="zh-CN" sz="2000" b="1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7</a:t>
              </a:r>
              <a:endParaRPr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94235" name="Line 27"/>
            <p:cNvSpPr>
              <a:spLocks noChangeShapeType="1"/>
            </p:cNvSpPr>
            <p:nvPr/>
          </p:nvSpPr>
          <p:spPr bwMode="auto">
            <a:xfrm flipV="1">
              <a:off x="2155" y="2353"/>
              <a:ext cx="119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36" name="Line 28"/>
            <p:cNvSpPr>
              <a:spLocks noChangeShapeType="1"/>
            </p:cNvSpPr>
            <p:nvPr/>
          </p:nvSpPr>
          <p:spPr bwMode="auto">
            <a:xfrm flipH="1">
              <a:off x="1802" y="2353"/>
              <a:ext cx="353" cy="6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37" name="Line 29"/>
            <p:cNvSpPr>
              <a:spLocks noChangeShapeType="1"/>
            </p:cNvSpPr>
            <p:nvPr/>
          </p:nvSpPr>
          <p:spPr bwMode="auto">
            <a:xfrm>
              <a:off x="1802" y="3051"/>
              <a:ext cx="961" cy="3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38" name="Line 30"/>
            <p:cNvSpPr>
              <a:spLocks noChangeShapeType="1"/>
            </p:cNvSpPr>
            <p:nvPr/>
          </p:nvSpPr>
          <p:spPr bwMode="auto">
            <a:xfrm flipV="1">
              <a:off x="2763" y="3117"/>
              <a:ext cx="510" cy="2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39" name="Line 31"/>
            <p:cNvSpPr>
              <a:spLocks noChangeShapeType="1"/>
            </p:cNvSpPr>
            <p:nvPr/>
          </p:nvSpPr>
          <p:spPr bwMode="auto">
            <a:xfrm flipH="1">
              <a:off x="3273" y="2336"/>
              <a:ext cx="79" cy="7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40" name="Oval 32"/>
            <p:cNvSpPr>
              <a:spLocks noChangeArrowheads="1"/>
            </p:cNvSpPr>
            <p:nvPr/>
          </p:nvSpPr>
          <p:spPr bwMode="auto">
            <a:xfrm>
              <a:off x="2371" y="2586"/>
              <a:ext cx="59" cy="4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41" name="Oval 33"/>
            <p:cNvSpPr>
              <a:spLocks noChangeArrowheads="1"/>
            </p:cNvSpPr>
            <p:nvPr/>
          </p:nvSpPr>
          <p:spPr bwMode="auto">
            <a:xfrm>
              <a:off x="2292" y="2835"/>
              <a:ext cx="59" cy="5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42" name="Oval 34"/>
            <p:cNvSpPr>
              <a:spLocks noChangeArrowheads="1"/>
            </p:cNvSpPr>
            <p:nvPr/>
          </p:nvSpPr>
          <p:spPr bwMode="auto">
            <a:xfrm>
              <a:off x="2822" y="2852"/>
              <a:ext cx="59" cy="4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43" name="Oval 35"/>
            <p:cNvSpPr>
              <a:spLocks noChangeArrowheads="1"/>
            </p:cNvSpPr>
            <p:nvPr/>
          </p:nvSpPr>
          <p:spPr bwMode="auto">
            <a:xfrm>
              <a:off x="2646" y="3217"/>
              <a:ext cx="58" cy="5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44" name="Text Box 36"/>
            <p:cNvSpPr txBox="1">
              <a:spLocks noChangeArrowheads="1"/>
            </p:cNvSpPr>
            <p:nvPr/>
          </p:nvSpPr>
          <p:spPr bwMode="auto">
            <a:xfrm>
              <a:off x="3332" y="2968"/>
              <a:ext cx="157" cy="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000" b="1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P</a:t>
              </a:r>
              <a:r>
                <a:rPr lang="en-US" altLang="zh-CN" sz="2000" b="1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6</a:t>
              </a:r>
              <a:endParaRPr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94245" name="Text Box 37"/>
            <p:cNvSpPr txBox="1">
              <a:spLocks noChangeArrowheads="1"/>
            </p:cNvSpPr>
            <p:nvPr/>
          </p:nvSpPr>
          <p:spPr bwMode="auto">
            <a:xfrm>
              <a:off x="2822" y="2669"/>
              <a:ext cx="157" cy="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000" b="1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P</a:t>
              </a:r>
              <a:r>
                <a:rPr lang="en-US" altLang="zh-CN" sz="2000" b="1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5</a:t>
              </a:r>
              <a:endParaRPr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94246" name="Text Box 38"/>
            <p:cNvSpPr txBox="1">
              <a:spLocks noChangeArrowheads="1"/>
            </p:cNvSpPr>
            <p:nvPr/>
          </p:nvSpPr>
          <p:spPr bwMode="auto">
            <a:xfrm>
              <a:off x="2410" y="2419"/>
              <a:ext cx="157" cy="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000" b="1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P</a:t>
              </a:r>
              <a:r>
                <a:rPr lang="en-US" altLang="zh-CN" sz="2000" b="1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3</a:t>
              </a:r>
              <a:endParaRPr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94247" name="Text Box 39"/>
            <p:cNvSpPr txBox="1">
              <a:spLocks noChangeArrowheads="1"/>
            </p:cNvSpPr>
            <p:nvPr/>
          </p:nvSpPr>
          <p:spPr bwMode="auto">
            <a:xfrm>
              <a:off x="2116" y="2685"/>
              <a:ext cx="157" cy="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000" b="1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P</a:t>
              </a:r>
              <a:r>
                <a:rPr lang="en-US" altLang="zh-CN" sz="2000" b="1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8</a:t>
              </a:r>
              <a:endParaRPr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94248" name="Text Box 40"/>
            <p:cNvSpPr txBox="1">
              <a:spLocks noChangeArrowheads="1"/>
            </p:cNvSpPr>
            <p:nvPr/>
          </p:nvSpPr>
          <p:spPr bwMode="auto">
            <a:xfrm>
              <a:off x="2528" y="3034"/>
              <a:ext cx="157" cy="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000" b="1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P</a:t>
              </a:r>
              <a:r>
                <a:rPr lang="en-US" altLang="zh-CN" sz="2000" b="1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9</a:t>
              </a:r>
              <a:endParaRPr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94249" name="Text Box 41"/>
            <p:cNvSpPr txBox="1">
              <a:spLocks noChangeArrowheads="1"/>
            </p:cNvSpPr>
            <p:nvPr/>
          </p:nvSpPr>
          <p:spPr bwMode="auto">
            <a:xfrm>
              <a:off x="1939" y="2220"/>
              <a:ext cx="157" cy="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000" b="1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P</a:t>
              </a:r>
              <a:r>
                <a:rPr lang="en-US" altLang="zh-CN" sz="2000" b="1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1</a:t>
              </a:r>
              <a:endParaRPr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94250" name="Text Box 42"/>
            <p:cNvSpPr txBox="1">
              <a:spLocks noChangeArrowheads="1"/>
            </p:cNvSpPr>
            <p:nvPr/>
          </p:nvSpPr>
          <p:spPr bwMode="auto">
            <a:xfrm>
              <a:off x="3430" y="2253"/>
              <a:ext cx="157" cy="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000" b="1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P</a:t>
              </a:r>
              <a:r>
                <a:rPr lang="en-US" altLang="zh-CN" sz="2000" b="1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2</a:t>
              </a:r>
              <a:endParaRPr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94251" name="Text Box 43"/>
            <p:cNvSpPr txBox="1">
              <a:spLocks noChangeArrowheads="1"/>
            </p:cNvSpPr>
            <p:nvPr/>
          </p:nvSpPr>
          <p:spPr bwMode="auto">
            <a:xfrm>
              <a:off x="1606" y="2885"/>
              <a:ext cx="157" cy="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000" b="1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P</a:t>
              </a:r>
              <a:r>
                <a:rPr lang="en-US" altLang="zh-CN" sz="2000" b="1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4</a:t>
              </a:r>
              <a:endParaRPr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224D63-CC73-49A1-9015-9339E6A69649}" type="slidenum">
              <a:rPr lang="en-US" altLang="zh-CN" smtClean="0"/>
              <a:pPr>
                <a:defRPr/>
              </a:pPr>
              <a:t>66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54" name="Text Box 22"/>
          <p:cNvSpPr txBox="1">
            <a:spLocks noChangeArrowheads="1"/>
          </p:cNvSpPr>
          <p:nvPr/>
        </p:nvSpPr>
        <p:spPr bwMode="auto">
          <a:xfrm>
            <a:off x="646113" y="3344863"/>
            <a:ext cx="80772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        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凸包问题是为一个具有</a:t>
            </a:r>
            <a:r>
              <a:rPr kumimoji="1" lang="en-US" altLang="zh-CN" sz="24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n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个点的集合构造凸多边形的问题。为了解决凸包问题，需要找出凸多边形的顶点，这样的点称为极点。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        一个凸集合的极点应该具有这样性质：对于任何以凸集合中的点为端点的线段来说，它不是这种线段中的点。</a:t>
            </a:r>
          </a:p>
        </p:txBody>
      </p:sp>
      <p:sp>
        <p:nvSpPr>
          <p:cNvPr id="95256" name="Text Box 24"/>
          <p:cNvSpPr txBox="1">
            <a:spLocks noChangeArrowheads="1"/>
          </p:cNvSpPr>
          <p:nvPr/>
        </p:nvSpPr>
        <p:spPr bwMode="auto">
          <a:xfrm>
            <a:off x="676275" y="1751013"/>
            <a:ext cx="77724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       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定理</a:t>
            </a:r>
            <a:r>
              <a:rPr kumimoji="1" lang="en-US" altLang="zh-CN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3.1  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任意包含</a:t>
            </a:r>
            <a:r>
              <a:rPr kumimoji="1" lang="en-US" altLang="zh-CN" sz="24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n</a:t>
            </a:r>
            <a:r>
              <a:rPr kumimoji="1" lang="en-US" altLang="zh-CN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&gt;2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个点（不共线）的集合</a:t>
            </a:r>
            <a:r>
              <a:rPr kumimoji="1" lang="en-US" altLang="zh-CN" sz="24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S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的凸包是以</a:t>
            </a:r>
            <a:r>
              <a:rPr kumimoji="1" lang="en-US" altLang="zh-CN" sz="24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S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中的某些点为顶点的凸多边形；如果所有点都位于一条直线上，则凸多边形退化为一条线段。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475570" y="532267"/>
            <a:ext cx="8077200" cy="5595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        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蛮力法求解凸包问题的基本思想：对于一个由</a:t>
            </a:r>
            <a:r>
              <a:rPr kumimoji="1" lang="en-US" altLang="zh-CN" sz="24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n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个点构成的集合</a:t>
            </a:r>
            <a:r>
              <a:rPr kumimoji="1" lang="en-US" altLang="zh-CN" sz="24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S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中的两个点</a:t>
            </a:r>
            <a:r>
              <a:rPr kumimoji="1" lang="en-US" altLang="zh-CN" sz="24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P</a:t>
            </a:r>
            <a:r>
              <a:rPr kumimoji="1" lang="en-US" altLang="zh-CN" sz="2400" b="1" i="1" baseline="-25000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i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和</a:t>
            </a:r>
            <a:r>
              <a:rPr kumimoji="1" lang="en-US" altLang="zh-CN" sz="2400" b="1" i="1" dirty="0" err="1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P</a:t>
            </a:r>
            <a:r>
              <a:rPr kumimoji="1" lang="en-US" altLang="zh-CN" sz="2400" b="1" i="1" baseline="-25000" dirty="0" err="1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j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，当且当该集合中的其他点都位于穿过这两点的直线的同一边时（假定不存在三点同线的情况），他们的连线是该集合凸包边界的一部分。对每一对顶点都检验一遍后，满足条件的线段构成了该凸包的边界。</a:t>
            </a:r>
          </a:p>
          <a:p>
            <a:pPr algn="just">
              <a:spcBef>
                <a:spcPct val="30000"/>
              </a:spcBef>
            </a:pP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        在平面上，穿过两个点</a:t>
            </a:r>
            <a:r>
              <a:rPr kumimoji="1" lang="en-US" altLang="zh-CN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(</a:t>
            </a:r>
            <a:r>
              <a:rPr kumimoji="1" lang="en-US" altLang="zh-CN" sz="24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x</a:t>
            </a:r>
            <a:r>
              <a:rPr kumimoji="1" lang="en-US" altLang="zh-CN" sz="2400" b="1" baseline="-30000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1</a:t>
            </a:r>
            <a:r>
              <a:rPr kumimoji="1" lang="en-US" altLang="zh-CN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, </a:t>
            </a:r>
            <a:r>
              <a:rPr kumimoji="1" lang="en-US" altLang="zh-CN" sz="24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y</a:t>
            </a:r>
            <a:r>
              <a:rPr kumimoji="1" lang="en-US" altLang="zh-CN" sz="2400" b="1" baseline="-30000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1</a:t>
            </a:r>
            <a:r>
              <a:rPr kumimoji="1" lang="en-US" altLang="zh-CN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)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和</a:t>
            </a:r>
            <a:r>
              <a:rPr kumimoji="1" lang="en-US" altLang="zh-CN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(</a:t>
            </a:r>
            <a:r>
              <a:rPr kumimoji="1" lang="en-US" altLang="zh-CN" sz="24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x</a:t>
            </a:r>
            <a:r>
              <a:rPr kumimoji="1" lang="en-US" altLang="zh-CN" sz="2400" b="1" baseline="-30000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2</a:t>
            </a:r>
            <a:r>
              <a:rPr kumimoji="1" lang="en-US" altLang="zh-CN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, </a:t>
            </a:r>
            <a:r>
              <a:rPr kumimoji="1" lang="en-US" altLang="zh-CN" sz="24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y</a:t>
            </a:r>
            <a:r>
              <a:rPr kumimoji="1" lang="en-US" altLang="zh-CN" sz="2400" b="1" baseline="-30000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2</a:t>
            </a:r>
            <a:r>
              <a:rPr kumimoji="1" lang="en-US" altLang="zh-CN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)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的直线是由下面的方程定义的：</a:t>
            </a:r>
          </a:p>
          <a:p>
            <a:pPr algn="just">
              <a:spcBef>
                <a:spcPct val="30000"/>
              </a:spcBef>
            </a:pPr>
            <a:r>
              <a:rPr kumimoji="1" lang="zh-CN" altLang="en-US" sz="24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         </a:t>
            </a:r>
            <a:r>
              <a:rPr kumimoji="1" lang="en-US" altLang="zh-CN" sz="24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ax </a:t>
            </a:r>
            <a:r>
              <a:rPr kumimoji="1" lang="en-US" altLang="zh-CN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+ </a:t>
            </a:r>
            <a:r>
              <a:rPr kumimoji="1" lang="en-US" altLang="zh-CN" sz="24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by </a:t>
            </a:r>
            <a:r>
              <a:rPr kumimoji="1" lang="en-US" altLang="zh-CN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= </a:t>
            </a:r>
            <a:r>
              <a:rPr kumimoji="1" lang="en-US" altLang="zh-CN" sz="24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c  </a:t>
            </a:r>
            <a:r>
              <a:rPr kumimoji="1" lang="en-US" altLang="zh-CN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(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其中，</a:t>
            </a:r>
            <a:r>
              <a:rPr kumimoji="1" lang="en-US" altLang="zh-CN" sz="24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a</a:t>
            </a:r>
            <a:r>
              <a:rPr kumimoji="1" lang="en-US" altLang="zh-CN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=</a:t>
            </a:r>
            <a:r>
              <a:rPr kumimoji="1" lang="en-US" altLang="zh-CN" sz="24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y</a:t>
            </a:r>
            <a:r>
              <a:rPr kumimoji="1" lang="en-US" altLang="zh-CN" sz="2400" b="1" baseline="-30000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2</a:t>
            </a:r>
            <a:r>
              <a:rPr kumimoji="1" lang="en-US" altLang="zh-CN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-</a:t>
            </a:r>
            <a:r>
              <a:rPr kumimoji="1" lang="en-US" altLang="zh-CN" sz="24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y</a:t>
            </a:r>
            <a:r>
              <a:rPr kumimoji="1" lang="en-US" altLang="zh-CN" sz="2400" b="1" baseline="-30000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1</a:t>
            </a:r>
            <a:r>
              <a:rPr kumimoji="1" lang="en-US" altLang="zh-CN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, </a:t>
            </a:r>
            <a:r>
              <a:rPr kumimoji="1" lang="en-US" altLang="zh-CN" sz="24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b</a:t>
            </a:r>
            <a:r>
              <a:rPr kumimoji="1" lang="en-US" altLang="zh-CN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=</a:t>
            </a:r>
            <a:r>
              <a:rPr kumimoji="1" lang="en-US" altLang="zh-CN" sz="24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x</a:t>
            </a:r>
            <a:r>
              <a:rPr kumimoji="1" lang="en-US" altLang="zh-CN" sz="2400" b="1" baseline="-30000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1</a:t>
            </a:r>
            <a:r>
              <a:rPr kumimoji="1" lang="en-US" altLang="zh-CN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-</a:t>
            </a:r>
            <a:r>
              <a:rPr kumimoji="1" lang="en-US" altLang="zh-CN" sz="24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x</a:t>
            </a:r>
            <a:r>
              <a:rPr kumimoji="1" lang="en-US" altLang="zh-CN" sz="2400" b="1" baseline="-30000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2</a:t>
            </a:r>
            <a:r>
              <a:rPr kumimoji="1" lang="en-US" altLang="zh-CN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, </a:t>
            </a:r>
            <a:r>
              <a:rPr kumimoji="1" lang="en-US" altLang="zh-CN" sz="24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c</a:t>
            </a:r>
            <a:r>
              <a:rPr kumimoji="1" lang="en-US" altLang="zh-CN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=</a:t>
            </a:r>
            <a:r>
              <a:rPr kumimoji="1" lang="en-US" altLang="zh-CN" sz="24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x</a:t>
            </a:r>
            <a:r>
              <a:rPr kumimoji="1" lang="en-US" altLang="zh-CN" sz="2400" b="1" baseline="-30000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1</a:t>
            </a:r>
            <a:r>
              <a:rPr kumimoji="1" lang="en-US" altLang="zh-CN" sz="24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y</a:t>
            </a:r>
            <a:r>
              <a:rPr kumimoji="1" lang="en-US" altLang="zh-CN" sz="2400" b="1" baseline="-30000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2</a:t>
            </a:r>
            <a:r>
              <a:rPr kumimoji="1" lang="en-US" altLang="zh-CN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-</a:t>
            </a:r>
            <a:r>
              <a:rPr kumimoji="1" lang="en-US" altLang="zh-CN" sz="24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y</a:t>
            </a:r>
            <a:r>
              <a:rPr kumimoji="1" lang="en-US" altLang="zh-CN" sz="2400" b="1" baseline="-30000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1</a:t>
            </a:r>
            <a:r>
              <a:rPr kumimoji="1" lang="en-US" altLang="zh-CN" sz="24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x</a:t>
            </a:r>
            <a:r>
              <a:rPr kumimoji="1" lang="en-US" altLang="zh-CN" sz="2400" b="1" baseline="-30000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2</a:t>
            </a:r>
            <a:r>
              <a:rPr kumimoji="1" lang="en-US" altLang="zh-CN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)</a:t>
            </a:r>
          </a:p>
          <a:p>
            <a:pPr algn="just">
              <a:spcBef>
                <a:spcPct val="30000"/>
              </a:spcBef>
            </a:pPr>
            <a:r>
              <a:rPr kumimoji="1" lang="en-US" altLang="zh-CN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        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这样一条直线把平面分成两个半平面：其中一个半平面中的点都满足</a:t>
            </a:r>
            <a:r>
              <a:rPr kumimoji="1" lang="en-US" altLang="zh-CN" sz="24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ax </a:t>
            </a:r>
            <a:r>
              <a:rPr kumimoji="1" lang="en-US" altLang="zh-CN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+ </a:t>
            </a:r>
            <a:r>
              <a:rPr kumimoji="1" lang="en-US" altLang="zh-CN" sz="24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by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＞</a:t>
            </a:r>
            <a:r>
              <a:rPr kumimoji="1" lang="en-US" altLang="zh-CN" sz="24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c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，另一个半平面中的点都满足</a:t>
            </a:r>
            <a:r>
              <a:rPr kumimoji="1" lang="en-US" altLang="zh-CN" sz="24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ax </a:t>
            </a:r>
            <a:r>
              <a:rPr kumimoji="1" lang="en-US" altLang="zh-CN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+ </a:t>
            </a:r>
            <a:r>
              <a:rPr kumimoji="1" lang="en-US" altLang="zh-CN" sz="24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by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＜</a:t>
            </a:r>
            <a:r>
              <a:rPr kumimoji="1" lang="en-US" altLang="zh-CN" sz="24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c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，因此，为了检验这些点是否位于这条直线的同一边，可以简单地把每个点代入方程</a:t>
            </a:r>
            <a:r>
              <a:rPr kumimoji="1" lang="en-US" altLang="zh-CN" sz="24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ax </a:t>
            </a:r>
            <a:r>
              <a:rPr kumimoji="1" lang="en-US" altLang="zh-CN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+ </a:t>
            </a:r>
            <a:r>
              <a:rPr kumimoji="1" lang="en-US" altLang="zh-CN" sz="24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by </a:t>
            </a:r>
            <a:r>
              <a:rPr kumimoji="1" lang="en-US" altLang="zh-CN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= </a:t>
            </a:r>
            <a:r>
              <a:rPr kumimoji="1" lang="en-US" altLang="zh-CN" sz="24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c</a:t>
            </a:r>
            <a:r>
              <a:rPr kumimoji="1" lang="zh-CN" altLang="en-US" sz="24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，检验这些表达式的符号是否相同。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170113"/>
            <a:ext cx="7772400" cy="1951944"/>
          </a:xfrm>
        </p:spPr>
        <p:txBody>
          <a:bodyPr/>
          <a:lstStyle/>
          <a:p>
            <a:pPr marL="0" indent="0" algn="just">
              <a:spcBef>
                <a:spcPct val="30000"/>
              </a:spcBef>
              <a:buFontTx/>
              <a:buNone/>
            </a:pPr>
            <a:r>
              <a:rPr lang="zh-CN" altLang="en-US" dirty="0"/>
              <a:t>该算法的</a:t>
            </a:r>
            <a:r>
              <a:rPr lang="zh-CN" altLang="en-US" dirty="0" smtClean="0"/>
              <a:t>效率：所有</a:t>
            </a:r>
            <a:r>
              <a:rPr lang="zh-CN" altLang="en-US" dirty="0"/>
              <a:t>不同的点共组成了</a:t>
            </a:r>
            <a:r>
              <a:rPr lang="en-US" altLang="zh-CN" i="1" dirty="0"/>
              <a:t>n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-1)/2</a:t>
            </a:r>
            <a:r>
              <a:rPr lang="zh-CN" altLang="en-US" dirty="0"/>
              <a:t>边，对每条边都要对其他</a:t>
            </a:r>
            <a:r>
              <a:rPr lang="en-US" altLang="zh-CN" i="1" dirty="0"/>
              <a:t>n</a:t>
            </a:r>
            <a:r>
              <a:rPr lang="en-US" altLang="zh-CN" dirty="0"/>
              <a:t>-2</a:t>
            </a:r>
            <a:r>
              <a:rPr lang="zh-CN" altLang="en-US" dirty="0"/>
              <a:t>个顶点求出在直线方程</a:t>
            </a:r>
            <a:r>
              <a:rPr lang="en-US" altLang="zh-CN" i="1" dirty="0"/>
              <a:t>ax </a:t>
            </a:r>
            <a:r>
              <a:rPr lang="en-US" altLang="zh-CN" dirty="0"/>
              <a:t>+ </a:t>
            </a:r>
            <a:r>
              <a:rPr lang="en-US" altLang="zh-CN" i="1" dirty="0"/>
              <a:t>by </a:t>
            </a:r>
            <a:r>
              <a:rPr lang="en-US" altLang="zh-CN" dirty="0"/>
              <a:t>= </a:t>
            </a:r>
            <a:r>
              <a:rPr lang="en-US" altLang="zh-CN" i="1" dirty="0"/>
              <a:t>c</a:t>
            </a:r>
            <a:r>
              <a:rPr lang="zh-CN" altLang="en-US" dirty="0"/>
              <a:t>中的符号，所以，其时间复杂性是</a:t>
            </a:r>
            <a:r>
              <a:rPr lang="en-US" altLang="zh-CN" i="1" dirty="0"/>
              <a:t>O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baseline="30000" dirty="0"/>
              <a:t>3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  <a:p>
            <a:pPr marL="0" indent="0">
              <a:buFontTx/>
              <a:buNone/>
            </a:pPr>
            <a:endParaRPr lang="en-US" altLang="zh-CN" dirty="0"/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467179" y="1843995"/>
            <a:ext cx="83058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 dirty="0" smtClean="0">
                <a:latin typeface="仿宋_GB2312" pitchFamily="49" charset="-122"/>
                <a:ea typeface="仿宋_GB2312" pitchFamily="49" charset="-122"/>
              </a:rPr>
              <a:t>方法：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从</a:t>
            </a:r>
            <a:r>
              <a:rPr kumimoji="1" lang="zh-CN" altLang="en-US" sz="2400" b="1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表的一端向另一端</a:t>
            </a:r>
            <a:r>
              <a:rPr kumimoji="1" lang="zh-CN" altLang="en-US" sz="2400" b="1" dirty="0">
                <a:solidFill>
                  <a:srgbClr val="FF3300"/>
                </a:solidFill>
                <a:latin typeface="仿宋_GB2312" pitchFamily="49" charset="-122"/>
                <a:ea typeface="仿宋_GB2312" pitchFamily="49" charset="-122"/>
              </a:rPr>
              <a:t>逐个</a:t>
            </a:r>
            <a:r>
              <a:rPr kumimoji="1" lang="zh-CN" altLang="en-US" sz="2400" b="1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将元素与给定值进行比较，若相等，则查找成功，给出该元素在表中的位置；若整个表检测完仍未找到与给定值相等的元素，则查找失败，给出失败信息。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533400" y="812800"/>
            <a:ext cx="8153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 dirty="0" smtClean="0">
                <a:solidFill>
                  <a:srgbClr val="2C1A8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3.2.1  </a:t>
            </a:r>
            <a:r>
              <a:rPr lang="zh-CN" altLang="en-US" sz="4000" b="1" dirty="0" smtClean="0">
                <a:solidFill>
                  <a:srgbClr val="2C1A8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顺序查找 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331913" y="4005263"/>
            <a:ext cx="5832475" cy="1439862"/>
            <a:chOff x="839" y="2523"/>
            <a:chExt cx="3674" cy="907"/>
          </a:xfrm>
        </p:grpSpPr>
        <p:sp>
          <p:nvSpPr>
            <p:cNvPr id="11272" name="Text Box 8"/>
            <p:cNvSpPr txBox="1">
              <a:spLocks noChangeArrowheads="1"/>
            </p:cNvSpPr>
            <p:nvPr/>
          </p:nvSpPr>
          <p:spPr bwMode="auto">
            <a:xfrm>
              <a:off x="839" y="2776"/>
              <a:ext cx="3518" cy="246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0" tIns="10800" bIns="10800"/>
            <a:lstStyle/>
            <a:p>
              <a:pPr algn="just" eaLnBrk="0" hangingPunct="0"/>
              <a:r>
                <a:rPr lang="en-US" altLang="zh-CN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      10    15     24       6    12    35      40    98      55</a:t>
              </a:r>
            </a:p>
          </p:txBody>
        </p:sp>
        <p:sp>
          <p:nvSpPr>
            <p:cNvPr id="11273" name="Line 9"/>
            <p:cNvSpPr>
              <a:spLocks noChangeShapeType="1"/>
            </p:cNvSpPr>
            <p:nvPr/>
          </p:nvSpPr>
          <p:spPr bwMode="auto">
            <a:xfrm>
              <a:off x="1174" y="2776"/>
              <a:ext cx="0" cy="23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4" name="Line 10"/>
            <p:cNvSpPr>
              <a:spLocks noChangeShapeType="1"/>
            </p:cNvSpPr>
            <p:nvPr/>
          </p:nvSpPr>
          <p:spPr bwMode="auto">
            <a:xfrm>
              <a:off x="1524" y="2776"/>
              <a:ext cx="0" cy="23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5" name="Line 11"/>
            <p:cNvSpPr>
              <a:spLocks noChangeShapeType="1"/>
            </p:cNvSpPr>
            <p:nvPr/>
          </p:nvSpPr>
          <p:spPr bwMode="auto">
            <a:xfrm>
              <a:off x="1873" y="2776"/>
              <a:ext cx="0" cy="23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6" name="Line 12"/>
            <p:cNvSpPr>
              <a:spLocks noChangeShapeType="1"/>
            </p:cNvSpPr>
            <p:nvPr/>
          </p:nvSpPr>
          <p:spPr bwMode="auto">
            <a:xfrm>
              <a:off x="2236" y="2776"/>
              <a:ext cx="0" cy="23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7" name="Line 13"/>
            <p:cNvSpPr>
              <a:spLocks noChangeShapeType="1"/>
            </p:cNvSpPr>
            <p:nvPr/>
          </p:nvSpPr>
          <p:spPr bwMode="auto">
            <a:xfrm>
              <a:off x="2557" y="2776"/>
              <a:ext cx="0" cy="23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8" name="Line 14"/>
            <p:cNvSpPr>
              <a:spLocks noChangeShapeType="1"/>
            </p:cNvSpPr>
            <p:nvPr/>
          </p:nvSpPr>
          <p:spPr bwMode="auto">
            <a:xfrm>
              <a:off x="2906" y="2776"/>
              <a:ext cx="0" cy="23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9" name="Line 15"/>
            <p:cNvSpPr>
              <a:spLocks noChangeShapeType="1"/>
            </p:cNvSpPr>
            <p:nvPr/>
          </p:nvSpPr>
          <p:spPr bwMode="auto">
            <a:xfrm>
              <a:off x="3270" y="2776"/>
              <a:ext cx="0" cy="23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0" name="Line 16"/>
            <p:cNvSpPr>
              <a:spLocks noChangeShapeType="1"/>
            </p:cNvSpPr>
            <p:nvPr/>
          </p:nvSpPr>
          <p:spPr bwMode="auto">
            <a:xfrm>
              <a:off x="4010" y="2776"/>
              <a:ext cx="0" cy="23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1" name="Line 17"/>
            <p:cNvSpPr>
              <a:spLocks noChangeShapeType="1"/>
            </p:cNvSpPr>
            <p:nvPr/>
          </p:nvSpPr>
          <p:spPr bwMode="auto">
            <a:xfrm>
              <a:off x="3647" y="2776"/>
              <a:ext cx="0" cy="23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2" name="Text Box 18"/>
            <p:cNvSpPr txBox="1">
              <a:spLocks noChangeArrowheads="1"/>
            </p:cNvSpPr>
            <p:nvPr/>
          </p:nvSpPr>
          <p:spPr bwMode="auto">
            <a:xfrm>
              <a:off x="895" y="2523"/>
              <a:ext cx="3501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54000" tIns="0" bIns="10800"/>
            <a:lstStyle/>
            <a:p>
              <a:pPr algn="just" eaLnBrk="0" hangingPunct="0"/>
              <a:r>
                <a:rPr lang="en-US" altLang="zh-CN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0        1       2      3       4      5      6        7       8       9   </a:t>
              </a:r>
            </a:p>
          </p:txBody>
        </p:sp>
        <p:sp>
          <p:nvSpPr>
            <p:cNvPr id="11283" name="Line 19"/>
            <p:cNvSpPr>
              <a:spLocks noChangeShapeType="1"/>
            </p:cNvSpPr>
            <p:nvPr/>
          </p:nvSpPr>
          <p:spPr bwMode="auto">
            <a:xfrm flipV="1">
              <a:off x="4220" y="3030"/>
              <a:ext cx="0" cy="23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lg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4" name="Text Box 20"/>
            <p:cNvSpPr txBox="1">
              <a:spLocks noChangeArrowheads="1"/>
            </p:cNvSpPr>
            <p:nvPr/>
          </p:nvSpPr>
          <p:spPr bwMode="auto">
            <a:xfrm>
              <a:off x="4317" y="3122"/>
              <a:ext cx="1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i</a:t>
              </a:r>
            </a:p>
          </p:txBody>
        </p:sp>
        <p:sp>
          <p:nvSpPr>
            <p:cNvPr id="11285" name="Text Box 21"/>
            <p:cNvSpPr txBox="1">
              <a:spLocks noChangeArrowheads="1"/>
            </p:cNvSpPr>
            <p:nvPr/>
          </p:nvSpPr>
          <p:spPr bwMode="auto">
            <a:xfrm>
              <a:off x="2166" y="3173"/>
              <a:ext cx="78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sz="2000" b="1">
                  <a:solidFill>
                    <a:srgbClr val="FF3300"/>
                  </a:solidFill>
                  <a:latin typeface="Times New Roman" pitchFamily="18" charset="0"/>
                  <a:ea typeface="宋体" charset="-122"/>
                </a:rPr>
                <a:t>查找方向</a:t>
              </a:r>
            </a:p>
          </p:txBody>
        </p:sp>
        <p:sp>
          <p:nvSpPr>
            <p:cNvPr id="11286" name="Line 22"/>
            <p:cNvSpPr>
              <a:spLocks noChangeShapeType="1"/>
            </p:cNvSpPr>
            <p:nvPr/>
          </p:nvSpPr>
          <p:spPr bwMode="auto">
            <a:xfrm flipH="1">
              <a:off x="1383" y="3430"/>
              <a:ext cx="215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61" name="Rectangle 21"/>
          <p:cNvSpPr>
            <a:spLocks noChangeArrowheads="1"/>
          </p:cNvSpPr>
          <p:nvPr/>
        </p:nvSpPr>
        <p:spPr bwMode="auto">
          <a:xfrm>
            <a:off x="320449" y="256949"/>
            <a:ext cx="8134350" cy="112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zh-CN" altLang="en-US" sz="4000" b="1" dirty="0" smtClean="0">
                <a:solidFill>
                  <a:srgbClr val="2C1A8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总结</a:t>
            </a:r>
            <a:endParaRPr lang="en-US" altLang="zh-CN" sz="4000" b="1" dirty="0" smtClean="0">
              <a:solidFill>
                <a:srgbClr val="2C1A8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351314" y="1713559"/>
            <a:ext cx="5660572" cy="2931012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/>
          <a:p>
            <a:pPr marL="365760" lvl="0" indent="-256032" algn="l" fontAlgn="auto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defRPr/>
            </a:pPr>
            <a:r>
              <a:rPr kumimoji="0" lang="en-US" altLang="zh-CN" sz="27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7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）蛮力法的基本思想</a:t>
            </a:r>
            <a:endParaRPr kumimoji="0" lang="en-US" altLang="zh-CN" sz="27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lvl="0" indent="-256032" algn="l" fontAlgn="auto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defRPr/>
            </a:pPr>
            <a:r>
              <a:rPr kumimoji="0" lang="en-US" altLang="zh-CN" sz="2700" dirty="0" smtClean="0">
                <a:latin typeface="+mn-lt"/>
                <a:ea typeface="+mn-ea"/>
              </a:rPr>
              <a:t>2</a:t>
            </a:r>
            <a:r>
              <a:rPr kumimoji="0" lang="zh-CN" altLang="en-US" sz="2700" dirty="0" smtClean="0">
                <a:latin typeface="+mn-lt"/>
                <a:ea typeface="+mn-ea"/>
              </a:rPr>
              <a:t>）查找问题：</a:t>
            </a:r>
            <a:r>
              <a:rPr kumimoji="0" lang="en-US" altLang="zh-CN" sz="2700" dirty="0" smtClean="0">
                <a:latin typeface="+mn-lt"/>
                <a:ea typeface="+mn-ea"/>
              </a:rPr>
              <a:t>KMP</a:t>
            </a:r>
            <a:r>
              <a:rPr kumimoji="0" lang="zh-CN" altLang="en-US" sz="2700" dirty="0" smtClean="0">
                <a:latin typeface="+mn-lt"/>
                <a:ea typeface="+mn-ea"/>
              </a:rPr>
              <a:t>算法</a:t>
            </a:r>
            <a:endParaRPr kumimoji="0" lang="en-US" altLang="zh-CN" sz="27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kumimoji="0" lang="en-US" altLang="zh-CN" sz="2700" dirty="0" smtClean="0">
                <a:latin typeface="+mn-lt"/>
                <a:ea typeface="+mn-ea"/>
              </a:rPr>
              <a:t>3</a:t>
            </a:r>
            <a:r>
              <a:rPr kumimoji="0" lang="zh-CN" altLang="en-US" sz="2700" dirty="0" smtClean="0">
                <a:latin typeface="+mn-lt"/>
                <a:ea typeface="+mn-ea"/>
              </a:rPr>
              <a:t>）排序问题：选择</a:t>
            </a:r>
            <a:r>
              <a:rPr kumimoji="0" lang="en-US" altLang="zh-CN" sz="2700" dirty="0" smtClean="0">
                <a:latin typeface="+mn-lt"/>
                <a:ea typeface="+mn-ea"/>
              </a:rPr>
              <a:t>/</a:t>
            </a:r>
            <a:r>
              <a:rPr kumimoji="0" lang="zh-CN" altLang="en-US" sz="2700" dirty="0" smtClean="0">
                <a:latin typeface="+mn-lt"/>
                <a:ea typeface="+mn-ea"/>
              </a:rPr>
              <a:t>起泡</a:t>
            </a:r>
            <a:endParaRPr kumimoji="0" lang="en-US" altLang="zh-CN" sz="2700" dirty="0" smtClean="0">
              <a:latin typeface="+mn-lt"/>
              <a:ea typeface="+mn-ea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kumimoji="0" lang="en-US" altLang="zh-CN" sz="2700" dirty="0" smtClean="0">
                <a:latin typeface="+mn-lt"/>
                <a:ea typeface="+mn-ea"/>
              </a:rPr>
              <a:t>4</a:t>
            </a:r>
            <a:r>
              <a:rPr kumimoji="0" lang="zh-CN" altLang="en-US" sz="2700" dirty="0" smtClean="0">
                <a:latin typeface="+mn-lt"/>
                <a:ea typeface="+mn-ea"/>
              </a:rPr>
              <a:t>）组合问题：子集、</a:t>
            </a:r>
            <a:r>
              <a:rPr kumimoji="0" lang="en-US" altLang="zh-CN" sz="2700" dirty="0" smtClean="0">
                <a:latin typeface="+mn-lt"/>
                <a:ea typeface="+mn-ea"/>
              </a:rPr>
              <a:t>0/1</a:t>
            </a:r>
            <a:r>
              <a:rPr kumimoji="0" lang="zh-CN" altLang="en-US" sz="2700" dirty="0" smtClean="0">
                <a:latin typeface="+mn-lt"/>
                <a:ea typeface="+mn-ea"/>
              </a:rPr>
              <a:t>背包</a:t>
            </a:r>
            <a:endParaRPr kumimoji="0" lang="en-US" altLang="zh-CN" sz="2700" dirty="0" smtClean="0">
              <a:latin typeface="+mn-lt"/>
              <a:ea typeface="+mn-ea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kumimoji="0" lang="en-US" altLang="zh-CN" sz="2700" dirty="0" smtClean="0">
                <a:latin typeface="+mn-lt"/>
                <a:ea typeface="+mn-ea"/>
              </a:rPr>
              <a:t>5</a:t>
            </a:r>
            <a:r>
              <a:rPr kumimoji="0" lang="zh-CN" altLang="en-US" sz="2700" dirty="0" smtClean="0">
                <a:latin typeface="+mn-lt"/>
                <a:ea typeface="+mn-ea"/>
              </a:rPr>
              <a:t>）图问题：</a:t>
            </a:r>
            <a:r>
              <a:rPr kumimoji="0" lang="en-US" altLang="zh-CN" sz="2700" dirty="0" smtClean="0">
                <a:latin typeface="+mn-lt"/>
                <a:ea typeface="+mn-ea"/>
              </a:rPr>
              <a:t>TSP</a:t>
            </a:r>
            <a:r>
              <a:rPr kumimoji="0" lang="zh-CN" altLang="en-US" sz="2700" dirty="0" smtClean="0">
                <a:latin typeface="+mn-lt"/>
                <a:ea typeface="+mn-ea"/>
              </a:rPr>
              <a:t>、汉密尔顿图</a:t>
            </a:r>
            <a:endParaRPr kumimoji="0" lang="en-US" altLang="zh-CN" sz="2700" dirty="0" smtClean="0">
              <a:latin typeface="+mn-lt"/>
              <a:ea typeface="+mn-ea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kumimoji="0" lang="en-US" altLang="zh-CN" sz="2700" dirty="0" smtClean="0">
                <a:latin typeface="+mn-lt"/>
                <a:ea typeface="+mn-ea"/>
              </a:rPr>
              <a:t>6</a:t>
            </a:r>
            <a:r>
              <a:rPr kumimoji="0" lang="zh-CN" altLang="en-US" sz="2700" dirty="0" smtClean="0">
                <a:latin typeface="+mn-lt"/>
                <a:ea typeface="+mn-ea"/>
              </a:rPr>
              <a:t>）集合问题：最近对、凸包</a:t>
            </a:r>
            <a:endParaRPr kumimoji="0" lang="en-US" altLang="zh-CN" sz="2700" dirty="0" smtClean="0">
              <a:latin typeface="+mn-lt"/>
              <a:ea typeface="+mn-ea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39750" y="765174"/>
            <a:ext cx="8208963" cy="3502025"/>
            <a:chOff x="1443" y="10990"/>
            <a:chExt cx="7654" cy="2528"/>
          </a:xfrm>
        </p:grpSpPr>
        <p:sp>
          <p:nvSpPr>
            <p:cNvPr id="71685" name="Text Box 5"/>
            <p:cNvSpPr txBox="1">
              <a:spLocks noChangeArrowheads="1"/>
            </p:cNvSpPr>
            <p:nvPr/>
          </p:nvSpPr>
          <p:spPr bwMode="auto">
            <a:xfrm>
              <a:off x="1443" y="10990"/>
              <a:ext cx="7654" cy="252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lgDashDot"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spcAft>
                  <a:spcPts val="775"/>
                </a:spcAft>
              </a:pPr>
              <a:r>
                <a:rPr lang="zh-CN" altLang="en-US" b="1" dirty="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rPr>
                <a:t>算法</a:t>
              </a:r>
              <a:r>
                <a:rPr lang="en-US" altLang="zh-CN" b="1" dirty="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rPr>
                <a:t>3.1——</a:t>
              </a:r>
              <a:r>
                <a:rPr lang="zh-CN" altLang="en-US" b="1" dirty="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rPr>
                <a:t>顺序查找</a:t>
              </a:r>
            </a:p>
            <a:p>
              <a:pPr algn="just" eaLnBrk="0" hangingPunct="0">
                <a:lnSpc>
                  <a:spcPct val="104000"/>
                </a:lnSpc>
              </a:pPr>
              <a:r>
                <a:rPr lang="zh-CN" altLang="en-US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</a:t>
              </a:r>
              <a:r>
                <a:rPr lang="en-US" altLang="zh-CN" sz="2400" dirty="0" err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int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SeqSearch1</a:t>
              </a:r>
              <a:r>
                <a:rPr lang="en-US" altLang="zh-CN" sz="2400" dirty="0">
                  <a:solidFill>
                    <a:schemeClr val="tx1"/>
                  </a:solidFill>
                  <a:latin typeface="宋体" charset="-122"/>
                  <a:ea typeface="宋体" charset="-122"/>
                </a:rPr>
                <a:t>(</a:t>
              </a:r>
              <a:r>
                <a:rPr lang="en-US" altLang="zh-CN" sz="2400" dirty="0" err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int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r[ ], </a:t>
              </a:r>
              <a:r>
                <a:rPr lang="en-US" altLang="zh-CN" sz="2400" dirty="0" err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int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n, </a:t>
              </a:r>
              <a:r>
                <a:rPr lang="en-US" altLang="zh-CN" sz="2400" dirty="0" err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int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k</a:t>
              </a:r>
              <a:r>
                <a:rPr lang="en-US" altLang="zh-CN" sz="2400" dirty="0">
                  <a:solidFill>
                    <a:schemeClr val="tx1"/>
                  </a:solidFill>
                  <a:latin typeface="宋体" charset="-122"/>
                  <a:ea typeface="宋体" charset="-122"/>
                </a:rPr>
                <a:t>)  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//</a:t>
              </a: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数组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r[1] ~ r[n]</a:t>
              </a: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存放查找集合</a:t>
              </a:r>
            </a:p>
            <a:p>
              <a:pPr algn="just" eaLnBrk="0" hangingPunct="0">
                <a:lnSpc>
                  <a:spcPct val="104000"/>
                </a:lnSpc>
              </a:pPr>
              <a:r>
                <a:rPr lang="zh-CN" altLang="en-US" sz="24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{   </a:t>
              </a:r>
            </a:p>
            <a:p>
              <a:pPr algn="just" eaLnBrk="0" hangingPunct="0">
                <a:lnSpc>
                  <a:spcPct val="104000"/>
                </a:lnSpc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  i=n;</a:t>
              </a:r>
            </a:p>
            <a:p>
              <a:pPr algn="just" eaLnBrk="0" hangingPunct="0">
                <a:lnSpc>
                  <a:spcPct val="104000"/>
                </a:lnSpc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  while </a:t>
              </a:r>
              <a:r>
                <a:rPr lang="en-US" altLang="zh-CN" sz="2400" dirty="0">
                  <a:solidFill>
                    <a:schemeClr val="tx1"/>
                  </a:solidFill>
                  <a:latin typeface="宋体" charset="-122"/>
                  <a:ea typeface="宋体" charset="-122"/>
                </a:rPr>
                <a:t>(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i&gt;0 &amp;&amp; r[i]!=k</a:t>
              </a:r>
              <a:r>
                <a:rPr lang="en-US" altLang="zh-CN" sz="2400" dirty="0">
                  <a:solidFill>
                    <a:schemeClr val="tx1"/>
                  </a:solidFill>
                  <a:latin typeface="宋体" charset="-122"/>
                  <a:ea typeface="宋体" charset="-122"/>
                </a:rPr>
                <a:t>)</a:t>
              </a:r>
              <a:endParaRPr lang="en-US" altLang="zh-CN" sz="2400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  <a:p>
              <a:pPr algn="just" eaLnBrk="0" hangingPunct="0">
                <a:lnSpc>
                  <a:spcPct val="104000"/>
                </a:lnSpc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      i</a:t>
              </a:r>
              <a:r>
                <a:rPr lang="en-US" altLang="zh-CN" sz="2400" dirty="0">
                  <a:solidFill>
                    <a:schemeClr val="tx1"/>
                  </a:solidFill>
                  <a:latin typeface="宋体" charset="-122"/>
                  <a:ea typeface="宋体" charset="-122"/>
                </a:rPr>
                <a:t>--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;</a:t>
              </a:r>
            </a:p>
            <a:p>
              <a:pPr algn="just" eaLnBrk="0" hangingPunct="0">
                <a:lnSpc>
                  <a:spcPct val="104000"/>
                </a:lnSpc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  return i;</a:t>
              </a:r>
            </a:p>
            <a:p>
              <a:pPr algn="just" eaLnBrk="0" hangingPunct="0">
                <a:lnSpc>
                  <a:spcPct val="104000"/>
                </a:lnSpc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}</a:t>
              </a:r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1449" y="10990"/>
              <a:ext cx="550" cy="864"/>
              <a:chOff x="1519" y="3141"/>
              <a:chExt cx="550" cy="864"/>
            </a:xfrm>
          </p:grpSpPr>
          <p:sp>
            <p:nvSpPr>
              <p:cNvPr id="71687" name="AutoShape 7"/>
              <p:cNvSpPr>
                <a:spLocks noChangeArrowheads="1"/>
              </p:cNvSpPr>
              <p:nvPr/>
            </p:nvSpPr>
            <p:spPr bwMode="auto">
              <a:xfrm rot="5400000">
                <a:off x="1362" y="3298"/>
                <a:ext cx="864" cy="550"/>
              </a:xfrm>
              <a:prstGeom prst="rtTriangle">
                <a:avLst/>
              </a:prstGeom>
              <a:noFill/>
              <a:ln w="9525">
                <a:solidFill>
                  <a:srgbClr val="000000"/>
                </a:solidFill>
                <a:prstDash val="lgDashDot"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688" name="WordArt 8"/>
              <p:cNvSpPr>
                <a:spLocks noChangeArrowheads="1" noChangeShapeType="1" noTextEdit="1"/>
              </p:cNvSpPr>
              <p:nvPr/>
            </p:nvSpPr>
            <p:spPr bwMode="auto">
              <a:xfrm rot="18000000">
                <a:off x="1454" y="3346"/>
                <a:ext cx="557" cy="167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2569"/>
                  </a:avLst>
                </a:prstTxWarp>
              </a:bodyPr>
              <a:lstStyle/>
              <a:p>
                <a:r>
                  <a:rPr lang="en-US" altLang="zh-CN" sz="8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noFill/>
                    <a:latin typeface="宋体"/>
                    <a:ea typeface="宋体"/>
                  </a:rPr>
                  <a:t>C++</a:t>
                </a:r>
                <a:r>
                  <a:rPr lang="zh-CN" altLang="en-US" sz="8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noFill/>
                    <a:latin typeface="宋体"/>
                    <a:ea typeface="宋体"/>
                  </a:rPr>
                  <a:t>描述</a:t>
                </a:r>
              </a:p>
            </p:txBody>
          </p:sp>
        </p:grpSp>
      </p:grpSp>
      <p:sp>
        <p:nvSpPr>
          <p:cNvPr id="71689" name="Text Box 9"/>
          <p:cNvSpPr txBox="1">
            <a:spLocks noChangeArrowheads="1"/>
          </p:cNvSpPr>
          <p:nvPr/>
        </p:nvSpPr>
        <p:spPr bwMode="auto">
          <a:xfrm>
            <a:off x="762000" y="431165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400" b="1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算法</a:t>
            </a:r>
            <a:r>
              <a:rPr kumimoji="1" lang="en-US" altLang="zh-CN" sz="2400" b="1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3.1</a:t>
            </a:r>
            <a:r>
              <a:rPr kumimoji="1" lang="zh-CN" altLang="en-US" sz="2400" b="1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的</a:t>
            </a:r>
            <a:r>
              <a:rPr kumimoji="1" lang="zh-CN" altLang="en-US" sz="2400" b="1" dirty="0">
                <a:solidFill>
                  <a:srgbClr val="FF3300"/>
                </a:solidFill>
                <a:latin typeface="仿宋_GB2312" pitchFamily="49" charset="-122"/>
                <a:ea typeface="仿宋_GB2312" pitchFamily="49" charset="-122"/>
              </a:rPr>
              <a:t>基本语句</a:t>
            </a:r>
            <a:r>
              <a:rPr kumimoji="1" lang="zh-CN" altLang="en-US" sz="2400" b="1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是</a:t>
            </a:r>
            <a:r>
              <a:rPr kumimoji="1" lang="en-US" altLang="zh-CN" sz="2400" b="1" dirty="0" err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i</a:t>
            </a:r>
            <a:r>
              <a:rPr kumimoji="1" lang="en-US" altLang="zh-CN" sz="2400" b="1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&gt;0</a:t>
            </a:r>
            <a:r>
              <a:rPr kumimoji="1" lang="zh-CN" altLang="en-US" sz="2400" b="1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和</a:t>
            </a:r>
            <a:r>
              <a:rPr kumimoji="1" lang="en-US" altLang="zh-CN" sz="2400" b="1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r[</a:t>
            </a:r>
            <a:r>
              <a:rPr kumimoji="1" lang="en-US" altLang="zh-CN" sz="2400" b="1" dirty="0" err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i</a:t>
            </a:r>
            <a:r>
              <a:rPr kumimoji="1" lang="en-US" altLang="zh-CN" sz="2400" b="1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]!=k</a:t>
            </a:r>
            <a:r>
              <a:rPr kumimoji="1" lang="zh-CN" altLang="en-US" sz="2400" b="1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，其执行次数为</a:t>
            </a:r>
            <a:r>
              <a:rPr kumimoji="1" lang="en-US" altLang="zh-CN" sz="2400" b="1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:</a:t>
            </a:r>
          </a:p>
        </p:txBody>
      </p:sp>
      <p:graphicFrame>
        <p:nvGraphicFramePr>
          <p:cNvPr id="72728" name="Object 24"/>
          <p:cNvGraphicFramePr>
            <a:graphicFrameLocks noChangeAspect="1"/>
          </p:cNvGraphicFramePr>
          <p:nvPr/>
        </p:nvGraphicFramePr>
        <p:xfrm>
          <a:off x="1042988" y="4941888"/>
          <a:ext cx="7058025" cy="935037"/>
        </p:xfrm>
        <a:graphic>
          <a:graphicData uri="http://schemas.openxmlformats.org/presentationml/2006/ole">
            <p:oleObj spid="_x0000_s61442" name="公式" r:id="rId3" imgW="3886200" imgH="431800" progId="Equation.3">
              <p:embed/>
            </p:oleObj>
          </a:graphicData>
        </a:graphic>
      </p:graphicFrame>
      <p:sp>
        <p:nvSpPr>
          <p:cNvPr id="72727" name="AutoShape 23"/>
          <p:cNvSpPr>
            <a:spLocks noChangeArrowheads="1"/>
          </p:cNvSpPr>
          <p:nvPr/>
        </p:nvSpPr>
        <p:spPr bwMode="auto">
          <a:xfrm>
            <a:off x="3793219" y="2076899"/>
            <a:ext cx="1873250" cy="431800"/>
          </a:xfrm>
          <a:prstGeom prst="wedgeRoundRectCallout">
            <a:avLst>
              <a:gd name="adj1" fmla="val -44917"/>
              <a:gd name="adj2" fmla="val 110296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zh-CN" altLang="en-US"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基本语句  ？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27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2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1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72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9" grpId="0" build="allAtOnce"/>
      <p:bldP spid="72727" grpId="0" build="allAtOnce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539750" y="1916113"/>
            <a:ext cx="8134350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将待查值放在查找方向的</a:t>
            </a:r>
            <a:r>
              <a:rPr kumimoji="1" lang="zh-CN" altLang="en-US" sz="2800" b="1" dirty="0">
                <a:solidFill>
                  <a:srgbClr val="FF3300"/>
                </a:solidFill>
                <a:latin typeface="华文仿宋" pitchFamily="2" charset="-122"/>
                <a:ea typeface="华文仿宋" pitchFamily="2" charset="-122"/>
              </a:rPr>
              <a:t>尽头</a:t>
            </a:r>
            <a:r>
              <a:rPr kumimoji="1" lang="zh-CN" altLang="en-US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处，免去了在查找过程中每一次比较后都要判断查找位置是否</a:t>
            </a:r>
            <a:r>
              <a:rPr kumimoji="1" lang="zh-CN" altLang="en-US" sz="2800" b="1" dirty="0">
                <a:solidFill>
                  <a:srgbClr val="FF3300"/>
                </a:solidFill>
                <a:latin typeface="华文仿宋" pitchFamily="2" charset="-122"/>
                <a:ea typeface="华文仿宋" pitchFamily="2" charset="-122"/>
              </a:rPr>
              <a:t>越界</a:t>
            </a:r>
            <a:r>
              <a:rPr kumimoji="1" lang="zh-CN" altLang="en-US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，从而提高了查找速度。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692275" y="4003675"/>
            <a:ext cx="6102350" cy="1577975"/>
            <a:chOff x="1168" y="2101"/>
            <a:chExt cx="3844" cy="994"/>
          </a:xfrm>
        </p:grpSpPr>
        <p:sp>
          <p:nvSpPr>
            <p:cNvPr id="72710" name="Text Box 6"/>
            <p:cNvSpPr txBox="1">
              <a:spLocks noChangeArrowheads="1"/>
            </p:cNvSpPr>
            <p:nvPr/>
          </p:nvSpPr>
          <p:spPr bwMode="auto">
            <a:xfrm>
              <a:off x="1718" y="2386"/>
              <a:ext cx="3154" cy="27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10800" bIns="10800"/>
            <a:lstStyle/>
            <a:p>
              <a:pPr algn="just" eaLnBrk="0" hangingPunct="0"/>
              <a:r>
                <a:rPr lang="en-US" altLang="zh-CN" sz="2000" b="1" dirty="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k 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  10    15    24    6     12    35    40    98    55</a:t>
              </a:r>
            </a:p>
          </p:txBody>
        </p:sp>
        <p:sp>
          <p:nvSpPr>
            <p:cNvPr id="72711" name="Line 7"/>
            <p:cNvSpPr>
              <a:spLocks noChangeShapeType="1"/>
            </p:cNvSpPr>
            <p:nvPr/>
          </p:nvSpPr>
          <p:spPr bwMode="auto">
            <a:xfrm>
              <a:off x="2019" y="2386"/>
              <a:ext cx="0" cy="26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12" name="Line 8"/>
            <p:cNvSpPr>
              <a:spLocks noChangeShapeType="1"/>
            </p:cNvSpPr>
            <p:nvPr/>
          </p:nvSpPr>
          <p:spPr bwMode="auto">
            <a:xfrm>
              <a:off x="2332" y="2386"/>
              <a:ext cx="0" cy="26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13" name="Line 9"/>
            <p:cNvSpPr>
              <a:spLocks noChangeShapeType="1"/>
            </p:cNvSpPr>
            <p:nvPr/>
          </p:nvSpPr>
          <p:spPr bwMode="auto">
            <a:xfrm>
              <a:off x="2645" y="2386"/>
              <a:ext cx="0" cy="26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14" name="Line 10"/>
            <p:cNvSpPr>
              <a:spLocks noChangeShapeType="1"/>
            </p:cNvSpPr>
            <p:nvPr/>
          </p:nvSpPr>
          <p:spPr bwMode="auto">
            <a:xfrm>
              <a:off x="2971" y="2386"/>
              <a:ext cx="0" cy="26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15" name="Line 11"/>
            <p:cNvSpPr>
              <a:spLocks noChangeShapeType="1"/>
            </p:cNvSpPr>
            <p:nvPr/>
          </p:nvSpPr>
          <p:spPr bwMode="auto">
            <a:xfrm>
              <a:off x="3259" y="2386"/>
              <a:ext cx="0" cy="26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16" name="Line 12"/>
            <p:cNvSpPr>
              <a:spLocks noChangeShapeType="1"/>
            </p:cNvSpPr>
            <p:nvPr/>
          </p:nvSpPr>
          <p:spPr bwMode="auto">
            <a:xfrm>
              <a:off x="3572" y="2386"/>
              <a:ext cx="0" cy="26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17" name="Line 13"/>
            <p:cNvSpPr>
              <a:spLocks noChangeShapeType="1"/>
            </p:cNvSpPr>
            <p:nvPr/>
          </p:nvSpPr>
          <p:spPr bwMode="auto">
            <a:xfrm>
              <a:off x="3897" y="2386"/>
              <a:ext cx="0" cy="26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18" name="Line 14"/>
            <p:cNvSpPr>
              <a:spLocks noChangeShapeType="1"/>
            </p:cNvSpPr>
            <p:nvPr/>
          </p:nvSpPr>
          <p:spPr bwMode="auto">
            <a:xfrm>
              <a:off x="4561" y="2386"/>
              <a:ext cx="0" cy="26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19" name="Line 15"/>
            <p:cNvSpPr>
              <a:spLocks noChangeShapeType="1"/>
            </p:cNvSpPr>
            <p:nvPr/>
          </p:nvSpPr>
          <p:spPr bwMode="auto">
            <a:xfrm>
              <a:off x="4236" y="2386"/>
              <a:ext cx="0" cy="26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0" name="Text Box 16"/>
            <p:cNvSpPr txBox="1">
              <a:spLocks noChangeArrowheads="1"/>
            </p:cNvSpPr>
            <p:nvPr/>
          </p:nvSpPr>
          <p:spPr bwMode="auto">
            <a:xfrm>
              <a:off x="1768" y="2101"/>
              <a:ext cx="3139" cy="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54000" tIns="0" bIns="10800"/>
            <a:lstStyle/>
            <a:p>
              <a:pPr algn="just" eaLnBrk="0" hangingPunct="0"/>
              <a:r>
                <a:rPr lang="en-US" altLang="zh-CN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0      1      2      3      4      5      6      7      8      9   </a:t>
              </a:r>
            </a:p>
          </p:txBody>
        </p:sp>
        <p:sp>
          <p:nvSpPr>
            <p:cNvPr id="72721" name="Line 17"/>
            <p:cNvSpPr>
              <a:spLocks noChangeShapeType="1"/>
            </p:cNvSpPr>
            <p:nvPr/>
          </p:nvSpPr>
          <p:spPr bwMode="auto">
            <a:xfrm flipV="1">
              <a:off x="4749" y="2671"/>
              <a:ext cx="0" cy="2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lg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2" name="Text Box 18"/>
            <p:cNvSpPr txBox="1">
              <a:spLocks noChangeArrowheads="1"/>
            </p:cNvSpPr>
            <p:nvPr/>
          </p:nvSpPr>
          <p:spPr bwMode="auto">
            <a:xfrm>
              <a:off x="4837" y="2777"/>
              <a:ext cx="175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i</a:t>
              </a:r>
            </a:p>
          </p:txBody>
        </p:sp>
        <p:sp>
          <p:nvSpPr>
            <p:cNvPr id="72723" name="Text Box 19"/>
            <p:cNvSpPr txBox="1">
              <a:spLocks noChangeArrowheads="1"/>
            </p:cNvSpPr>
            <p:nvPr/>
          </p:nvSpPr>
          <p:spPr bwMode="auto">
            <a:xfrm>
              <a:off x="2908" y="2834"/>
              <a:ext cx="701" cy="2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sz="2000" b="1">
                  <a:solidFill>
                    <a:srgbClr val="FF3300"/>
                  </a:solidFill>
                  <a:latin typeface="Times New Roman" pitchFamily="18" charset="0"/>
                  <a:ea typeface="宋体" charset="-122"/>
                </a:rPr>
                <a:t>查找方向</a:t>
              </a:r>
            </a:p>
          </p:txBody>
        </p:sp>
        <p:sp>
          <p:nvSpPr>
            <p:cNvPr id="72724" name="Line 20"/>
            <p:cNvSpPr>
              <a:spLocks noChangeShapeType="1"/>
            </p:cNvSpPr>
            <p:nvPr/>
          </p:nvSpPr>
          <p:spPr bwMode="auto">
            <a:xfrm flipH="1">
              <a:off x="2207" y="3067"/>
              <a:ext cx="192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6" name="AutoShape 22"/>
            <p:cNvSpPr>
              <a:spLocks noChangeArrowheads="1"/>
            </p:cNvSpPr>
            <p:nvPr/>
          </p:nvSpPr>
          <p:spPr bwMode="auto">
            <a:xfrm>
              <a:off x="1168" y="2626"/>
              <a:ext cx="426" cy="258"/>
            </a:xfrm>
            <a:prstGeom prst="wedgeRoundRectCallout">
              <a:avLst>
                <a:gd name="adj1" fmla="val 90588"/>
                <a:gd name="adj2" fmla="val -72977"/>
                <a:gd name="adj3" fmla="val 16667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36000" tIns="0" rIns="0" bIns="0"/>
            <a:lstStyle/>
            <a:p>
              <a:pPr algn="just" eaLnBrk="0" hangingPunct="0"/>
              <a:r>
                <a:rPr lang="zh-CN" altLang="en-US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哨兵</a:t>
              </a:r>
            </a:p>
          </p:txBody>
        </p:sp>
      </p:grpSp>
      <p:sp>
        <p:nvSpPr>
          <p:cNvPr id="73743" name="Text Box 15"/>
          <p:cNvSpPr txBox="1">
            <a:spLocks noChangeArrowheads="1"/>
          </p:cNvSpPr>
          <p:nvPr/>
        </p:nvSpPr>
        <p:spPr bwMode="auto">
          <a:xfrm>
            <a:off x="539750" y="1123950"/>
            <a:ext cx="33115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1" dirty="0" smtClean="0">
                <a:solidFill>
                  <a:srgbClr val="2C1A8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改进的顺序查找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6483</TotalTime>
  <Words>5736</Words>
  <Application>Microsoft PowerPoint</Application>
  <PresentationFormat>全屏显示(4:3)</PresentationFormat>
  <Paragraphs>714</Paragraphs>
  <Slides>70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70</vt:i4>
      </vt:variant>
    </vt:vector>
  </HeadingPairs>
  <TitlesOfParts>
    <vt:vector size="74" baseType="lpstr">
      <vt:lpstr>聚合</vt:lpstr>
      <vt:lpstr>公式</vt:lpstr>
      <vt:lpstr>Clip</vt:lpstr>
      <vt:lpstr>Microsoft 公式 3.0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  <vt:lpstr>幻灯片 61</vt:lpstr>
      <vt:lpstr>幻灯片 62</vt:lpstr>
      <vt:lpstr>幻灯片 63</vt:lpstr>
      <vt:lpstr>幻灯片 64</vt:lpstr>
      <vt:lpstr>幻灯片 65</vt:lpstr>
      <vt:lpstr>幻灯片 66</vt:lpstr>
      <vt:lpstr>幻灯片 67</vt:lpstr>
      <vt:lpstr>幻灯片 68</vt:lpstr>
      <vt:lpstr>幻灯片 69</vt:lpstr>
      <vt:lpstr>幻灯片 70</vt:lpstr>
    </vt:vector>
  </TitlesOfParts>
  <Company>djzx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zhj</dc:creator>
  <cp:lastModifiedBy>Zhao</cp:lastModifiedBy>
  <cp:revision>625</cp:revision>
  <dcterms:created xsi:type="dcterms:W3CDTF">2000-01-30T08:24:06Z</dcterms:created>
  <dcterms:modified xsi:type="dcterms:W3CDTF">2012-02-21T16:17:54Z</dcterms:modified>
</cp:coreProperties>
</file>