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8"/>
  </p:notesMasterIdLst>
  <p:sldIdLst>
    <p:sldId id="257" r:id="rId2"/>
    <p:sldId id="266" r:id="rId3"/>
    <p:sldId id="260" r:id="rId4"/>
    <p:sldId id="259" r:id="rId5"/>
    <p:sldId id="261" r:id="rId6"/>
    <p:sldId id="262" r:id="rId7"/>
    <p:sldId id="294" r:id="rId8"/>
    <p:sldId id="295" r:id="rId9"/>
    <p:sldId id="296" r:id="rId10"/>
    <p:sldId id="297" r:id="rId11"/>
    <p:sldId id="263" r:id="rId12"/>
    <p:sldId id="264" r:id="rId13"/>
    <p:sldId id="265" r:id="rId14"/>
    <p:sldId id="271" r:id="rId15"/>
    <p:sldId id="299" r:id="rId16"/>
    <p:sldId id="298" r:id="rId17"/>
    <p:sldId id="300" r:id="rId18"/>
    <p:sldId id="272" r:id="rId19"/>
    <p:sldId id="273" r:id="rId20"/>
    <p:sldId id="269" r:id="rId21"/>
    <p:sldId id="270" r:id="rId22"/>
    <p:sldId id="274" r:id="rId23"/>
    <p:sldId id="275" r:id="rId24"/>
    <p:sldId id="276" r:id="rId25"/>
    <p:sldId id="277" r:id="rId26"/>
    <p:sldId id="301" r:id="rId27"/>
    <p:sldId id="302" r:id="rId28"/>
    <p:sldId id="278" r:id="rId29"/>
    <p:sldId id="293" r:id="rId30"/>
    <p:sldId id="317" r:id="rId31"/>
    <p:sldId id="305" r:id="rId32"/>
    <p:sldId id="306" r:id="rId33"/>
    <p:sldId id="307" r:id="rId34"/>
    <p:sldId id="308" r:id="rId35"/>
    <p:sldId id="309" r:id="rId36"/>
    <p:sldId id="310" r:id="rId37"/>
    <p:sldId id="311" r:id="rId38"/>
    <p:sldId id="314" r:id="rId39"/>
    <p:sldId id="312" r:id="rId40"/>
    <p:sldId id="313" r:id="rId41"/>
    <p:sldId id="316"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2" r:id="rId55"/>
    <p:sldId id="291" r:id="rId56"/>
    <p:sldId id="258"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7FAA"/>
    <a:srgbClr val="0D5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20" autoAdjust="0"/>
  </p:normalViewPr>
  <p:slideViewPr>
    <p:cSldViewPr snapToGrid="0">
      <p:cViewPr varScale="1">
        <p:scale>
          <a:sx n="77" d="100"/>
          <a:sy n="77" d="100"/>
        </p:scale>
        <p:origin x="806" y="72"/>
      </p:cViewPr>
      <p:guideLst/>
    </p:cSldViewPr>
  </p:slideViewPr>
  <p:notesTextViewPr>
    <p:cViewPr>
      <p:scale>
        <a:sx n="1" d="1"/>
        <a:sy n="1" d="1"/>
      </p:scale>
      <p:origin x="0" y="0"/>
    </p:cViewPr>
  </p:notesTextViewPr>
  <p:sorterViewPr>
    <p:cViewPr>
      <p:scale>
        <a:sx n="100" d="100"/>
        <a:sy n="100" d="100"/>
      </p:scale>
      <p:origin x="0" y="-138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A6D43-6A09-4F04-BC96-9793E6C22F77}" type="datetimeFigureOut">
              <a:rPr lang="zh-CN" altLang="en-US" smtClean="0"/>
              <a:t>2014/10/10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978295-F891-410B-A0E7-47A216C26105}" type="slidenum">
              <a:rPr lang="zh-CN" altLang="en-US" smtClean="0"/>
              <a:t>‹#›</a:t>
            </a:fld>
            <a:endParaRPr lang="zh-CN" altLang="en-US"/>
          </a:p>
        </p:txBody>
      </p:sp>
    </p:spTree>
    <p:extLst>
      <p:ext uri="{BB962C8B-B14F-4D97-AF65-F5344CB8AC3E}">
        <p14:creationId xmlns:p14="http://schemas.microsoft.com/office/powerpoint/2010/main" val="4102326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AFE1EDA-2DDD-4CCD-A75E-6465D2147BFF}" type="slidenum">
              <a:rPr lang="en-US" altLang="zh-CN">
                <a:latin typeface="Arial" panose="020B0604020202020204" pitchFamily="34" charset="0"/>
              </a:rPr>
              <a:pPr eaLnBrk="1" hangingPunct="1"/>
              <a:t>5</a:t>
            </a:fld>
            <a:endParaRPr lang="en-US" altLang="zh-CN">
              <a:latin typeface="Arial" panose="020B0604020202020204" pitchFamily="34"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286607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978295-F891-410B-A0E7-47A216C26105}" type="slidenum">
              <a:rPr lang="zh-CN" altLang="en-US" smtClean="0"/>
              <a:t>16</a:t>
            </a:fld>
            <a:endParaRPr lang="zh-CN" altLang="en-US"/>
          </a:p>
        </p:txBody>
      </p:sp>
    </p:spTree>
    <p:extLst>
      <p:ext uri="{BB962C8B-B14F-4D97-AF65-F5344CB8AC3E}">
        <p14:creationId xmlns:p14="http://schemas.microsoft.com/office/powerpoint/2010/main" val="1828184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Times New Roman" panose="02020603050405020304" pitchFamily="18" charset="0"/>
                <a:ea typeface="ＭＳ Ｐゴシック" panose="020B0600070205080204" pitchFamily="34" charset="-128"/>
              </a:rPr>
              <a:t>Daily scrum helps bring the team together and holds each member accountable to the rest of the team – builds on sense of collective ownership. Reveals problems that can be solved together and keeps team members from waiting on each other. </a:t>
            </a:r>
          </a:p>
        </p:txBody>
      </p:sp>
    </p:spTree>
    <p:extLst>
      <p:ext uri="{BB962C8B-B14F-4D97-AF65-F5344CB8AC3E}">
        <p14:creationId xmlns:p14="http://schemas.microsoft.com/office/powerpoint/2010/main" val="2569169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a:r>
              <a:rPr lang="en-US" altLang="zh-CN" smtClean="0">
                <a:latin typeface="Times New Roman" panose="02020603050405020304" pitchFamily="18" charset="0"/>
                <a:ea typeface="ＭＳ Ｐゴシック" panose="020B0600070205080204" pitchFamily="34" charset="-128"/>
              </a:rPr>
              <a:t>Sprint: </a:t>
            </a:r>
            <a:r>
              <a:rPr lang="en-US" altLang="zh-CN" smtClean="0">
                <a:latin typeface="Arial" panose="020B0604020202020204" pitchFamily="34" charset="0"/>
                <a:ea typeface="ＭＳ Ｐゴシック" panose="020B0600070205080204" pitchFamily="34" charset="-128"/>
              </a:rPr>
              <a:t>team members have responsibilities: attend Daily Scrum, keep work updated in Sprint Backlog, communicate! </a:t>
            </a:r>
          </a:p>
          <a:p>
            <a:pPr marL="0" lvl="2"/>
            <a:r>
              <a:rPr lang="en-US" altLang="zh-CN" smtClean="0">
                <a:latin typeface="Arial" panose="020B0604020202020204" pitchFamily="34" charset="0"/>
                <a:ea typeface="ＭＳ Ｐゴシック" panose="020B0600070205080204" pitchFamily="34" charset="-128"/>
              </a:rPr>
              <a:t>Sprint Review: informal demo, whole team participates, afterwards Product Owner determines whether or not to deploy new functionality</a:t>
            </a:r>
          </a:p>
          <a:p>
            <a:pPr marL="0" lvl="2"/>
            <a:endParaRPr lang="en-US" altLang="zh-CN" smtClean="0">
              <a:latin typeface="Arial" panose="020B0604020202020204" pitchFamily="34" charset="0"/>
              <a:ea typeface="ＭＳ Ｐゴシック" panose="020B0600070205080204" pitchFamily="34" charset="-128"/>
            </a:endParaRPr>
          </a:p>
          <a:p>
            <a:pPr marL="0" lvl="2"/>
            <a:endParaRPr lang="en-US" altLang="zh-CN" smtClean="0">
              <a:latin typeface="Arial" panose="020B0604020202020204" pitchFamily="34" charset="0"/>
              <a:ea typeface="ＭＳ Ｐゴシック" panose="020B0600070205080204" pitchFamily="34" charset="-128"/>
            </a:endParaRPr>
          </a:p>
          <a:p>
            <a:endParaRPr lang="en-US" altLang="zh-CN" smtClean="0">
              <a:latin typeface="Times New Roman" panose="02020603050405020304" pitchFamily="18" charset="0"/>
              <a:ea typeface="ＭＳ Ｐゴシック" panose="020B0600070205080204" pitchFamily="34" charset="-128"/>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defTabSz="94297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528CAD5B-C340-47A9-9609-58B7817C7BF1}" type="slidenum">
              <a:rPr lang="en-US" altLang="zh-CN" sz="1200"/>
              <a:pPr eaLnBrk="1" hangingPunct="1"/>
              <a:t>21</a:t>
            </a:fld>
            <a:endParaRPr lang="en-US" altLang="zh-CN" sz="1200"/>
          </a:p>
        </p:txBody>
      </p:sp>
    </p:spTree>
    <p:extLst>
      <p:ext uri="{BB962C8B-B14F-4D97-AF65-F5344CB8AC3E}">
        <p14:creationId xmlns:p14="http://schemas.microsoft.com/office/powerpoint/2010/main" val="4163209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978295-F891-410B-A0E7-47A216C26105}" type="slidenum">
              <a:rPr lang="zh-CN" altLang="en-US" smtClean="0"/>
              <a:t>39</a:t>
            </a:fld>
            <a:endParaRPr lang="zh-CN" altLang="en-US"/>
          </a:p>
        </p:txBody>
      </p:sp>
    </p:spTree>
    <p:extLst>
      <p:ext uri="{BB962C8B-B14F-4D97-AF65-F5344CB8AC3E}">
        <p14:creationId xmlns:p14="http://schemas.microsoft.com/office/powerpoint/2010/main" val="4264089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431804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Times New Roman" panose="02020603050405020304" pitchFamily="18" charset="0"/>
                <a:ea typeface="ＭＳ Ｐゴシック" panose="020B0600070205080204" pitchFamily="34" charset="-128"/>
              </a:rPr>
              <a:t>What are some of the specific tools from the Agile / Scrum toolbox that we use?</a:t>
            </a: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defTabSz="94297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5913C6E0-700F-4D77-8854-8DA24EBE1119}" type="slidenum">
              <a:rPr lang="en-US" altLang="zh-CN" sz="1200"/>
              <a:pPr eaLnBrk="1" hangingPunct="1"/>
              <a:t>43</a:t>
            </a:fld>
            <a:endParaRPr lang="en-US" altLang="zh-CN" sz="1200"/>
          </a:p>
        </p:txBody>
      </p:sp>
    </p:spTree>
    <p:extLst>
      <p:ext uri="{BB962C8B-B14F-4D97-AF65-F5344CB8AC3E}">
        <p14:creationId xmlns:p14="http://schemas.microsoft.com/office/powerpoint/2010/main" val="994906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Times New Roman" panose="02020603050405020304" pitchFamily="18" charset="0"/>
                <a:ea typeface="ＭＳ Ｐゴシック" panose="020B0600070205080204" pitchFamily="34" charset="-128"/>
              </a:rPr>
              <a:t>In iteration done simply at NCSU Libraries, one cycle is a 6 week iteration that generally goes plan -&gt; do -&gt; align -&gt; test -&gt; Release. Just because follow that order, doesn’t mean that we only do things in that order though; focus on planning at the outset but continue to plan as needed throughout the cycle, focus on clearing testing at the end but make every effort to test as we go.</a:t>
            </a:r>
          </a:p>
          <a:p>
            <a:endParaRPr lang="en-US" altLang="zh-CN" smtClean="0">
              <a:latin typeface="Times New Roman" panose="02020603050405020304" pitchFamily="18" charset="0"/>
              <a:ea typeface="ＭＳ Ｐゴシック" panose="020B0600070205080204" pitchFamily="34" charset="-128"/>
            </a:endParaRPr>
          </a:p>
          <a:p>
            <a:r>
              <a:rPr lang="en-US" altLang="zh-CN" smtClean="0">
                <a:latin typeface="Times New Roman" panose="02020603050405020304" pitchFamily="18" charset="0"/>
                <a:ea typeface="ＭＳ Ｐゴシック" panose="020B0600070205080204" pitchFamily="34" charset="-128"/>
              </a:rPr>
              <a:t>In particular, the week focused on planning and testing at the beginning and the end helps give us a buffer when estimating how much work we can complete so that we can handle support emergencies that come up.</a:t>
            </a:r>
          </a:p>
        </p:txBody>
      </p:sp>
    </p:spTree>
    <p:extLst>
      <p:ext uri="{BB962C8B-B14F-4D97-AF65-F5344CB8AC3E}">
        <p14:creationId xmlns:p14="http://schemas.microsoft.com/office/powerpoint/2010/main" val="1092794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Times New Roman" panose="02020603050405020304" pitchFamily="18" charset="0"/>
                <a:ea typeface="ＭＳ Ｐゴシック" panose="020B0600070205080204" pitchFamily="34" charset="-128"/>
              </a:rPr>
              <a:t>One of the more challenging aspects of trying to work in the Scrum mindset has been planning work for a given cycle. As I’ll mention when discussing challenges, this is because we work across multiple projects within a given sprint, each of which has its own product owners, and functionality which might not yet have been fleshed out well enough to estimate.</a:t>
            </a: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defTabSz="94297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135E220-45E6-422E-ACFF-2F13895DF0CB}" type="slidenum">
              <a:rPr lang="en-US" altLang="zh-CN" sz="1200"/>
              <a:pPr eaLnBrk="1" hangingPunct="1"/>
              <a:t>45</a:t>
            </a:fld>
            <a:endParaRPr lang="en-US" altLang="zh-CN" sz="1200"/>
          </a:p>
        </p:txBody>
      </p:sp>
    </p:spTree>
    <p:extLst>
      <p:ext uri="{BB962C8B-B14F-4D97-AF65-F5344CB8AC3E}">
        <p14:creationId xmlns:p14="http://schemas.microsoft.com/office/powerpoint/2010/main" val="3257742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85416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Times New Roman" panose="02020603050405020304" pitchFamily="18" charset="0"/>
              <a:ea typeface="ＭＳ Ｐゴシック" panose="020B0600070205080204" pitchFamily="34" charset="-128"/>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defTabSz="94297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C61E7EC-DA86-4CE4-9FDC-E8A6192EC9A7}" type="slidenum">
              <a:rPr lang="en-US" altLang="zh-CN" sz="1200"/>
              <a:pPr eaLnBrk="1" hangingPunct="1"/>
              <a:t>47</a:t>
            </a:fld>
            <a:endParaRPr lang="en-US" altLang="zh-CN" sz="1200"/>
          </a:p>
        </p:txBody>
      </p:sp>
    </p:spTree>
    <p:extLst>
      <p:ext uri="{BB962C8B-B14F-4D97-AF65-F5344CB8AC3E}">
        <p14:creationId xmlns:p14="http://schemas.microsoft.com/office/powerpoint/2010/main" val="2781398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C906FF7-CEE2-4F1F-ABFF-46995EF8BF54}" type="slidenum">
              <a:rPr lang="en-US" altLang="zh-CN">
                <a:latin typeface="Arial" panose="020B0604020202020204" pitchFamily="34" charset="0"/>
              </a:rPr>
              <a:pPr eaLnBrk="1" hangingPunct="1"/>
              <a:t>6</a:t>
            </a:fld>
            <a:endParaRPr lang="en-US" altLang="zh-CN">
              <a:latin typeface="Arial" panose="020B0604020202020204" pitchFamily="34"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3636501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Times New Roman" panose="02020603050405020304" pitchFamily="18" charset="0"/>
                <a:ea typeface="ＭＳ Ｐゴシック" panose="020B0600070205080204" pitchFamily="34" charset="-128"/>
              </a:rPr>
              <a:t>Outcome is a set of fully estimated tasks in JIRA for a given release. We use a release in JIRA to represent the work that will be accomplished in a given iteration. This is essentially our sprint backlog. Our product backlog is the ‘Unscheduled’ set of tasks in JIRA. We sometimes use future release designations to help give high level relative priorities to the future work.</a:t>
            </a:r>
          </a:p>
        </p:txBody>
      </p:sp>
    </p:spTree>
    <p:extLst>
      <p:ext uri="{BB962C8B-B14F-4D97-AF65-F5344CB8AC3E}">
        <p14:creationId xmlns:p14="http://schemas.microsoft.com/office/powerpoint/2010/main" val="3275127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03799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98931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Times New Roman" panose="02020603050405020304" pitchFamily="18" charset="0"/>
                <a:ea typeface="ＭＳ Ｐゴシック" panose="020B0600070205080204" pitchFamily="34" charset="-128"/>
              </a:rPr>
              <a:t>Weekly review – a non-SCRUM approach to handle changing requirements and other external support factors while still being able to complete *something* at end of sprint.</a:t>
            </a: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defTabSz="94297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CFC1501-C626-4E55-933A-F59544B8374C}" type="slidenum">
              <a:rPr lang="en-US" altLang="zh-CN" sz="1200"/>
              <a:pPr eaLnBrk="1" hangingPunct="1"/>
              <a:t>51</a:t>
            </a:fld>
            <a:endParaRPr lang="en-US" altLang="zh-CN" sz="1200"/>
          </a:p>
        </p:txBody>
      </p:sp>
    </p:spTree>
    <p:extLst>
      <p:ext uri="{BB962C8B-B14F-4D97-AF65-F5344CB8AC3E}">
        <p14:creationId xmlns:p14="http://schemas.microsoft.com/office/powerpoint/2010/main" val="124454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Times New Roman" panose="02020603050405020304" pitchFamily="18" charset="0"/>
                <a:ea typeface="ＭＳ Ｐゴシック" panose="020B0600070205080204" pitchFamily="34" charset="-128"/>
              </a:rPr>
              <a:t>JIRA taskboard where we spend our time. Shows tickets unstarted, in progress, completed, and visually see where the balance of work remains.</a:t>
            </a:r>
          </a:p>
        </p:txBody>
      </p:sp>
    </p:spTree>
    <p:extLst>
      <p:ext uri="{BB962C8B-B14F-4D97-AF65-F5344CB8AC3E}">
        <p14:creationId xmlns:p14="http://schemas.microsoft.com/office/powerpoint/2010/main" val="2363650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Times New Roman" panose="02020603050405020304" pitchFamily="18" charset="0"/>
                <a:ea typeface="ＭＳ Ｐゴシック" panose="020B0600070205080204" pitchFamily="34" charset="-128"/>
              </a:rPr>
              <a:t>Burn-down chart – shows amount of work remaining over time and velocity towards goal – must have both estimates and time remaining for this to be helpful</a:t>
            </a:r>
          </a:p>
          <a:p>
            <a:endParaRPr lang="en-US" altLang="zh-CN"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47964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81B64BB-EA8F-49DA-BBDF-1499C8FC7973}" type="slidenum">
              <a:rPr lang="en-US" altLang="zh-CN">
                <a:latin typeface="Arial" panose="020B0604020202020204" pitchFamily="34" charset="0"/>
              </a:rPr>
              <a:pPr eaLnBrk="1" hangingPunct="1"/>
              <a:t>7</a:t>
            </a:fld>
            <a:endParaRPr lang="en-US" altLang="zh-CN">
              <a:latin typeface="Arial" panose="020B0604020202020204" pitchFamily="34"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latin typeface="Arial" panose="020B0604020202020204" pitchFamily="34" charset="0"/>
              </a:rPr>
              <a:t>Individual </a:t>
            </a:r>
          </a:p>
          <a:p>
            <a:pPr eaLnBrk="1" hangingPunct="1"/>
            <a:r>
              <a:rPr lang="en-US" altLang="zh-CN" dirty="0" smtClean="0">
                <a:latin typeface="Arial" panose="020B0604020202020204" pitchFamily="34" charset="0"/>
              </a:rPr>
              <a:t>Team</a:t>
            </a:r>
          </a:p>
          <a:p>
            <a:pPr eaLnBrk="1" hangingPunct="1"/>
            <a:r>
              <a:rPr lang="en-US" altLang="zh-CN" dirty="0" smtClean="0">
                <a:latin typeface="Arial" panose="020B0604020202020204" pitchFamily="34" charset="0"/>
              </a:rPr>
              <a:t>Continuous</a:t>
            </a:r>
            <a:r>
              <a:rPr lang="en-US" altLang="zh-CN" baseline="0" dirty="0" smtClean="0">
                <a:latin typeface="Arial" panose="020B0604020202020204" pitchFamily="34" charset="0"/>
              </a:rPr>
              <a:t> delivery</a:t>
            </a:r>
            <a:endParaRPr lang="zh-CN" altLang="zh-CN" dirty="0" smtClean="0">
              <a:latin typeface="Arial" panose="020B0604020202020204" pitchFamily="34" charset="0"/>
            </a:endParaRPr>
          </a:p>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3275414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D2AB056-23CC-4CA6-95EB-363D7CA20DFC}" type="slidenum">
              <a:rPr lang="en-US" altLang="zh-CN">
                <a:latin typeface="Arial" panose="020B0604020202020204" pitchFamily="34" charset="0"/>
              </a:rPr>
              <a:pPr eaLnBrk="1" hangingPunct="1"/>
              <a:t>8</a:t>
            </a:fld>
            <a:endParaRPr lang="en-US" altLang="zh-CN">
              <a:latin typeface="Arial" panose="020B0604020202020204" pitchFamily="34"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618448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2AE6E6D-3C94-4CB4-B474-91A1CC6DC793}" type="slidenum">
              <a:rPr lang="en-US" altLang="zh-CN">
                <a:latin typeface="Arial" panose="020B0604020202020204" pitchFamily="34" charset="0"/>
              </a:rPr>
              <a:pPr eaLnBrk="1" hangingPunct="1"/>
              <a:t>9</a:t>
            </a:fld>
            <a:endParaRPr lang="en-US" altLang="zh-CN">
              <a:latin typeface="Arial" panose="020B0604020202020204" pitchFamily="34"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4012097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DDBA5D7-4E81-424F-B6B7-B33A150D7763}" type="slidenum">
              <a:rPr lang="en-US" altLang="zh-CN">
                <a:latin typeface="Arial" panose="020B0604020202020204" pitchFamily="34" charset="0"/>
              </a:rPr>
              <a:pPr eaLnBrk="1" hangingPunct="1"/>
              <a:t>10</a:t>
            </a:fld>
            <a:endParaRPr lang="en-US" altLang="zh-CN">
              <a:latin typeface="Arial" panose="020B0604020202020204" pitchFamily="34"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3209593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8174C8-B599-4C87-BC65-D34B16ABFC7B}" type="slidenum">
              <a:rPr lang="de-DE" altLang="zh-CN"/>
              <a:pPr/>
              <a:t>11</a:t>
            </a:fld>
            <a:endParaRPr lang="de-DE" altLang="zh-CN"/>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pPr>
              <a:lnSpc>
                <a:spcPct val="80000"/>
              </a:lnSpc>
            </a:pPr>
            <a:endParaRPr lang="en-US" altLang="zh-CN" sz="800"/>
          </a:p>
        </p:txBody>
      </p:sp>
    </p:spTree>
    <p:extLst>
      <p:ext uri="{BB962C8B-B14F-4D97-AF65-F5344CB8AC3E}">
        <p14:creationId xmlns:p14="http://schemas.microsoft.com/office/powerpoint/2010/main" val="2631007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3DAF15-502F-454E-A464-E0FB78E60768}" type="slidenum">
              <a:rPr lang="de-DE" altLang="zh-CN"/>
              <a:pPr/>
              <a:t>12</a:t>
            </a:fld>
            <a:endParaRPr lang="de-DE" altLang="zh-CN"/>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pPr>
              <a:lnSpc>
                <a:spcPct val="80000"/>
              </a:lnSpc>
            </a:pPr>
            <a:endParaRPr lang="en-US" altLang="zh-CN" sz="1000"/>
          </a:p>
          <a:p>
            <a:pPr>
              <a:lnSpc>
                <a:spcPct val="80000"/>
              </a:lnSpc>
            </a:pPr>
            <a:endParaRPr lang="en-US" altLang="zh-CN" sz="1000"/>
          </a:p>
        </p:txBody>
      </p:sp>
    </p:spTree>
    <p:extLst>
      <p:ext uri="{BB962C8B-B14F-4D97-AF65-F5344CB8AC3E}">
        <p14:creationId xmlns:p14="http://schemas.microsoft.com/office/powerpoint/2010/main" val="224107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A9E2FA-6282-4CE8-BEE2-EF3D587657A9}" type="slidenum">
              <a:rPr lang="de-DE" altLang="zh-CN"/>
              <a:pPr/>
              <a:t>13</a:t>
            </a:fld>
            <a:endParaRPr lang="de-DE" altLang="zh-CN"/>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pPr>
              <a:lnSpc>
                <a:spcPct val="80000"/>
              </a:lnSpc>
            </a:pPr>
            <a:r>
              <a:rPr lang="en-US" altLang="zh-CN" sz="800"/>
              <a:t>Successful = increase in productivity, satisfied/ happy team</a:t>
            </a:r>
          </a:p>
        </p:txBody>
      </p:sp>
    </p:spTree>
    <p:extLst>
      <p:ext uri="{BB962C8B-B14F-4D97-AF65-F5344CB8AC3E}">
        <p14:creationId xmlns:p14="http://schemas.microsoft.com/office/powerpoint/2010/main" val="6781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3"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标题 1"/>
          <p:cNvSpPr>
            <a:spLocks noGrp="1"/>
          </p:cNvSpPr>
          <p:nvPr>
            <p:ph type="ctrTitle"/>
          </p:nvPr>
        </p:nvSpPr>
        <p:spPr>
          <a:xfrm>
            <a:off x="914401"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914401"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r>
              <a:rPr lang="en-US" altLang="zh-CN" smtClean="0">
                <a:solidFill>
                  <a:prstClr val="white">
                    <a:tint val="95000"/>
                  </a:prstClr>
                </a:solidFill>
              </a:rPr>
              <a:t>JASS 2006</a:t>
            </a:r>
            <a:endParaRPr lang="zh-CN" altLang="en-US">
              <a:solidFill>
                <a:prstClr val="white">
                  <a:tint val="95000"/>
                </a:prstClr>
              </a:solidFill>
            </a:endParaRPr>
          </a:p>
        </p:txBody>
      </p:sp>
      <p:sp>
        <p:nvSpPr>
          <p:cNvPr id="5" name="页脚占位符 4"/>
          <p:cNvSpPr>
            <a:spLocks noGrp="1"/>
          </p:cNvSpPr>
          <p:nvPr>
            <p:ph type="ftr" sz="quarter" idx="11"/>
          </p:nvPr>
        </p:nvSpPr>
        <p:spPr/>
        <p:txBody>
          <a:bodyPr/>
          <a:lstStyle/>
          <a:p>
            <a:r>
              <a:rPr lang="en-US" altLang="zh-CN" smtClean="0">
                <a:solidFill>
                  <a:prstClr val="white">
                    <a:tint val="95000"/>
                  </a:prstClr>
                </a:solidFill>
              </a:rPr>
              <a:t>Agile Project Management - Scrum</a:t>
            </a:r>
            <a:endParaRPr lang="zh-CN" altLang="en-US">
              <a:solidFill>
                <a:prstClr val="white">
                  <a:tint val="9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white">
                    <a:tint val="95000"/>
                  </a:prstClr>
                </a:solidFill>
              </a:rPr>
              <a:pPr/>
              <a:t>‹#›</a:t>
            </a:fld>
            <a:endParaRPr lang="zh-CN" altLang="en-US">
              <a:solidFill>
                <a:prstClr val="white">
                  <a:tint val="95000"/>
                </a:prstClr>
              </a:solidFill>
            </a:endParaRPr>
          </a:p>
        </p:txBody>
      </p:sp>
      <p:sp>
        <p:nvSpPr>
          <p:cNvPr id="10" name="矩形 9"/>
          <p:cNvSpPr/>
          <p:nvPr/>
        </p:nvSpPr>
        <p:spPr bwMode="invGray">
          <a:xfrm>
            <a:off x="1"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Tree>
    <p:extLst>
      <p:ext uri="{BB962C8B-B14F-4D97-AF65-F5344CB8AC3E}">
        <p14:creationId xmlns:p14="http://schemas.microsoft.com/office/powerpoint/2010/main" val="20526773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r>
              <a:rPr lang="en-US" altLang="zh-CN" smtClean="0">
                <a:solidFill>
                  <a:prstClr val="black">
                    <a:tint val="95000"/>
                  </a:prstClr>
                </a:solidFill>
              </a:rPr>
              <a:t>JASS 2006</a:t>
            </a:r>
            <a:endParaRPr lang="zh-CN" altLang="en-US">
              <a:solidFill>
                <a:prstClr val="black">
                  <a:tint val="95000"/>
                </a:prstClr>
              </a:solidFill>
            </a:endParaRPr>
          </a:p>
        </p:txBody>
      </p:sp>
      <p:sp>
        <p:nvSpPr>
          <p:cNvPr id="5" name="页脚占位符 4"/>
          <p:cNvSpPr>
            <a:spLocks noGrp="1"/>
          </p:cNvSpPr>
          <p:nvPr>
            <p:ph type="ftr" sz="quarter" idx="11"/>
          </p:nvPr>
        </p:nvSpPr>
        <p:spPr/>
        <p:txBody>
          <a:bodyPr/>
          <a:lstStyle/>
          <a:p>
            <a:r>
              <a:rPr lang="en-US" altLang="zh-CN" smtClean="0">
                <a:solidFill>
                  <a:prstClr val="black">
                    <a:tint val="95000"/>
                  </a:prstClr>
                </a:solidFill>
              </a:rPr>
              <a:t>Agile Project Management - Scrum</a:t>
            </a:r>
            <a:endParaRPr lang="zh-CN" altLang="en-US">
              <a:solidFill>
                <a:prstClr val="black">
                  <a:tint val="95000"/>
                </a:prstClr>
              </a:solidFill>
            </a:endParaRPr>
          </a:p>
        </p:txBody>
      </p:sp>
      <p:sp>
        <p:nvSpPr>
          <p:cNvPr id="6" name="灯片编号占位符 5"/>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a:t>
            </a:fld>
            <a:endParaRPr lang="zh-CN" altLang="en-US">
              <a:solidFill>
                <a:prstClr val="black">
                  <a:tint val="95000"/>
                </a:prstClr>
              </a:solidFill>
            </a:endParaRPr>
          </a:p>
        </p:txBody>
      </p:sp>
    </p:spTree>
    <p:extLst>
      <p:ext uri="{BB962C8B-B14F-4D97-AF65-F5344CB8AC3E}">
        <p14:creationId xmlns:p14="http://schemas.microsoft.com/office/powerpoint/2010/main" val="1252175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8" name="矩形 7"/>
          <p:cNvSpPr/>
          <p:nvPr/>
        </p:nvSpPr>
        <p:spPr bwMode="ltGray">
          <a:xfrm>
            <a:off x="8863587"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竖排标题 1"/>
          <p:cNvSpPr>
            <a:spLocks noGrp="1"/>
          </p:cNvSpPr>
          <p:nvPr>
            <p:ph type="title" orient="vert"/>
          </p:nvPr>
        </p:nvSpPr>
        <p:spPr>
          <a:xfrm>
            <a:off x="9042401" y="274646"/>
            <a:ext cx="2540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304807"/>
            <a:ext cx="80264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r>
              <a:rPr lang="en-US" altLang="zh-CN" smtClean="0">
                <a:solidFill>
                  <a:prstClr val="black">
                    <a:tint val="95000"/>
                  </a:prstClr>
                </a:solidFill>
              </a:rPr>
              <a:t>JASS 2006</a:t>
            </a:r>
            <a:endParaRPr lang="zh-CN" altLang="en-US">
              <a:solidFill>
                <a:prstClr val="black">
                  <a:tint val="95000"/>
                </a:prstClr>
              </a:solidFill>
            </a:endParaRPr>
          </a:p>
        </p:txBody>
      </p:sp>
      <p:sp>
        <p:nvSpPr>
          <p:cNvPr id="5" name="页脚占位符 4"/>
          <p:cNvSpPr>
            <a:spLocks noGrp="1"/>
          </p:cNvSpPr>
          <p:nvPr>
            <p:ph type="ftr" sz="quarter" idx="11"/>
          </p:nvPr>
        </p:nvSpPr>
        <p:spPr>
          <a:xfrm>
            <a:off x="3520796" y="6377471"/>
            <a:ext cx="5115205" cy="365125"/>
          </a:xfrm>
        </p:spPr>
        <p:txBody>
          <a:bodyPr/>
          <a:lstStyle/>
          <a:p>
            <a:r>
              <a:rPr lang="en-US" altLang="zh-CN" smtClean="0">
                <a:solidFill>
                  <a:prstClr val="black">
                    <a:tint val="95000"/>
                  </a:prstClr>
                </a:solidFill>
              </a:rPr>
              <a:t>Agile Project Management - Scrum</a:t>
            </a:r>
            <a:endParaRPr lang="zh-CN" altLang="en-US">
              <a:solidFill>
                <a:prstClr val="black">
                  <a:tint val="95000"/>
                </a:prstClr>
              </a:solidFill>
            </a:endParaRPr>
          </a:p>
        </p:txBody>
      </p:sp>
      <p:sp>
        <p:nvSpPr>
          <p:cNvPr id="6" name="灯片编号占位符 5"/>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a:t>
            </a:fld>
            <a:endParaRPr lang="zh-CN" altLang="en-US">
              <a:solidFill>
                <a:prstClr val="black">
                  <a:tint val="95000"/>
                </a:prstClr>
              </a:solidFill>
            </a:endParaRPr>
          </a:p>
        </p:txBody>
      </p:sp>
    </p:spTree>
    <p:extLst>
      <p:ext uri="{BB962C8B-B14F-4D97-AF65-F5344CB8AC3E}">
        <p14:creationId xmlns:p14="http://schemas.microsoft.com/office/powerpoint/2010/main" val="408540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1" y="155448"/>
            <a:ext cx="10972801" cy="1252728"/>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r>
              <a:rPr lang="en-US" altLang="zh-CN" smtClean="0">
                <a:solidFill>
                  <a:prstClr val="black">
                    <a:tint val="95000"/>
                  </a:prstClr>
                </a:solidFill>
              </a:rPr>
              <a:t>JASS 2006</a:t>
            </a:r>
            <a:endParaRPr lang="zh-CN" altLang="en-US">
              <a:solidFill>
                <a:prstClr val="black">
                  <a:tint val="95000"/>
                </a:prstClr>
              </a:solidFill>
            </a:endParaRPr>
          </a:p>
        </p:txBody>
      </p:sp>
      <p:sp>
        <p:nvSpPr>
          <p:cNvPr id="5" name="页脚占位符 4"/>
          <p:cNvSpPr>
            <a:spLocks noGrp="1"/>
          </p:cNvSpPr>
          <p:nvPr>
            <p:ph type="ftr" sz="quarter" idx="11"/>
          </p:nvPr>
        </p:nvSpPr>
        <p:spPr/>
        <p:txBody>
          <a:bodyPr/>
          <a:lstStyle/>
          <a:p>
            <a:r>
              <a:rPr lang="en-US" altLang="zh-CN" smtClean="0">
                <a:solidFill>
                  <a:prstClr val="black">
                    <a:tint val="95000"/>
                  </a:prstClr>
                </a:solidFill>
              </a:rPr>
              <a:t>Agile Project Management - Scrum</a:t>
            </a:r>
            <a:endParaRPr lang="zh-CN" altLang="en-US">
              <a:solidFill>
                <a:prstClr val="black">
                  <a:tint val="95000"/>
                </a:prstClr>
              </a:solidFill>
            </a:endParaRPr>
          </a:p>
        </p:txBody>
      </p:sp>
      <p:sp>
        <p:nvSpPr>
          <p:cNvPr id="6" name="灯片编号占位符 5"/>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a:t>
            </a:fld>
            <a:endParaRPr lang="zh-CN" altLang="en-US">
              <a:solidFill>
                <a:prstClr val="black">
                  <a:tint val="95000"/>
                </a:prstClr>
              </a:solidFill>
            </a:endParaRPr>
          </a:p>
        </p:txBody>
      </p:sp>
    </p:spTree>
    <p:extLst>
      <p:ext uri="{BB962C8B-B14F-4D97-AF65-F5344CB8AC3E}">
        <p14:creationId xmlns:p14="http://schemas.microsoft.com/office/powerpoint/2010/main" val="299934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1"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12" name="矩形 11"/>
          <p:cNvSpPr/>
          <p:nvPr/>
        </p:nvSpPr>
        <p:spPr bwMode="invGray">
          <a:xfrm>
            <a:off x="1"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标题 1"/>
          <p:cNvSpPr>
            <a:spLocks noGrp="1"/>
          </p:cNvSpPr>
          <p:nvPr>
            <p:ph type="title"/>
          </p:nvPr>
        </p:nvSpPr>
        <p:spPr>
          <a:xfrm>
            <a:off x="999746"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r>
              <a:rPr lang="en-US" altLang="zh-CN" smtClean="0">
                <a:solidFill>
                  <a:prstClr val="white">
                    <a:tint val="95000"/>
                  </a:prstClr>
                </a:solidFill>
              </a:rPr>
              <a:t>JASS 2006</a:t>
            </a:r>
            <a:endParaRPr lang="zh-CN" altLang="en-US">
              <a:solidFill>
                <a:prstClr val="white">
                  <a:tint val="95000"/>
                </a:prstClr>
              </a:solidFill>
            </a:endParaRPr>
          </a:p>
        </p:txBody>
      </p:sp>
      <p:sp>
        <p:nvSpPr>
          <p:cNvPr id="5" name="页脚占位符 4"/>
          <p:cNvSpPr>
            <a:spLocks noGrp="1"/>
          </p:cNvSpPr>
          <p:nvPr>
            <p:ph type="ftr" sz="quarter" idx="11"/>
          </p:nvPr>
        </p:nvSpPr>
        <p:spPr/>
        <p:txBody>
          <a:bodyPr/>
          <a:lstStyle/>
          <a:p>
            <a:r>
              <a:rPr lang="en-US" altLang="zh-CN" smtClean="0">
                <a:solidFill>
                  <a:prstClr val="white">
                    <a:tint val="95000"/>
                  </a:prstClr>
                </a:solidFill>
              </a:rPr>
              <a:t>Agile Project Management - Scrum</a:t>
            </a:r>
            <a:endParaRPr lang="zh-CN" altLang="en-US">
              <a:solidFill>
                <a:prstClr val="white">
                  <a:tint val="95000"/>
                </a:prstClr>
              </a:solidFill>
            </a:endParaRPr>
          </a:p>
        </p:txBody>
      </p:sp>
      <p:sp>
        <p:nvSpPr>
          <p:cNvPr id="6" name="灯片编号占位符 5"/>
          <p:cNvSpPr>
            <a:spLocks noGrp="1"/>
          </p:cNvSpPr>
          <p:nvPr>
            <p:ph type="sldNum" sz="quarter" idx="12"/>
          </p:nvPr>
        </p:nvSpPr>
        <p:spPr/>
        <p:txBody>
          <a:bodyPr/>
          <a:lstStyle/>
          <a:p>
            <a:fld id="{8991BF1C-940A-4811-8AC2-279F275173DA}" type="slidenum">
              <a:rPr lang="zh-CN" altLang="en-US" smtClean="0">
                <a:solidFill>
                  <a:prstClr val="white">
                    <a:tint val="95000"/>
                  </a:prstClr>
                </a:solidFill>
              </a:rPr>
              <a:pPr/>
              <a:t>‹#›</a:t>
            </a:fld>
            <a:endParaRPr lang="zh-CN" altLang="en-US">
              <a:solidFill>
                <a:prstClr val="white">
                  <a:tint val="95000"/>
                </a:prstClr>
              </a:solidFill>
            </a:endParaRPr>
          </a:p>
        </p:txBody>
      </p:sp>
    </p:spTree>
    <p:extLst>
      <p:ext uri="{BB962C8B-B14F-4D97-AF65-F5344CB8AC3E}">
        <p14:creationId xmlns:p14="http://schemas.microsoft.com/office/powerpoint/2010/main" val="4148693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609601"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r>
              <a:rPr lang="en-US" altLang="zh-CN" smtClean="0">
                <a:solidFill>
                  <a:prstClr val="black">
                    <a:tint val="95000"/>
                  </a:prstClr>
                </a:solidFill>
              </a:rPr>
              <a:t>JASS 2006</a:t>
            </a:r>
            <a:endParaRPr lang="zh-CN" altLang="en-US">
              <a:solidFill>
                <a:prstClr val="black">
                  <a:tint val="95000"/>
                </a:prstClr>
              </a:solidFill>
            </a:endParaRPr>
          </a:p>
        </p:txBody>
      </p:sp>
      <p:sp>
        <p:nvSpPr>
          <p:cNvPr id="6" name="页脚占位符 5"/>
          <p:cNvSpPr>
            <a:spLocks noGrp="1"/>
          </p:cNvSpPr>
          <p:nvPr>
            <p:ph type="ftr" sz="quarter" idx="11"/>
          </p:nvPr>
        </p:nvSpPr>
        <p:spPr/>
        <p:txBody>
          <a:bodyPr/>
          <a:lstStyle/>
          <a:p>
            <a:r>
              <a:rPr lang="en-US" altLang="zh-CN" smtClean="0">
                <a:solidFill>
                  <a:prstClr val="black">
                    <a:tint val="95000"/>
                  </a:prstClr>
                </a:solidFill>
              </a:rPr>
              <a:t>Agile Project Management - Scrum</a:t>
            </a:r>
            <a:endParaRPr lang="zh-CN" altLang="en-US">
              <a:solidFill>
                <a:prstClr val="black">
                  <a:tint val="95000"/>
                </a:prstClr>
              </a:solidFill>
            </a:endParaRPr>
          </a:p>
        </p:txBody>
      </p:sp>
      <p:sp>
        <p:nvSpPr>
          <p:cNvPr id="7" name="灯片编号占位符 6"/>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a:t>
            </a:fld>
            <a:endParaRPr lang="zh-CN" altLang="en-US">
              <a:solidFill>
                <a:prstClr val="black">
                  <a:tint val="95000"/>
                </a:prstClr>
              </a:solidFill>
            </a:endParaRPr>
          </a:p>
        </p:txBody>
      </p:sp>
    </p:spTree>
    <p:extLst>
      <p:ext uri="{BB962C8B-B14F-4D97-AF65-F5344CB8AC3E}">
        <p14:creationId xmlns:p14="http://schemas.microsoft.com/office/powerpoint/2010/main" val="319924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698990"/>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193370" y="1698990"/>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6193370"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r>
              <a:rPr lang="en-US" altLang="zh-CN" smtClean="0">
                <a:solidFill>
                  <a:prstClr val="black">
                    <a:tint val="95000"/>
                  </a:prstClr>
                </a:solidFill>
              </a:rPr>
              <a:t>JASS 2006</a:t>
            </a:r>
            <a:endParaRPr lang="zh-CN" altLang="en-US">
              <a:solidFill>
                <a:prstClr val="black">
                  <a:tint val="95000"/>
                </a:prstClr>
              </a:solidFill>
            </a:endParaRPr>
          </a:p>
        </p:txBody>
      </p:sp>
      <p:sp>
        <p:nvSpPr>
          <p:cNvPr id="8" name="页脚占位符 7"/>
          <p:cNvSpPr>
            <a:spLocks noGrp="1"/>
          </p:cNvSpPr>
          <p:nvPr>
            <p:ph type="ftr" sz="quarter" idx="11"/>
          </p:nvPr>
        </p:nvSpPr>
        <p:spPr/>
        <p:txBody>
          <a:bodyPr/>
          <a:lstStyle/>
          <a:p>
            <a:r>
              <a:rPr lang="en-US" altLang="zh-CN" smtClean="0">
                <a:solidFill>
                  <a:prstClr val="black">
                    <a:tint val="95000"/>
                  </a:prstClr>
                </a:solidFill>
              </a:rPr>
              <a:t>Agile Project Management - Scrum</a:t>
            </a:r>
            <a:endParaRPr lang="zh-CN" altLang="en-US">
              <a:solidFill>
                <a:prstClr val="black">
                  <a:tint val="95000"/>
                </a:prstClr>
              </a:solidFill>
            </a:endParaRPr>
          </a:p>
        </p:txBody>
      </p:sp>
      <p:sp>
        <p:nvSpPr>
          <p:cNvPr id="9" name="灯片编号占位符 8"/>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a:t>
            </a:fld>
            <a:endParaRPr lang="zh-CN" altLang="en-US">
              <a:solidFill>
                <a:prstClr val="black">
                  <a:tint val="95000"/>
                </a:prstClr>
              </a:solidFill>
            </a:endParaRPr>
          </a:p>
        </p:txBody>
      </p:sp>
    </p:spTree>
    <p:extLst>
      <p:ext uri="{BB962C8B-B14F-4D97-AF65-F5344CB8AC3E}">
        <p14:creationId xmlns:p14="http://schemas.microsoft.com/office/powerpoint/2010/main" val="3356199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r>
              <a:rPr lang="en-US" altLang="zh-CN" smtClean="0">
                <a:solidFill>
                  <a:prstClr val="black">
                    <a:tint val="95000"/>
                  </a:prstClr>
                </a:solidFill>
              </a:rPr>
              <a:t>JASS 2006</a:t>
            </a:r>
            <a:endParaRPr lang="zh-CN" altLang="en-US">
              <a:solidFill>
                <a:prstClr val="black">
                  <a:tint val="95000"/>
                </a:prstClr>
              </a:solidFill>
            </a:endParaRPr>
          </a:p>
        </p:txBody>
      </p:sp>
      <p:sp>
        <p:nvSpPr>
          <p:cNvPr id="4" name="页脚占位符 3"/>
          <p:cNvSpPr>
            <a:spLocks noGrp="1"/>
          </p:cNvSpPr>
          <p:nvPr>
            <p:ph type="ftr" sz="quarter" idx="11"/>
          </p:nvPr>
        </p:nvSpPr>
        <p:spPr/>
        <p:txBody>
          <a:bodyPr/>
          <a:lstStyle/>
          <a:p>
            <a:r>
              <a:rPr lang="en-US" altLang="zh-CN" smtClean="0">
                <a:solidFill>
                  <a:prstClr val="black">
                    <a:tint val="95000"/>
                  </a:prstClr>
                </a:solidFill>
              </a:rPr>
              <a:t>Agile Project Management - Scrum</a:t>
            </a:r>
            <a:endParaRPr lang="zh-CN" altLang="en-US">
              <a:solidFill>
                <a:prstClr val="black">
                  <a:tint val="95000"/>
                </a:prstClr>
              </a:solidFill>
            </a:endParaRPr>
          </a:p>
        </p:txBody>
      </p:sp>
      <p:sp>
        <p:nvSpPr>
          <p:cNvPr id="5" name="灯片编号占位符 4"/>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a:t>
            </a:fld>
            <a:endParaRPr lang="zh-CN" altLang="en-US">
              <a:solidFill>
                <a:prstClr val="black">
                  <a:tint val="95000"/>
                </a:prstClr>
              </a:solidFill>
            </a:endParaRPr>
          </a:p>
        </p:txBody>
      </p:sp>
    </p:spTree>
    <p:extLst>
      <p:ext uri="{BB962C8B-B14F-4D97-AF65-F5344CB8AC3E}">
        <p14:creationId xmlns:p14="http://schemas.microsoft.com/office/powerpoint/2010/main" val="358615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solidFill>
                  <a:prstClr val="black">
                    <a:tint val="95000"/>
                  </a:prstClr>
                </a:solidFill>
              </a:rPr>
              <a:t>JASS 2006</a:t>
            </a:r>
            <a:endParaRPr lang="zh-CN" altLang="en-US">
              <a:solidFill>
                <a:prstClr val="black">
                  <a:tint val="95000"/>
                </a:prstClr>
              </a:solidFill>
            </a:endParaRPr>
          </a:p>
        </p:txBody>
      </p:sp>
      <p:sp>
        <p:nvSpPr>
          <p:cNvPr id="3" name="页脚占位符 2"/>
          <p:cNvSpPr>
            <a:spLocks noGrp="1"/>
          </p:cNvSpPr>
          <p:nvPr>
            <p:ph type="ftr" sz="quarter" idx="11"/>
          </p:nvPr>
        </p:nvSpPr>
        <p:spPr/>
        <p:txBody>
          <a:bodyPr/>
          <a:lstStyle/>
          <a:p>
            <a:r>
              <a:rPr lang="en-US" altLang="zh-CN" smtClean="0">
                <a:solidFill>
                  <a:prstClr val="black">
                    <a:tint val="95000"/>
                  </a:prstClr>
                </a:solidFill>
              </a:rPr>
              <a:t>Agile Project Management - Scrum</a:t>
            </a:r>
            <a:endParaRPr lang="zh-CN" altLang="en-US">
              <a:solidFill>
                <a:prstClr val="black">
                  <a:tint val="95000"/>
                </a:prstClr>
              </a:solidFill>
            </a:endParaRPr>
          </a:p>
        </p:txBody>
      </p:sp>
      <p:sp>
        <p:nvSpPr>
          <p:cNvPr id="4" name="灯片编号占位符 3"/>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a:t>
            </a:fld>
            <a:endParaRPr lang="zh-CN" altLang="en-US">
              <a:solidFill>
                <a:prstClr val="black">
                  <a:tint val="95000"/>
                </a:prstClr>
              </a:solidFill>
            </a:endParaRPr>
          </a:p>
        </p:txBody>
      </p:sp>
    </p:spTree>
    <p:extLst>
      <p:ext uri="{BB962C8B-B14F-4D97-AF65-F5344CB8AC3E}">
        <p14:creationId xmlns:p14="http://schemas.microsoft.com/office/powerpoint/2010/main" val="426163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3785" y="152400"/>
            <a:ext cx="3364992"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025839"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223786"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solidFill>
                  <a:prstClr val="black">
                    <a:tint val="95000"/>
                  </a:prstClr>
                </a:solidFill>
              </a:rPr>
              <a:t>JASS 2006</a:t>
            </a:r>
            <a:endParaRPr lang="zh-CN" altLang="en-US">
              <a:solidFill>
                <a:prstClr val="black">
                  <a:tint val="95000"/>
                </a:prstClr>
              </a:solidFill>
            </a:endParaRPr>
          </a:p>
        </p:txBody>
      </p:sp>
      <p:sp>
        <p:nvSpPr>
          <p:cNvPr id="6" name="页脚占位符 5"/>
          <p:cNvSpPr>
            <a:spLocks noGrp="1"/>
          </p:cNvSpPr>
          <p:nvPr>
            <p:ph type="ftr" sz="quarter" idx="11"/>
          </p:nvPr>
        </p:nvSpPr>
        <p:spPr/>
        <p:txBody>
          <a:bodyPr/>
          <a:lstStyle/>
          <a:p>
            <a:r>
              <a:rPr lang="en-US" altLang="zh-CN" smtClean="0">
                <a:solidFill>
                  <a:prstClr val="black">
                    <a:tint val="95000"/>
                  </a:prstClr>
                </a:solidFill>
              </a:rPr>
              <a:t>Agile Project Management - Scrum</a:t>
            </a:r>
            <a:endParaRPr lang="zh-CN" altLang="en-US">
              <a:solidFill>
                <a:prstClr val="black">
                  <a:tint val="95000"/>
                </a:prstClr>
              </a:solidFill>
            </a:endParaRPr>
          </a:p>
        </p:txBody>
      </p:sp>
      <p:sp>
        <p:nvSpPr>
          <p:cNvPr id="7" name="灯片编号占位符 6"/>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a:t>
            </a:fld>
            <a:endParaRPr lang="zh-CN" altLang="en-US">
              <a:solidFill>
                <a:prstClr val="black">
                  <a:tint val="95000"/>
                </a:prstClr>
              </a:solidFill>
            </a:endParaRPr>
          </a:p>
        </p:txBody>
      </p:sp>
      <p:sp>
        <p:nvSpPr>
          <p:cNvPr id="12" name="矩形 11"/>
          <p:cNvSpPr/>
          <p:nvPr/>
        </p:nvSpPr>
        <p:spPr bwMode="invGray">
          <a:xfrm>
            <a:off x="3807650"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9" name="矩形 8"/>
          <p:cNvSpPr/>
          <p:nvPr/>
        </p:nvSpPr>
        <p:spPr bwMode="invGray">
          <a:xfrm>
            <a:off x="3807650"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Tree>
    <p:extLst>
      <p:ext uri="{BB962C8B-B14F-4D97-AF65-F5344CB8AC3E}">
        <p14:creationId xmlns:p14="http://schemas.microsoft.com/office/powerpoint/2010/main" val="4268678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19457" y="155448"/>
            <a:ext cx="3366867"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871747" y="1484808"/>
            <a:ext cx="8329862"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219458"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219456" y="1170432"/>
            <a:ext cx="3364992" cy="201168"/>
          </a:xfrm>
        </p:spPr>
        <p:txBody>
          <a:bodyPr/>
          <a:lstStyle/>
          <a:p>
            <a:r>
              <a:rPr lang="en-US" altLang="zh-CN" smtClean="0">
                <a:solidFill>
                  <a:prstClr val="black">
                    <a:tint val="95000"/>
                  </a:prstClr>
                </a:solidFill>
              </a:rPr>
              <a:t>JASS 2006</a:t>
            </a:r>
            <a:endParaRPr lang="zh-CN" altLang="en-US">
              <a:solidFill>
                <a:prstClr val="black">
                  <a:tint val="95000"/>
                </a:prstClr>
              </a:solidFill>
            </a:endParaRPr>
          </a:p>
        </p:txBody>
      </p:sp>
      <p:sp>
        <p:nvSpPr>
          <p:cNvPr id="11" name="矩形 10"/>
          <p:cNvSpPr/>
          <p:nvPr/>
        </p:nvSpPr>
        <p:spPr>
          <a:xfrm>
            <a:off x="3807650"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9" name="矩形 8"/>
          <p:cNvSpPr/>
          <p:nvPr/>
        </p:nvSpPr>
        <p:spPr bwMode="invGray">
          <a:xfrm>
            <a:off x="3807650"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6" name="页脚占位符 5"/>
          <p:cNvSpPr>
            <a:spLocks noGrp="1"/>
          </p:cNvSpPr>
          <p:nvPr>
            <p:ph type="ftr" sz="quarter" idx="11"/>
          </p:nvPr>
        </p:nvSpPr>
        <p:spPr>
          <a:xfrm>
            <a:off x="4047746" y="1170432"/>
            <a:ext cx="6925056" cy="201168"/>
          </a:xfrm>
        </p:spPr>
        <p:txBody>
          <a:bodyPr/>
          <a:lstStyle>
            <a:lvl1pPr>
              <a:defRPr>
                <a:solidFill>
                  <a:schemeClr val="bg1">
                    <a:shade val="50000"/>
                  </a:schemeClr>
                </a:solidFill>
              </a:defRPr>
            </a:lvl1pPr>
          </a:lstStyle>
          <a:p>
            <a:r>
              <a:rPr lang="en-US" altLang="zh-CN" smtClean="0">
                <a:solidFill>
                  <a:prstClr val="white">
                    <a:shade val="50000"/>
                  </a:prstClr>
                </a:solidFill>
              </a:rPr>
              <a:t>Agile Project Management - Scrum</a:t>
            </a:r>
            <a:endParaRPr lang="zh-CN" altLang="en-US">
              <a:solidFill>
                <a:prstClr val="white">
                  <a:shade val="50000"/>
                </a:prstClr>
              </a:solidFill>
            </a:endParaRPr>
          </a:p>
        </p:txBody>
      </p:sp>
      <p:sp>
        <p:nvSpPr>
          <p:cNvPr id="7" name="灯片编号占位符 6"/>
          <p:cNvSpPr>
            <a:spLocks noGrp="1"/>
          </p:cNvSpPr>
          <p:nvPr>
            <p:ph type="sldNum" sz="quarter" idx="12"/>
          </p:nvPr>
        </p:nvSpPr>
        <p:spPr>
          <a:xfrm>
            <a:off x="11119104" y="1170432"/>
            <a:ext cx="978486" cy="201168"/>
          </a:xfrm>
        </p:spPr>
        <p:txBody>
          <a:bodyPr/>
          <a:lstStyle/>
          <a:p>
            <a:fld id="{8991BF1C-940A-4811-8AC2-279F275173DA}" type="slidenum">
              <a:rPr lang="zh-CN" altLang="en-US" smtClean="0">
                <a:solidFill>
                  <a:prstClr val="black">
                    <a:tint val="95000"/>
                  </a:prstClr>
                </a:solidFill>
              </a:rPr>
              <a:pPr/>
              <a:t>‹#›</a:t>
            </a:fld>
            <a:endParaRPr lang="zh-CN" altLang="en-US">
              <a:solidFill>
                <a:prstClr val="black">
                  <a:tint val="95000"/>
                </a:prstClr>
              </a:solidFill>
            </a:endParaRPr>
          </a:p>
        </p:txBody>
      </p:sp>
    </p:spTree>
    <p:extLst>
      <p:ext uri="{BB962C8B-B14F-4D97-AF65-F5344CB8AC3E}">
        <p14:creationId xmlns:p14="http://schemas.microsoft.com/office/powerpoint/2010/main" val="319384900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1"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7" name="矩形 6"/>
          <p:cNvSpPr/>
          <p:nvPr/>
        </p:nvSpPr>
        <p:spPr bwMode="ltGray">
          <a:xfrm>
            <a:off x="3" y="8"/>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a:solidFill>
                <a:prstClr val="white"/>
              </a:solidFill>
            </a:endParaRPr>
          </a:p>
        </p:txBody>
      </p:sp>
      <p:sp>
        <p:nvSpPr>
          <p:cNvPr id="2" name="标题占位符 1"/>
          <p:cNvSpPr>
            <a:spLocks noGrp="1"/>
          </p:cNvSpPr>
          <p:nvPr>
            <p:ph type="title"/>
          </p:nvPr>
        </p:nvSpPr>
        <p:spPr>
          <a:xfrm>
            <a:off x="609601" y="152400"/>
            <a:ext cx="10972801"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1" y="1775194"/>
            <a:ext cx="10972801"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altLang="zh-CN" smtClean="0">
                <a:solidFill>
                  <a:prstClr val="black">
                    <a:tint val="95000"/>
                  </a:prstClr>
                </a:solidFill>
              </a:rPr>
              <a:t>JASS 2006</a:t>
            </a:r>
            <a:endParaRPr lang="en-US" dirty="0">
              <a:solidFill>
                <a:prstClr val="black">
                  <a:tint val="95000"/>
                </a:prstClr>
              </a:solidFill>
            </a:endParaRPr>
          </a:p>
        </p:txBody>
      </p:sp>
      <p:sp>
        <p:nvSpPr>
          <p:cNvPr id="5" name="页脚占位符 4"/>
          <p:cNvSpPr>
            <a:spLocks noGrp="1"/>
          </p:cNvSpPr>
          <p:nvPr>
            <p:ph type="ftr" sz="quarter" idx="3"/>
          </p:nvPr>
        </p:nvSpPr>
        <p:spPr>
          <a:xfrm>
            <a:off x="3520803"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smtClean="0">
                <a:solidFill>
                  <a:prstClr val="black">
                    <a:tint val="95000"/>
                  </a:prstClr>
                </a:solidFill>
              </a:rPr>
              <a:t>Agile Project Management - Scrum</a:t>
            </a:r>
            <a:endParaRPr lang="en-US" dirty="0">
              <a:solidFill>
                <a:prstClr val="black">
                  <a:tint val="95000"/>
                </a:prstClr>
              </a:solidFill>
            </a:endParaRPr>
          </a:p>
        </p:txBody>
      </p:sp>
      <p:sp>
        <p:nvSpPr>
          <p:cNvPr id="6" name="灯片编号占位符 5"/>
          <p:cNvSpPr>
            <a:spLocks noGrp="1"/>
          </p:cNvSpPr>
          <p:nvPr>
            <p:ph type="sldNum" sz="quarter" idx="4"/>
          </p:nvPr>
        </p:nvSpPr>
        <p:spPr>
          <a:xfrm>
            <a:off x="10939196" y="6476999"/>
            <a:ext cx="978486"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48F39E-9C37-485F-AC97-16BB4BDF9F4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1352728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hyperlink" Target="http://www.mountaingoatsoftware.com/"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1828800"/>
            <a:ext cx="10769600" cy="1673352"/>
          </a:xfrm>
        </p:spPr>
        <p:txBody>
          <a:bodyPr/>
          <a:lstStyle/>
          <a:p>
            <a:r>
              <a:rPr lang="en-US" altLang="zh-CN" dirty="0" smtClean="0"/>
              <a:t>Agile with Scrum</a:t>
            </a:r>
            <a:endParaRPr lang="zh-CN" altLang="en-US" dirty="0"/>
          </a:p>
        </p:txBody>
      </p:sp>
      <p:sp>
        <p:nvSpPr>
          <p:cNvPr id="3" name="副标题 2"/>
          <p:cNvSpPr>
            <a:spLocks noGrp="1"/>
          </p:cNvSpPr>
          <p:nvPr>
            <p:ph type="subTitle" idx="1"/>
          </p:nvPr>
        </p:nvSpPr>
        <p:spPr>
          <a:xfrm>
            <a:off x="914401" y="3489959"/>
            <a:ext cx="10769600" cy="1499616"/>
          </a:xfrm>
        </p:spPr>
        <p:txBody>
          <a:bodyPr>
            <a:normAutofit fontScale="85000" lnSpcReduction="20000"/>
          </a:bodyPr>
          <a:lstStyle/>
          <a:p>
            <a:r>
              <a:rPr lang="en-US" altLang="zh-CN" sz="3500" dirty="0" smtClean="0"/>
              <a:t>Xiaoying Bai</a:t>
            </a:r>
          </a:p>
          <a:p>
            <a:endParaRPr lang="en-US" altLang="zh-CN" dirty="0" smtClean="0"/>
          </a:p>
          <a:p>
            <a:r>
              <a:rPr lang="en-US" altLang="zh-CN" dirty="0" smtClean="0"/>
              <a:t>Department of Computer Science and Technology</a:t>
            </a:r>
          </a:p>
          <a:p>
            <a:r>
              <a:rPr lang="en-US" altLang="zh-CN" dirty="0" smtClean="0"/>
              <a:t>Tsinghua University, Beijing, China</a:t>
            </a:r>
          </a:p>
          <a:p>
            <a:endParaRPr lang="en-US" altLang="zh-CN" dirty="0"/>
          </a:p>
          <a:p>
            <a:r>
              <a:rPr lang="en-US" altLang="zh-CN" dirty="0" smtClean="0"/>
              <a:t>October 11, 2014</a:t>
            </a:r>
            <a:endParaRPr lang="zh-CN" altLang="en-US" dirty="0"/>
          </a:p>
        </p:txBody>
      </p:sp>
    </p:spTree>
    <p:extLst>
      <p:ext uri="{BB962C8B-B14F-4D97-AF65-F5344CB8AC3E}">
        <p14:creationId xmlns:p14="http://schemas.microsoft.com/office/powerpoint/2010/main" val="1251149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3BECCF5-E36D-44F4-8308-DA9B83C2F5CD}" type="slidenum">
              <a:rPr lang="en-US" altLang="zh-CN"/>
              <a:pPr eaLnBrk="1" hangingPunct="1"/>
              <a:t>10</a:t>
            </a:fld>
            <a:endParaRPr lang="en-US" altLang="zh-CN"/>
          </a:p>
        </p:txBody>
      </p:sp>
      <p:sp>
        <p:nvSpPr>
          <p:cNvPr id="63491" name="Rectangle 2"/>
          <p:cNvSpPr>
            <a:spLocks noGrp="1" noChangeArrowheads="1"/>
          </p:cNvSpPr>
          <p:nvPr>
            <p:ph type="title"/>
          </p:nvPr>
        </p:nvSpPr>
        <p:spPr/>
        <p:txBody>
          <a:bodyPr/>
          <a:lstStyle/>
          <a:p>
            <a:pPr eaLnBrk="1" hangingPunct="1"/>
            <a:r>
              <a:rPr lang="en-US" altLang="zh-CN" smtClean="0"/>
              <a:t>Agile Principles</a:t>
            </a:r>
          </a:p>
        </p:txBody>
      </p:sp>
      <p:sp>
        <p:nvSpPr>
          <p:cNvPr id="63492" name="Rectangle 3"/>
          <p:cNvSpPr>
            <a:spLocks noGrp="1" noChangeArrowheads="1"/>
          </p:cNvSpPr>
          <p:nvPr>
            <p:ph type="body" idx="1"/>
          </p:nvPr>
        </p:nvSpPr>
        <p:spPr/>
        <p:txBody>
          <a:bodyPr>
            <a:normAutofit/>
          </a:bodyPr>
          <a:lstStyle/>
          <a:p>
            <a:pPr marL="736600" indent="-736600">
              <a:buFont typeface="Wingdings" panose="05000000000000000000" pitchFamily="2" charset="2"/>
              <a:buAutoNum type="arabicPeriod" startAt="10"/>
            </a:pPr>
            <a:r>
              <a:rPr lang="en-US" altLang="zh-CN" b="1" dirty="0">
                <a:solidFill>
                  <a:srgbClr val="C00000"/>
                </a:solidFill>
              </a:rPr>
              <a:t>Simplicity</a:t>
            </a:r>
            <a:r>
              <a:rPr lang="en-US" altLang="zh-CN" dirty="0"/>
              <a:t> </a:t>
            </a:r>
            <a:r>
              <a:rPr lang="en-US" altLang="zh-CN" dirty="0">
                <a:latin typeface="Arial" panose="020B0604020202020204" pitchFamily="34" charset="0"/>
              </a:rPr>
              <a:t>–</a:t>
            </a:r>
            <a:r>
              <a:rPr lang="en-US" altLang="zh-CN" dirty="0"/>
              <a:t> the art of maximizing the amount of work not done </a:t>
            </a:r>
            <a:r>
              <a:rPr lang="en-US" altLang="zh-CN" dirty="0">
                <a:latin typeface="Arial" panose="020B0604020202020204" pitchFamily="34" charset="0"/>
              </a:rPr>
              <a:t>–</a:t>
            </a:r>
            <a:r>
              <a:rPr lang="en-US" altLang="zh-CN" dirty="0"/>
              <a:t> is essential. </a:t>
            </a:r>
            <a:endParaRPr lang="en-US" altLang="zh-CN" dirty="0" smtClean="0"/>
          </a:p>
          <a:p>
            <a:pPr marL="736600" indent="-736600">
              <a:buFont typeface="Wingdings" panose="05000000000000000000" pitchFamily="2" charset="2"/>
              <a:buAutoNum type="arabicPeriod" startAt="10"/>
            </a:pPr>
            <a:endParaRPr lang="en-US" altLang="zh-CN" dirty="0"/>
          </a:p>
          <a:p>
            <a:pPr marL="736600" indent="-736600">
              <a:buFont typeface="Wingdings" panose="05000000000000000000" pitchFamily="2" charset="2"/>
              <a:buAutoNum type="arabicPeriod" startAt="10"/>
            </a:pPr>
            <a:r>
              <a:rPr lang="en-US" altLang="zh-CN" dirty="0"/>
              <a:t>The best architectures, requirements, and design emerge from </a:t>
            </a:r>
            <a:r>
              <a:rPr lang="en-US" altLang="zh-CN" b="1" dirty="0">
                <a:solidFill>
                  <a:srgbClr val="C00000"/>
                </a:solidFill>
              </a:rPr>
              <a:t>self-organizing teams</a:t>
            </a:r>
            <a:r>
              <a:rPr lang="en-US" altLang="zh-CN" dirty="0"/>
              <a:t>. </a:t>
            </a:r>
            <a:endParaRPr lang="en-US" altLang="zh-CN" dirty="0" smtClean="0"/>
          </a:p>
          <a:p>
            <a:pPr marL="736600" indent="-736600">
              <a:buFont typeface="Wingdings" panose="05000000000000000000" pitchFamily="2" charset="2"/>
              <a:buAutoNum type="arabicPeriod" startAt="10"/>
            </a:pPr>
            <a:endParaRPr lang="en-US" altLang="zh-CN" dirty="0"/>
          </a:p>
          <a:p>
            <a:pPr marL="736600" indent="-736600">
              <a:buFont typeface="Wingdings" panose="05000000000000000000" pitchFamily="2" charset="2"/>
              <a:buAutoNum type="arabicPeriod" startAt="10"/>
            </a:pPr>
            <a:r>
              <a:rPr lang="en-US" altLang="zh-CN" dirty="0"/>
              <a:t>At regular intervals, the team </a:t>
            </a:r>
            <a:r>
              <a:rPr lang="en-US" altLang="zh-CN" b="1" dirty="0">
                <a:solidFill>
                  <a:srgbClr val="C00000"/>
                </a:solidFill>
              </a:rPr>
              <a:t>reflects</a:t>
            </a:r>
            <a:r>
              <a:rPr lang="en-US" altLang="zh-CN" dirty="0"/>
              <a:t> on how to become more effective, then tunes and adjusts its behavior accordingly. </a:t>
            </a:r>
          </a:p>
        </p:txBody>
      </p:sp>
    </p:spTree>
    <p:extLst>
      <p:ext uri="{BB962C8B-B14F-4D97-AF65-F5344CB8AC3E}">
        <p14:creationId xmlns:p14="http://schemas.microsoft.com/office/powerpoint/2010/main" val="3423150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E3DBB9A-BE44-4A63-BD40-AB4459B0DD90}" type="slidenum">
              <a:rPr lang="de-DE" altLang="zh-CN"/>
              <a:pPr/>
              <a:t>11</a:t>
            </a:fld>
            <a:endParaRPr lang="de-DE" altLang="zh-CN"/>
          </a:p>
        </p:txBody>
      </p:sp>
      <p:sp>
        <p:nvSpPr>
          <p:cNvPr id="29698" name="Rectangle 2"/>
          <p:cNvSpPr>
            <a:spLocks noGrp="1" noChangeArrowheads="1"/>
          </p:cNvSpPr>
          <p:nvPr>
            <p:ph type="title"/>
          </p:nvPr>
        </p:nvSpPr>
        <p:spPr/>
        <p:txBody>
          <a:bodyPr/>
          <a:lstStyle/>
          <a:p>
            <a:r>
              <a:rPr lang="en-US" altLang="zh-CN"/>
              <a:t>Agile Methods</a:t>
            </a:r>
            <a:endParaRPr lang="de-DE" altLang="zh-CN">
              <a:ea typeface="宋体" panose="02010600030101010101" pitchFamily="2" charset="-122"/>
            </a:endParaRPr>
          </a:p>
        </p:txBody>
      </p:sp>
      <p:sp>
        <p:nvSpPr>
          <p:cNvPr id="29699" name="Rectangle 3"/>
          <p:cNvSpPr>
            <a:spLocks noGrp="1" noChangeArrowheads="1"/>
          </p:cNvSpPr>
          <p:nvPr>
            <p:ph type="body" idx="1"/>
          </p:nvPr>
        </p:nvSpPr>
        <p:spPr/>
        <p:txBody>
          <a:bodyPr>
            <a:normAutofit/>
          </a:bodyPr>
          <a:lstStyle/>
          <a:p>
            <a:r>
              <a:rPr lang="en-US" altLang="zh-CN" dirty="0"/>
              <a:t>Agile methods:</a:t>
            </a:r>
          </a:p>
          <a:p>
            <a:pPr lvl="1"/>
            <a:r>
              <a:rPr lang="en-US" altLang="zh-CN" dirty="0"/>
              <a:t>Scrum</a:t>
            </a:r>
          </a:p>
          <a:p>
            <a:pPr lvl="1"/>
            <a:r>
              <a:rPr lang="en-US" altLang="zh-CN" dirty="0"/>
              <a:t>Extreme Programming</a:t>
            </a:r>
          </a:p>
          <a:p>
            <a:pPr lvl="1"/>
            <a:r>
              <a:rPr lang="en-US" altLang="zh-CN" dirty="0"/>
              <a:t>Adaptive Software Development (ASD)</a:t>
            </a:r>
          </a:p>
          <a:p>
            <a:pPr lvl="1"/>
            <a:r>
              <a:rPr lang="en-US" altLang="zh-CN" dirty="0"/>
              <a:t>Dynamic System Development Method (DSDM)</a:t>
            </a:r>
          </a:p>
          <a:p>
            <a:pPr lvl="1"/>
            <a:r>
              <a:rPr lang="en-US" altLang="zh-CN" dirty="0"/>
              <a:t>…</a:t>
            </a:r>
            <a:endParaRPr lang="en-US" altLang="zh-CN" dirty="0">
              <a:solidFill>
                <a:schemeClr val="folHlink"/>
              </a:solidFill>
            </a:endParaRPr>
          </a:p>
          <a:p>
            <a:r>
              <a:rPr lang="en-US" altLang="zh-CN" dirty="0"/>
              <a:t>Agile Alliance</a:t>
            </a:r>
          </a:p>
          <a:p>
            <a:pPr lvl="1"/>
            <a:r>
              <a:rPr lang="en-US" altLang="zh-CN" dirty="0"/>
              <a:t>A non-profit organization promotes agile development</a:t>
            </a:r>
          </a:p>
        </p:txBody>
      </p:sp>
    </p:spTree>
    <p:extLst>
      <p:ext uri="{BB962C8B-B14F-4D97-AF65-F5344CB8AC3E}">
        <p14:creationId xmlns:p14="http://schemas.microsoft.com/office/powerpoint/2010/main" val="3009135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a:t>Scrum - an agile process</a:t>
            </a:r>
            <a:endParaRPr lang="de-DE" altLang="zh-CN">
              <a:ea typeface="宋体" panose="02010600030101010101" pitchFamily="2" charset="-122"/>
            </a:endParaRPr>
          </a:p>
        </p:txBody>
      </p:sp>
      <p:sp>
        <p:nvSpPr>
          <p:cNvPr id="6147" name="Rectangle 3"/>
          <p:cNvSpPr>
            <a:spLocks noGrp="1" noChangeArrowheads="1"/>
          </p:cNvSpPr>
          <p:nvPr>
            <p:ph idx="1"/>
          </p:nvPr>
        </p:nvSpPr>
        <p:spPr/>
        <p:txBody>
          <a:bodyPr>
            <a:normAutofit/>
          </a:bodyPr>
          <a:lstStyle/>
          <a:p>
            <a:pPr>
              <a:lnSpc>
                <a:spcPct val="90000"/>
              </a:lnSpc>
            </a:pPr>
            <a:r>
              <a:rPr lang="en-US" altLang="zh-CN" sz="2800" dirty="0"/>
              <a:t>SCRUM is an agile, lightweight process for managing and controlling software and product development in rapidly changing environments.</a:t>
            </a:r>
          </a:p>
          <a:p>
            <a:pPr>
              <a:lnSpc>
                <a:spcPct val="90000"/>
              </a:lnSpc>
            </a:pPr>
            <a:endParaRPr lang="en-US" altLang="zh-CN" sz="2800" dirty="0"/>
          </a:p>
          <a:p>
            <a:pPr lvl="1">
              <a:lnSpc>
                <a:spcPct val="90000"/>
              </a:lnSpc>
            </a:pPr>
            <a:r>
              <a:rPr lang="en-US" altLang="zh-CN" dirty="0"/>
              <a:t>Iterative, incremental process</a:t>
            </a:r>
          </a:p>
          <a:p>
            <a:pPr lvl="1">
              <a:lnSpc>
                <a:spcPct val="90000"/>
              </a:lnSpc>
            </a:pPr>
            <a:r>
              <a:rPr lang="en-US" altLang="zh-CN" dirty="0"/>
              <a:t>Team-based approach</a:t>
            </a:r>
          </a:p>
          <a:p>
            <a:pPr lvl="1">
              <a:lnSpc>
                <a:spcPct val="90000"/>
              </a:lnSpc>
            </a:pPr>
            <a:r>
              <a:rPr lang="en-US" altLang="zh-CN" dirty="0"/>
              <a:t>developing systems/ products with rapidly changing requirements</a:t>
            </a:r>
          </a:p>
          <a:p>
            <a:pPr lvl="1">
              <a:lnSpc>
                <a:spcPct val="90000"/>
              </a:lnSpc>
            </a:pPr>
            <a:r>
              <a:rPr lang="en-US" altLang="zh-CN" dirty="0"/>
              <a:t>Controls the chaos of conflicting interest and needs</a:t>
            </a:r>
          </a:p>
          <a:p>
            <a:pPr lvl="1">
              <a:lnSpc>
                <a:spcPct val="90000"/>
              </a:lnSpc>
            </a:pPr>
            <a:r>
              <a:rPr lang="en-US" altLang="zh-CN" dirty="0"/>
              <a:t>Improve communication and maximize cooperation</a:t>
            </a:r>
          </a:p>
          <a:p>
            <a:pPr lvl="1">
              <a:lnSpc>
                <a:spcPct val="90000"/>
              </a:lnSpc>
            </a:pPr>
            <a:r>
              <a:rPr lang="en-US" altLang="zh-CN" dirty="0"/>
              <a:t>Protecting the team form disruptions and impediments</a:t>
            </a:r>
          </a:p>
          <a:p>
            <a:pPr lvl="1">
              <a:lnSpc>
                <a:spcPct val="90000"/>
              </a:lnSpc>
            </a:pPr>
            <a:r>
              <a:rPr lang="en-US" altLang="zh-CN" dirty="0"/>
              <a:t>A way to maximize productivity</a:t>
            </a:r>
          </a:p>
        </p:txBody>
      </p:sp>
      <p:sp>
        <p:nvSpPr>
          <p:cNvPr id="6" name="灯片编号占位符 5"/>
          <p:cNvSpPr>
            <a:spLocks noGrp="1"/>
          </p:cNvSpPr>
          <p:nvPr>
            <p:ph type="sldNum" sz="quarter" idx="12"/>
          </p:nvPr>
        </p:nvSpPr>
        <p:spPr/>
        <p:txBody>
          <a:bodyPr/>
          <a:lstStyle/>
          <a:p>
            <a:fld id="{51657739-3C63-4F57-B16D-42CA5CB6D44A}" type="slidenum">
              <a:rPr lang="de-DE" altLang="zh-CN"/>
              <a:pPr/>
              <a:t>12</a:t>
            </a:fld>
            <a:endParaRPr lang="de-DE" altLang="zh-CN"/>
          </a:p>
        </p:txBody>
      </p:sp>
    </p:spTree>
    <p:extLst>
      <p:ext uri="{BB962C8B-B14F-4D97-AF65-F5344CB8AC3E}">
        <p14:creationId xmlns:p14="http://schemas.microsoft.com/office/powerpoint/2010/main" val="3213008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35CAE0B-95DA-4698-8DBD-3438B46C140D}" type="slidenum">
              <a:rPr lang="de-DE" altLang="zh-CN"/>
              <a:pPr/>
              <a:t>13</a:t>
            </a:fld>
            <a:endParaRPr lang="de-DE" altLang="zh-CN"/>
          </a:p>
        </p:txBody>
      </p:sp>
      <p:sp>
        <p:nvSpPr>
          <p:cNvPr id="14338" name="Rectangle 2"/>
          <p:cNvSpPr>
            <a:spLocks noGrp="1" noChangeArrowheads="1"/>
          </p:cNvSpPr>
          <p:nvPr>
            <p:ph type="title"/>
          </p:nvPr>
        </p:nvSpPr>
        <p:spPr/>
        <p:txBody>
          <a:bodyPr/>
          <a:lstStyle/>
          <a:p>
            <a:r>
              <a:rPr lang="en-US" altLang="zh-CN"/>
              <a:t>History of Scrum</a:t>
            </a:r>
          </a:p>
        </p:txBody>
      </p:sp>
      <p:sp>
        <p:nvSpPr>
          <p:cNvPr id="14339" name="Rectangle 3"/>
          <p:cNvSpPr>
            <a:spLocks noGrp="1" noChangeArrowheads="1"/>
          </p:cNvSpPr>
          <p:nvPr>
            <p:ph type="body" idx="1"/>
          </p:nvPr>
        </p:nvSpPr>
        <p:spPr/>
        <p:txBody>
          <a:bodyPr>
            <a:noAutofit/>
          </a:bodyPr>
          <a:lstStyle/>
          <a:p>
            <a:pPr>
              <a:lnSpc>
                <a:spcPct val="80000"/>
              </a:lnSpc>
            </a:pPr>
            <a:r>
              <a:rPr lang="de-DE" altLang="zh-CN" sz="2400" dirty="0">
                <a:ea typeface="宋体" panose="02010600030101010101" pitchFamily="2" charset="-122"/>
              </a:rPr>
              <a:t>1995: </a:t>
            </a:r>
          </a:p>
          <a:p>
            <a:pPr lvl="1">
              <a:lnSpc>
                <a:spcPct val="80000"/>
              </a:lnSpc>
            </a:pPr>
            <a:r>
              <a:rPr lang="en-US" altLang="zh-CN" sz="2000" dirty="0"/>
              <a:t>analysis of common software development processes </a:t>
            </a:r>
            <a:r>
              <a:rPr lang="en-US" altLang="zh-CN" sz="2000" dirty="0">
                <a:sym typeface="Wingdings" panose="05000000000000000000" pitchFamily="2" charset="2"/>
              </a:rPr>
              <a:t> not suitable for empirical, unpredictable and non-repeatable processes </a:t>
            </a:r>
          </a:p>
          <a:p>
            <a:pPr lvl="1">
              <a:lnSpc>
                <a:spcPct val="80000"/>
              </a:lnSpc>
            </a:pPr>
            <a:r>
              <a:rPr lang="en-US" altLang="zh-CN" sz="2000" dirty="0">
                <a:sym typeface="Wingdings" panose="05000000000000000000" pitchFamily="2" charset="2"/>
              </a:rPr>
              <a:t>Design of a new method: Scrum by Jeff Sutherland &amp; Ken </a:t>
            </a:r>
            <a:r>
              <a:rPr lang="en-US" altLang="zh-CN" sz="2000" dirty="0" err="1">
                <a:sym typeface="Wingdings" panose="05000000000000000000" pitchFamily="2" charset="2"/>
              </a:rPr>
              <a:t>Schwaber</a:t>
            </a:r>
            <a:endParaRPr lang="en-US" altLang="zh-CN" sz="2000" dirty="0">
              <a:sym typeface="Wingdings" panose="05000000000000000000" pitchFamily="2" charset="2"/>
            </a:endParaRPr>
          </a:p>
          <a:p>
            <a:pPr lvl="1">
              <a:lnSpc>
                <a:spcPct val="80000"/>
              </a:lnSpc>
            </a:pPr>
            <a:r>
              <a:rPr lang="en-US" altLang="zh-CN" sz="2000" dirty="0">
                <a:sym typeface="Wingdings" panose="05000000000000000000" pitchFamily="2" charset="2"/>
              </a:rPr>
              <a:t>Enhancement of Scrum by Mike </a:t>
            </a:r>
            <a:r>
              <a:rPr lang="en-US" altLang="zh-CN" sz="2000" dirty="0" err="1">
                <a:sym typeface="Wingdings" panose="05000000000000000000" pitchFamily="2" charset="2"/>
              </a:rPr>
              <a:t>Beedle</a:t>
            </a:r>
            <a:r>
              <a:rPr lang="en-US" altLang="zh-CN" sz="2000" dirty="0">
                <a:sym typeface="Wingdings" panose="05000000000000000000" pitchFamily="2" charset="2"/>
              </a:rPr>
              <a:t> &amp; combination of Scrum with Extreme Programming</a:t>
            </a:r>
          </a:p>
          <a:p>
            <a:pPr>
              <a:lnSpc>
                <a:spcPct val="80000"/>
              </a:lnSpc>
            </a:pPr>
            <a:endParaRPr lang="en-US" altLang="zh-CN" sz="1800" dirty="0"/>
          </a:p>
          <a:p>
            <a:pPr>
              <a:lnSpc>
                <a:spcPct val="80000"/>
              </a:lnSpc>
            </a:pPr>
            <a:r>
              <a:rPr lang="en-US" altLang="zh-CN" sz="2400" dirty="0"/>
              <a:t>1996:</a:t>
            </a:r>
          </a:p>
          <a:p>
            <a:pPr lvl="1">
              <a:lnSpc>
                <a:spcPct val="80000"/>
              </a:lnSpc>
              <a:buFont typeface="Wingdings" panose="05000000000000000000" pitchFamily="2" charset="2"/>
              <a:buNone/>
            </a:pPr>
            <a:r>
              <a:rPr lang="en-US" altLang="zh-CN" sz="2000" dirty="0"/>
              <a:t>introduction of Scrum at OOPSLA </a:t>
            </a:r>
            <a:r>
              <a:rPr lang="en-US" altLang="zh-CN" sz="2000" dirty="0" smtClean="0"/>
              <a:t>conference workshop </a:t>
            </a:r>
            <a:endParaRPr lang="en-US" altLang="zh-CN" sz="2000" dirty="0"/>
          </a:p>
          <a:p>
            <a:pPr lvl="1">
              <a:lnSpc>
                <a:spcPct val="80000"/>
              </a:lnSpc>
              <a:buFont typeface="Wingdings" panose="05000000000000000000" pitchFamily="2" charset="2"/>
              <a:buNone/>
            </a:pPr>
            <a:endParaRPr lang="en-US" altLang="zh-CN" sz="1800" dirty="0"/>
          </a:p>
          <a:p>
            <a:pPr>
              <a:lnSpc>
                <a:spcPct val="80000"/>
              </a:lnSpc>
            </a:pPr>
            <a:r>
              <a:rPr lang="en-US" altLang="zh-CN" sz="2400" dirty="0"/>
              <a:t>2001:</a:t>
            </a:r>
          </a:p>
          <a:p>
            <a:pPr lvl="1">
              <a:lnSpc>
                <a:spcPct val="80000"/>
              </a:lnSpc>
              <a:buFont typeface="Wingdings" panose="05000000000000000000" pitchFamily="2" charset="2"/>
              <a:buNone/>
            </a:pPr>
            <a:r>
              <a:rPr lang="en-US" altLang="zh-CN" sz="2000" dirty="0"/>
              <a:t>publication “Agile Software Development with Scrum” by</a:t>
            </a:r>
          </a:p>
          <a:p>
            <a:pPr lvl="1">
              <a:lnSpc>
                <a:spcPct val="80000"/>
              </a:lnSpc>
              <a:buFont typeface="Wingdings" panose="05000000000000000000" pitchFamily="2" charset="2"/>
              <a:buNone/>
            </a:pPr>
            <a:r>
              <a:rPr lang="en-US" altLang="zh-CN" sz="2000" dirty="0"/>
              <a:t>Ken </a:t>
            </a:r>
            <a:r>
              <a:rPr lang="en-US" altLang="zh-CN" sz="2000" dirty="0" err="1"/>
              <a:t>Schwaber</a:t>
            </a:r>
            <a:r>
              <a:rPr lang="en-US" altLang="zh-CN" sz="2000" dirty="0"/>
              <a:t> &amp; Mike </a:t>
            </a:r>
            <a:r>
              <a:rPr lang="en-US" altLang="zh-CN" sz="2000" dirty="0" err="1"/>
              <a:t>Beedle</a:t>
            </a:r>
            <a:endParaRPr lang="en-US" altLang="zh-CN" sz="2000" dirty="0"/>
          </a:p>
          <a:p>
            <a:pPr lvl="1">
              <a:lnSpc>
                <a:spcPct val="80000"/>
              </a:lnSpc>
              <a:buFont typeface="Wingdings" panose="05000000000000000000" pitchFamily="2" charset="2"/>
              <a:buNone/>
            </a:pPr>
            <a:endParaRPr lang="en-US" altLang="zh-CN" sz="1800" dirty="0"/>
          </a:p>
          <a:p>
            <a:pPr>
              <a:lnSpc>
                <a:spcPct val="80000"/>
              </a:lnSpc>
              <a:buFont typeface="Wingdings" panose="05000000000000000000" pitchFamily="2" charset="2"/>
              <a:buChar char="à"/>
            </a:pPr>
            <a:r>
              <a:rPr lang="en-US" altLang="zh-CN" sz="2000" dirty="0">
                <a:sym typeface="Wingdings" panose="05000000000000000000" pitchFamily="2" charset="2"/>
              </a:rPr>
              <a:t>Successful appliance of Scrum in over 50 companies</a:t>
            </a:r>
          </a:p>
          <a:p>
            <a:pPr>
              <a:lnSpc>
                <a:spcPct val="80000"/>
              </a:lnSpc>
              <a:buFont typeface="Wingdings" panose="05000000000000000000" pitchFamily="2" charset="2"/>
              <a:buNone/>
            </a:pPr>
            <a:r>
              <a:rPr lang="en-US" altLang="zh-CN" sz="2000" dirty="0"/>
              <a:t>	Founders are members in the Agile Alliance</a:t>
            </a:r>
          </a:p>
        </p:txBody>
      </p:sp>
    </p:spTree>
    <p:extLst>
      <p:ext uri="{BB962C8B-B14F-4D97-AF65-F5344CB8AC3E}">
        <p14:creationId xmlns:p14="http://schemas.microsoft.com/office/powerpoint/2010/main" val="1547956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Scrum Framework</a:t>
            </a:r>
            <a:endParaRPr lang="zh-CN" altLang="en-US" dirty="0"/>
          </a:p>
        </p:txBody>
      </p:sp>
      <p:sp>
        <p:nvSpPr>
          <p:cNvPr id="3" name="灯片编号占位符 2"/>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14</a:t>
            </a:fld>
            <a:endParaRPr lang="zh-CN" altLang="en-US">
              <a:solidFill>
                <a:prstClr val="black">
                  <a:tint val="95000"/>
                </a:prstClr>
              </a:solidFill>
            </a:endParaRPr>
          </a:p>
        </p:txBody>
      </p:sp>
      <p:grpSp>
        <p:nvGrpSpPr>
          <p:cNvPr id="4" name="组合 3"/>
          <p:cNvGrpSpPr/>
          <p:nvPr/>
        </p:nvGrpSpPr>
        <p:grpSpPr>
          <a:xfrm>
            <a:off x="609601" y="1924955"/>
            <a:ext cx="3419517" cy="4270883"/>
            <a:chOff x="609601" y="1924955"/>
            <a:chExt cx="3419517" cy="4270883"/>
          </a:xfrm>
        </p:grpSpPr>
        <p:sp>
          <p:nvSpPr>
            <p:cNvPr id="20" name="AutoShape 16"/>
            <p:cNvSpPr>
              <a:spLocks noChangeArrowheads="1"/>
            </p:cNvSpPr>
            <p:nvPr/>
          </p:nvSpPr>
          <p:spPr bwMode="auto">
            <a:xfrm>
              <a:off x="609601" y="2109930"/>
              <a:ext cx="3419517" cy="4085908"/>
            </a:xfrm>
            <a:prstGeom prst="roundRect">
              <a:avLst>
                <a:gd name="adj" fmla="val 4690"/>
              </a:avLst>
            </a:prstGeom>
            <a:noFill/>
            <a:ln w="57150">
              <a:solidFill>
                <a:schemeClr val="folHlink"/>
              </a:solidFill>
              <a:round/>
              <a:headEnd/>
              <a:tailEnd/>
            </a:ln>
            <a:effectLst/>
            <a:extLst>
              <a:ext uri="{909E8E84-426E-40DD-AFC4-6F175D3DCCD1}">
                <a14:hiddenFill xmlns:a14="http://schemas.microsoft.com/office/drawing/2010/main">
                  <a:solidFill>
                    <a:srgbClr val="D2D8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AutoShape 17"/>
            <p:cNvSpPr>
              <a:spLocks noChangeArrowheads="1"/>
            </p:cNvSpPr>
            <p:nvPr/>
          </p:nvSpPr>
          <p:spPr bwMode="gray">
            <a:xfrm>
              <a:off x="931215" y="1924955"/>
              <a:ext cx="2776288" cy="372007"/>
            </a:xfrm>
            <a:prstGeom prst="roundRect">
              <a:avLst>
                <a:gd name="adj" fmla="val 50000"/>
              </a:avLst>
            </a:prstGeom>
            <a:gradFill rotWithShape="1">
              <a:gsLst>
                <a:gs pos="0">
                  <a:schemeClr val="folHlink">
                    <a:gamma/>
                    <a:shade val="38824"/>
                    <a:invGamma/>
                  </a:schemeClr>
                </a:gs>
                <a:gs pos="50000">
                  <a:schemeClr val="folHlink"/>
                </a:gs>
                <a:gs pos="100000">
                  <a:schemeClr val="folHlink">
                    <a:gamma/>
                    <a:shade val="38824"/>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AutoShape 18"/>
            <p:cNvSpPr>
              <a:spLocks noChangeArrowheads="1"/>
            </p:cNvSpPr>
            <p:nvPr/>
          </p:nvSpPr>
          <p:spPr bwMode="auto">
            <a:xfrm flipH="1">
              <a:off x="3440280" y="2017442"/>
              <a:ext cx="106417" cy="18703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AutoShape 19"/>
            <p:cNvSpPr>
              <a:spLocks noChangeArrowheads="1"/>
            </p:cNvSpPr>
            <p:nvPr/>
          </p:nvSpPr>
          <p:spPr bwMode="auto">
            <a:xfrm flipH="1">
              <a:off x="1082563" y="2017442"/>
              <a:ext cx="108781" cy="187031"/>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 name="Text Box 20"/>
          <p:cNvSpPr txBox="1">
            <a:spLocks noChangeArrowheads="1"/>
          </p:cNvSpPr>
          <p:nvPr/>
        </p:nvSpPr>
        <p:spPr bwMode="gray">
          <a:xfrm>
            <a:off x="1912612" y="1892070"/>
            <a:ext cx="787482" cy="400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ea typeface="宋体" panose="02010600030101010101" pitchFamily="2" charset="-122"/>
              </a:rPr>
              <a:t>Roles</a:t>
            </a:r>
            <a:endParaRPr lang="en-US" altLang="zh-CN" sz="2000" b="1" dirty="0">
              <a:solidFill>
                <a:schemeClr val="bg1"/>
              </a:solidFill>
              <a:ea typeface="宋体" panose="02010600030101010101" pitchFamily="2" charset="-122"/>
            </a:endParaRPr>
          </a:p>
        </p:txBody>
      </p:sp>
      <p:grpSp>
        <p:nvGrpSpPr>
          <p:cNvPr id="5" name="组合 4"/>
          <p:cNvGrpSpPr/>
          <p:nvPr/>
        </p:nvGrpSpPr>
        <p:grpSpPr>
          <a:xfrm>
            <a:off x="4445933" y="1929065"/>
            <a:ext cx="3419517" cy="4264718"/>
            <a:chOff x="4445933" y="1929065"/>
            <a:chExt cx="3419517" cy="4264718"/>
          </a:xfrm>
        </p:grpSpPr>
        <p:sp>
          <p:nvSpPr>
            <p:cNvPr id="6" name="AutoShape 4"/>
            <p:cNvSpPr>
              <a:spLocks noChangeArrowheads="1"/>
            </p:cNvSpPr>
            <p:nvPr/>
          </p:nvSpPr>
          <p:spPr bwMode="auto">
            <a:xfrm>
              <a:off x="4445933" y="2107876"/>
              <a:ext cx="3419517" cy="4085907"/>
            </a:xfrm>
            <a:prstGeom prst="roundRect">
              <a:avLst>
                <a:gd name="adj" fmla="val 4690"/>
              </a:avLst>
            </a:prstGeom>
            <a:noFill/>
            <a:ln w="57150">
              <a:solidFill>
                <a:schemeClr val="accent2"/>
              </a:solidFill>
              <a:round/>
              <a:headEnd/>
              <a:tailEnd/>
            </a:ln>
            <a:effectLst/>
            <a:extLst>
              <a:ext uri="{909E8E84-426E-40DD-AFC4-6F175D3DCCD1}">
                <a14:hiddenFill xmlns:a14="http://schemas.microsoft.com/office/drawing/2010/main">
                  <a:solidFill>
                    <a:srgbClr val="F1D08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AutoShape 5"/>
            <p:cNvSpPr>
              <a:spLocks noChangeArrowheads="1"/>
            </p:cNvSpPr>
            <p:nvPr/>
          </p:nvSpPr>
          <p:spPr bwMode="gray">
            <a:xfrm>
              <a:off x="4793560" y="1929065"/>
              <a:ext cx="2776288" cy="372007"/>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AutoShape 6"/>
            <p:cNvSpPr>
              <a:spLocks noChangeArrowheads="1"/>
            </p:cNvSpPr>
            <p:nvPr/>
          </p:nvSpPr>
          <p:spPr bwMode="auto">
            <a:xfrm flipH="1">
              <a:off x="7290800" y="2027719"/>
              <a:ext cx="108781" cy="187032"/>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AutoShape 7"/>
            <p:cNvSpPr>
              <a:spLocks noChangeArrowheads="1"/>
            </p:cNvSpPr>
            <p:nvPr/>
          </p:nvSpPr>
          <p:spPr bwMode="auto">
            <a:xfrm flipH="1">
              <a:off x="4921259" y="2015387"/>
              <a:ext cx="106417" cy="187032"/>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 name="Text Box 13"/>
          <p:cNvSpPr txBox="1">
            <a:spLocks noChangeArrowheads="1"/>
          </p:cNvSpPr>
          <p:nvPr/>
        </p:nvSpPr>
        <p:spPr bwMode="gray">
          <a:xfrm>
            <a:off x="5633837" y="1892070"/>
            <a:ext cx="1034259"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ea typeface="宋体" panose="02010600030101010101" pitchFamily="2" charset="-122"/>
              </a:rPr>
              <a:t>Process</a:t>
            </a:r>
            <a:endParaRPr lang="en-US" altLang="zh-CN" sz="2000" b="1" dirty="0">
              <a:solidFill>
                <a:schemeClr val="bg1"/>
              </a:solidFill>
              <a:ea typeface="宋体" panose="02010600030101010101" pitchFamily="2" charset="-122"/>
            </a:endParaRPr>
          </a:p>
        </p:txBody>
      </p:sp>
      <p:grpSp>
        <p:nvGrpSpPr>
          <p:cNvPr id="14" name="组合 13"/>
          <p:cNvGrpSpPr/>
          <p:nvPr/>
        </p:nvGrpSpPr>
        <p:grpSpPr>
          <a:xfrm>
            <a:off x="8282265" y="1914679"/>
            <a:ext cx="3419517" cy="4270883"/>
            <a:chOff x="8282265" y="1914679"/>
            <a:chExt cx="3419517" cy="4270883"/>
          </a:xfrm>
        </p:grpSpPr>
        <p:sp>
          <p:nvSpPr>
            <p:cNvPr id="10" name="AutoShape 8"/>
            <p:cNvSpPr>
              <a:spLocks noChangeArrowheads="1"/>
            </p:cNvSpPr>
            <p:nvPr/>
          </p:nvSpPr>
          <p:spPr bwMode="auto">
            <a:xfrm>
              <a:off x="8282265" y="2099654"/>
              <a:ext cx="3419517" cy="4085908"/>
            </a:xfrm>
            <a:prstGeom prst="roundRect">
              <a:avLst>
                <a:gd name="adj" fmla="val 4690"/>
              </a:avLst>
            </a:prstGeom>
            <a:noFill/>
            <a:ln w="57150">
              <a:solidFill>
                <a:schemeClr val="hlink"/>
              </a:solidFill>
              <a:round/>
              <a:headEnd/>
              <a:tailEnd/>
            </a:ln>
            <a:effectLst/>
            <a:extLst>
              <a:ext uri="{909E8E84-426E-40DD-AFC4-6F175D3DCCD1}">
                <a14:hiddenFill xmlns:a14="http://schemas.microsoft.com/office/drawing/2010/main">
                  <a:solidFill>
                    <a:srgbClr val="6FC5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AutoShape 9"/>
            <p:cNvSpPr>
              <a:spLocks noChangeArrowheads="1"/>
            </p:cNvSpPr>
            <p:nvPr/>
          </p:nvSpPr>
          <p:spPr bwMode="gray">
            <a:xfrm>
              <a:off x="8603879" y="1914679"/>
              <a:ext cx="2776288" cy="372007"/>
            </a:xfrm>
            <a:prstGeom prst="roundRect">
              <a:avLst>
                <a:gd name="adj" fmla="val 50000"/>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AutoShape 10"/>
            <p:cNvSpPr>
              <a:spLocks noChangeArrowheads="1"/>
            </p:cNvSpPr>
            <p:nvPr/>
          </p:nvSpPr>
          <p:spPr bwMode="auto">
            <a:xfrm flipH="1">
              <a:off x="11115309" y="2007166"/>
              <a:ext cx="106417" cy="184976"/>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AutoShape 11"/>
            <p:cNvSpPr>
              <a:spLocks noChangeArrowheads="1"/>
            </p:cNvSpPr>
            <p:nvPr/>
          </p:nvSpPr>
          <p:spPr bwMode="auto">
            <a:xfrm flipH="1">
              <a:off x="8757593" y="2007166"/>
              <a:ext cx="106417" cy="184976"/>
            </a:xfrm>
            <a:prstGeom prst="octagon">
              <a:avLst>
                <a:gd name="adj" fmla="val 2928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 name="Text Box 14"/>
          <p:cNvSpPr txBox="1">
            <a:spLocks noChangeArrowheads="1"/>
          </p:cNvSpPr>
          <p:nvPr/>
        </p:nvSpPr>
        <p:spPr bwMode="gray">
          <a:xfrm>
            <a:off x="9423565" y="1892070"/>
            <a:ext cx="1141659"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rgbClr val="FFFFFF"/>
                </a:solidFill>
                <a:ea typeface="宋体" panose="02010600030101010101" pitchFamily="2" charset="-122"/>
              </a:rPr>
              <a:t>Artifacts</a:t>
            </a:r>
            <a:endParaRPr lang="en-US" altLang="zh-CN" sz="2000" b="1" dirty="0">
              <a:solidFill>
                <a:srgbClr val="FFFFFF"/>
              </a:solidFill>
              <a:ea typeface="宋体" panose="02010600030101010101" pitchFamily="2" charset="-122"/>
            </a:endParaRPr>
          </a:p>
        </p:txBody>
      </p:sp>
      <p:grpSp>
        <p:nvGrpSpPr>
          <p:cNvPr id="17" name="组合 16"/>
          <p:cNvGrpSpPr/>
          <p:nvPr/>
        </p:nvGrpSpPr>
        <p:grpSpPr>
          <a:xfrm>
            <a:off x="1082563" y="2635463"/>
            <a:ext cx="2464134" cy="1806881"/>
            <a:chOff x="1082563" y="2635463"/>
            <a:chExt cx="2464134" cy="1806881"/>
          </a:xfrm>
        </p:grpSpPr>
        <p:sp>
          <p:nvSpPr>
            <p:cNvPr id="25" name="Text Box 21"/>
            <p:cNvSpPr txBox="1">
              <a:spLocks noChangeArrowheads="1"/>
            </p:cNvSpPr>
            <p:nvPr/>
          </p:nvSpPr>
          <p:spPr bwMode="auto">
            <a:xfrm>
              <a:off x="1082563" y="2635463"/>
              <a:ext cx="2464134" cy="400110"/>
            </a:xfrm>
            <a:prstGeom prst="rect">
              <a:avLst/>
            </a:prstGeom>
            <a:solidFill>
              <a:schemeClr val="accent6">
                <a:lumMod val="50000"/>
              </a:schemeClr>
            </a:solidFill>
            <a:ln>
              <a:solidFill>
                <a:schemeClr val="accent6">
                  <a:lumMod val="50000"/>
                </a:schemeClr>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0" hangingPunct="0"/>
              <a:r>
                <a:rPr lang="en-US" altLang="zh-CN" sz="2000" b="1" dirty="0" smtClean="0">
                  <a:solidFill>
                    <a:schemeClr val="bg1"/>
                  </a:solidFill>
                  <a:ea typeface="宋体" panose="02010600030101010101" pitchFamily="2" charset="-122"/>
                </a:rPr>
                <a:t>Product Manager</a:t>
              </a:r>
              <a:endParaRPr lang="en-US" altLang="zh-CN" sz="2000" b="1" dirty="0">
                <a:solidFill>
                  <a:schemeClr val="bg1"/>
                </a:solidFill>
                <a:ea typeface="宋体" panose="02010600030101010101" pitchFamily="2" charset="-122"/>
              </a:endParaRPr>
            </a:p>
          </p:txBody>
        </p:sp>
        <p:sp>
          <p:nvSpPr>
            <p:cNvPr id="28" name="Text Box 21"/>
            <p:cNvSpPr txBox="1">
              <a:spLocks noChangeArrowheads="1"/>
            </p:cNvSpPr>
            <p:nvPr/>
          </p:nvSpPr>
          <p:spPr bwMode="auto">
            <a:xfrm>
              <a:off x="1082563" y="3341931"/>
              <a:ext cx="2464134" cy="400110"/>
            </a:xfrm>
            <a:prstGeom prst="rect">
              <a:avLst/>
            </a:prstGeom>
            <a:solidFill>
              <a:schemeClr val="accent6">
                <a:lumMod val="50000"/>
              </a:schemeClr>
            </a:solidFill>
            <a:ln>
              <a:solidFill>
                <a:schemeClr val="accent6">
                  <a:lumMod val="50000"/>
                </a:schemeClr>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0" hangingPunct="0"/>
              <a:r>
                <a:rPr lang="en-US" altLang="zh-CN" sz="2000" b="1" dirty="0" err="1" smtClean="0">
                  <a:solidFill>
                    <a:schemeClr val="bg1"/>
                  </a:solidFill>
                  <a:ea typeface="宋体" panose="02010600030101010101" pitchFamily="2" charset="-122"/>
                </a:rPr>
                <a:t>ScrumMaster</a:t>
              </a:r>
              <a:endParaRPr lang="en-US" altLang="zh-CN" sz="2000" b="1" dirty="0">
                <a:solidFill>
                  <a:schemeClr val="bg1"/>
                </a:solidFill>
                <a:ea typeface="宋体" panose="02010600030101010101" pitchFamily="2" charset="-122"/>
              </a:endParaRPr>
            </a:p>
          </p:txBody>
        </p:sp>
        <p:sp>
          <p:nvSpPr>
            <p:cNvPr id="29" name="Text Box 21"/>
            <p:cNvSpPr txBox="1">
              <a:spLocks noChangeArrowheads="1"/>
            </p:cNvSpPr>
            <p:nvPr/>
          </p:nvSpPr>
          <p:spPr bwMode="auto">
            <a:xfrm>
              <a:off x="1082563" y="4042234"/>
              <a:ext cx="2464134" cy="400110"/>
            </a:xfrm>
            <a:prstGeom prst="rect">
              <a:avLst/>
            </a:prstGeom>
            <a:solidFill>
              <a:schemeClr val="accent6">
                <a:lumMod val="50000"/>
              </a:schemeClr>
            </a:solidFill>
            <a:ln>
              <a:solidFill>
                <a:schemeClr val="accent6">
                  <a:lumMod val="50000"/>
                </a:schemeClr>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0" hangingPunct="0"/>
              <a:r>
                <a:rPr lang="en-US" altLang="zh-CN" sz="2000" b="1" dirty="0" smtClean="0">
                  <a:solidFill>
                    <a:schemeClr val="bg1"/>
                  </a:solidFill>
                  <a:ea typeface="宋体" panose="02010600030101010101" pitchFamily="2" charset="-122"/>
                </a:rPr>
                <a:t>Team</a:t>
              </a:r>
              <a:endParaRPr lang="en-US" altLang="zh-CN" sz="2000" b="1" dirty="0">
                <a:solidFill>
                  <a:schemeClr val="bg1"/>
                </a:solidFill>
                <a:ea typeface="宋体" panose="02010600030101010101" pitchFamily="2" charset="-122"/>
              </a:endParaRPr>
            </a:p>
          </p:txBody>
        </p:sp>
      </p:grpSp>
      <p:grpSp>
        <p:nvGrpSpPr>
          <p:cNvPr id="18" name="组合 17"/>
          <p:cNvGrpSpPr/>
          <p:nvPr/>
        </p:nvGrpSpPr>
        <p:grpSpPr>
          <a:xfrm>
            <a:off x="4935447" y="2635463"/>
            <a:ext cx="2477140" cy="2517460"/>
            <a:chOff x="4935447" y="2635463"/>
            <a:chExt cx="2477140" cy="2517460"/>
          </a:xfrm>
        </p:grpSpPr>
        <p:sp>
          <p:nvSpPr>
            <p:cNvPr id="30" name="Text Box 21"/>
            <p:cNvSpPr txBox="1">
              <a:spLocks noChangeArrowheads="1"/>
            </p:cNvSpPr>
            <p:nvPr/>
          </p:nvSpPr>
          <p:spPr bwMode="auto">
            <a:xfrm>
              <a:off x="4935447" y="2635463"/>
              <a:ext cx="2464134" cy="400110"/>
            </a:xfrm>
            <a:prstGeom prst="rect">
              <a:avLst/>
            </a:prstGeom>
            <a:solidFill>
              <a:schemeClr val="accent2">
                <a:lumMod val="75000"/>
              </a:schemeClr>
            </a:solidFill>
            <a:ln>
              <a:solidFill>
                <a:schemeClr val="accent2">
                  <a:lumMod val="50000"/>
                </a:schemeClr>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0" hangingPunct="0"/>
              <a:r>
                <a:rPr lang="en-US" altLang="zh-CN" sz="2000" b="1" dirty="0" smtClean="0">
                  <a:solidFill>
                    <a:schemeClr val="bg1"/>
                  </a:solidFill>
                  <a:ea typeface="宋体" panose="02010600030101010101" pitchFamily="2" charset="-122"/>
                </a:rPr>
                <a:t>Sprint planning</a:t>
              </a:r>
              <a:endParaRPr lang="en-US" altLang="zh-CN" sz="2000" b="1" dirty="0">
                <a:solidFill>
                  <a:schemeClr val="bg1"/>
                </a:solidFill>
                <a:ea typeface="宋体" panose="02010600030101010101" pitchFamily="2" charset="-122"/>
              </a:endParaRPr>
            </a:p>
          </p:txBody>
        </p:sp>
        <p:sp>
          <p:nvSpPr>
            <p:cNvPr id="31" name="Text Box 21"/>
            <p:cNvSpPr txBox="1">
              <a:spLocks noChangeArrowheads="1"/>
            </p:cNvSpPr>
            <p:nvPr/>
          </p:nvSpPr>
          <p:spPr bwMode="auto">
            <a:xfrm>
              <a:off x="4935447" y="3341931"/>
              <a:ext cx="2464134" cy="400110"/>
            </a:xfrm>
            <a:prstGeom prst="rect">
              <a:avLst/>
            </a:prstGeom>
            <a:solidFill>
              <a:schemeClr val="accent2">
                <a:lumMod val="75000"/>
              </a:schemeClr>
            </a:solidFill>
            <a:ln>
              <a:solidFill>
                <a:schemeClr val="accent2">
                  <a:lumMod val="50000"/>
                </a:schemeClr>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0" hangingPunct="0"/>
              <a:r>
                <a:rPr lang="en-US" altLang="zh-CN" sz="2000" b="1" dirty="0" smtClean="0">
                  <a:solidFill>
                    <a:schemeClr val="bg1"/>
                  </a:solidFill>
                  <a:ea typeface="宋体" panose="02010600030101010101" pitchFamily="2" charset="-122"/>
                </a:rPr>
                <a:t>Sprint review</a:t>
              </a:r>
              <a:endParaRPr lang="en-US" altLang="zh-CN" sz="2000" b="1" dirty="0">
                <a:solidFill>
                  <a:schemeClr val="bg1"/>
                </a:solidFill>
                <a:ea typeface="宋体" panose="02010600030101010101" pitchFamily="2" charset="-122"/>
              </a:endParaRPr>
            </a:p>
          </p:txBody>
        </p:sp>
        <p:sp>
          <p:nvSpPr>
            <p:cNvPr id="32" name="Text Box 21"/>
            <p:cNvSpPr txBox="1">
              <a:spLocks noChangeArrowheads="1"/>
            </p:cNvSpPr>
            <p:nvPr/>
          </p:nvSpPr>
          <p:spPr bwMode="auto">
            <a:xfrm>
              <a:off x="4948453" y="4048399"/>
              <a:ext cx="2464134" cy="400110"/>
            </a:xfrm>
            <a:prstGeom prst="rect">
              <a:avLst/>
            </a:prstGeom>
            <a:solidFill>
              <a:schemeClr val="accent2">
                <a:lumMod val="75000"/>
              </a:schemeClr>
            </a:solidFill>
            <a:ln>
              <a:solidFill>
                <a:schemeClr val="accent2">
                  <a:lumMod val="50000"/>
                </a:schemeClr>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0" hangingPunct="0"/>
              <a:r>
                <a:rPr lang="en-US" altLang="zh-CN" sz="2000" b="1" dirty="0" smtClean="0">
                  <a:solidFill>
                    <a:schemeClr val="bg1"/>
                  </a:solidFill>
                  <a:ea typeface="宋体" panose="02010600030101010101" pitchFamily="2" charset="-122"/>
                </a:rPr>
                <a:t>Sprint retrospective</a:t>
              </a:r>
              <a:endParaRPr lang="en-US" altLang="zh-CN" sz="2000" b="1" dirty="0">
                <a:solidFill>
                  <a:schemeClr val="bg1"/>
                </a:solidFill>
                <a:ea typeface="宋体" panose="02010600030101010101" pitchFamily="2" charset="-122"/>
              </a:endParaRPr>
            </a:p>
          </p:txBody>
        </p:sp>
        <p:sp>
          <p:nvSpPr>
            <p:cNvPr id="33" name="Text Box 21"/>
            <p:cNvSpPr txBox="1">
              <a:spLocks noChangeArrowheads="1"/>
            </p:cNvSpPr>
            <p:nvPr/>
          </p:nvSpPr>
          <p:spPr bwMode="auto">
            <a:xfrm>
              <a:off x="4948453" y="4752813"/>
              <a:ext cx="2464134" cy="400110"/>
            </a:xfrm>
            <a:prstGeom prst="rect">
              <a:avLst/>
            </a:prstGeom>
            <a:solidFill>
              <a:schemeClr val="accent2">
                <a:lumMod val="75000"/>
              </a:schemeClr>
            </a:solidFill>
            <a:ln>
              <a:solidFill>
                <a:schemeClr val="accent2">
                  <a:lumMod val="50000"/>
                </a:schemeClr>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0" hangingPunct="0"/>
              <a:r>
                <a:rPr lang="en-US" altLang="zh-CN" sz="2000" b="1" dirty="0" smtClean="0">
                  <a:solidFill>
                    <a:schemeClr val="bg1"/>
                  </a:solidFill>
                  <a:ea typeface="宋体" panose="02010600030101010101" pitchFamily="2" charset="-122"/>
                </a:rPr>
                <a:t>Daily scrum meeting</a:t>
              </a:r>
              <a:endParaRPr lang="en-US" altLang="zh-CN" sz="2000" b="1" dirty="0">
                <a:solidFill>
                  <a:schemeClr val="bg1"/>
                </a:solidFill>
                <a:ea typeface="宋体" panose="02010600030101010101" pitchFamily="2" charset="-122"/>
              </a:endParaRPr>
            </a:p>
          </p:txBody>
        </p:sp>
      </p:grpSp>
      <p:grpSp>
        <p:nvGrpSpPr>
          <p:cNvPr id="19" name="组合 18"/>
          <p:cNvGrpSpPr/>
          <p:nvPr/>
        </p:nvGrpSpPr>
        <p:grpSpPr>
          <a:xfrm>
            <a:off x="8849037" y="2629298"/>
            <a:ext cx="2477140" cy="1813046"/>
            <a:chOff x="8849037" y="2629298"/>
            <a:chExt cx="2477140" cy="1813046"/>
          </a:xfrm>
        </p:grpSpPr>
        <p:sp>
          <p:nvSpPr>
            <p:cNvPr id="34" name="Text Box 21"/>
            <p:cNvSpPr txBox="1">
              <a:spLocks noChangeArrowheads="1"/>
            </p:cNvSpPr>
            <p:nvPr/>
          </p:nvSpPr>
          <p:spPr bwMode="auto">
            <a:xfrm>
              <a:off x="8849037" y="2629298"/>
              <a:ext cx="2464134" cy="400110"/>
            </a:xfrm>
            <a:prstGeom prst="rect">
              <a:avLst/>
            </a:prstGeom>
            <a:solidFill>
              <a:srgbClr val="147FAA"/>
            </a:solidFill>
            <a:ln>
              <a:solidFill>
                <a:schemeClr val="accent2">
                  <a:lumMod val="50000"/>
                </a:schemeClr>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0" hangingPunct="0"/>
              <a:r>
                <a:rPr lang="en-US" altLang="zh-CN" sz="2000" b="1" dirty="0" smtClean="0">
                  <a:solidFill>
                    <a:schemeClr val="bg1"/>
                  </a:solidFill>
                  <a:ea typeface="宋体" panose="02010600030101010101" pitchFamily="2" charset="-122"/>
                </a:rPr>
                <a:t>Product backlog</a:t>
              </a:r>
              <a:endParaRPr lang="en-US" altLang="zh-CN" sz="2000" b="1" dirty="0">
                <a:solidFill>
                  <a:schemeClr val="bg1"/>
                </a:solidFill>
                <a:ea typeface="宋体" panose="02010600030101010101" pitchFamily="2" charset="-122"/>
              </a:endParaRPr>
            </a:p>
          </p:txBody>
        </p:sp>
        <p:sp>
          <p:nvSpPr>
            <p:cNvPr id="35" name="Text Box 21"/>
            <p:cNvSpPr txBox="1">
              <a:spLocks noChangeArrowheads="1"/>
            </p:cNvSpPr>
            <p:nvPr/>
          </p:nvSpPr>
          <p:spPr bwMode="auto">
            <a:xfrm>
              <a:off x="8849037" y="3335766"/>
              <a:ext cx="2464134" cy="400110"/>
            </a:xfrm>
            <a:prstGeom prst="rect">
              <a:avLst/>
            </a:prstGeom>
            <a:solidFill>
              <a:srgbClr val="147FAA"/>
            </a:solidFill>
            <a:ln>
              <a:solidFill>
                <a:schemeClr val="accent2">
                  <a:lumMod val="50000"/>
                </a:schemeClr>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0" hangingPunct="0"/>
              <a:r>
                <a:rPr lang="en-US" altLang="zh-CN" sz="2000" b="1" dirty="0" smtClean="0">
                  <a:solidFill>
                    <a:schemeClr val="bg1"/>
                  </a:solidFill>
                  <a:ea typeface="宋体" panose="02010600030101010101" pitchFamily="2" charset="-122"/>
                </a:rPr>
                <a:t>Sprint backlog</a:t>
              </a:r>
              <a:endParaRPr lang="en-US" altLang="zh-CN" sz="2000" b="1" dirty="0">
                <a:solidFill>
                  <a:schemeClr val="bg1"/>
                </a:solidFill>
                <a:ea typeface="宋体" panose="02010600030101010101" pitchFamily="2" charset="-122"/>
              </a:endParaRPr>
            </a:p>
          </p:txBody>
        </p:sp>
        <p:sp>
          <p:nvSpPr>
            <p:cNvPr id="36" name="Text Box 21"/>
            <p:cNvSpPr txBox="1">
              <a:spLocks noChangeArrowheads="1"/>
            </p:cNvSpPr>
            <p:nvPr/>
          </p:nvSpPr>
          <p:spPr bwMode="auto">
            <a:xfrm>
              <a:off x="8862043" y="4042234"/>
              <a:ext cx="2464134" cy="400110"/>
            </a:xfrm>
            <a:prstGeom prst="rect">
              <a:avLst/>
            </a:prstGeom>
            <a:solidFill>
              <a:srgbClr val="147FAA"/>
            </a:solidFill>
            <a:ln>
              <a:solidFill>
                <a:schemeClr val="accent2">
                  <a:lumMod val="50000"/>
                </a:schemeClr>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0" hangingPunct="0"/>
              <a:r>
                <a:rPr lang="en-US" altLang="zh-CN" sz="2000" b="1" dirty="0" err="1" smtClean="0">
                  <a:solidFill>
                    <a:schemeClr val="bg1"/>
                  </a:solidFill>
                  <a:ea typeface="宋体" panose="02010600030101010101" pitchFamily="2" charset="-122"/>
                </a:rPr>
                <a:t>Burndown</a:t>
              </a:r>
              <a:r>
                <a:rPr lang="en-US" altLang="zh-CN" sz="2000" b="1" dirty="0" smtClean="0">
                  <a:solidFill>
                    <a:schemeClr val="bg1"/>
                  </a:solidFill>
                  <a:ea typeface="宋体" panose="02010600030101010101" pitchFamily="2" charset="-122"/>
                </a:rPr>
                <a:t> charts</a:t>
              </a:r>
              <a:endParaRPr lang="en-US" altLang="zh-CN" sz="2000" b="1" dirty="0">
                <a:solidFill>
                  <a:schemeClr val="bg1"/>
                </a:solidFill>
                <a:ea typeface="宋体" panose="02010600030101010101" pitchFamily="2" charset="-122"/>
              </a:endParaRPr>
            </a:p>
          </p:txBody>
        </p:sp>
      </p:grpSp>
    </p:spTree>
    <p:extLst>
      <p:ext uri="{BB962C8B-B14F-4D97-AF65-F5344CB8AC3E}">
        <p14:creationId xmlns:p14="http://schemas.microsoft.com/office/powerpoint/2010/main" val="129510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Roles</a:t>
            </a:r>
            <a:endParaRPr lang="zh-CN" altLang="en-US" dirty="0"/>
          </a:p>
        </p:txBody>
      </p:sp>
      <p:sp>
        <p:nvSpPr>
          <p:cNvPr id="3" name="内容占位符 2"/>
          <p:cNvSpPr>
            <a:spLocks noGrp="1"/>
          </p:cNvSpPr>
          <p:nvPr>
            <p:ph idx="1"/>
          </p:nvPr>
        </p:nvSpPr>
        <p:spPr/>
        <p:txBody>
          <a:bodyPr>
            <a:normAutofit/>
          </a:bodyPr>
          <a:lstStyle/>
          <a:p>
            <a:r>
              <a:rPr lang="en-US" altLang="zh-CN" b="1" dirty="0" smtClean="0">
                <a:solidFill>
                  <a:srgbClr val="C00000"/>
                </a:solidFill>
              </a:rPr>
              <a:t>Product Owner </a:t>
            </a:r>
            <a:r>
              <a:rPr lang="en-US" altLang="zh-CN" dirty="0" smtClean="0"/>
              <a:t>who represents the stakeholders</a:t>
            </a:r>
          </a:p>
          <a:p>
            <a:pPr lvl="1"/>
            <a:r>
              <a:rPr lang="en-US" altLang="zh-CN" dirty="0" smtClean="0"/>
              <a:t>Ensure that the Scrum Team works with the right things from a business perspective</a:t>
            </a:r>
          </a:p>
          <a:p>
            <a:r>
              <a:rPr lang="en-US" altLang="zh-CN" b="1" dirty="0" smtClean="0">
                <a:solidFill>
                  <a:srgbClr val="C00000"/>
                </a:solidFill>
              </a:rPr>
              <a:t>Scrum Master </a:t>
            </a:r>
            <a:r>
              <a:rPr lang="en-US" altLang="zh-CN" dirty="0" smtClean="0"/>
              <a:t>who maintains the processes and works similar to a project manager</a:t>
            </a:r>
          </a:p>
          <a:p>
            <a:r>
              <a:rPr lang="en-US" altLang="zh-CN" b="1" dirty="0" smtClean="0">
                <a:solidFill>
                  <a:srgbClr val="C00000"/>
                </a:solidFill>
              </a:rPr>
              <a:t>Scrum Team </a:t>
            </a:r>
            <a:r>
              <a:rPr lang="en-US" altLang="zh-CN" dirty="0" smtClean="0"/>
              <a:t>which includes the developers</a:t>
            </a:r>
          </a:p>
          <a:p>
            <a:pPr lvl="1"/>
            <a:r>
              <a:rPr lang="en-US" altLang="zh-CN" dirty="0" smtClean="0"/>
              <a:t>Self-organized and the members have joint responsibility for the results</a:t>
            </a:r>
          </a:p>
          <a:p>
            <a:pPr lvl="1"/>
            <a:endParaRPr lang="zh-CN" altLang="en-US" dirty="0"/>
          </a:p>
        </p:txBody>
      </p:sp>
      <p:sp>
        <p:nvSpPr>
          <p:cNvPr id="4" name="灯片编号占位符 3"/>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15</a:t>
            </a:fld>
            <a:endParaRPr lang="zh-CN" altLang="en-US">
              <a:solidFill>
                <a:prstClr val="black">
                  <a:tint val="95000"/>
                </a:prstClr>
              </a:solidFill>
            </a:endParaRPr>
          </a:p>
        </p:txBody>
      </p:sp>
    </p:spTree>
    <p:extLst>
      <p:ext uri="{BB962C8B-B14F-4D97-AF65-F5344CB8AC3E}">
        <p14:creationId xmlns:p14="http://schemas.microsoft.com/office/powerpoint/2010/main" val="90936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Scrum Overview</a:t>
            </a:r>
            <a:endParaRPr lang="zh-CN" altLang="en-US" dirty="0"/>
          </a:p>
        </p:txBody>
      </p:sp>
      <p:sp>
        <p:nvSpPr>
          <p:cNvPr id="3" name="灯片编号占位符 2"/>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16</a:t>
            </a:fld>
            <a:endParaRPr lang="zh-CN" altLang="en-US">
              <a:solidFill>
                <a:prstClr val="black">
                  <a:tint val="95000"/>
                </a:prstClr>
              </a:solidFill>
            </a:endParaRPr>
          </a:p>
        </p:txBody>
      </p:sp>
      <p:sp>
        <p:nvSpPr>
          <p:cNvPr id="15" name="右箭头 14"/>
          <p:cNvSpPr/>
          <p:nvPr/>
        </p:nvSpPr>
        <p:spPr>
          <a:xfrm>
            <a:off x="2643209" y="4220331"/>
            <a:ext cx="1304565" cy="48463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 name="立方体 3"/>
          <p:cNvSpPr/>
          <p:nvPr/>
        </p:nvSpPr>
        <p:spPr>
          <a:xfrm>
            <a:off x="824478" y="4737170"/>
            <a:ext cx="1537251" cy="427383"/>
          </a:xfrm>
          <a:prstGeom prst="cube">
            <a:avLst/>
          </a:prstGeom>
          <a:solidFill>
            <a:schemeClr val="bg1">
              <a:lumMod val="85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 name="立方体 4"/>
          <p:cNvSpPr/>
          <p:nvPr/>
        </p:nvSpPr>
        <p:spPr>
          <a:xfrm>
            <a:off x="824477" y="4379360"/>
            <a:ext cx="1537251" cy="427383"/>
          </a:xfrm>
          <a:prstGeom prst="cube">
            <a:avLst/>
          </a:prstGeom>
          <a:solidFill>
            <a:schemeClr val="bg1">
              <a:lumMod val="85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立方体 5"/>
          <p:cNvSpPr/>
          <p:nvPr/>
        </p:nvSpPr>
        <p:spPr>
          <a:xfrm>
            <a:off x="824477" y="4006641"/>
            <a:ext cx="1537251" cy="427383"/>
          </a:xfrm>
          <a:prstGeom prst="cube">
            <a:avLst/>
          </a:prstGeom>
          <a:solidFill>
            <a:schemeClr val="bg1">
              <a:lumMod val="85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 name="立方体 6"/>
          <p:cNvSpPr/>
          <p:nvPr/>
        </p:nvSpPr>
        <p:spPr>
          <a:xfrm>
            <a:off x="824477" y="3608015"/>
            <a:ext cx="1537251" cy="427383"/>
          </a:xfrm>
          <a:prstGeom prst="cube">
            <a:avLst/>
          </a:prstGeom>
          <a:solidFill>
            <a:schemeClr val="bg1">
              <a:lumMod val="85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8" name="文本框 17"/>
          <p:cNvSpPr txBox="1"/>
          <p:nvPr/>
        </p:nvSpPr>
        <p:spPr>
          <a:xfrm>
            <a:off x="931381" y="5377500"/>
            <a:ext cx="1303562" cy="830997"/>
          </a:xfrm>
          <a:prstGeom prst="rect">
            <a:avLst/>
          </a:prstGeom>
          <a:noFill/>
        </p:spPr>
        <p:txBody>
          <a:bodyPr wrap="none" rtlCol="0">
            <a:spAutoFit/>
          </a:bodyPr>
          <a:lstStyle/>
          <a:p>
            <a:pPr algn="ctr"/>
            <a:r>
              <a:rPr lang="en-US" altLang="zh-CN" sz="2400" b="1" dirty="0" smtClean="0"/>
              <a:t>Product </a:t>
            </a:r>
          </a:p>
          <a:p>
            <a:pPr algn="ctr"/>
            <a:r>
              <a:rPr lang="en-US" altLang="zh-CN" sz="2400" b="1" dirty="0" smtClean="0"/>
              <a:t>Backlog</a:t>
            </a:r>
            <a:endParaRPr lang="zh-CN" altLang="en-US" sz="2400" b="1" dirty="0"/>
          </a:p>
        </p:txBody>
      </p:sp>
      <p:grpSp>
        <p:nvGrpSpPr>
          <p:cNvPr id="23" name="组合 22"/>
          <p:cNvGrpSpPr/>
          <p:nvPr/>
        </p:nvGrpSpPr>
        <p:grpSpPr>
          <a:xfrm>
            <a:off x="4228878" y="3834392"/>
            <a:ext cx="1550504" cy="2374105"/>
            <a:chOff x="4218938" y="3325690"/>
            <a:chExt cx="1550504" cy="2374105"/>
          </a:xfrm>
        </p:grpSpPr>
        <p:sp>
          <p:nvSpPr>
            <p:cNvPr id="8" name="流程图: 多文档 7"/>
            <p:cNvSpPr/>
            <p:nvPr/>
          </p:nvSpPr>
          <p:spPr>
            <a:xfrm>
              <a:off x="4218938" y="3325690"/>
              <a:ext cx="1550504" cy="1256510"/>
            </a:xfrm>
            <a:prstGeom prst="flowChartMultidocument">
              <a:avLst/>
            </a:prstGeom>
            <a:solidFill>
              <a:schemeClr val="bg1">
                <a:lumMod val="8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9" name="文本框 18"/>
            <p:cNvSpPr txBox="1"/>
            <p:nvPr/>
          </p:nvSpPr>
          <p:spPr>
            <a:xfrm>
              <a:off x="4370462" y="4868798"/>
              <a:ext cx="1247456" cy="830997"/>
            </a:xfrm>
            <a:prstGeom prst="rect">
              <a:avLst/>
            </a:prstGeom>
            <a:noFill/>
          </p:spPr>
          <p:txBody>
            <a:bodyPr wrap="none" rtlCol="0">
              <a:spAutoFit/>
            </a:bodyPr>
            <a:lstStyle/>
            <a:p>
              <a:pPr algn="ctr"/>
              <a:r>
                <a:rPr lang="en-US" altLang="zh-CN" sz="2400" b="1" dirty="0" smtClean="0"/>
                <a:t>Sprint</a:t>
              </a:r>
            </a:p>
            <a:p>
              <a:pPr algn="ctr"/>
              <a:r>
                <a:rPr lang="en-US" altLang="zh-CN" sz="2400" b="1" dirty="0" smtClean="0"/>
                <a:t>Backlog</a:t>
              </a:r>
              <a:endParaRPr lang="zh-CN" altLang="en-US" sz="2400" b="1" dirty="0"/>
            </a:p>
          </p:txBody>
        </p:sp>
      </p:grpSp>
      <p:grpSp>
        <p:nvGrpSpPr>
          <p:cNvPr id="25" name="组合 24"/>
          <p:cNvGrpSpPr/>
          <p:nvPr/>
        </p:nvGrpSpPr>
        <p:grpSpPr>
          <a:xfrm>
            <a:off x="5981477" y="2912387"/>
            <a:ext cx="2268589" cy="2926777"/>
            <a:chOff x="5971537" y="2403685"/>
            <a:chExt cx="2268589" cy="2926777"/>
          </a:xfrm>
        </p:grpSpPr>
        <p:grpSp>
          <p:nvGrpSpPr>
            <p:cNvPr id="24" name="组合 23"/>
            <p:cNvGrpSpPr/>
            <p:nvPr/>
          </p:nvGrpSpPr>
          <p:grpSpPr>
            <a:xfrm>
              <a:off x="5971537" y="2403685"/>
              <a:ext cx="2268589" cy="1792576"/>
              <a:chOff x="5971537" y="2403685"/>
              <a:chExt cx="2268589" cy="1792576"/>
            </a:xfrm>
          </p:grpSpPr>
          <p:sp>
            <p:nvSpPr>
              <p:cNvPr id="9" name="右箭头 8"/>
              <p:cNvSpPr/>
              <p:nvPr/>
            </p:nvSpPr>
            <p:spPr>
              <a:xfrm>
                <a:off x="7261718" y="3711629"/>
                <a:ext cx="978408" cy="48463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3" name="形状 12"/>
              <p:cNvSpPr/>
              <p:nvPr/>
            </p:nvSpPr>
            <p:spPr>
              <a:xfrm rot="2819007">
                <a:off x="6260275" y="2404638"/>
                <a:ext cx="1689857" cy="1687952"/>
              </a:xfrm>
              <a:prstGeom prst="leftCircularArrow">
                <a:avLst>
                  <a:gd name="adj1" fmla="val 10980"/>
                  <a:gd name="adj2" fmla="val 1142322"/>
                  <a:gd name="adj3" fmla="val 6300000"/>
                  <a:gd name="adj4" fmla="val 656514"/>
                  <a:gd name="adj5" fmla="val 15172"/>
                </a:avLst>
              </a:prstGeom>
            </p:spPr>
            <p:style>
              <a:lnRef idx="1">
                <a:schemeClr val="accent2"/>
              </a:lnRef>
              <a:fillRef idx="2">
                <a:schemeClr val="accent2"/>
              </a:fillRef>
              <a:effectRef idx="1">
                <a:schemeClr val="accent2"/>
              </a:effectRef>
              <a:fontRef idx="minor">
                <a:schemeClr val="dk1"/>
              </a:fontRef>
            </p:style>
          </p:sp>
          <p:sp>
            <p:nvSpPr>
              <p:cNvPr id="14" name="右箭头 13"/>
              <p:cNvSpPr/>
              <p:nvPr/>
            </p:nvSpPr>
            <p:spPr>
              <a:xfrm>
                <a:off x="5971537" y="3711629"/>
                <a:ext cx="978408" cy="48463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grpSp>
        <p:sp>
          <p:nvSpPr>
            <p:cNvPr id="20" name="文本框 19"/>
            <p:cNvSpPr txBox="1"/>
            <p:nvPr/>
          </p:nvSpPr>
          <p:spPr>
            <a:xfrm>
              <a:off x="6596440" y="4868797"/>
              <a:ext cx="1005403" cy="461665"/>
            </a:xfrm>
            <a:prstGeom prst="rect">
              <a:avLst/>
            </a:prstGeom>
            <a:noFill/>
          </p:spPr>
          <p:txBody>
            <a:bodyPr wrap="none" rtlCol="0">
              <a:spAutoFit/>
            </a:bodyPr>
            <a:lstStyle/>
            <a:p>
              <a:pPr algn="ctr"/>
              <a:r>
                <a:rPr lang="en-US" altLang="zh-CN" sz="2400" b="1" dirty="0" smtClean="0"/>
                <a:t>Sprint</a:t>
              </a:r>
              <a:endParaRPr lang="zh-CN" altLang="en-US" sz="2400" b="1" dirty="0"/>
            </a:p>
          </p:txBody>
        </p:sp>
      </p:grpSp>
      <p:grpSp>
        <p:nvGrpSpPr>
          <p:cNvPr id="26" name="组合 25"/>
          <p:cNvGrpSpPr/>
          <p:nvPr/>
        </p:nvGrpSpPr>
        <p:grpSpPr>
          <a:xfrm>
            <a:off x="8401298" y="3435139"/>
            <a:ext cx="2730171" cy="2773357"/>
            <a:chOff x="8391358" y="2926437"/>
            <a:chExt cx="2730171" cy="2773357"/>
          </a:xfrm>
        </p:grpSpPr>
        <p:sp>
          <p:nvSpPr>
            <p:cNvPr id="16" name="立方体 15"/>
            <p:cNvSpPr/>
            <p:nvPr/>
          </p:nvSpPr>
          <p:spPr>
            <a:xfrm>
              <a:off x="8702892" y="2926437"/>
              <a:ext cx="2107095" cy="1625686"/>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1" name="文本框 20"/>
            <p:cNvSpPr txBox="1"/>
            <p:nvPr/>
          </p:nvSpPr>
          <p:spPr>
            <a:xfrm>
              <a:off x="8391358" y="4868797"/>
              <a:ext cx="2730171" cy="830997"/>
            </a:xfrm>
            <a:prstGeom prst="rect">
              <a:avLst/>
            </a:prstGeom>
            <a:noFill/>
          </p:spPr>
          <p:txBody>
            <a:bodyPr wrap="none" rtlCol="0">
              <a:spAutoFit/>
            </a:bodyPr>
            <a:lstStyle/>
            <a:p>
              <a:pPr algn="ctr"/>
              <a:r>
                <a:rPr lang="en-US" altLang="zh-CN" sz="2400" b="1" dirty="0" smtClean="0"/>
                <a:t>Working increment</a:t>
              </a:r>
            </a:p>
            <a:p>
              <a:pPr algn="ctr"/>
              <a:r>
                <a:rPr lang="en-US" altLang="zh-CN" sz="2400" b="1" dirty="0" smtClean="0"/>
                <a:t>Of the software</a:t>
              </a:r>
              <a:endParaRPr lang="zh-CN" altLang="en-US" sz="2400" b="1" dirty="0"/>
            </a:p>
          </p:txBody>
        </p:sp>
      </p:grpSp>
      <p:sp>
        <p:nvSpPr>
          <p:cNvPr id="29" name="文本框 28"/>
          <p:cNvSpPr txBox="1"/>
          <p:nvPr/>
        </p:nvSpPr>
        <p:spPr>
          <a:xfrm>
            <a:off x="870388" y="1643224"/>
            <a:ext cx="1639357" cy="830997"/>
          </a:xfrm>
          <a:prstGeom prst="rect">
            <a:avLst/>
          </a:prstGeom>
          <a:noFill/>
        </p:spPr>
        <p:txBody>
          <a:bodyPr wrap="square" rtlCol="0">
            <a:spAutoFit/>
          </a:bodyPr>
          <a:lstStyle/>
          <a:p>
            <a:r>
              <a:rPr lang="en-US" altLang="zh-CN" sz="2400" b="1" dirty="0" smtClean="0"/>
              <a:t>Creating a </a:t>
            </a:r>
          </a:p>
          <a:p>
            <a:r>
              <a:rPr lang="en-US" altLang="zh-CN" sz="2400" b="1" dirty="0" smtClean="0"/>
              <a:t>backlog</a:t>
            </a:r>
            <a:endParaRPr lang="zh-CN" altLang="en-US" sz="2400" b="1" dirty="0"/>
          </a:p>
        </p:txBody>
      </p:sp>
      <p:sp>
        <p:nvSpPr>
          <p:cNvPr id="32" name="文本框 31"/>
          <p:cNvSpPr txBox="1"/>
          <p:nvPr/>
        </p:nvSpPr>
        <p:spPr>
          <a:xfrm>
            <a:off x="3676985" y="1827888"/>
            <a:ext cx="2615395" cy="461665"/>
          </a:xfrm>
          <a:prstGeom prst="rect">
            <a:avLst/>
          </a:prstGeom>
          <a:noFill/>
        </p:spPr>
        <p:txBody>
          <a:bodyPr wrap="square" rtlCol="0">
            <a:spAutoFit/>
          </a:bodyPr>
          <a:lstStyle/>
          <a:p>
            <a:r>
              <a:rPr lang="en-US" altLang="zh-CN" sz="2400" b="1" dirty="0" smtClean="0"/>
              <a:t>The </a:t>
            </a:r>
            <a:r>
              <a:rPr lang="en-US" altLang="zh-CN" sz="2400" b="1" dirty="0" smtClean="0">
                <a:solidFill>
                  <a:srgbClr val="C00000"/>
                </a:solidFill>
              </a:rPr>
              <a:t>Sprint</a:t>
            </a:r>
            <a:r>
              <a:rPr lang="en-US" altLang="zh-CN" sz="2400" b="1" dirty="0" smtClean="0"/>
              <a:t> Phase</a:t>
            </a:r>
            <a:endParaRPr lang="zh-CN" altLang="en-US" sz="2400" b="1" dirty="0"/>
          </a:p>
        </p:txBody>
      </p:sp>
      <p:sp>
        <p:nvSpPr>
          <p:cNvPr id="33" name="右箭头 32"/>
          <p:cNvSpPr/>
          <p:nvPr/>
        </p:nvSpPr>
        <p:spPr>
          <a:xfrm>
            <a:off x="2643209" y="1931093"/>
            <a:ext cx="884298" cy="255257"/>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grpSp>
        <p:nvGrpSpPr>
          <p:cNvPr id="35" name="组合 34"/>
          <p:cNvGrpSpPr/>
          <p:nvPr/>
        </p:nvGrpSpPr>
        <p:grpSpPr>
          <a:xfrm>
            <a:off x="5399187" y="2366677"/>
            <a:ext cx="1709894" cy="1142338"/>
            <a:chOff x="5465109" y="1889544"/>
            <a:chExt cx="1709894" cy="1142338"/>
          </a:xfrm>
        </p:grpSpPr>
        <p:sp>
          <p:nvSpPr>
            <p:cNvPr id="17" name="形状 16"/>
            <p:cNvSpPr/>
            <p:nvPr/>
          </p:nvSpPr>
          <p:spPr>
            <a:xfrm rot="16523589" flipH="1">
              <a:off x="6128988" y="1862610"/>
              <a:ext cx="1019081" cy="1072949"/>
            </a:xfrm>
            <a:prstGeom prst="leftCircularArrow">
              <a:avLst>
                <a:gd name="adj1" fmla="val 10980"/>
                <a:gd name="adj2" fmla="val 1142322"/>
                <a:gd name="adj3" fmla="val 6300000"/>
                <a:gd name="adj4" fmla="val 656514"/>
                <a:gd name="adj5" fmla="val 15172"/>
              </a:avLst>
            </a:prstGeom>
          </p:spPr>
          <p:style>
            <a:lnRef idx="1">
              <a:schemeClr val="accent2"/>
            </a:lnRef>
            <a:fillRef idx="2">
              <a:schemeClr val="accent2"/>
            </a:fillRef>
            <a:effectRef idx="1">
              <a:schemeClr val="accent2"/>
            </a:effectRef>
            <a:fontRef idx="minor">
              <a:schemeClr val="dk1"/>
            </a:fontRef>
          </p:style>
        </p:sp>
        <p:sp>
          <p:nvSpPr>
            <p:cNvPr id="34" name="文本框 33"/>
            <p:cNvSpPr txBox="1"/>
            <p:nvPr/>
          </p:nvSpPr>
          <p:spPr>
            <a:xfrm>
              <a:off x="5465109" y="2323996"/>
              <a:ext cx="893193" cy="707886"/>
            </a:xfrm>
            <a:prstGeom prst="rect">
              <a:avLst/>
            </a:prstGeom>
            <a:noFill/>
          </p:spPr>
          <p:txBody>
            <a:bodyPr wrap="none" rtlCol="0">
              <a:spAutoFit/>
            </a:bodyPr>
            <a:lstStyle/>
            <a:p>
              <a:pPr algn="ctr"/>
              <a:r>
                <a:rPr lang="en-US" altLang="zh-CN" sz="2000" b="1" dirty="0" smtClean="0"/>
                <a:t>Daily</a:t>
              </a:r>
              <a:br>
                <a:rPr lang="en-US" altLang="zh-CN" sz="2000" b="1" dirty="0" smtClean="0"/>
              </a:br>
              <a:r>
                <a:rPr lang="en-US" altLang="zh-CN" sz="2000" b="1" dirty="0" smtClean="0"/>
                <a:t>Scrum</a:t>
              </a:r>
              <a:endParaRPr lang="zh-CN" altLang="en-US" sz="2000" b="1" dirty="0"/>
            </a:p>
          </p:txBody>
        </p:sp>
      </p:grpSp>
    </p:spTree>
    <p:extLst>
      <p:ext uri="{BB962C8B-B14F-4D97-AF65-F5344CB8AC3E}">
        <p14:creationId xmlns:p14="http://schemas.microsoft.com/office/powerpoint/2010/main" val="250375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fill="hold"/>
                                        <p:tgtEl>
                                          <p:spTgt spid="33"/>
                                        </p:tgtEl>
                                        <p:attrNameLst>
                                          <p:attrName>ppt_x</p:attrName>
                                        </p:attrNameLst>
                                      </p:cBhvr>
                                      <p:tavLst>
                                        <p:tav tm="0">
                                          <p:val>
                                            <p:strVal val="0-#ppt_w/2"/>
                                          </p:val>
                                        </p:tav>
                                        <p:tav tm="100000">
                                          <p:val>
                                            <p:strVal val="#ppt_x"/>
                                          </p:val>
                                        </p:tav>
                                      </p:tavLst>
                                    </p:anim>
                                    <p:anim calcmode="lin" valueType="num">
                                      <p:cBhvr additive="base">
                                        <p:cTn id="41" dur="500" fill="hold"/>
                                        <p:tgtEl>
                                          <p:spTgt spid="33"/>
                                        </p:tgtEl>
                                        <p:attrNameLst>
                                          <p:attrName>ppt_y</p:attrName>
                                        </p:attrNameLst>
                                      </p:cBhvr>
                                      <p:tavLst>
                                        <p:tav tm="0">
                                          <p:val>
                                            <p:strVal val="#ppt_y"/>
                                          </p:val>
                                        </p:tav>
                                        <p:tav tm="100000">
                                          <p:val>
                                            <p:strVal val="#ppt_y"/>
                                          </p:val>
                                        </p:tav>
                                      </p:tavLst>
                                    </p:anim>
                                  </p:childTnLst>
                                </p:cTn>
                              </p:par>
                              <p:par>
                                <p:cTn id="42" presetID="31"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p:cTn id="44" dur="1000" fill="hold"/>
                                        <p:tgtEl>
                                          <p:spTgt spid="32"/>
                                        </p:tgtEl>
                                        <p:attrNameLst>
                                          <p:attrName>ppt_w</p:attrName>
                                        </p:attrNameLst>
                                      </p:cBhvr>
                                      <p:tavLst>
                                        <p:tav tm="0">
                                          <p:val>
                                            <p:fltVal val="0"/>
                                          </p:val>
                                        </p:tav>
                                        <p:tav tm="100000">
                                          <p:val>
                                            <p:strVal val="#ppt_w"/>
                                          </p:val>
                                        </p:tav>
                                      </p:tavLst>
                                    </p:anim>
                                    <p:anim calcmode="lin" valueType="num">
                                      <p:cBhvr>
                                        <p:cTn id="45" dur="1000" fill="hold"/>
                                        <p:tgtEl>
                                          <p:spTgt spid="32"/>
                                        </p:tgtEl>
                                        <p:attrNameLst>
                                          <p:attrName>ppt_h</p:attrName>
                                        </p:attrNameLst>
                                      </p:cBhvr>
                                      <p:tavLst>
                                        <p:tav tm="0">
                                          <p:val>
                                            <p:fltVal val="0"/>
                                          </p:val>
                                        </p:tav>
                                        <p:tav tm="100000">
                                          <p:val>
                                            <p:strVal val="#ppt_h"/>
                                          </p:val>
                                        </p:tav>
                                      </p:tavLst>
                                    </p:anim>
                                    <p:anim calcmode="lin" valueType="num">
                                      <p:cBhvr>
                                        <p:cTn id="46" dur="1000" fill="hold"/>
                                        <p:tgtEl>
                                          <p:spTgt spid="32"/>
                                        </p:tgtEl>
                                        <p:attrNameLst>
                                          <p:attrName>style.rotation</p:attrName>
                                        </p:attrNameLst>
                                      </p:cBhvr>
                                      <p:tavLst>
                                        <p:tav tm="0">
                                          <p:val>
                                            <p:fltVal val="90"/>
                                          </p:val>
                                        </p:tav>
                                        <p:tav tm="100000">
                                          <p:val>
                                            <p:fltVal val="0"/>
                                          </p:val>
                                        </p:tav>
                                      </p:tavLst>
                                    </p:anim>
                                    <p:animEffect transition="in" filter="fade">
                                      <p:cBhvr>
                                        <p:cTn id="47" dur="10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59" presetClass="path" presetSubtype="0" accel="50000" decel="50000" fill="hold" grpId="1" nodeType="clickEffect">
                                  <p:stCondLst>
                                    <p:cond delay="0"/>
                                  </p:stCondLst>
                                  <p:childTnLst>
                                    <p:animMotion origin="layout" path="M 1.04167E-6 -0.01644 C 1.04167E-6 -0.08588 0.01628 -0.13936 0.03594 -0.13936 C 0.05638 -0.13936 0.07266 -0.08588 0.07266 -0.01644 C 0.07266 0.05324 0.08893 0.1074 0.10937 0.1074 C 0.12904 0.1074 0.14544 0.05324 0.14544 -0.01644 " pathEditMode="relative" rAng="0" ptsTypes="AAAAA">
                                      <p:cBhvr>
                                        <p:cTn id="51" dur="2000" fill="hold"/>
                                        <p:tgtEl>
                                          <p:spTgt spid="7"/>
                                        </p:tgtEl>
                                        <p:attrNameLst>
                                          <p:attrName>ppt_x</p:attrName>
                                          <p:attrName>ppt_y</p:attrName>
                                        </p:attrNameLst>
                                      </p:cBhvr>
                                      <p:rCtr x="7266" y="46"/>
                                    </p:animMotion>
                                  </p:childTnLst>
                                </p:cTn>
                              </p:par>
                            </p:childTnLst>
                          </p:cTn>
                        </p:par>
                        <p:par>
                          <p:cTn id="52" fill="hold">
                            <p:stCondLst>
                              <p:cond delay="2000"/>
                            </p:stCondLst>
                            <p:childTnLst>
                              <p:par>
                                <p:cTn id="53" presetID="42"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1000"/>
                                        <p:tgtEl>
                                          <p:spTgt spid="15"/>
                                        </p:tgtEl>
                                      </p:cBhvr>
                                    </p:animEffect>
                                    <p:anim calcmode="lin" valueType="num">
                                      <p:cBhvr>
                                        <p:cTn id="56" dur="1000" fill="hold"/>
                                        <p:tgtEl>
                                          <p:spTgt spid="15"/>
                                        </p:tgtEl>
                                        <p:attrNameLst>
                                          <p:attrName>ppt_x</p:attrName>
                                        </p:attrNameLst>
                                      </p:cBhvr>
                                      <p:tavLst>
                                        <p:tav tm="0">
                                          <p:val>
                                            <p:strVal val="#ppt_x"/>
                                          </p:val>
                                        </p:tav>
                                        <p:tav tm="100000">
                                          <p:val>
                                            <p:strVal val="#ppt_x"/>
                                          </p:val>
                                        </p:tav>
                                      </p:tavLst>
                                    </p:anim>
                                    <p:anim calcmode="lin" valueType="num">
                                      <p:cBhvr>
                                        <p:cTn id="57" dur="1000" fill="hold"/>
                                        <p:tgtEl>
                                          <p:spTgt spid="15"/>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1000"/>
                                        <p:tgtEl>
                                          <p:spTgt spid="23"/>
                                        </p:tgtEl>
                                      </p:cBhvr>
                                    </p:animEffect>
                                    <p:anim calcmode="lin" valueType="num">
                                      <p:cBhvr>
                                        <p:cTn id="61" dur="1000" fill="hold"/>
                                        <p:tgtEl>
                                          <p:spTgt spid="23"/>
                                        </p:tgtEl>
                                        <p:attrNameLst>
                                          <p:attrName>ppt_x</p:attrName>
                                        </p:attrNameLst>
                                      </p:cBhvr>
                                      <p:tavLst>
                                        <p:tav tm="0">
                                          <p:val>
                                            <p:strVal val="#ppt_x"/>
                                          </p:val>
                                        </p:tav>
                                        <p:tav tm="100000">
                                          <p:val>
                                            <p:strVal val="#ppt_x"/>
                                          </p:val>
                                        </p:tav>
                                      </p:tavLst>
                                    </p:anim>
                                    <p:anim calcmode="lin" valueType="num">
                                      <p:cBhvr>
                                        <p:cTn id="6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1000"/>
                                        <p:tgtEl>
                                          <p:spTgt spid="35"/>
                                        </p:tgtEl>
                                      </p:cBhvr>
                                    </p:animEffect>
                                    <p:anim calcmode="lin" valueType="num">
                                      <p:cBhvr>
                                        <p:cTn id="75" dur="1000" fill="hold"/>
                                        <p:tgtEl>
                                          <p:spTgt spid="35"/>
                                        </p:tgtEl>
                                        <p:attrNameLst>
                                          <p:attrName>ppt_x</p:attrName>
                                        </p:attrNameLst>
                                      </p:cBhvr>
                                      <p:tavLst>
                                        <p:tav tm="0">
                                          <p:val>
                                            <p:strVal val="#ppt_x"/>
                                          </p:val>
                                        </p:tav>
                                        <p:tav tm="100000">
                                          <p:val>
                                            <p:strVal val="#ppt_x"/>
                                          </p:val>
                                        </p:tav>
                                      </p:tavLst>
                                    </p:anim>
                                    <p:anim calcmode="lin" valueType="num">
                                      <p:cBhvr>
                                        <p:cTn id="7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1000"/>
                                        <p:tgtEl>
                                          <p:spTgt spid="26"/>
                                        </p:tgtEl>
                                      </p:cBhvr>
                                    </p:animEffect>
                                    <p:anim calcmode="lin" valueType="num">
                                      <p:cBhvr>
                                        <p:cTn id="82" dur="1000" fill="hold"/>
                                        <p:tgtEl>
                                          <p:spTgt spid="26"/>
                                        </p:tgtEl>
                                        <p:attrNameLst>
                                          <p:attrName>ppt_x</p:attrName>
                                        </p:attrNameLst>
                                      </p:cBhvr>
                                      <p:tavLst>
                                        <p:tav tm="0">
                                          <p:val>
                                            <p:strVal val="#ppt_x"/>
                                          </p:val>
                                        </p:tav>
                                        <p:tav tm="100000">
                                          <p:val>
                                            <p:strVal val="#ppt_x"/>
                                          </p:val>
                                        </p:tav>
                                      </p:tavLst>
                                    </p:anim>
                                    <p:anim calcmode="lin" valueType="num">
                                      <p:cBhvr>
                                        <p:cTn id="8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animBg="1"/>
      <p:bldP spid="5" grpId="0" animBg="1"/>
      <p:bldP spid="6" grpId="0" animBg="1"/>
      <p:bldP spid="7" grpId="0" animBg="1"/>
      <p:bldP spid="7" grpId="1" animBg="1"/>
      <p:bldP spid="18" grpId="0"/>
      <p:bldP spid="29" grpId="0"/>
      <p:bldP spid="32" grpId="0"/>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608169" y="2365047"/>
            <a:ext cx="10110579" cy="2634336"/>
            <a:chOff x="1608169" y="2365047"/>
            <a:chExt cx="10110579" cy="2634336"/>
          </a:xfrm>
        </p:grpSpPr>
        <p:sp>
          <p:nvSpPr>
            <p:cNvPr id="44" name="流程图: 过程 43"/>
            <p:cNvSpPr/>
            <p:nvPr/>
          </p:nvSpPr>
          <p:spPr>
            <a:xfrm>
              <a:off x="1608169" y="2365047"/>
              <a:ext cx="9006822" cy="263433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45" name="文本框 44"/>
            <p:cNvSpPr txBox="1"/>
            <p:nvPr/>
          </p:nvSpPr>
          <p:spPr>
            <a:xfrm>
              <a:off x="10713345" y="3254926"/>
              <a:ext cx="1005403" cy="830997"/>
            </a:xfrm>
            <a:prstGeom prst="rect">
              <a:avLst/>
            </a:prstGeom>
            <a:noFill/>
          </p:spPr>
          <p:txBody>
            <a:bodyPr wrap="none" rtlCol="0">
              <a:spAutoFit/>
            </a:bodyPr>
            <a:lstStyle/>
            <a:p>
              <a:pPr algn="ctr"/>
              <a:r>
                <a:rPr lang="en-US" altLang="zh-CN" sz="2400" b="1" dirty="0" smtClean="0"/>
                <a:t>A </a:t>
              </a:r>
            </a:p>
            <a:p>
              <a:pPr algn="ctr"/>
              <a:r>
                <a:rPr lang="en-US" altLang="zh-CN" sz="2400" b="1" dirty="0" smtClean="0"/>
                <a:t>Sprint</a:t>
              </a:r>
              <a:endParaRPr lang="zh-CN" altLang="en-US" sz="2400" b="1" dirty="0"/>
            </a:p>
          </p:txBody>
        </p:sp>
      </p:grpSp>
      <p:sp>
        <p:nvSpPr>
          <p:cNvPr id="2" name="灯片编号占位符 1"/>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17</a:t>
            </a:fld>
            <a:endParaRPr lang="zh-CN" altLang="en-US">
              <a:solidFill>
                <a:prstClr val="black">
                  <a:tint val="95000"/>
                </a:prstClr>
              </a:solidFill>
            </a:endParaRPr>
          </a:p>
        </p:txBody>
      </p:sp>
      <p:grpSp>
        <p:nvGrpSpPr>
          <p:cNvPr id="12" name="组合 11"/>
          <p:cNvGrpSpPr/>
          <p:nvPr/>
        </p:nvGrpSpPr>
        <p:grpSpPr>
          <a:xfrm>
            <a:off x="1135955" y="290697"/>
            <a:ext cx="1685925" cy="6460622"/>
            <a:chOff x="590549" y="1953845"/>
            <a:chExt cx="1685925" cy="4494580"/>
          </a:xfrm>
        </p:grpSpPr>
        <p:sp>
          <p:nvSpPr>
            <p:cNvPr id="13" name="圆角矩形 12"/>
            <p:cNvSpPr/>
            <p:nvPr/>
          </p:nvSpPr>
          <p:spPr>
            <a:xfrm>
              <a:off x="590549" y="1953845"/>
              <a:ext cx="1685925" cy="685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dirty="0" smtClean="0"/>
                <a:t>Product </a:t>
              </a:r>
            </a:p>
            <a:p>
              <a:pPr algn="ctr"/>
              <a:r>
                <a:rPr lang="en-US" altLang="zh-CN" sz="2000" b="1" dirty="0" smtClean="0"/>
                <a:t>Owner</a:t>
              </a:r>
              <a:endParaRPr lang="zh-CN" altLang="en-US" sz="2000" b="1" dirty="0"/>
            </a:p>
          </p:txBody>
        </p:sp>
        <p:cxnSp>
          <p:nvCxnSpPr>
            <p:cNvPr id="14" name="直接连接符 13"/>
            <p:cNvCxnSpPr/>
            <p:nvPr/>
          </p:nvCxnSpPr>
          <p:spPr>
            <a:xfrm flipH="1">
              <a:off x="1447797" y="2639645"/>
              <a:ext cx="1" cy="38087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5053259" y="290697"/>
            <a:ext cx="1685925" cy="6073658"/>
            <a:chOff x="3486151" y="1953845"/>
            <a:chExt cx="1685925" cy="6073658"/>
          </a:xfrm>
        </p:grpSpPr>
        <p:sp>
          <p:nvSpPr>
            <p:cNvPr id="16" name="圆角矩形 15"/>
            <p:cNvSpPr/>
            <p:nvPr/>
          </p:nvSpPr>
          <p:spPr>
            <a:xfrm>
              <a:off x="3486151" y="1953845"/>
              <a:ext cx="1685925" cy="685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t>Scrum Master</a:t>
              </a:r>
              <a:endParaRPr lang="zh-CN" altLang="en-US" sz="2000" b="1" dirty="0"/>
            </a:p>
          </p:txBody>
        </p:sp>
        <p:cxnSp>
          <p:nvCxnSpPr>
            <p:cNvPr id="17" name="直接连接符 16"/>
            <p:cNvCxnSpPr/>
            <p:nvPr/>
          </p:nvCxnSpPr>
          <p:spPr>
            <a:xfrm>
              <a:off x="4329115" y="2639645"/>
              <a:ext cx="0" cy="53878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9400136" y="296473"/>
            <a:ext cx="1685925" cy="6180526"/>
            <a:chOff x="6550026" y="1953845"/>
            <a:chExt cx="1685925" cy="6180526"/>
          </a:xfrm>
        </p:grpSpPr>
        <p:sp>
          <p:nvSpPr>
            <p:cNvPr id="19" name="圆角矩形 18"/>
            <p:cNvSpPr/>
            <p:nvPr/>
          </p:nvSpPr>
          <p:spPr>
            <a:xfrm>
              <a:off x="6550026" y="1953845"/>
              <a:ext cx="1685925"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b="1" dirty="0" smtClean="0"/>
                <a:t>Scrum </a:t>
              </a:r>
            </a:p>
            <a:p>
              <a:pPr algn="ctr"/>
              <a:r>
                <a:rPr lang="en-US" altLang="zh-CN" sz="2000" b="1" dirty="0" smtClean="0"/>
                <a:t>Team</a:t>
              </a:r>
              <a:endParaRPr lang="zh-CN" altLang="en-US" sz="2000" b="1" dirty="0"/>
            </a:p>
          </p:txBody>
        </p:sp>
        <p:cxnSp>
          <p:nvCxnSpPr>
            <p:cNvPr id="20" name="直接连接符 19"/>
            <p:cNvCxnSpPr/>
            <p:nvPr/>
          </p:nvCxnSpPr>
          <p:spPr>
            <a:xfrm flipH="1">
              <a:off x="7392988" y="2639645"/>
              <a:ext cx="38100" cy="54947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11530" y="1450230"/>
            <a:ext cx="2089654" cy="5179169"/>
            <a:chOff x="11530" y="1450230"/>
            <a:chExt cx="2089654" cy="5179169"/>
          </a:xfrm>
        </p:grpSpPr>
        <p:sp>
          <p:nvSpPr>
            <p:cNvPr id="21" name="流程图: 过程 20"/>
            <p:cNvSpPr/>
            <p:nvPr/>
          </p:nvSpPr>
          <p:spPr>
            <a:xfrm>
              <a:off x="1854677" y="1450230"/>
              <a:ext cx="246507" cy="5179169"/>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nvGrpSpPr>
            <p:cNvPr id="3" name="组合 2"/>
            <p:cNvGrpSpPr/>
            <p:nvPr/>
          </p:nvGrpSpPr>
          <p:grpSpPr>
            <a:xfrm>
              <a:off x="1361661" y="1769165"/>
              <a:ext cx="493016" cy="4707834"/>
              <a:chOff x="1361661" y="1769165"/>
              <a:chExt cx="493016" cy="4707834"/>
            </a:xfrm>
          </p:grpSpPr>
          <p:cxnSp>
            <p:nvCxnSpPr>
              <p:cNvPr id="30" name="直接连接符 29"/>
              <p:cNvCxnSpPr/>
              <p:nvPr/>
            </p:nvCxnSpPr>
            <p:spPr>
              <a:xfrm>
                <a:off x="1361661" y="1769165"/>
                <a:ext cx="49301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374014" y="1769165"/>
                <a:ext cx="22136" cy="47078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396150" y="6476999"/>
                <a:ext cx="458527" cy="0"/>
              </a:xfrm>
              <a:prstGeom prst="line">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35" name="文本框 34"/>
            <p:cNvSpPr txBox="1"/>
            <p:nvPr/>
          </p:nvSpPr>
          <p:spPr>
            <a:xfrm>
              <a:off x="11530" y="3070261"/>
              <a:ext cx="1435008" cy="1200329"/>
            </a:xfrm>
            <a:prstGeom prst="rect">
              <a:avLst/>
            </a:prstGeom>
            <a:noFill/>
          </p:spPr>
          <p:txBody>
            <a:bodyPr wrap="none" rtlCol="0">
              <a:spAutoFit/>
            </a:bodyPr>
            <a:lstStyle/>
            <a:p>
              <a:pPr algn="ctr"/>
              <a:r>
                <a:rPr lang="en-US" altLang="zh-CN" sz="2400" b="1" dirty="0" smtClean="0"/>
                <a:t>Maintain </a:t>
              </a:r>
            </a:p>
            <a:p>
              <a:pPr algn="ctr"/>
              <a:r>
                <a:rPr lang="en-US" altLang="zh-CN" sz="2400" b="1" dirty="0" smtClean="0"/>
                <a:t>Product </a:t>
              </a:r>
            </a:p>
            <a:p>
              <a:pPr algn="ctr"/>
              <a:r>
                <a:rPr lang="en-US" altLang="zh-CN" sz="2400" b="1" dirty="0" err="1" smtClean="0"/>
                <a:t>Blacklog</a:t>
              </a:r>
              <a:endParaRPr lang="zh-CN" altLang="en-US" sz="2400" b="1" dirty="0"/>
            </a:p>
          </p:txBody>
        </p:sp>
      </p:grpSp>
      <p:grpSp>
        <p:nvGrpSpPr>
          <p:cNvPr id="5" name="组合 4"/>
          <p:cNvGrpSpPr/>
          <p:nvPr/>
        </p:nvGrpSpPr>
        <p:grpSpPr>
          <a:xfrm>
            <a:off x="2137070" y="1217439"/>
            <a:ext cx="8144128" cy="938007"/>
            <a:chOff x="2137070" y="1217439"/>
            <a:chExt cx="8144128" cy="938007"/>
          </a:xfrm>
        </p:grpSpPr>
        <p:cxnSp>
          <p:nvCxnSpPr>
            <p:cNvPr id="36" name="直接连接符 35"/>
            <p:cNvCxnSpPr/>
            <p:nvPr/>
          </p:nvCxnSpPr>
          <p:spPr>
            <a:xfrm flipV="1">
              <a:off x="2137070" y="2132254"/>
              <a:ext cx="3739090" cy="23192"/>
            </a:xfrm>
            <a:prstGeom prst="line">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856095" y="2132254"/>
              <a:ext cx="4425103" cy="0"/>
            </a:xfrm>
            <a:prstGeom prst="line">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195316" y="1217439"/>
              <a:ext cx="4831388" cy="830997"/>
            </a:xfrm>
            <a:prstGeom prst="rect">
              <a:avLst/>
            </a:prstGeom>
            <a:solidFill>
              <a:schemeClr val="bg1"/>
            </a:solidFill>
          </p:spPr>
          <p:txBody>
            <a:bodyPr wrap="square" rtlCol="0">
              <a:spAutoFit/>
            </a:bodyPr>
            <a:lstStyle/>
            <a:p>
              <a:pPr algn="ctr"/>
              <a:r>
                <a:rPr lang="en-US" altLang="zh-CN" sz="2400" b="1" dirty="0" smtClean="0"/>
                <a:t>Transfer the highest prioritized goals to a Sprint Backlog</a:t>
              </a:r>
              <a:endParaRPr lang="zh-CN" altLang="en-US" sz="2400" b="1" dirty="0"/>
            </a:p>
          </p:txBody>
        </p:sp>
      </p:grpSp>
      <p:grpSp>
        <p:nvGrpSpPr>
          <p:cNvPr id="7" name="组合 6"/>
          <p:cNvGrpSpPr/>
          <p:nvPr/>
        </p:nvGrpSpPr>
        <p:grpSpPr>
          <a:xfrm>
            <a:off x="5906996" y="2422910"/>
            <a:ext cx="4374202" cy="463625"/>
            <a:chOff x="5906996" y="2422910"/>
            <a:chExt cx="4374202" cy="463625"/>
          </a:xfrm>
        </p:grpSpPr>
        <p:cxnSp>
          <p:nvCxnSpPr>
            <p:cNvPr id="46" name="直接连接符 45"/>
            <p:cNvCxnSpPr/>
            <p:nvPr/>
          </p:nvCxnSpPr>
          <p:spPr>
            <a:xfrm flipV="1">
              <a:off x="5906996" y="2884575"/>
              <a:ext cx="4374202" cy="1960"/>
            </a:xfrm>
            <a:prstGeom prst="line">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6873531" y="2422910"/>
              <a:ext cx="2492031" cy="461665"/>
            </a:xfrm>
            <a:prstGeom prst="rect">
              <a:avLst/>
            </a:prstGeom>
            <a:noFill/>
          </p:spPr>
          <p:txBody>
            <a:bodyPr wrap="square" rtlCol="0">
              <a:spAutoFit/>
            </a:bodyPr>
            <a:lstStyle/>
            <a:p>
              <a:pPr algn="ctr"/>
              <a:r>
                <a:rPr lang="en-US" altLang="zh-CN" sz="2400" b="1" dirty="0" smtClean="0"/>
                <a:t>Daily Scrum</a:t>
              </a:r>
              <a:endParaRPr lang="zh-CN" altLang="en-US" sz="2400" b="1" dirty="0"/>
            </a:p>
          </p:txBody>
        </p:sp>
      </p:grpSp>
      <p:grpSp>
        <p:nvGrpSpPr>
          <p:cNvPr id="9" name="组合 8"/>
          <p:cNvGrpSpPr/>
          <p:nvPr/>
        </p:nvGrpSpPr>
        <p:grpSpPr>
          <a:xfrm>
            <a:off x="2157135" y="3717648"/>
            <a:ext cx="8124063" cy="508048"/>
            <a:chOff x="2157135" y="3717648"/>
            <a:chExt cx="8124063" cy="508048"/>
          </a:xfrm>
        </p:grpSpPr>
        <p:cxnSp>
          <p:nvCxnSpPr>
            <p:cNvPr id="50" name="直接连接符 49"/>
            <p:cNvCxnSpPr/>
            <p:nvPr/>
          </p:nvCxnSpPr>
          <p:spPr>
            <a:xfrm flipV="1">
              <a:off x="2157135" y="4202504"/>
              <a:ext cx="3739090" cy="23192"/>
            </a:xfrm>
            <a:prstGeom prst="line">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876160" y="4202504"/>
              <a:ext cx="4405038" cy="0"/>
            </a:xfrm>
            <a:prstGeom prst="line">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4372734" y="3717648"/>
              <a:ext cx="3068524" cy="461665"/>
            </a:xfrm>
            <a:prstGeom prst="rect">
              <a:avLst/>
            </a:prstGeom>
            <a:noFill/>
          </p:spPr>
          <p:txBody>
            <a:bodyPr wrap="square" rtlCol="0">
              <a:spAutoFit/>
            </a:bodyPr>
            <a:lstStyle/>
            <a:p>
              <a:pPr algn="ctr"/>
              <a:r>
                <a:rPr lang="en-US" altLang="zh-CN" sz="2400" b="1" dirty="0" smtClean="0"/>
                <a:t>Demo and Evaluation</a:t>
              </a:r>
              <a:endParaRPr lang="zh-CN" altLang="en-US" sz="2400" b="1" dirty="0"/>
            </a:p>
          </p:txBody>
        </p:sp>
      </p:grpSp>
      <p:grpSp>
        <p:nvGrpSpPr>
          <p:cNvPr id="10" name="组合 9"/>
          <p:cNvGrpSpPr/>
          <p:nvPr/>
        </p:nvGrpSpPr>
        <p:grpSpPr>
          <a:xfrm>
            <a:off x="5900067" y="4313529"/>
            <a:ext cx="4350722" cy="463625"/>
            <a:chOff x="5900067" y="4313529"/>
            <a:chExt cx="4350722" cy="463625"/>
          </a:xfrm>
        </p:grpSpPr>
        <p:cxnSp>
          <p:nvCxnSpPr>
            <p:cNvPr id="65" name="直接连接符 64"/>
            <p:cNvCxnSpPr/>
            <p:nvPr/>
          </p:nvCxnSpPr>
          <p:spPr>
            <a:xfrm flipV="1">
              <a:off x="5900067" y="4775194"/>
              <a:ext cx="4350722" cy="1960"/>
            </a:xfrm>
            <a:prstGeom prst="line">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6057855" y="4313529"/>
              <a:ext cx="4050241" cy="461665"/>
            </a:xfrm>
            <a:prstGeom prst="rect">
              <a:avLst/>
            </a:prstGeom>
            <a:noFill/>
          </p:spPr>
          <p:txBody>
            <a:bodyPr wrap="square" rtlCol="0">
              <a:spAutoFit/>
            </a:bodyPr>
            <a:lstStyle/>
            <a:p>
              <a:pPr algn="ctr"/>
              <a:r>
                <a:rPr lang="en-US" altLang="zh-CN" sz="2400" b="1" dirty="0" smtClean="0"/>
                <a:t>Sprint Retrospective</a:t>
              </a:r>
              <a:endParaRPr lang="zh-CN" altLang="en-US" sz="2400" b="1" dirty="0"/>
            </a:p>
          </p:txBody>
        </p:sp>
      </p:grpSp>
      <p:grpSp>
        <p:nvGrpSpPr>
          <p:cNvPr id="8" name="组合 7"/>
          <p:cNvGrpSpPr/>
          <p:nvPr/>
        </p:nvGrpSpPr>
        <p:grpSpPr>
          <a:xfrm>
            <a:off x="5900066" y="3067988"/>
            <a:ext cx="4350722" cy="463625"/>
            <a:chOff x="5900066" y="3067988"/>
            <a:chExt cx="4350722" cy="463625"/>
          </a:xfrm>
        </p:grpSpPr>
        <p:cxnSp>
          <p:nvCxnSpPr>
            <p:cNvPr id="48" name="直接连接符 47"/>
            <p:cNvCxnSpPr/>
            <p:nvPr/>
          </p:nvCxnSpPr>
          <p:spPr>
            <a:xfrm flipV="1">
              <a:off x="5900066" y="3529653"/>
              <a:ext cx="4350722" cy="1960"/>
            </a:xfrm>
            <a:prstGeom prst="line">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6866601" y="3067988"/>
              <a:ext cx="2492031" cy="461665"/>
            </a:xfrm>
            <a:prstGeom prst="rect">
              <a:avLst/>
            </a:prstGeom>
            <a:noFill/>
          </p:spPr>
          <p:txBody>
            <a:bodyPr wrap="square" rtlCol="0">
              <a:spAutoFit/>
            </a:bodyPr>
            <a:lstStyle/>
            <a:p>
              <a:pPr algn="ctr"/>
              <a:r>
                <a:rPr lang="en-US" altLang="zh-CN" sz="2400" b="1" dirty="0" smtClean="0"/>
                <a:t>Burn-down chart</a:t>
              </a:r>
              <a:endParaRPr lang="zh-CN" altLang="en-US" sz="2400" b="1" dirty="0"/>
            </a:p>
          </p:txBody>
        </p:sp>
      </p:grpSp>
      <p:grpSp>
        <p:nvGrpSpPr>
          <p:cNvPr id="28" name="组合 27"/>
          <p:cNvGrpSpPr/>
          <p:nvPr/>
        </p:nvGrpSpPr>
        <p:grpSpPr>
          <a:xfrm>
            <a:off x="1608169" y="5110407"/>
            <a:ext cx="10331466" cy="1142404"/>
            <a:chOff x="1608169" y="5110407"/>
            <a:chExt cx="10331466" cy="1142404"/>
          </a:xfrm>
        </p:grpSpPr>
        <p:grpSp>
          <p:nvGrpSpPr>
            <p:cNvPr id="11" name="组合 10"/>
            <p:cNvGrpSpPr/>
            <p:nvPr/>
          </p:nvGrpSpPr>
          <p:grpSpPr>
            <a:xfrm>
              <a:off x="1608169" y="5293151"/>
              <a:ext cx="10331466" cy="959660"/>
              <a:chOff x="1608169" y="4512262"/>
              <a:chExt cx="10331466" cy="959660"/>
            </a:xfrm>
          </p:grpSpPr>
          <p:sp>
            <p:nvSpPr>
              <p:cNvPr id="32" name="流程图: 过程 31"/>
              <p:cNvSpPr/>
              <p:nvPr/>
            </p:nvSpPr>
            <p:spPr>
              <a:xfrm>
                <a:off x="1608169" y="5214596"/>
                <a:ext cx="9006822" cy="25732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33" name="文本框 32"/>
              <p:cNvSpPr txBox="1"/>
              <p:nvPr/>
            </p:nvSpPr>
            <p:spPr>
              <a:xfrm>
                <a:off x="10635054" y="4512262"/>
                <a:ext cx="1304581" cy="830997"/>
              </a:xfrm>
              <a:prstGeom prst="rect">
                <a:avLst/>
              </a:prstGeom>
              <a:noFill/>
            </p:spPr>
            <p:txBody>
              <a:bodyPr wrap="square" rtlCol="0">
                <a:spAutoFit/>
              </a:bodyPr>
              <a:lstStyle/>
              <a:p>
                <a:pPr algn="ctr"/>
                <a:r>
                  <a:rPr lang="en-US" altLang="zh-CN" sz="2400" b="1" dirty="0" smtClean="0"/>
                  <a:t>Other </a:t>
                </a:r>
              </a:p>
              <a:p>
                <a:pPr algn="ctr"/>
                <a:r>
                  <a:rPr lang="en-US" altLang="zh-CN" sz="2400" b="1" dirty="0" smtClean="0"/>
                  <a:t>Sprints</a:t>
                </a:r>
                <a:endParaRPr lang="zh-CN" altLang="en-US" sz="2400" b="1" dirty="0"/>
              </a:p>
            </p:txBody>
          </p:sp>
        </p:grpSp>
        <p:grpSp>
          <p:nvGrpSpPr>
            <p:cNvPr id="54" name="组合 53"/>
            <p:cNvGrpSpPr/>
            <p:nvPr/>
          </p:nvGrpSpPr>
          <p:grpSpPr>
            <a:xfrm>
              <a:off x="2164055" y="5110407"/>
              <a:ext cx="8126876" cy="757719"/>
              <a:chOff x="2137070" y="1397727"/>
              <a:chExt cx="8126876" cy="757719"/>
            </a:xfrm>
          </p:grpSpPr>
          <p:cxnSp>
            <p:nvCxnSpPr>
              <p:cNvPr id="55" name="直接连接符 54"/>
              <p:cNvCxnSpPr/>
              <p:nvPr/>
            </p:nvCxnSpPr>
            <p:spPr>
              <a:xfrm flipV="1">
                <a:off x="2137070" y="2132254"/>
                <a:ext cx="3739090" cy="23192"/>
              </a:xfrm>
              <a:prstGeom prst="line">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5838843" y="2132254"/>
                <a:ext cx="4425103" cy="0"/>
              </a:xfrm>
              <a:prstGeom prst="line">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3202151" y="1397727"/>
                <a:ext cx="4831388" cy="646331"/>
              </a:xfrm>
              <a:prstGeom prst="rect">
                <a:avLst/>
              </a:prstGeom>
              <a:solidFill>
                <a:schemeClr val="bg1"/>
              </a:solidFill>
            </p:spPr>
            <p:txBody>
              <a:bodyPr wrap="square" rtlCol="0">
                <a:spAutoFit/>
              </a:bodyPr>
              <a:lstStyle/>
              <a:p>
                <a:pPr algn="ctr"/>
                <a:r>
                  <a:rPr lang="en-US" altLang="zh-CN" b="1" dirty="0" smtClean="0"/>
                  <a:t>Transfer the highest prioritized goals to a Sprint Backlog</a:t>
                </a:r>
                <a:endParaRPr lang="zh-CN" altLang="en-US" b="1" dirty="0"/>
              </a:p>
            </p:txBody>
          </p:sp>
        </p:grpSp>
      </p:grpSp>
    </p:spTree>
    <p:extLst>
      <p:ext uri="{BB962C8B-B14F-4D97-AF65-F5344CB8AC3E}">
        <p14:creationId xmlns:p14="http://schemas.microsoft.com/office/powerpoint/2010/main" val="345362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1000"/>
                                        <p:tgtEl>
                                          <p:spTgt spid="9"/>
                                        </p:tgtEl>
                                      </p:cBhvr>
                                    </p:animEffect>
                                    <p:anim calcmode="lin" valueType="num">
                                      <p:cBhvr>
                                        <p:cTn id="54" dur="1000" fill="hold"/>
                                        <p:tgtEl>
                                          <p:spTgt spid="9"/>
                                        </p:tgtEl>
                                        <p:attrNameLst>
                                          <p:attrName>ppt_x</p:attrName>
                                        </p:attrNameLst>
                                      </p:cBhvr>
                                      <p:tavLst>
                                        <p:tav tm="0">
                                          <p:val>
                                            <p:strVal val="#ppt_x"/>
                                          </p:val>
                                        </p:tav>
                                        <p:tav tm="100000">
                                          <p:val>
                                            <p:strVal val="#ppt_x"/>
                                          </p:val>
                                        </p:tav>
                                      </p:tavLst>
                                    </p:anim>
                                    <p:anim calcmode="lin" valueType="num">
                                      <p:cBhvr>
                                        <p:cTn id="5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1000"/>
                                        <p:tgtEl>
                                          <p:spTgt spid="10"/>
                                        </p:tgtEl>
                                      </p:cBhvr>
                                    </p:animEffect>
                                    <p:anim calcmode="lin" valueType="num">
                                      <p:cBhvr>
                                        <p:cTn id="61" dur="1000" fill="hold"/>
                                        <p:tgtEl>
                                          <p:spTgt spid="10"/>
                                        </p:tgtEl>
                                        <p:attrNameLst>
                                          <p:attrName>ppt_x</p:attrName>
                                        </p:attrNameLst>
                                      </p:cBhvr>
                                      <p:tavLst>
                                        <p:tav tm="0">
                                          <p:val>
                                            <p:strVal val="#ppt_x"/>
                                          </p:val>
                                        </p:tav>
                                        <p:tav tm="100000">
                                          <p:val>
                                            <p:strVal val="#ppt_x"/>
                                          </p:val>
                                        </p:tav>
                                      </p:tavLst>
                                    </p:anim>
                                    <p:anim calcmode="lin" valueType="num">
                                      <p:cBhvr>
                                        <p:cTn id="6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1000"/>
                                        <p:tgtEl>
                                          <p:spTgt spid="28"/>
                                        </p:tgtEl>
                                      </p:cBhvr>
                                    </p:animEffect>
                                    <p:anim calcmode="lin" valueType="num">
                                      <p:cBhvr>
                                        <p:cTn id="68" dur="1000" fill="hold"/>
                                        <p:tgtEl>
                                          <p:spTgt spid="28"/>
                                        </p:tgtEl>
                                        <p:attrNameLst>
                                          <p:attrName>ppt_x</p:attrName>
                                        </p:attrNameLst>
                                      </p:cBhvr>
                                      <p:tavLst>
                                        <p:tav tm="0">
                                          <p:val>
                                            <p:strVal val="#ppt_x"/>
                                          </p:val>
                                        </p:tav>
                                        <p:tav tm="100000">
                                          <p:val>
                                            <p:strVal val="#ppt_x"/>
                                          </p:val>
                                        </p:tav>
                                      </p:tavLst>
                                    </p:anim>
                                    <p:anim calcmode="lin" valueType="num">
                                      <p:cBhvr>
                                        <p:cTn id="6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Product Backlog</a:t>
            </a:r>
            <a:endParaRPr lang="zh-CN" altLang="en-US" dirty="0"/>
          </a:p>
        </p:txBody>
      </p:sp>
      <p:sp>
        <p:nvSpPr>
          <p:cNvPr id="3" name="内容占位符 2"/>
          <p:cNvSpPr>
            <a:spLocks noGrp="1"/>
          </p:cNvSpPr>
          <p:nvPr>
            <p:ph idx="1"/>
          </p:nvPr>
        </p:nvSpPr>
        <p:spPr/>
        <p:txBody>
          <a:bodyPr/>
          <a:lstStyle/>
          <a:p>
            <a:r>
              <a:rPr lang="en-US" altLang="zh-CN" dirty="0"/>
              <a:t>The requirements</a:t>
            </a:r>
          </a:p>
          <a:p>
            <a:r>
              <a:rPr lang="en-US" altLang="zh-CN" dirty="0" smtClean="0"/>
              <a:t>A list of all desired work on the project</a:t>
            </a:r>
          </a:p>
          <a:p>
            <a:r>
              <a:rPr lang="en-US" altLang="zh-CN" dirty="0" smtClean="0"/>
              <a:t>Ideally expressed such that each item has value to the users or customers of the product</a:t>
            </a:r>
          </a:p>
          <a:p>
            <a:r>
              <a:rPr lang="en-US" altLang="zh-CN" dirty="0" smtClean="0"/>
              <a:t>Prioritized by the product owner</a:t>
            </a:r>
          </a:p>
          <a:p>
            <a:r>
              <a:rPr lang="en-US" altLang="zh-CN" dirty="0" smtClean="0"/>
              <a:t>Reprioritized at the start of each sprint</a:t>
            </a:r>
            <a:endParaRPr lang="zh-CN" altLang="en-US" dirty="0"/>
          </a:p>
        </p:txBody>
      </p:sp>
      <p:sp>
        <p:nvSpPr>
          <p:cNvPr id="4" name="灯片编号占位符 3"/>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18</a:t>
            </a:fld>
            <a:endParaRPr lang="zh-CN" altLang="en-US">
              <a:solidFill>
                <a:prstClr val="black">
                  <a:tint val="95000"/>
                </a:prstClr>
              </a:solidFill>
            </a:endParaRPr>
          </a:p>
        </p:txBody>
      </p:sp>
      <p:sp>
        <p:nvSpPr>
          <p:cNvPr id="5" name="流程图: 可选过程 4"/>
          <p:cNvSpPr/>
          <p:nvPr/>
        </p:nvSpPr>
        <p:spPr>
          <a:xfrm>
            <a:off x="947531" y="5519929"/>
            <a:ext cx="10296940" cy="612648"/>
          </a:xfrm>
          <a:prstGeom prst="flowChartAlternateProcess">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800" b="1" dirty="0" smtClean="0"/>
              <a:t>The functionality and prioritization may change over time</a:t>
            </a:r>
            <a:endParaRPr lang="zh-CN" altLang="en-US" sz="2800" b="1" dirty="0"/>
          </a:p>
        </p:txBody>
      </p:sp>
    </p:spTree>
    <p:extLst>
      <p:ext uri="{BB962C8B-B14F-4D97-AF65-F5344CB8AC3E}">
        <p14:creationId xmlns:p14="http://schemas.microsoft.com/office/powerpoint/2010/main" val="1070684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Product </a:t>
            </a:r>
            <a:r>
              <a:rPr lang="en-US" altLang="zh-CN" dirty="0" smtClean="0"/>
              <a:t>Backlog Example</a:t>
            </a:r>
            <a:endParaRPr lang="zh-CN" altLang="en-US" dirty="0"/>
          </a:p>
        </p:txBody>
      </p:sp>
      <p:sp>
        <p:nvSpPr>
          <p:cNvPr id="3" name="灯片编号占位符 2"/>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19</a:t>
            </a:fld>
            <a:endParaRPr lang="zh-CN" altLang="en-US">
              <a:solidFill>
                <a:prstClr val="black">
                  <a:tint val="95000"/>
                </a:prstClr>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2569133905"/>
              </p:ext>
            </p:extLst>
          </p:nvPr>
        </p:nvGraphicFramePr>
        <p:xfrm>
          <a:off x="872501" y="1632409"/>
          <a:ext cx="10477370" cy="4618029"/>
        </p:xfrm>
        <a:graphic>
          <a:graphicData uri="http://schemas.openxmlformats.org/drawingml/2006/table">
            <a:tbl>
              <a:tblPr firstRow="1" bandRow="1">
                <a:tableStyleId>{21E4AEA4-8DFA-4A89-87EB-49C32662AFE0}</a:tableStyleId>
              </a:tblPr>
              <a:tblGrid>
                <a:gridCol w="7253404"/>
                <a:gridCol w="3223966"/>
              </a:tblGrid>
              <a:tr h="633959">
                <a:tc>
                  <a:txBody>
                    <a:bodyPr/>
                    <a:lstStyle/>
                    <a:p>
                      <a:pPr algn="ctr"/>
                      <a:r>
                        <a:rPr lang="en-US" altLang="zh-CN" sz="2400" dirty="0" smtClean="0"/>
                        <a:t>Backlog</a:t>
                      </a:r>
                      <a:r>
                        <a:rPr lang="en-US" altLang="zh-CN" sz="2400" baseline="0" dirty="0" smtClean="0"/>
                        <a:t> Item</a:t>
                      </a:r>
                      <a:endParaRPr lang="zh-CN" altLang="en-US" sz="2400" dirty="0"/>
                    </a:p>
                  </a:txBody>
                  <a:tcPr anchor="ctr"/>
                </a:tc>
                <a:tc>
                  <a:txBody>
                    <a:bodyPr/>
                    <a:lstStyle/>
                    <a:p>
                      <a:pPr algn="ctr"/>
                      <a:r>
                        <a:rPr lang="en-US" altLang="zh-CN" sz="2400" dirty="0" smtClean="0"/>
                        <a:t>Estimate</a:t>
                      </a:r>
                      <a:endParaRPr lang="zh-CN" altLang="en-US" sz="2400" dirty="0"/>
                    </a:p>
                  </a:txBody>
                  <a:tcPr anchor="ctr"/>
                </a:tc>
              </a:tr>
              <a:tr h="633959">
                <a:tc>
                  <a:txBody>
                    <a:bodyPr/>
                    <a:lstStyle/>
                    <a:p>
                      <a:r>
                        <a:rPr lang="en-US" altLang="zh-CN" sz="2400" dirty="0" smtClean="0"/>
                        <a:t>Allow a guest to make a reservation</a:t>
                      </a:r>
                      <a:endParaRPr lang="zh-CN" altLang="en-US" sz="2400" dirty="0"/>
                    </a:p>
                  </a:txBody>
                  <a:tcPr anchor="ctr"/>
                </a:tc>
                <a:tc>
                  <a:txBody>
                    <a:bodyPr/>
                    <a:lstStyle/>
                    <a:p>
                      <a:pPr algn="ctr"/>
                      <a:r>
                        <a:rPr lang="en-US" altLang="zh-CN" sz="2400" dirty="0" smtClean="0"/>
                        <a:t>3</a:t>
                      </a:r>
                      <a:endParaRPr lang="zh-CN" altLang="en-US" sz="2400" dirty="0"/>
                    </a:p>
                  </a:txBody>
                  <a:tcPr anchor="ctr"/>
                </a:tc>
              </a:tr>
              <a:tr h="633959">
                <a:tc>
                  <a:txBody>
                    <a:bodyPr/>
                    <a:lstStyle/>
                    <a:p>
                      <a:r>
                        <a:rPr lang="en-US" altLang="zh-CN" sz="2400" dirty="0" smtClean="0"/>
                        <a:t>As a guest, I want to</a:t>
                      </a:r>
                      <a:r>
                        <a:rPr lang="en-US" altLang="zh-CN" sz="2400" baseline="0" dirty="0" smtClean="0"/>
                        <a:t> cancel a reservation</a:t>
                      </a:r>
                      <a:endParaRPr lang="zh-CN" altLang="en-US" sz="2400" dirty="0"/>
                    </a:p>
                  </a:txBody>
                  <a:tcPr anchor="ctr"/>
                </a:tc>
                <a:tc>
                  <a:txBody>
                    <a:bodyPr/>
                    <a:lstStyle/>
                    <a:p>
                      <a:pPr algn="ctr"/>
                      <a:r>
                        <a:rPr lang="en-US" altLang="zh-CN" sz="2400" dirty="0" smtClean="0"/>
                        <a:t>5</a:t>
                      </a:r>
                      <a:endParaRPr lang="zh-CN" altLang="en-US" sz="2400" dirty="0"/>
                    </a:p>
                  </a:txBody>
                  <a:tcPr anchor="ctr"/>
                </a:tc>
              </a:tr>
              <a:tr h="633959">
                <a:tc>
                  <a:txBody>
                    <a:bodyPr/>
                    <a:lstStyle/>
                    <a:p>
                      <a:r>
                        <a:rPr lang="en-US" altLang="zh-CN" sz="2400" dirty="0" smtClean="0"/>
                        <a:t>As a guest, I want to change the dates of a reservation.</a:t>
                      </a:r>
                      <a:endParaRPr lang="zh-CN" altLang="en-US" sz="2400" dirty="0"/>
                    </a:p>
                  </a:txBody>
                  <a:tcPr anchor="ctr"/>
                </a:tc>
                <a:tc>
                  <a:txBody>
                    <a:bodyPr/>
                    <a:lstStyle/>
                    <a:p>
                      <a:pPr algn="ctr"/>
                      <a:r>
                        <a:rPr lang="en-US" altLang="zh-CN" sz="2400" dirty="0" smtClean="0"/>
                        <a:t>3</a:t>
                      </a:r>
                      <a:endParaRPr lang="zh-CN" altLang="en-US" sz="2400" dirty="0"/>
                    </a:p>
                  </a:txBody>
                  <a:tcPr anchor="ctr"/>
                </a:tc>
              </a:tr>
              <a:tr h="633959">
                <a:tc>
                  <a:txBody>
                    <a:bodyPr/>
                    <a:lstStyle/>
                    <a:p>
                      <a:r>
                        <a:rPr lang="en-US" altLang="zh-CN" sz="2400" dirty="0" smtClean="0"/>
                        <a:t>As a hotel employee, I can run RevPAR reports (</a:t>
                      </a:r>
                      <a:r>
                        <a:rPr lang="en-US" altLang="zh-CN" sz="2400" dirty="0" err="1" smtClean="0"/>
                        <a:t>vevenue</a:t>
                      </a:r>
                      <a:r>
                        <a:rPr lang="en-US" altLang="zh-CN" sz="2400" baseline="0" dirty="0" smtClean="0"/>
                        <a:t>-per-available-room)</a:t>
                      </a:r>
                      <a:endParaRPr lang="zh-CN" altLang="en-US" sz="2400" dirty="0"/>
                    </a:p>
                  </a:txBody>
                  <a:tcPr anchor="ctr"/>
                </a:tc>
                <a:tc>
                  <a:txBody>
                    <a:bodyPr/>
                    <a:lstStyle/>
                    <a:p>
                      <a:pPr algn="ctr"/>
                      <a:r>
                        <a:rPr lang="en-US" altLang="zh-CN" sz="2400" dirty="0" smtClean="0"/>
                        <a:t>8</a:t>
                      </a:r>
                      <a:endParaRPr lang="zh-CN" altLang="en-US" sz="2400" dirty="0"/>
                    </a:p>
                  </a:txBody>
                  <a:tcPr anchor="ctr"/>
                </a:tc>
              </a:tr>
              <a:tr h="633959">
                <a:tc>
                  <a:txBody>
                    <a:bodyPr/>
                    <a:lstStyle/>
                    <a:p>
                      <a:r>
                        <a:rPr lang="en-US" altLang="zh-CN" sz="2400" dirty="0" smtClean="0"/>
                        <a:t>Improve</a:t>
                      </a:r>
                      <a:r>
                        <a:rPr lang="en-US" altLang="zh-CN" sz="2400" baseline="0" dirty="0" smtClean="0"/>
                        <a:t> exception handling</a:t>
                      </a:r>
                      <a:endParaRPr lang="zh-CN" altLang="en-US" sz="2400" dirty="0"/>
                    </a:p>
                  </a:txBody>
                  <a:tcPr anchor="ctr"/>
                </a:tc>
                <a:tc>
                  <a:txBody>
                    <a:bodyPr/>
                    <a:lstStyle/>
                    <a:p>
                      <a:pPr algn="ctr"/>
                      <a:r>
                        <a:rPr lang="en-US" altLang="zh-CN" sz="2400" dirty="0" smtClean="0"/>
                        <a:t>8</a:t>
                      </a:r>
                      <a:endParaRPr lang="zh-CN" altLang="en-US" sz="2400" dirty="0"/>
                    </a:p>
                  </a:txBody>
                  <a:tcPr anchor="ctr"/>
                </a:tc>
              </a:tr>
              <a:tr h="625274">
                <a:tc>
                  <a:txBody>
                    <a:bodyPr/>
                    <a:lstStyle/>
                    <a:p>
                      <a:r>
                        <a:rPr lang="en-US" altLang="zh-CN" sz="2400" dirty="0" smtClean="0"/>
                        <a:t>…..</a:t>
                      </a:r>
                      <a:endParaRPr lang="zh-CN" altLang="en-US" sz="2400" dirty="0"/>
                    </a:p>
                  </a:txBody>
                  <a:tcPr anchor="ctr"/>
                </a:tc>
                <a:tc>
                  <a:txBody>
                    <a:bodyPr/>
                    <a:lstStyle/>
                    <a:p>
                      <a:pPr algn="ctr"/>
                      <a:r>
                        <a:rPr lang="en-US" altLang="zh-CN" sz="2400" dirty="0" smtClean="0"/>
                        <a:t>….</a:t>
                      </a:r>
                      <a:endParaRPr lang="zh-CN" altLang="en-US" sz="2400" dirty="0"/>
                    </a:p>
                  </a:txBody>
                  <a:tcPr anchor="ctr"/>
                </a:tc>
              </a:tr>
            </a:tbl>
          </a:graphicData>
        </a:graphic>
      </p:graphicFrame>
    </p:spTree>
    <p:extLst>
      <p:ext uri="{BB962C8B-B14F-4D97-AF65-F5344CB8AC3E}">
        <p14:creationId xmlns:p14="http://schemas.microsoft.com/office/powerpoint/2010/main" val="683640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灯片编号占位符 2"/>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2</a:t>
            </a:fld>
            <a:endParaRPr lang="zh-CN" altLang="en-US">
              <a:solidFill>
                <a:prstClr val="black">
                  <a:tint val="95000"/>
                </a:prstClr>
              </a:solidFill>
            </a:endParaRPr>
          </a:p>
        </p:txBody>
      </p:sp>
      <p:grpSp>
        <p:nvGrpSpPr>
          <p:cNvPr id="52" name="Group 93"/>
          <p:cNvGrpSpPr>
            <a:grpSpLocks/>
          </p:cNvGrpSpPr>
          <p:nvPr/>
        </p:nvGrpSpPr>
        <p:grpSpPr bwMode="auto">
          <a:xfrm>
            <a:off x="-2220440" y="1789746"/>
            <a:ext cx="13131801" cy="4824413"/>
            <a:chOff x="-1509" y="912"/>
            <a:chExt cx="8272" cy="3039"/>
          </a:xfrm>
        </p:grpSpPr>
        <p:sp>
          <p:nvSpPr>
            <p:cNvPr id="53" name="AutoShape 46"/>
            <p:cNvSpPr>
              <a:spLocks noChangeArrowheads="1"/>
            </p:cNvSpPr>
            <p:nvPr/>
          </p:nvSpPr>
          <p:spPr bwMode="ltGray">
            <a:xfrm rot="5400000">
              <a:off x="-1526" y="929"/>
              <a:ext cx="3039" cy="300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rgbClr val="C0C0C0">
                    <a:gamma/>
                    <a:tint val="45490"/>
                    <a:invGamma/>
                  </a:srgbClr>
                </a:gs>
                <a:gs pos="50000">
                  <a:srgbClr val="C0C0C0"/>
                </a:gs>
                <a:gs pos="100000">
                  <a:srgbClr val="C0C0C0">
                    <a:gamma/>
                    <a:tint val="45490"/>
                    <a:invGamma/>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54" name="AutoShape 47"/>
            <p:cNvSpPr>
              <a:spLocks noChangeArrowheads="1"/>
            </p:cNvSpPr>
            <p:nvPr/>
          </p:nvSpPr>
          <p:spPr bwMode="ltGray">
            <a:xfrm rot="5400000" flipH="1">
              <a:off x="-1270" y="1203"/>
              <a:ext cx="2540" cy="2475"/>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gradFill rotWithShape="1">
              <a:gsLst>
                <a:gs pos="0">
                  <a:srgbClr val="399D72">
                    <a:alpha val="56000"/>
                  </a:srgbClr>
                </a:gs>
                <a:gs pos="100000">
                  <a:srgbClr val="399D72">
                    <a:gamma/>
                    <a:tint val="0"/>
                    <a:invGamma/>
                    <a:alpha val="48000"/>
                  </a:srgb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nvGrpSpPr>
            <p:cNvPr id="55" name="Group 88"/>
            <p:cNvGrpSpPr>
              <a:grpSpLocks/>
            </p:cNvGrpSpPr>
            <p:nvPr/>
          </p:nvGrpSpPr>
          <p:grpSpPr bwMode="auto">
            <a:xfrm>
              <a:off x="912" y="1147"/>
              <a:ext cx="5427" cy="320"/>
              <a:chOff x="912" y="1147"/>
              <a:chExt cx="5427" cy="320"/>
            </a:xfrm>
          </p:grpSpPr>
          <p:sp>
            <p:nvSpPr>
              <p:cNvPr id="92" name="AutoShape 52"/>
              <p:cNvSpPr>
                <a:spLocks noChangeArrowheads="1"/>
              </p:cNvSpPr>
              <p:nvPr/>
            </p:nvSpPr>
            <p:spPr bwMode="gray">
              <a:xfrm>
                <a:off x="1112" y="1147"/>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Agile</a:t>
                </a:r>
              </a:p>
            </p:txBody>
          </p:sp>
          <p:grpSp>
            <p:nvGrpSpPr>
              <p:cNvPr id="93" name="Group 53"/>
              <p:cNvGrpSpPr>
                <a:grpSpLocks/>
              </p:cNvGrpSpPr>
              <p:nvPr/>
            </p:nvGrpSpPr>
            <p:grpSpPr bwMode="auto">
              <a:xfrm>
                <a:off x="912" y="1203"/>
                <a:ext cx="240" cy="240"/>
                <a:chOff x="2078" y="1680"/>
                <a:chExt cx="1615" cy="1615"/>
              </a:xfrm>
            </p:grpSpPr>
            <p:sp>
              <p:nvSpPr>
                <p:cNvPr id="94"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5"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6" name="Oval 56"/>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7"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8" name="Oval 58"/>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9"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nvGrpSpPr>
            <p:cNvPr id="56" name="Group 89"/>
            <p:cNvGrpSpPr>
              <a:grpSpLocks/>
            </p:cNvGrpSpPr>
            <p:nvPr/>
          </p:nvGrpSpPr>
          <p:grpSpPr bwMode="auto">
            <a:xfrm>
              <a:off x="1248" y="1632"/>
              <a:ext cx="5419" cy="320"/>
              <a:chOff x="1248" y="1632"/>
              <a:chExt cx="5419" cy="320"/>
            </a:xfrm>
          </p:grpSpPr>
          <p:sp>
            <p:nvSpPr>
              <p:cNvPr id="84" name="AutoShape 51"/>
              <p:cNvSpPr>
                <a:spLocks noChangeArrowheads="1"/>
              </p:cNvSpPr>
              <p:nvPr/>
            </p:nvSpPr>
            <p:spPr bwMode="gray">
              <a:xfrm>
                <a:off x="1440" y="1632"/>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Scrum</a:t>
                </a:r>
              </a:p>
            </p:txBody>
          </p:sp>
          <p:grpSp>
            <p:nvGrpSpPr>
              <p:cNvPr id="85" name="Group 60"/>
              <p:cNvGrpSpPr>
                <a:grpSpLocks/>
              </p:cNvGrpSpPr>
              <p:nvPr/>
            </p:nvGrpSpPr>
            <p:grpSpPr bwMode="auto">
              <a:xfrm>
                <a:off x="1248" y="1699"/>
                <a:ext cx="240" cy="240"/>
                <a:chOff x="2078" y="1680"/>
                <a:chExt cx="1615" cy="1615"/>
              </a:xfrm>
            </p:grpSpPr>
            <p:sp>
              <p:nvSpPr>
                <p:cNvPr id="86"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7"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8" name="Oval 63"/>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9"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0" name="Oval 65"/>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1"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nvGrpSpPr>
            <p:cNvPr id="57" name="Group 90"/>
            <p:cNvGrpSpPr>
              <a:grpSpLocks/>
            </p:cNvGrpSpPr>
            <p:nvPr/>
          </p:nvGrpSpPr>
          <p:grpSpPr bwMode="auto">
            <a:xfrm>
              <a:off x="1344" y="2179"/>
              <a:ext cx="5419" cy="320"/>
              <a:chOff x="1344" y="2179"/>
              <a:chExt cx="5419" cy="320"/>
            </a:xfrm>
          </p:grpSpPr>
          <p:sp>
            <p:nvSpPr>
              <p:cNvPr id="76" name="AutoShape 50"/>
              <p:cNvSpPr>
                <a:spLocks noChangeArrowheads="1"/>
              </p:cNvSpPr>
              <p:nvPr/>
            </p:nvSpPr>
            <p:spPr bwMode="gray">
              <a:xfrm>
                <a:off x="1536" y="2179"/>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defRPr/>
                </a:pPr>
                <a:r>
                  <a:rPr lang="en-US" altLang="zh-CN" sz="2800" b="1" kern="0" dirty="0">
                    <a:solidFill>
                      <a:srgbClr val="000000"/>
                    </a:solidFill>
                    <a:latin typeface="Arial" panose="020B0604020202020204" pitchFamily="34" charset="0"/>
                    <a:ea typeface="宋体" panose="02010600030101010101" pitchFamily="2" charset="-122"/>
                  </a:rPr>
                  <a:t>JIRA </a:t>
                </a:r>
                <a:r>
                  <a:rPr lang="en-US" altLang="zh-CN" sz="2800" b="1" kern="0" dirty="0" smtClean="0">
                    <a:solidFill>
                      <a:srgbClr val="000000"/>
                    </a:solidFill>
                    <a:latin typeface="Arial" panose="020B0604020202020204" pitchFamily="34" charset="0"/>
                    <a:ea typeface="宋体" panose="02010600030101010101" pitchFamily="2" charset="-122"/>
                  </a:rPr>
                  <a:t>Agile</a:t>
                </a:r>
                <a:endParaRPr lang="en-US" altLang="zh-CN" sz="2800" b="1" kern="0" dirty="0">
                  <a:solidFill>
                    <a:srgbClr val="000000"/>
                  </a:solidFill>
                  <a:latin typeface="Arial" panose="020B0604020202020204" pitchFamily="34" charset="0"/>
                  <a:ea typeface="宋体" panose="02010600030101010101" pitchFamily="2" charset="-122"/>
                </a:endParaRPr>
              </a:p>
            </p:txBody>
          </p:sp>
          <p:grpSp>
            <p:nvGrpSpPr>
              <p:cNvPr id="77" name="Group 67"/>
              <p:cNvGrpSpPr>
                <a:grpSpLocks/>
              </p:cNvGrpSpPr>
              <p:nvPr/>
            </p:nvGrpSpPr>
            <p:grpSpPr bwMode="auto">
              <a:xfrm>
                <a:off x="1344" y="2227"/>
                <a:ext cx="240" cy="240"/>
                <a:chOff x="2078" y="1680"/>
                <a:chExt cx="1615" cy="1615"/>
              </a:xfrm>
            </p:grpSpPr>
            <p:sp>
              <p:nvSpPr>
                <p:cNvPr id="78"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9"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0" name="Oval 70"/>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1"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2" name="Oval 72"/>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3"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nvGrpSpPr>
            <p:cNvPr id="58" name="Group 91"/>
            <p:cNvGrpSpPr>
              <a:grpSpLocks/>
            </p:cNvGrpSpPr>
            <p:nvPr/>
          </p:nvGrpSpPr>
          <p:grpSpPr bwMode="auto">
            <a:xfrm>
              <a:off x="1248" y="2691"/>
              <a:ext cx="5439" cy="320"/>
              <a:chOff x="1248" y="2691"/>
              <a:chExt cx="5439" cy="320"/>
            </a:xfrm>
          </p:grpSpPr>
          <p:sp>
            <p:nvSpPr>
              <p:cNvPr id="68" name="AutoShape 49"/>
              <p:cNvSpPr>
                <a:spLocks noChangeArrowheads="1"/>
              </p:cNvSpPr>
              <p:nvPr/>
            </p:nvSpPr>
            <p:spPr bwMode="gray">
              <a:xfrm>
                <a:off x="1460" y="2691"/>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defRPr/>
                </a:pPr>
                <a:r>
                  <a:rPr lang="en-US" altLang="zh-CN" sz="2800" b="1" kern="0" dirty="0">
                    <a:solidFill>
                      <a:srgbClr val="000000"/>
                    </a:solidFill>
                    <a:latin typeface="Arial" panose="020B0604020202020204" pitchFamily="34" charset="0"/>
                    <a:ea typeface="宋体" panose="02010600030101010101" pitchFamily="2" charset="-122"/>
                  </a:rPr>
                  <a:t>Scrum Case </a:t>
                </a:r>
                <a:r>
                  <a:rPr lang="en-US" altLang="zh-CN" sz="2800" b="1" kern="0" dirty="0" smtClean="0">
                    <a:solidFill>
                      <a:srgbClr val="000000"/>
                    </a:solidFill>
                    <a:latin typeface="Arial" panose="020B0604020202020204" pitchFamily="34" charset="0"/>
                    <a:ea typeface="宋体" panose="02010600030101010101" pitchFamily="2" charset="-122"/>
                  </a:rPr>
                  <a:t>Study</a:t>
                </a:r>
                <a:endParaRPr lang="en-US" altLang="zh-CN" sz="2800" b="1" kern="0" dirty="0">
                  <a:solidFill>
                    <a:srgbClr val="000000"/>
                  </a:solidFill>
                  <a:latin typeface="Arial" panose="020B0604020202020204" pitchFamily="34" charset="0"/>
                  <a:ea typeface="宋体" panose="02010600030101010101" pitchFamily="2" charset="-122"/>
                </a:endParaRPr>
              </a:p>
            </p:txBody>
          </p:sp>
          <p:grpSp>
            <p:nvGrpSpPr>
              <p:cNvPr id="69" name="Group 74"/>
              <p:cNvGrpSpPr>
                <a:grpSpLocks/>
              </p:cNvGrpSpPr>
              <p:nvPr/>
            </p:nvGrpSpPr>
            <p:grpSpPr bwMode="auto">
              <a:xfrm>
                <a:off x="1248" y="2755"/>
                <a:ext cx="240" cy="240"/>
                <a:chOff x="2078" y="1680"/>
                <a:chExt cx="1615" cy="1615"/>
              </a:xfrm>
            </p:grpSpPr>
            <p:sp>
              <p:nvSpPr>
                <p:cNvPr id="70"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1" name="Oval 7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2" name="Oval 77"/>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3" name="Oval 78"/>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4" name="Oval 79"/>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5" name="Oval 80"/>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nvGrpSpPr>
            <p:cNvPr id="59" name="Group 92"/>
            <p:cNvGrpSpPr>
              <a:grpSpLocks/>
            </p:cNvGrpSpPr>
            <p:nvPr/>
          </p:nvGrpSpPr>
          <p:grpSpPr bwMode="auto">
            <a:xfrm>
              <a:off x="960" y="3212"/>
              <a:ext cx="5415" cy="320"/>
              <a:chOff x="960" y="3212"/>
              <a:chExt cx="5415" cy="320"/>
            </a:xfrm>
          </p:grpSpPr>
          <p:sp>
            <p:nvSpPr>
              <p:cNvPr id="60" name="AutoShape 48"/>
              <p:cNvSpPr>
                <a:spLocks noChangeArrowheads="1"/>
              </p:cNvSpPr>
              <p:nvPr/>
            </p:nvSpPr>
            <p:spPr bwMode="gray">
              <a:xfrm>
                <a:off x="1148" y="3212"/>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Summary</a:t>
                </a:r>
              </a:p>
            </p:txBody>
          </p:sp>
          <p:grpSp>
            <p:nvGrpSpPr>
              <p:cNvPr id="61" name="Group 81"/>
              <p:cNvGrpSpPr>
                <a:grpSpLocks/>
              </p:cNvGrpSpPr>
              <p:nvPr/>
            </p:nvGrpSpPr>
            <p:grpSpPr bwMode="auto">
              <a:xfrm>
                <a:off x="960" y="3243"/>
                <a:ext cx="224" cy="240"/>
                <a:chOff x="2078" y="1680"/>
                <a:chExt cx="1615" cy="1615"/>
              </a:xfrm>
            </p:grpSpPr>
            <p:sp>
              <p:nvSpPr>
                <p:cNvPr id="62" name="Oval 8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3" name="Oval 8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4" name="Oval 84"/>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5" name="Oval 85"/>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6" name="Oval 86"/>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7" name="Oval 87"/>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spTree>
    <p:extLst>
      <p:ext uri="{BB962C8B-B14F-4D97-AF65-F5344CB8AC3E}">
        <p14:creationId xmlns:p14="http://schemas.microsoft.com/office/powerpoint/2010/main" val="1213380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zh-CN" smtClean="0">
                <a:latin typeface="Arial" panose="020B0604020202020204" pitchFamily="34" charset="0"/>
                <a:ea typeface="ＭＳ Ｐゴシック" panose="020B0600070205080204" pitchFamily="34" charset="-128"/>
              </a:rPr>
              <a:t>A Scrum Sprint</a:t>
            </a:r>
          </a:p>
        </p:txBody>
      </p:sp>
      <p:sp>
        <p:nvSpPr>
          <p:cNvPr id="33795" name="Content Placeholder 2"/>
          <p:cNvSpPr>
            <a:spLocks noGrp="1"/>
          </p:cNvSpPr>
          <p:nvPr>
            <p:ph idx="1"/>
          </p:nvPr>
        </p:nvSpPr>
        <p:spPr/>
        <p:txBody>
          <a:bodyPr>
            <a:normAutofit/>
          </a:bodyPr>
          <a:lstStyle/>
          <a:p>
            <a:r>
              <a:rPr lang="en-US" altLang="zh-CN" dirty="0"/>
              <a:t>Sprint Planning</a:t>
            </a:r>
          </a:p>
          <a:p>
            <a:pPr marL="704088" lvl="2" indent="-320040">
              <a:spcBef>
                <a:spcPts val="0"/>
              </a:spcBef>
              <a:buClr>
                <a:schemeClr val="accent1"/>
              </a:buClr>
              <a:buSzPct val="80000"/>
              <a:buFont typeface="Wingdings 2"/>
              <a:buChar char=""/>
            </a:pPr>
            <a:r>
              <a:rPr lang="en-US" altLang="zh-CN" sz="2800" dirty="0"/>
              <a:t>Commit to certain functionality &amp; estimate</a:t>
            </a:r>
          </a:p>
          <a:p>
            <a:pPr marL="704088" lvl="2" indent="-320040">
              <a:spcBef>
                <a:spcPts val="0"/>
              </a:spcBef>
              <a:buClr>
                <a:schemeClr val="accent1"/>
              </a:buClr>
              <a:buSzPct val="80000"/>
              <a:buFont typeface="Wingdings 2"/>
              <a:buChar char=""/>
            </a:pPr>
            <a:r>
              <a:rPr lang="en-US" altLang="zh-CN" sz="2800" dirty="0"/>
              <a:t>Produces Sprint </a:t>
            </a:r>
            <a:r>
              <a:rPr lang="en-US" altLang="zh-CN" sz="2800" dirty="0" smtClean="0"/>
              <a:t>Backlog</a:t>
            </a:r>
          </a:p>
          <a:p>
            <a:pPr marL="704088" lvl="2" indent="-320040">
              <a:spcBef>
                <a:spcPts val="0"/>
              </a:spcBef>
              <a:buClr>
                <a:schemeClr val="accent1"/>
              </a:buClr>
              <a:buSzPct val="80000"/>
              <a:buFont typeface="Wingdings 2"/>
              <a:buChar char=""/>
            </a:pPr>
            <a:endParaRPr lang="en-US" altLang="zh-CN" sz="2800" dirty="0"/>
          </a:p>
          <a:p>
            <a:r>
              <a:rPr lang="en-US" altLang="zh-CN" dirty="0"/>
              <a:t>Daily Scrum</a:t>
            </a:r>
          </a:p>
          <a:p>
            <a:pPr marL="704088" lvl="2" indent="-320040">
              <a:spcBef>
                <a:spcPts val="0"/>
              </a:spcBef>
              <a:buClr>
                <a:schemeClr val="accent1"/>
              </a:buClr>
              <a:buSzPct val="80000"/>
              <a:buFont typeface="Wingdings 2"/>
              <a:buChar char=""/>
            </a:pPr>
            <a:r>
              <a:rPr lang="en-US" altLang="zh-CN" sz="2800" dirty="0"/>
              <a:t>15 minutes @ start of day</a:t>
            </a:r>
          </a:p>
          <a:p>
            <a:pPr marL="704088" lvl="2" indent="-320040">
              <a:spcBef>
                <a:spcPts val="0"/>
              </a:spcBef>
              <a:buClr>
                <a:schemeClr val="accent1"/>
              </a:buClr>
              <a:buSzPct val="80000"/>
              <a:buFont typeface="Wingdings 2"/>
              <a:buChar char=""/>
            </a:pPr>
            <a:r>
              <a:rPr lang="en-US" altLang="zh-CN" sz="2800" dirty="0"/>
              <a:t>What have you done since last Scrum?</a:t>
            </a:r>
          </a:p>
          <a:p>
            <a:pPr marL="704088" lvl="2" indent="-320040">
              <a:spcBef>
                <a:spcPts val="0"/>
              </a:spcBef>
              <a:buClr>
                <a:schemeClr val="accent1"/>
              </a:buClr>
              <a:buSzPct val="80000"/>
              <a:buFont typeface="Wingdings 2"/>
              <a:buChar char=""/>
            </a:pPr>
            <a:r>
              <a:rPr lang="en-US" altLang="zh-CN" sz="2800" dirty="0"/>
              <a:t>What will do before next Scrum?</a:t>
            </a:r>
          </a:p>
          <a:p>
            <a:pPr marL="704088" lvl="2" indent="-320040">
              <a:spcBef>
                <a:spcPts val="0"/>
              </a:spcBef>
              <a:buClr>
                <a:schemeClr val="accent1"/>
              </a:buClr>
              <a:buSzPct val="80000"/>
              <a:buFont typeface="Wingdings 2"/>
              <a:buChar char=""/>
            </a:pPr>
            <a:r>
              <a:rPr lang="en-US" altLang="zh-CN" sz="2800" dirty="0"/>
              <a:t>What obstacles?</a:t>
            </a:r>
          </a:p>
        </p:txBody>
      </p:sp>
    </p:spTree>
    <p:extLst>
      <p:ext uri="{BB962C8B-B14F-4D97-AF65-F5344CB8AC3E}">
        <p14:creationId xmlns:p14="http://schemas.microsoft.com/office/powerpoint/2010/main" val="3461818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zh-CN" smtClean="0">
                <a:latin typeface="Arial" panose="020B0604020202020204" pitchFamily="34" charset="0"/>
                <a:ea typeface="ＭＳ Ｐゴシック" panose="020B0600070205080204" pitchFamily="34" charset="-128"/>
              </a:rPr>
              <a:t>A Scrum Sprint</a:t>
            </a:r>
          </a:p>
        </p:txBody>
      </p:sp>
      <p:sp>
        <p:nvSpPr>
          <p:cNvPr id="35843" name="Content Placeholder 2"/>
          <p:cNvSpPr>
            <a:spLocks noGrp="1"/>
          </p:cNvSpPr>
          <p:nvPr>
            <p:ph idx="1"/>
          </p:nvPr>
        </p:nvSpPr>
        <p:spPr/>
        <p:txBody>
          <a:bodyPr>
            <a:normAutofit/>
          </a:bodyPr>
          <a:lstStyle/>
          <a:p>
            <a:r>
              <a:rPr lang="en-US" altLang="zh-CN" dirty="0"/>
              <a:t>Sprint</a:t>
            </a:r>
          </a:p>
          <a:p>
            <a:pPr marL="704088" lvl="2" indent="-320040">
              <a:spcBef>
                <a:spcPts val="0"/>
              </a:spcBef>
              <a:buClr>
                <a:schemeClr val="accent1"/>
              </a:buClr>
              <a:buSzPct val="80000"/>
              <a:buFont typeface="Wingdings 2"/>
              <a:buChar char=""/>
            </a:pPr>
            <a:r>
              <a:rPr lang="en-US" altLang="zh-CN" sz="2800" dirty="0"/>
              <a:t>Team does the work</a:t>
            </a:r>
            <a:r>
              <a:rPr lang="en-US" altLang="zh-CN" sz="2800" dirty="0" smtClean="0"/>
              <a:t>!</a:t>
            </a:r>
          </a:p>
          <a:p>
            <a:pPr marL="704088" lvl="2" indent="-320040">
              <a:spcBef>
                <a:spcPts val="0"/>
              </a:spcBef>
              <a:buClr>
                <a:schemeClr val="accent1"/>
              </a:buClr>
              <a:buSzPct val="80000"/>
              <a:buFont typeface="Wingdings 2"/>
              <a:buChar char=""/>
            </a:pPr>
            <a:endParaRPr lang="en-US" altLang="zh-CN" sz="2800" dirty="0"/>
          </a:p>
          <a:p>
            <a:r>
              <a:rPr lang="en-US" altLang="zh-CN" dirty="0"/>
              <a:t>Sprint Review</a:t>
            </a:r>
          </a:p>
          <a:p>
            <a:pPr marL="704088" lvl="2" indent="-320040">
              <a:spcBef>
                <a:spcPts val="0"/>
              </a:spcBef>
              <a:buClr>
                <a:schemeClr val="accent1"/>
              </a:buClr>
              <a:buSzPct val="80000"/>
              <a:buFont typeface="Wingdings 2"/>
              <a:buChar char=""/>
            </a:pPr>
            <a:r>
              <a:rPr lang="en-US" altLang="zh-CN" sz="2800" dirty="0"/>
              <a:t>Show off completed </a:t>
            </a:r>
            <a:r>
              <a:rPr lang="en-US" altLang="zh-CN" sz="2800" dirty="0" smtClean="0"/>
              <a:t>functionality</a:t>
            </a:r>
          </a:p>
          <a:p>
            <a:pPr marL="704088" lvl="2" indent="-320040">
              <a:spcBef>
                <a:spcPts val="0"/>
              </a:spcBef>
              <a:buClr>
                <a:schemeClr val="accent1"/>
              </a:buClr>
              <a:buSzPct val="80000"/>
              <a:buFont typeface="Wingdings 2"/>
              <a:buChar char=""/>
            </a:pPr>
            <a:endParaRPr lang="en-US" altLang="zh-CN" sz="2800" dirty="0"/>
          </a:p>
          <a:p>
            <a:r>
              <a:rPr lang="en-US" altLang="zh-CN" dirty="0"/>
              <a:t>Sprint Retrospective</a:t>
            </a:r>
          </a:p>
          <a:p>
            <a:pPr marL="704088" lvl="2" indent="-320040">
              <a:spcBef>
                <a:spcPts val="0"/>
              </a:spcBef>
              <a:buClr>
                <a:schemeClr val="accent1"/>
              </a:buClr>
              <a:buSzPct val="80000"/>
              <a:buFont typeface="Wingdings 2"/>
              <a:buChar char=""/>
            </a:pPr>
            <a:r>
              <a:rPr lang="en-US" altLang="zh-CN" sz="2800" dirty="0"/>
              <a:t>What went well during the Sprint?</a:t>
            </a:r>
          </a:p>
          <a:p>
            <a:pPr marL="704088" lvl="2" indent="-320040">
              <a:spcBef>
                <a:spcPts val="0"/>
              </a:spcBef>
              <a:buClr>
                <a:schemeClr val="accent1"/>
              </a:buClr>
              <a:buSzPct val="80000"/>
              <a:buFont typeface="Wingdings 2"/>
              <a:buChar char=""/>
            </a:pPr>
            <a:r>
              <a:rPr lang="en-US" altLang="zh-CN" sz="2800" dirty="0"/>
              <a:t>What could be improved for the next?</a:t>
            </a:r>
          </a:p>
        </p:txBody>
      </p:sp>
    </p:spTree>
    <p:extLst>
      <p:ext uri="{BB962C8B-B14F-4D97-AF65-F5344CB8AC3E}">
        <p14:creationId xmlns:p14="http://schemas.microsoft.com/office/powerpoint/2010/main" val="35009089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Sprint Goal</a:t>
            </a:r>
            <a:endParaRPr lang="zh-CN" altLang="en-US" dirty="0"/>
          </a:p>
        </p:txBody>
      </p:sp>
      <p:sp>
        <p:nvSpPr>
          <p:cNvPr id="3" name="灯片编号占位符 2"/>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22</a:t>
            </a:fld>
            <a:endParaRPr lang="zh-CN" altLang="en-US">
              <a:solidFill>
                <a:prstClr val="black">
                  <a:tint val="95000"/>
                </a:prstClr>
              </a:solidFill>
            </a:endParaRPr>
          </a:p>
        </p:txBody>
      </p:sp>
      <p:grpSp>
        <p:nvGrpSpPr>
          <p:cNvPr id="10" name="组合 9"/>
          <p:cNvGrpSpPr/>
          <p:nvPr/>
        </p:nvGrpSpPr>
        <p:grpSpPr>
          <a:xfrm>
            <a:off x="1554319" y="3776923"/>
            <a:ext cx="3949832" cy="2700076"/>
            <a:chOff x="980386" y="3525626"/>
            <a:chExt cx="3949832" cy="2700076"/>
          </a:xfrm>
        </p:grpSpPr>
        <p:sp>
          <p:nvSpPr>
            <p:cNvPr id="4" name="圆角矩形 3"/>
            <p:cNvSpPr/>
            <p:nvPr/>
          </p:nvSpPr>
          <p:spPr>
            <a:xfrm>
              <a:off x="980387" y="3525626"/>
              <a:ext cx="3949831" cy="2700076"/>
            </a:xfrm>
            <a:prstGeom prst="roundRect">
              <a:avLst>
                <a:gd name="adj" fmla="val 555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5" name="文本框 4"/>
            <p:cNvSpPr txBox="1"/>
            <p:nvPr/>
          </p:nvSpPr>
          <p:spPr>
            <a:xfrm>
              <a:off x="980387" y="3525626"/>
              <a:ext cx="1640193" cy="646331"/>
            </a:xfrm>
            <a:prstGeom prst="rect">
              <a:avLst/>
            </a:prstGeom>
            <a:gradFill flip="none" rotWithShape="1">
              <a:gsLst>
                <a:gs pos="0">
                  <a:srgbClr val="147FAA">
                    <a:shade val="30000"/>
                    <a:satMod val="115000"/>
                  </a:srgbClr>
                </a:gs>
                <a:gs pos="50000">
                  <a:srgbClr val="147FAA">
                    <a:shade val="67500"/>
                    <a:satMod val="115000"/>
                  </a:srgbClr>
                </a:gs>
                <a:gs pos="100000">
                  <a:srgbClr val="147FAA">
                    <a:shade val="100000"/>
                    <a:satMod val="115000"/>
                  </a:srgbClr>
                </a:gs>
              </a:gsLst>
              <a:path path="circle">
                <a:fillToRect l="100000" b="100000"/>
              </a:path>
              <a:tileRect t="-100000" r="-100000"/>
            </a:gradFill>
          </p:spPr>
          <p:txBody>
            <a:bodyPr wrap="none" rtlCol="0">
              <a:spAutoFit/>
            </a:bodyPr>
            <a:lstStyle/>
            <a:p>
              <a:r>
                <a:rPr lang="en-US" altLang="zh-CN" sz="3600" dirty="0" smtClean="0">
                  <a:solidFill>
                    <a:schemeClr val="bg1"/>
                  </a:solidFill>
                </a:rPr>
                <a:t>Sprint 7</a:t>
              </a:r>
              <a:endParaRPr lang="zh-CN" altLang="en-US" sz="3600" dirty="0">
                <a:solidFill>
                  <a:schemeClr val="bg1"/>
                </a:solidFill>
              </a:endParaRPr>
            </a:p>
          </p:txBody>
        </p:sp>
        <p:sp>
          <p:nvSpPr>
            <p:cNvPr id="6" name="文本框 5"/>
            <p:cNvSpPr txBox="1"/>
            <p:nvPr/>
          </p:nvSpPr>
          <p:spPr>
            <a:xfrm>
              <a:off x="980386" y="4306991"/>
              <a:ext cx="3949831" cy="1815882"/>
            </a:xfrm>
            <a:prstGeom prst="rect">
              <a:avLst/>
            </a:prstGeom>
            <a:noFill/>
          </p:spPr>
          <p:txBody>
            <a:bodyPr wrap="square" rtlCol="0">
              <a:spAutoFit/>
            </a:bodyPr>
            <a:lstStyle/>
            <a:p>
              <a:r>
                <a:rPr lang="en-US" altLang="zh-CN" sz="2800" b="1" dirty="0" smtClean="0">
                  <a:latin typeface="Bradley Hand ITC" panose="03070402050302030203" pitchFamily="66" charset="0"/>
                </a:rPr>
                <a:t>Implement basic shopping cart functionality including add, remove, and update</a:t>
              </a:r>
              <a:endParaRPr lang="zh-CN" altLang="en-US" sz="2800" b="1" dirty="0">
                <a:latin typeface="Bradley Hand ITC" panose="03070402050302030203" pitchFamily="66" charset="0"/>
              </a:endParaRPr>
            </a:p>
          </p:txBody>
        </p:sp>
      </p:grpSp>
      <p:grpSp>
        <p:nvGrpSpPr>
          <p:cNvPr id="11" name="组合 10"/>
          <p:cNvGrpSpPr/>
          <p:nvPr/>
        </p:nvGrpSpPr>
        <p:grpSpPr>
          <a:xfrm>
            <a:off x="6551092" y="3748541"/>
            <a:ext cx="3949832" cy="2700076"/>
            <a:chOff x="5977160" y="3525626"/>
            <a:chExt cx="3949832" cy="2700076"/>
          </a:xfrm>
        </p:grpSpPr>
        <p:sp>
          <p:nvSpPr>
            <p:cNvPr id="7" name="圆角矩形 6"/>
            <p:cNvSpPr/>
            <p:nvPr/>
          </p:nvSpPr>
          <p:spPr>
            <a:xfrm>
              <a:off x="5977161" y="3525626"/>
              <a:ext cx="3949831" cy="2700076"/>
            </a:xfrm>
            <a:prstGeom prst="roundRect">
              <a:avLst>
                <a:gd name="adj" fmla="val 555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文本框 7"/>
            <p:cNvSpPr txBox="1"/>
            <p:nvPr/>
          </p:nvSpPr>
          <p:spPr>
            <a:xfrm>
              <a:off x="5977161" y="3525626"/>
              <a:ext cx="1680268" cy="646331"/>
            </a:xfrm>
            <a:prstGeom prst="rect">
              <a:avLst/>
            </a:prstGeom>
            <a:gradFill flip="none" rotWithShape="1">
              <a:gsLst>
                <a:gs pos="0">
                  <a:srgbClr val="147FAA">
                    <a:shade val="30000"/>
                    <a:satMod val="115000"/>
                  </a:srgbClr>
                </a:gs>
                <a:gs pos="50000">
                  <a:srgbClr val="147FAA">
                    <a:shade val="67500"/>
                    <a:satMod val="115000"/>
                  </a:srgbClr>
                </a:gs>
                <a:gs pos="100000">
                  <a:srgbClr val="147FAA">
                    <a:shade val="100000"/>
                    <a:satMod val="115000"/>
                  </a:srgbClr>
                </a:gs>
              </a:gsLst>
              <a:path path="circle">
                <a:fillToRect l="100000" b="100000"/>
              </a:path>
              <a:tileRect t="-100000" r="-100000"/>
            </a:gradFill>
          </p:spPr>
          <p:txBody>
            <a:bodyPr wrap="none" rtlCol="0">
              <a:spAutoFit/>
            </a:bodyPr>
            <a:lstStyle/>
            <a:p>
              <a:r>
                <a:rPr lang="en-US" altLang="zh-CN" sz="3600" dirty="0" smtClean="0">
                  <a:solidFill>
                    <a:schemeClr val="bg1"/>
                  </a:solidFill>
                </a:rPr>
                <a:t>Sprint 8</a:t>
              </a:r>
              <a:endParaRPr lang="zh-CN" altLang="en-US" sz="3600" dirty="0">
                <a:solidFill>
                  <a:schemeClr val="bg1"/>
                </a:solidFill>
              </a:endParaRPr>
            </a:p>
          </p:txBody>
        </p:sp>
        <p:sp>
          <p:nvSpPr>
            <p:cNvPr id="9" name="文本框 8"/>
            <p:cNvSpPr txBox="1"/>
            <p:nvPr/>
          </p:nvSpPr>
          <p:spPr>
            <a:xfrm>
              <a:off x="5977160" y="4306991"/>
              <a:ext cx="3949831" cy="1815882"/>
            </a:xfrm>
            <a:prstGeom prst="rect">
              <a:avLst/>
            </a:prstGeom>
            <a:noFill/>
          </p:spPr>
          <p:txBody>
            <a:bodyPr wrap="square" rtlCol="0">
              <a:spAutoFit/>
            </a:bodyPr>
            <a:lstStyle/>
            <a:p>
              <a:r>
                <a:rPr lang="en-US" altLang="zh-CN" sz="2800" b="1" dirty="0" smtClean="0">
                  <a:latin typeface="Bradley Hand ITC" panose="03070402050302030203" pitchFamily="66" charset="0"/>
                </a:rPr>
                <a:t>The checkout process – pay for an order, pick shipping, order gift wrapping, etc. </a:t>
              </a:r>
              <a:endParaRPr lang="zh-CN" altLang="en-US" sz="2800" b="1" dirty="0">
                <a:latin typeface="Bradley Hand ITC" panose="03070402050302030203" pitchFamily="66" charset="0"/>
              </a:endParaRPr>
            </a:p>
          </p:txBody>
        </p:sp>
      </p:grpSp>
      <p:sp>
        <p:nvSpPr>
          <p:cNvPr id="12" name="横卷形 11"/>
          <p:cNvSpPr/>
          <p:nvPr/>
        </p:nvSpPr>
        <p:spPr>
          <a:xfrm>
            <a:off x="1554319" y="1626376"/>
            <a:ext cx="8946604" cy="1733100"/>
          </a:xfrm>
          <a:prstGeom prst="horizontalScroll">
            <a:avLst>
              <a:gd name="adj" fmla="val 14674"/>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3200" dirty="0" smtClean="0"/>
              <a:t>A Short statement of what the work will be focused on during the sprint.</a:t>
            </a:r>
            <a:endParaRPr lang="zh-CN" altLang="en-US" sz="3200" dirty="0"/>
          </a:p>
        </p:txBody>
      </p:sp>
    </p:spTree>
    <p:extLst>
      <p:ext uri="{BB962C8B-B14F-4D97-AF65-F5344CB8AC3E}">
        <p14:creationId xmlns:p14="http://schemas.microsoft.com/office/powerpoint/2010/main" val="1283963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Sprint Backlog</a:t>
            </a:r>
            <a:endParaRPr lang="zh-CN" altLang="en-US" dirty="0"/>
          </a:p>
        </p:txBody>
      </p:sp>
      <p:sp>
        <p:nvSpPr>
          <p:cNvPr id="3" name="内容占位符 2"/>
          <p:cNvSpPr>
            <a:spLocks noGrp="1"/>
          </p:cNvSpPr>
          <p:nvPr>
            <p:ph idx="1"/>
          </p:nvPr>
        </p:nvSpPr>
        <p:spPr/>
        <p:txBody>
          <a:bodyPr/>
          <a:lstStyle/>
          <a:p>
            <a:r>
              <a:rPr lang="en-US" altLang="zh-CN" dirty="0" smtClean="0"/>
              <a:t>Individuals sign up for work of their own choosing</a:t>
            </a:r>
          </a:p>
          <a:p>
            <a:r>
              <a:rPr lang="en-US" altLang="zh-CN" dirty="0" smtClean="0"/>
              <a:t>Estimated work remaining is updated daily </a:t>
            </a:r>
          </a:p>
          <a:p>
            <a:r>
              <a:rPr lang="en-US" altLang="zh-CN" dirty="0" smtClean="0"/>
              <a:t>Any team member can add, delete or change the sprint backlog</a:t>
            </a:r>
          </a:p>
          <a:p>
            <a:r>
              <a:rPr lang="en-US" altLang="zh-CN" dirty="0" smtClean="0"/>
              <a:t>Work for the sprint emerges</a:t>
            </a:r>
          </a:p>
          <a:p>
            <a:r>
              <a:rPr lang="en-US" altLang="zh-CN" dirty="0" smtClean="0"/>
              <a:t>If work is unclear, define a sprint backlog item with a larger amount of time and break it down later</a:t>
            </a:r>
          </a:p>
          <a:p>
            <a:r>
              <a:rPr lang="en-US" altLang="zh-CN" dirty="0" smtClean="0"/>
              <a:t>Update work remaining as more becomes </a:t>
            </a:r>
            <a:r>
              <a:rPr lang="en-US" altLang="zh-CN" dirty="0" err="1" smtClean="0"/>
              <a:t>unkown</a:t>
            </a:r>
            <a:endParaRPr lang="zh-CN" altLang="en-US" dirty="0"/>
          </a:p>
        </p:txBody>
      </p:sp>
      <p:sp>
        <p:nvSpPr>
          <p:cNvPr id="4" name="灯片编号占位符 3"/>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23</a:t>
            </a:fld>
            <a:endParaRPr lang="zh-CN" altLang="en-US">
              <a:solidFill>
                <a:prstClr val="black">
                  <a:tint val="95000"/>
                </a:prstClr>
              </a:solidFill>
            </a:endParaRPr>
          </a:p>
        </p:txBody>
      </p:sp>
    </p:spTree>
    <p:extLst>
      <p:ext uri="{BB962C8B-B14F-4D97-AF65-F5344CB8AC3E}">
        <p14:creationId xmlns:p14="http://schemas.microsoft.com/office/powerpoint/2010/main" val="39839707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Sprint Backlog Example</a:t>
            </a:r>
            <a:endParaRPr lang="zh-CN" altLang="en-US" dirty="0"/>
          </a:p>
        </p:txBody>
      </p:sp>
      <p:sp>
        <p:nvSpPr>
          <p:cNvPr id="3" name="灯片编号占位符 2"/>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24</a:t>
            </a:fld>
            <a:endParaRPr lang="zh-CN" altLang="en-US">
              <a:solidFill>
                <a:prstClr val="black">
                  <a:tint val="95000"/>
                </a:prstClr>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66639594"/>
              </p:ext>
            </p:extLst>
          </p:nvPr>
        </p:nvGraphicFramePr>
        <p:xfrm>
          <a:off x="759382" y="1869734"/>
          <a:ext cx="10823019" cy="4502785"/>
        </p:xfrm>
        <a:graphic>
          <a:graphicData uri="http://schemas.openxmlformats.org/drawingml/2006/table">
            <a:tbl>
              <a:tblPr firstRow="1" bandRow="1">
                <a:tableStyleId>{21E4AEA4-8DFA-4A89-87EB-49C32662AFE0}</a:tableStyleId>
              </a:tblPr>
              <a:tblGrid>
                <a:gridCol w="3465284"/>
                <a:gridCol w="1471547"/>
                <a:gridCol w="1471547"/>
                <a:gridCol w="1471547"/>
                <a:gridCol w="1471547"/>
                <a:gridCol w="1471547"/>
              </a:tblGrid>
              <a:tr h="643255">
                <a:tc>
                  <a:txBody>
                    <a:bodyPr/>
                    <a:lstStyle/>
                    <a:p>
                      <a:pPr algn="ctr"/>
                      <a:r>
                        <a:rPr lang="en-US" altLang="zh-CN" sz="2400" dirty="0" smtClean="0"/>
                        <a:t>Tasks</a:t>
                      </a:r>
                      <a:endParaRPr lang="zh-CN" altLang="en-US" sz="2400" dirty="0"/>
                    </a:p>
                  </a:txBody>
                  <a:tcPr anchor="ctr"/>
                </a:tc>
                <a:tc>
                  <a:txBody>
                    <a:bodyPr/>
                    <a:lstStyle/>
                    <a:p>
                      <a:pPr algn="ctr"/>
                      <a:r>
                        <a:rPr lang="en-US" altLang="zh-CN" sz="2400" dirty="0" smtClean="0"/>
                        <a:t>Mon</a:t>
                      </a:r>
                      <a:endParaRPr lang="zh-CN" altLang="en-US" sz="2400" dirty="0"/>
                    </a:p>
                  </a:txBody>
                  <a:tcPr anchor="ctr"/>
                </a:tc>
                <a:tc>
                  <a:txBody>
                    <a:bodyPr/>
                    <a:lstStyle/>
                    <a:p>
                      <a:pPr algn="ctr"/>
                      <a:r>
                        <a:rPr lang="en-US" altLang="zh-CN" sz="2400" dirty="0" smtClean="0"/>
                        <a:t>Tue</a:t>
                      </a:r>
                      <a:endParaRPr lang="zh-CN" altLang="en-US" sz="2400" dirty="0"/>
                    </a:p>
                  </a:txBody>
                  <a:tcPr anchor="ctr"/>
                </a:tc>
                <a:tc>
                  <a:txBody>
                    <a:bodyPr/>
                    <a:lstStyle/>
                    <a:p>
                      <a:pPr algn="ctr"/>
                      <a:r>
                        <a:rPr lang="en-US" altLang="zh-CN" sz="2400" dirty="0" smtClean="0"/>
                        <a:t>Wed</a:t>
                      </a:r>
                      <a:endParaRPr lang="zh-CN" alt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err="1" smtClean="0"/>
                        <a:t>Thur</a:t>
                      </a:r>
                      <a:endParaRPr lang="zh-CN" altLang="en-US" sz="2400" dirty="0"/>
                    </a:p>
                  </a:txBody>
                  <a:tcPr anchor="ctr"/>
                </a:tc>
                <a:tc>
                  <a:txBody>
                    <a:bodyPr/>
                    <a:lstStyle/>
                    <a:p>
                      <a:pPr algn="ctr"/>
                      <a:r>
                        <a:rPr lang="en-US" altLang="zh-CN" sz="2400" dirty="0" smtClean="0"/>
                        <a:t>Fri</a:t>
                      </a:r>
                      <a:endParaRPr lang="zh-CN" altLang="en-US" sz="2400" dirty="0"/>
                    </a:p>
                  </a:txBody>
                  <a:tcPr anchor="ctr"/>
                </a:tc>
              </a:tr>
              <a:tr h="643255">
                <a:tc>
                  <a:txBody>
                    <a:bodyPr/>
                    <a:lstStyle/>
                    <a:p>
                      <a:r>
                        <a:rPr lang="en-US" altLang="zh-CN" sz="2400" dirty="0" smtClean="0"/>
                        <a:t>Code the user interface</a:t>
                      </a:r>
                      <a:endParaRPr lang="zh-CN" altLang="en-US" sz="2400" dirty="0"/>
                    </a:p>
                  </a:txBody>
                  <a:tcPr anchor="ctr"/>
                </a:tc>
                <a:tc>
                  <a:txBody>
                    <a:bodyPr/>
                    <a:lstStyle/>
                    <a:p>
                      <a:pPr algn="ctr"/>
                      <a:r>
                        <a:rPr lang="en-US" altLang="zh-CN" sz="2400" dirty="0" smtClean="0"/>
                        <a:t>8</a:t>
                      </a:r>
                      <a:endParaRPr lang="zh-CN" altLang="en-US" sz="2400" dirty="0"/>
                    </a:p>
                  </a:txBody>
                  <a:tcPr anchor="ctr"/>
                </a:tc>
                <a:tc>
                  <a:txBody>
                    <a:bodyPr/>
                    <a:lstStyle/>
                    <a:p>
                      <a:pPr algn="ctr"/>
                      <a:r>
                        <a:rPr lang="en-US" altLang="zh-CN" sz="2400" dirty="0" smtClean="0"/>
                        <a:t>4</a:t>
                      </a:r>
                      <a:endParaRPr lang="zh-CN" altLang="en-US" sz="2400" dirty="0"/>
                    </a:p>
                  </a:txBody>
                  <a:tcPr anchor="ctr"/>
                </a:tc>
                <a:tc>
                  <a:txBody>
                    <a:bodyPr/>
                    <a:lstStyle/>
                    <a:p>
                      <a:pPr algn="ctr"/>
                      <a:r>
                        <a:rPr lang="en-US" altLang="zh-CN" sz="2400" dirty="0" smtClean="0"/>
                        <a:t>8</a:t>
                      </a:r>
                      <a:endParaRPr lang="zh-CN" altLang="en-US" sz="2400" dirty="0"/>
                    </a:p>
                  </a:txBody>
                  <a:tcPr anchor="ctr"/>
                </a:tc>
                <a:tc>
                  <a:txBody>
                    <a:bodyPr/>
                    <a:lstStyle/>
                    <a:p>
                      <a:pPr algn="ctr"/>
                      <a:endParaRPr lang="zh-CN" altLang="en-US" sz="2400" dirty="0"/>
                    </a:p>
                  </a:txBody>
                  <a:tcPr anchor="ctr"/>
                </a:tc>
                <a:tc>
                  <a:txBody>
                    <a:bodyPr/>
                    <a:lstStyle/>
                    <a:p>
                      <a:pPr algn="ctr"/>
                      <a:endParaRPr lang="zh-CN" altLang="en-US" sz="2400"/>
                    </a:p>
                  </a:txBody>
                  <a:tcPr anchor="ctr"/>
                </a:tc>
              </a:tr>
              <a:tr h="643255">
                <a:tc>
                  <a:txBody>
                    <a:bodyPr/>
                    <a:lstStyle/>
                    <a:p>
                      <a:r>
                        <a:rPr lang="en-US" altLang="zh-CN" sz="2400" dirty="0" smtClean="0"/>
                        <a:t>Code the middle tier</a:t>
                      </a:r>
                      <a:endParaRPr lang="zh-CN" altLang="en-US" sz="2400" dirty="0"/>
                    </a:p>
                  </a:txBody>
                  <a:tcPr anchor="ctr"/>
                </a:tc>
                <a:tc>
                  <a:txBody>
                    <a:bodyPr/>
                    <a:lstStyle/>
                    <a:p>
                      <a:pPr algn="ctr"/>
                      <a:r>
                        <a:rPr lang="en-US" altLang="zh-CN" sz="2400" dirty="0" smtClean="0"/>
                        <a:t>16</a:t>
                      </a:r>
                      <a:endParaRPr lang="zh-CN" altLang="en-US" sz="2400" dirty="0"/>
                    </a:p>
                  </a:txBody>
                  <a:tcPr anchor="ctr"/>
                </a:tc>
                <a:tc>
                  <a:txBody>
                    <a:bodyPr/>
                    <a:lstStyle/>
                    <a:p>
                      <a:pPr algn="ctr"/>
                      <a:r>
                        <a:rPr lang="en-US" altLang="zh-CN" sz="2400" dirty="0" smtClean="0"/>
                        <a:t>12</a:t>
                      </a:r>
                      <a:endParaRPr lang="zh-CN" altLang="en-US" sz="2400" dirty="0"/>
                    </a:p>
                  </a:txBody>
                  <a:tcPr anchor="ctr"/>
                </a:tc>
                <a:tc>
                  <a:txBody>
                    <a:bodyPr/>
                    <a:lstStyle/>
                    <a:p>
                      <a:pPr algn="ctr"/>
                      <a:r>
                        <a:rPr lang="en-US" altLang="zh-CN" sz="2400" dirty="0" smtClean="0"/>
                        <a:t>10</a:t>
                      </a:r>
                      <a:endParaRPr lang="zh-CN" altLang="en-US" sz="2400" dirty="0"/>
                    </a:p>
                  </a:txBody>
                  <a:tcPr anchor="ctr"/>
                </a:tc>
                <a:tc>
                  <a:txBody>
                    <a:bodyPr/>
                    <a:lstStyle/>
                    <a:p>
                      <a:pPr algn="ctr"/>
                      <a:r>
                        <a:rPr lang="en-US" altLang="zh-CN" sz="2400" dirty="0" smtClean="0"/>
                        <a:t>4</a:t>
                      </a:r>
                      <a:endParaRPr lang="zh-CN" altLang="en-US" sz="2400" dirty="0"/>
                    </a:p>
                  </a:txBody>
                  <a:tcPr anchor="ctr"/>
                </a:tc>
                <a:tc>
                  <a:txBody>
                    <a:bodyPr/>
                    <a:lstStyle/>
                    <a:p>
                      <a:pPr algn="ctr"/>
                      <a:endParaRPr lang="zh-CN" altLang="en-US" sz="2400" dirty="0"/>
                    </a:p>
                  </a:txBody>
                  <a:tcPr anchor="ctr"/>
                </a:tc>
              </a:tr>
              <a:tr h="643255">
                <a:tc>
                  <a:txBody>
                    <a:bodyPr/>
                    <a:lstStyle/>
                    <a:p>
                      <a:r>
                        <a:rPr lang="en-US" altLang="zh-CN" sz="2400" dirty="0" smtClean="0"/>
                        <a:t>Test the middle tier</a:t>
                      </a:r>
                      <a:endParaRPr lang="zh-CN" altLang="en-US" sz="2400" dirty="0"/>
                    </a:p>
                  </a:txBody>
                  <a:tcPr anchor="ctr"/>
                </a:tc>
                <a:tc>
                  <a:txBody>
                    <a:bodyPr/>
                    <a:lstStyle/>
                    <a:p>
                      <a:pPr algn="ctr"/>
                      <a:r>
                        <a:rPr lang="en-US" altLang="zh-CN" sz="2400" dirty="0" smtClean="0"/>
                        <a:t>8</a:t>
                      </a:r>
                      <a:endParaRPr lang="zh-CN" altLang="en-US" sz="2400" dirty="0"/>
                    </a:p>
                  </a:txBody>
                  <a:tcPr anchor="ctr"/>
                </a:tc>
                <a:tc>
                  <a:txBody>
                    <a:bodyPr/>
                    <a:lstStyle/>
                    <a:p>
                      <a:pPr algn="ctr"/>
                      <a:r>
                        <a:rPr lang="en-US" altLang="zh-CN" sz="2400" dirty="0" smtClean="0"/>
                        <a:t>16</a:t>
                      </a:r>
                      <a:endParaRPr lang="zh-CN" altLang="en-US" sz="2400" dirty="0"/>
                    </a:p>
                  </a:txBody>
                  <a:tcPr anchor="ctr"/>
                </a:tc>
                <a:tc>
                  <a:txBody>
                    <a:bodyPr/>
                    <a:lstStyle/>
                    <a:p>
                      <a:pPr algn="ctr"/>
                      <a:r>
                        <a:rPr lang="en-US" altLang="zh-CN" sz="2400" dirty="0" smtClean="0"/>
                        <a:t>16</a:t>
                      </a:r>
                      <a:endParaRPr lang="zh-CN" altLang="en-US" sz="2400" dirty="0"/>
                    </a:p>
                  </a:txBody>
                  <a:tcPr anchor="ctr"/>
                </a:tc>
                <a:tc>
                  <a:txBody>
                    <a:bodyPr/>
                    <a:lstStyle/>
                    <a:p>
                      <a:pPr algn="ctr"/>
                      <a:r>
                        <a:rPr lang="en-US" altLang="zh-CN" sz="2400" dirty="0" smtClean="0"/>
                        <a:t>11</a:t>
                      </a:r>
                      <a:endParaRPr lang="zh-CN" altLang="en-US" sz="2400" dirty="0"/>
                    </a:p>
                  </a:txBody>
                  <a:tcPr anchor="ctr"/>
                </a:tc>
                <a:tc>
                  <a:txBody>
                    <a:bodyPr/>
                    <a:lstStyle/>
                    <a:p>
                      <a:pPr algn="ctr"/>
                      <a:r>
                        <a:rPr lang="en-US" altLang="zh-CN" sz="2400" dirty="0" smtClean="0"/>
                        <a:t>8</a:t>
                      </a:r>
                      <a:endParaRPr lang="zh-CN" altLang="en-US" sz="2400" dirty="0"/>
                    </a:p>
                  </a:txBody>
                  <a:tcPr anchor="ctr"/>
                </a:tc>
              </a:tr>
              <a:tr h="643255">
                <a:tc>
                  <a:txBody>
                    <a:bodyPr/>
                    <a:lstStyle/>
                    <a:p>
                      <a:r>
                        <a:rPr lang="en-US" altLang="zh-CN" sz="2400" dirty="0" smtClean="0"/>
                        <a:t>Write online</a:t>
                      </a:r>
                      <a:r>
                        <a:rPr lang="en-US" altLang="zh-CN" sz="2400" baseline="0" dirty="0" smtClean="0"/>
                        <a:t> help</a:t>
                      </a:r>
                      <a:endParaRPr lang="zh-CN" altLang="en-US" sz="2400" dirty="0"/>
                    </a:p>
                  </a:txBody>
                  <a:tcPr anchor="ctr"/>
                </a:tc>
                <a:tc>
                  <a:txBody>
                    <a:bodyPr/>
                    <a:lstStyle/>
                    <a:p>
                      <a:pPr algn="ctr"/>
                      <a:r>
                        <a:rPr lang="en-US" altLang="zh-CN" sz="2400" dirty="0" smtClean="0"/>
                        <a:t>12</a:t>
                      </a:r>
                      <a:endParaRPr lang="zh-CN" altLang="en-US" sz="2400" dirty="0"/>
                    </a:p>
                  </a:txBody>
                  <a:tcPr anchor="ctr"/>
                </a:tc>
                <a:tc>
                  <a:txBody>
                    <a:bodyPr/>
                    <a:lstStyle/>
                    <a:p>
                      <a:pPr algn="ctr"/>
                      <a:endParaRPr lang="zh-CN" altLang="en-US" sz="2400" dirty="0"/>
                    </a:p>
                  </a:txBody>
                  <a:tcPr anchor="ctr"/>
                </a:tc>
                <a:tc>
                  <a:txBody>
                    <a:bodyPr/>
                    <a:lstStyle/>
                    <a:p>
                      <a:pPr algn="ctr"/>
                      <a:endParaRPr lang="zh-CN" altLang="en-US" sz="2400" dirty="0"/>
                    </a:p>
                  </a:txBody>
                  <a:tcPr anchor="ctr"/>
                </a:tc>
                <a:tc>
                  <a:txBody>
                    <a:bodyPr/>
                    <a:lstStyle/>
                    <a:p>
                      <a:pPr algn="ctr"/>
                      <a:endParaRPr lang="zh-CN" altLang="en-US" sz="2400" dirty="0"/>
                    </a:p>
                  </a:txBody>
                  <a:tcPr anchor="ctr"/>
                </a:tc>
                <a:tc>
                  <a:txBody>
                    <a:bodyPr/>
                    <a:lstStyle/>
                    <a:p>
                      <a:pPr algn="ctr"/>
                      <a:endParaRPr lang="zh-CN" altLang="en-US" sz="2400" dirty="0"/>
                    </a:p>
                  </a:txBody>
                  <a:tcPr anchor="ctr"/>
                </a:tc>
              </a:tr>
              <a:tr h="643255">
                <a:tc>
                  <a:txBody>
                    <a:bodyPr/>
                    <a:lstStyle/>
                    <a:p>
                      <a:r>
                        <a:rPr lang="en-US" altLang="zh-CN" sz="2400" dirty="0" smtClean="0"/>
                        <a:t>Write the foo class</a:t>
                      </a:r>
                      <a:endParaRPr lang="zh-CN" altLang="en-US" sz="2400" dirty="0"/>
                    </a:p>
                  </a:txBody>
                  <a:tcPr anchor="ctr"/>
                </a:tc>
                <a:tc>
                  <a:txBody>
                    <a:bodyPr/>
                    <a:lstStyle/>
                    <a:p>
                      <a:pPr algn="ctr"/>
                      <a:r>
                        <a:rPr lang="en-US" altLang="zh-CN" sz="2400" dirty="0" smtClean="0"/>
                        <a:t>8</a:t>
                      </a:r>
                      <a:endParaRPr lang="zh-CN" altLang="en-US" sz="2400" dirty="0"/>
                    </a:p>
                  </a:txBody>
                  <a:tcPr anchor="ctr"/>
                </a:tc>
                <a:tc>
                  <a:txBody>
                    <a:bodyPr/>
                    <a:lstStyle/>
                    <a:p>
                      <a:pPr algn="ctr"/>
                      <a:r>
                        <a:rPr lang="en-US" altLang="zh-CN" sz="2400" dirty="0" smtClean="0"/>
                        <a:t>8</a:t>
                      </a:r>
                      <a:endParaRPr lang="zh-CN" altLang="en-US" sz="2400" dirty="0"/>
                    </a:p>
                  </a:txBody>
                  <a:tcPr anchor="ctr"/>
                </a:tc>
                <a:tc>
                  <a:txBody>
                    <a:bodyPr/>
                    <a:lstStyle/>
                    <a:p>
                      <a:pPr algn="ctr"/>
                      <a:r>
                        <a:rPr lang="en-US" altLang="zh-CN" sz="2400" dirty="0" smtClean="0"/>
                        <a:t>8</a:t>
                      </a:r>
                      <a:endParaRPr lang="zh-CN" altLang="en-US" sz="2400" dirty="0"/>
                    </a:p>
                  </a:txBody>
                  <a:tcPr anchor="ctr"/>
                </a:tc>
                <a:tc>
                  <a:txBody>
                    <a:bodyPr/>
                    <a:lstStyle/>
                    <a:p>
                      <a:pPr algn="ctr"/>
                      <a:r>
                        <a:rPr lang="en-US" altLang="zh-CN" sz="2400" dirty="0" smtClean="0"/>
                        <a:t>8</a:t>
                      </a:r>
                      <a:endParaRPr lang="zh-CN" altLang="en-US" sz="2400" dirty="0"/>
                    </a:p>
                  </a:txBody>
                  <a:tcPr anchor="ctr"/>
                </a:tc>
                <a:tc>
                  <a:txBody>
                    <a:bodyPr/>
                    <a:lstStyle/>
                    <a:p>
                      <a:pPr algn="ctr"/>
                      <a:r>
                        <a:rPr lang="en-US" altLang="zh-CN" sz="2400" dirty="0" smtClean="0"/>
                        <a:t>8</a:t>
                      </a:r>
                      <a:endParaRPr lang="zh-CN" altLang="en-US" sz="2400" dirty="0"/>
                    </a:p>
                  </a:txBody>
                  <a:tcPr anchor="ctr"/>
                </a:tc>
              </a:tr>
              <a:tr h="643255">
                <a:tc>
                  <a:txBody>
                    <a:bodyPr/>
                    <a:lstStyle/>
                    <a:p>
                      <a:r>
                        <a:rPr lang="en-US" altLang="zh-CN" sz="2400" dirty="0" smtClean="0"/>
                        <a:t>Add error logging</a:t>
                      </a:r>
                      <a:endParaRPr lang="zh-CN" altLang="en-US" sz="2400" dirty="0"/>
                    </a:p>
                  </a:txBody>
                  <a:tcPr anchor="ctr"/>
                </a:tc>
                <a:tc>
                  <a:txBody>
                    <a:bodyPr/>
                    <a:lstStyle/>
                    <a:p>
                      <a:pPr algn="ctr"/>
                      <a:endParaRPr lang="zh-CN" altLang="en-US" sz="2400" dirty="0"/>
                    </a:p>
                  </a:txBody>
                  <a:tcPr anchor="ctr"/>
                </a:tc>
                <a:tc>
                  <a:txBody>
                    <a:bodyPr/>
                    <a:lstStyle/>
                    <a:p>
                      <a:pPr algn="ctr"/>
                      <a:endParaRPr lang="zh-CN" altLang="en-US" sz="2400" dirty="0"/>
                    </a:p>
                  </a:txBody>
                  <a:tcPr anchor="ctr"/>
                </a:tc>
                <a:tc>
                  <a:txBody>
                    <a:bodyPr/>
                    <a:lstStyle/>
                    <a:p>
                      <a:pPr algn="ctr"/>
                      <a:r>
                        <a:rPr lang="en-US" altLang="zh-CN" sz="2400" dirty="0" smtClean="0"/>
                        <a:t>8</a:t>
                      </a:r>
                      <a:endParaRPr lang="zh-CN" altLang="en-US" sz="2400" dirty="0"/>
                    </a:p>
                  </a:txBody>
                  <a:tcPr anchor="ctr"/>
                </a:tc>
                <a:tc>
                  <a:txBody>
                    <a:bodyPr/>
                    <a:lstStyle/>
                    <a:p>
                      <a:pPr algn="ctr"/>
                      <a:r>
                        <a:rPr lang="en-US" altLang="zh-CN" sz="2400" dirty="0" smtClean="0"/>
                        <a:t>4</a:t>
                      </a:r>
                      <a:endParaRPr lang="zh-CN" altLang="en-US" sz="2400" dirty="0"/>
                    </a:p>
                  </a:txBody>
                  <a:tcPr anchor="ctr"/>
                </a:tc>
                <a:tc>
                  <a:txBody>
                    <a:bodyPr/>
                    <a:lstStyle/>
                    <a:p>
                      <a:pPr algn="ctr"/>
                      <a:endParaRPr lang="zh-CN" altLang="en-US" sz="2400" dirty="0"/>
                    </a:p>
                  </a:txBody>
                  <a:tcPr anchor="ctr"/>
                </a:tc>
              </a:tr>
            </a:tbl>
          </a:graphicData>
        </a:graphic>
      </p:graphicFrame>
    </p:spTree>
    <p:extLst>
      <p:ext uri="{BB962C8B-B14F-4D97-AF65-F5344CB8AC3E}">
        <p14:creationId xmlns:p14="http://schemas.microsoft.com/office/powerpoint/2010/main" val="13624757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Sprint </a:t>
            </a:r>
            <a:r>
              <a:rPr lang="en-US" altLang="zh-CN" dirty="0" err="1" smtClean="0"/>
              <a:t>Burndown</a:t>
            </a:r>
            <a:r>
              <a:rPr lang="en-US" altLang="zh-CN" dirty="0" smtClean="0"/>
              <a:t> Chart</a:t>
            </a:r>
            <a:endParaRPr lang="zh-CN" altLang="en-US" dirty="0"/>
          </a:p>
        </p:txBody>
      </p:sp>
      <p:sp>
        <p:nvSpPr>
          <p:cNvPr id="3" name="灯片编号占位符 2"/>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25</a:t>
            </a:fld>
            <a:endParaRPr lang="zh-CN" altLang="en-US">
              <a:solidFill>
                <a:prstClr val="black">
                  <a:tint val="95000"/>
                </a:prstClr>
              </a:solidFill>
            </a:endParaRPr>
          </a:p>
        </p:txBody>
      </p:sp>
      <p:pic>
        <p:nvPicPr>
          <p:cNvPr id="4" name="图片 3"/>
          <p:cNvPicPr>
            <a:picLocks noChangeAspect="1"/>
          </p:cNvPicPr>
          <p:nvPr/>
        </p:nvPicPr>
        <p:blipFill>
          <a:blip r:embed="rId2"/>
          <a:stretch>
            <a:fillRect/>
          </a:stretch>
        </p:blipFill>
        <p:spPr>
          <a:xfrm>
            <a:off x="1372052" y="1589526"/>
            <a:ext cx="8596898" cy="4555449"/>
          </a:xfrm>
          <a:prstGeom prst="rect">
            <a:avLst/>
          </a:prstGeom>
        </p:spPr>
      </p:pic>
      <p:sp>
        <p:nvSpPr>
          <p:cNvPr id="5" name="文本框 4"/>
          <p:cNvSpPr txBox="1"/>
          <p:nvPr/>
        </p:nvSpPr>
        <p:spPr>
          <a:xfrm>
            <a:off x="782292" y="6246166"/>
            <a:ext cx="9932089" cy="461665"/>
          </a:xfrm>
          <a:prstGeom prst="rect">
            <a:avLst/>
          </a:prstGeom>
          <a:noFill/>
        </p:spPr>
        <p:txBody>
          <a:bodyPr wrap="square" rtlCol="0">
            <a:spAutoFit/>
          </a:bodyPr>
          <a:lstStyle/>
          <a:p>
            <a:pPr algn="ctr"/>
            <a:r>
              <a:rPr lang="en-US" altLang="zh-CN" sz="2400" b="1" dirty="0" smtClean="0"/>
              <a:t>A burn-down chart is used to mark day-by-day how much work that is left</a:t>
            </a:r>
            <a:endParaRPr lang="zh-CN" altLang="en-US" sz="2400" b="1" dirty="0"/>
          </a:p>
        </p:txBody>
      </p:sp>
    </p:spTree>
    <p:extLst>
      <p:ext uri="{BB962C8B-B14F-4D97-AF65-F5344CB8AC3E}">
        <p14:creationId xmlns:p14="http://schemas.microsoft.com/office/powerpoint/2010/main" val="279309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and Evaluation </a:t>
            </a:r>
            <a:endParaRPr lang="zh-CN" altLang="en-US" dirty="0"/>
          </a:p>
        </p:txBody>
      </p:sp>
      <p:sp>
        <p:nvSpPr>
          <p:cNvPr id="3" name="内容占位符 2"/>
          <p:cNvSpPr>
            <a:spLocks noGrp="1"/>
          </p:cNvSpPr>
          <p:nvPr>
            <p:ph idx="1"/>
          </p:nvPr>
        </p:nvSpPr>
        <p:spPr/>
        <p:txBody>
          <a:bodyPr/>
          <a:lstStyle/>
          <a:p>
            <a:r>
              <a:rPr lang="en-US" altLang="zh-CN" dirty="0" smtClean="0"/>
              <a:t>The Sprint ends with a demonstration during which </a:t>
            </a:r>
            <a:r>
              <a:rPr lang="en-US" altLang="zh-CN" b="1" dirty="0" smtClean="0">
                <a:solidFill>
                  <a:srgbClr val="C00000"/>
                </a:solidFill>
              </a:rPr>
              <a:t>functioning software </a:t>
            </a:r>
            <a:r>
              <a:rPr lang="en-US" altLang="zh-CN" dirty="0" smtClean="0"/>
              <a:t>is run before a larger group</a:t>
            </a:r>
          </a:p>
          <a:p>
            <a:endParaRPr lang="en-US" altLang="zh-CN" dirty="0"/>
          </a:p>
          <a:p>
            <a:r>
              <a:rPr lang="en-US" altLang="zh-CN" dirty="0" smtClean="0"/>
              <a:t>This is the basis for a Evaluation Meeting that in tern is the starting block for the next Sprint </a:t>
            </a:r>
            <a:endParaRPr lang="zh-CN" altLang="en-US" dirty="0"/>
          </a:p>
        </p:txBody>
      </p:sp>
      <p:sp>
        <p:nvSpPr>
          <p:cNvPr id="4" name="灯片编号占位符 3"/>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26</a:t>
            </a:fld>
            <a:endParaRPr lang="zh-CN" altLang="en-US">
              <a:solidFill>
                <a:prstClr val="black">
                  <a:tint val="95000"/>
                </a:prstClr>
              </a:solidFill>
            </a:endParaRPr>
          </a:p>
        </p:txBody>
      </p:sp>
    </p:spTree>
    <p:extLst>
      <p:ext uri="{BB962C8B-B14F-4D97-AF65-F5344CB8AC3E}">
        <p14:creationId xmlns:p14="http://schemas.microsoft.com/office/powerpoint/2010/main" val="1141997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Where does the word Scrum come from?</a:t>
            </a:r>
            <a:endParaRPr lang="zh-CN" altLang="en-US" dirty="0"/>
          </a:p>
        </p:txBody>
      </p:sp>
      <p:sp>
        <p:nvSpPr>
          <p:cNvPr id="3" name="灯片编号占位符 2"/>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27</a:t>
            </a:fld>
            <a:endParaRPr lang="zh-CN" altLang="en-US">
              <a:solidFill>
                <a:prstClr val="black">
                  <a:tint val="95000"/>
                </a:prstClr>
              </a:solidFill>
            </a:endParaRPr>
          </a:p>
        </p:txBody>
      </p:sp>
      <p:pic>
        <p:nvPicPr>
          <p:cNvPr id="5" name="图片 4"/>
          <p:cNvPicPr>
            <a:picLocks noChangeAspect="1"/>
          </p:cNvPicPr>
          <p:nvPr/>
        </p:nvPicPr>
        <p:blipFill>
          <a:blip r:embed="rId2"/>
          <a:stretch>
            <a:fillRect/>
          </a:stretch>
        </p:blipFill>
        <p:spPr>
          <a:xfrm>
            <a:off x="609601" y="1562928"/>
            <a:ext cx="7769086" cy="5082239"/>
          </a:xfrm>
          <a:prstGeom prst="rect">
            <a:avLst/>
          </a:prstGeom>
        </p:spPr>
      </p:pic>
      <p:sp>
        <p:nvSpPr>
          <p:cNvPr id="6" name="文本框 5"/>
          <p:cNvSpPr txBox="1"/>
          <p:nvPr/>
        </p:nvSpPr>
        <p:spPr>
          <a:xfrm>
            <a:off x="8560672" y="2601402"/>
            <a:ext cx="2937341" cy="2677656"/>
          </a:xfrm>
          <a:prstGeom prst="rect">
            <a:avLst/>
          </a:prstGeom>
          <a:noFill/>
        </p:spPr>
        <p:txBody>
          <a:bodyPr wrap="square" rtlCol="0">
            <a:spAutoFit/>
          </a:bodyPr>
          <a:lstStyle/>
          <a:p>
            <a:pPr algn="ctr"/>
            <a:r>
              <a:rPr lang="en-US" altLang="zh-CN" sz="2400" b="1" dirty="0" smtClean="0">
                <a:solidFill>
                  <a:srgbClr val="C00000"/>
                </a:solidFill>
              </a:rPr>
              <a:t>Scrum</a:t>
            </a:r>
            <a:r>
              <a:rPr lang="en-US" altLang="zh-CN" sz="2400" b="1" dirty="0" smtClean="0"/>
              <a:t> is a </a:t>
            </a:r>
            <a:r>
              <a:rPr lang="en-US" altLang="zh-CN" sz="2400" b="1" dirty="0" err="1" smtClean="0"/>
              <a:t>rugy</a:t>
            </a:r>
            <a:r>
              <a:rPr lang="en-US" altLang="zh-CN" sz="2400" b="1" dirty="0" smtClean="0"/>
              <a:t> term for </a:t>
            </a:r>
            <a:r>
              <a:rPr lang="zh-CN" altLang="en-US" sz="2400" b="1" dirty="0"/>
              <a:t> </a:t>
            </a:r>
            <a:r>
              <a:rPr lang="en-US" altLang="zh-CN" sz="2400" b="1" dirty="0" smtClean="0"/>
              <a:t>the close-knit shoulder-to-shoulder formation a rugby team forms to jointly move the ball forward. </a:t>
            </a:r>
          </a:p>
        </p:txBody>
      </p:sp>
    </p:spTree>
    <p:extLst>
      <p:ext uri="{BB962C8B-B14F-4D97-AF65-F5344CB8AC3E}">
        <p14:creationId xmlns:p14="http://schemas.microsoft.com/office/powerpoint/2010/main" val="10463850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灯片编号占位符 2"/>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28</a:t>
            </a:fld>
            <a:endParaRPr lang="zh-CN" altLang="en-US">
              <a:solidFill>
                <a:prstClr val="black">
                  <a:tint val="95000"/>
                </a:prstClr>
              </a:solidFill>
            </a:endParaRPr>
          </a:p>
        </p:txBody>
      </p:sp>
      <p:grpSp>
        <p:nvGrpSpPr>
          <p:cNvPr id="52" name="Group 93"/>
          <p:cNvGrpSpPr>
            <a:grpSpLocks/>
          </p:cNvGrpSpPr>
          <p:nvPr/>
        </p:nvGrpSpPr>
        <p:grpSpPr bwMode="auto">
          <a:xfrm>
            <a:off x="-2220440" y="1789746"/>
            <a:ext cx="13131801" cy="4824413"/>
            <a:chOff x="-1509" y="912"/>
            <a:chExt cx="8272" cy="3039"/>
          </a:xfrm>
        </p:grpSpPr>
        <p:sp>
          <p:nvSpPr>
            <p:cNvPr id="53" name="AutoShape 46"/>
            <p:cNvSpPr>
              <a:spLocks noChangeArrowheads="1"/>
            </p:cNvSpPr>
            <p:nvPr/>
          </p:nvSpPr>
          <p:spPr bwMode="ltGray">
            <a:xfrm rot="5400000">
              <a:off x="-1526" y="929"/>
              <a:ext cx="3039" cy="300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rgbClr val="C0C0C0">
                    <a:gamma/>
                    <a:tint val="45490"/>
                    <a:invGamma/>
                  </a:srgbClr>
                </a:gs>
                <a:gs pos="50000">
                  <a:srgbClr val="C0C0C0"/>
                </a:gs>
                <a:gs pos="100000">
                  <a:srgbClr val="C0C0C0">
                    <a:gamma/>
                    <a:tint val="45490"/>
                    <a:invGamma/>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54" name="AutoShape 47"/>
            <p:cNvSpPr>
              <a:spLocks noChangeArrowheads="1"/>
            </p:cNvSpPr>
            <p:nvPr/>
          </p:nvSpPr>
          <p:spPr bwMode="ltGray">
            <a:xfrm rot="5400000" flipH="1">
              <a:off x="-1270" y="1203"/>
              <a:ext cx="2540" cy="2475"/>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gradFill rotWithShape="1">
              <a:gsLst>
                <a:gs pos="0">
                  <a:srgbClr val="399D72">
                    <a:alpha val="56000"/>
                  </a:srgbClr>
                </a:gs>
                <a:gs pos="100000">
                  <a:srgbClr val="399D72">
                    <a:gamma/>
                    <a:tint val="0"/>
                    <a:invGamma/>
                    <a:alpha val="48000"/>
                  </a:srgb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nvGrpSpPr>
            <p:cNvPr id="55" name="Group 88"/>
            <p:cNvGrpSpPr>
              <a:grpSpLocks/>
            </p:cNvGrpSpPr>
            <p:nvPr/>
          </p:nvGrpSpPr>
          <p:grpSpPr bwMode="auto">
            <a:xfrm>
              <a:off x="912" y="1147"/>
              <a:ext cx="5427" cy="320"/>
              <a:chOff x="912" y="1147"/>
              <a:chExt cx="5427" cy="320"/>
            </a:xfrm>
          </p:grpSpPr>
          <p:sp>
            <p:nvSpPr>
              <p:cNvPr id="92" name="AutoShape 52"/>
              <p:cNvSpPr>
                <a:spLocks noChangeArrowheads="1"/>
              </p:cNvSpPr>
              <p:nvPr/>
            </p:nvSpPr>
            <p:spPr bwMode="gray">
              <a:xfrm>
                <a:off x="1112" y="1147"/>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chemeClr val="bg1">
                        <a:lumMod val="85000"/>
                      </a:schemeClr>
                    </a:solidFill>
                    <a:effectLst/>
                    <a:uLnTx/>
                    <a:uFillTx/>
                    <a:latin typeface="Arial" panose="020B0604020202020204" pitchFamily="34" charset="0"/>
                    <a:ea typeface="宋体" panose="02010600030101010101" pitchFamily="2" charset="-122"/>
                  </a:rPr>
                  <a:t>Agile</a:t>
                </a:r>
              </a:p>
            </p:txBody>
          </p:sp>
          <p:grpSp>
            <p:nvGrpSpPr>
              <p:cNvPr id="93" name="Group 53"/>
              <p:cNvGrpSpPr>
                <a:grpSpLocks/>
              </p:cNvGrpSpPr>
              <p:nvPr/>
            </p:nvGrpSpPr>
            <p:grpSpPr bwMode="auto">
              <a:xfrm>
                <a:off x="912" y="1203"/>
                <a:ext cx="240" cy="240"/>
                <a:chOff x="2078" y="1680"/>
                <a:chExt cx="1615" cy="1615"/>
              </a:xfrm>
            </p:grpSpPr>
            <p:sp>
              <p:nvSpPr>
                <p:cNvPr id="94"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5"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6" name="Oval 56"/>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7"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8" name="Oval 58"/>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9"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nvGrpSpPr>
            <p:cNvPr id="56" name="Group 89"/>
            <p:cNvGrpSpPr>
              <a:grpSpLocks/>
            </p:cNvGrpSpPr>
            <p:nvPr/>
          </p:nvGrpSpPr>
          <p:grpSpPr bwMode="auto">
            <a:xfrm>
              <a:off x="1248" y="1632"/>
              <a:ext cx="5419" cy="320"/>
              <a:chOff x="1248" y="1632"/>
              <a:chExt cx="5419" cy="320"/>
            </a:xfrm>
          </p:grpSpPr>
          <p:sp>
            <p:nvSpPr>
              <p:cNvPr id="84" name="AutoShape 51"/>
              <p:cNvSpPr>
                <a:spLocks noChangeArrowheads="1"/>
              </p:cNvSpPr>
              <p:nvPr/>
            </p:nvSpPr>
            <p:spPr bwMode="gray">
              <a:xfrm>
                <a:off x="1440" y="1632"/>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chemeClr val="bg1">
                        <a:lumMod val="85000"/>
                      </a:schemeClr>
                    </a:solidFill>
                    <a:effectLst/>
                    <a:uLnTx/>
                    <a:uFillTx/>
                    <a:latin typeface="Arial" panose="020B0604020202020204" pitchFamily="34" charset="0"/>
                    <a:ea typeface="宋体" panose="02010600030101010101" pitchFamily="2" charset="-122"/>
                  </a:rPr>
                  <a:t>Scrum</a:t>
                </a:r>
              </a:p>
            </p:txBody>
          </p:sp>
          <p:grpSp>
            <p:nvGrpSpPr>
              <p:cNvPr id="85" name="Group 60"/>
              <p:cNvGrpSpPr>
                <a:grpSpLocks/>
              </p:cNvGrpSpPr>
              <p:nvPr/>
            </p:nvGrpSpPr>
            <p:grpSpPr bwMode="auto">
              <a:xfrm>
                <a:off x="1248" y="1699"/>
                <a:ext cx="240" cy="240"/>
                <a:chOff x="2078" y="1680"/>
                <a:chExt cx="1615" cy="1615"/>
              </a:xfrm>
            </p:grpSpPr>
            <p:sp>
              <p:nvSpPr>
                <p:cNvPr id="86"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7"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8" name="Oval 63"/>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9"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0" name="Oval 65"/>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91"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nvGrpSpPr>
            <p:cNvPr id="57" name="Group 90"/>
            <p:cNvGrpSpPr>
              <a:grpSpLocks/>
            </p:cNvGrpSpPr>
            <p:nvPr/>
          </p:nvGrpSpPr>
          <p:grpSpPr bwMode="auto">
            <a:xfrm>
              <a:off x="1344" y="2179"/>
              <a:ext cx="5419" cy="320"/>
              <a:chOff x="1344" y="2179"/>
              <a:chExt cx="5419" cy="320"/>
            </a:xfrm>
          </p:grpSpPr>
          <p:sp>
            <p:nvSpPr>
              <p:cNvPr id="76" name="AutoShape 50"/>
              <p:cNvSpPr>
                <a:spLocks noChangeArrowheads="1"/>
              </p:cNvSpPr>
              <p:nvPr/>
            </p:nvSpPr>
            <p:spPr bwMode="gray">
              <a:xfrm>
                <a:off x="1536" y="2179"/>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defRPr/>
                </a:pPr>
                <a:r>
                  <a:rPr lang="en-US" altLang="zh-CN" sz="2800" b="1" kern="0" dirty="0">
                    <a:solidFill>
                      <a:srgbClr val="000000"/>
                    </a:solidFill>
                    <a:latin typeface="Arial" panose="020B0604020202020204" pitchFamily="34" charset="0"/>
                    <a:ea typeface="宋体" panose="02010600030101010101" pitchFamily="2" charset="-122"/>
                  </a:rPr>
                  <a:t>JIRA </a:t>
                </a:r>
                <a:r>
                  <a:rPr lang="en-US" altLang="zh-CN" sz="2800" b="1" kern="0" dirty="0" smtClean="0">
                    <a:solidFill>
                      <a:srgbClr val="000000"/>
                    </a:solidFill>
                    <a:latin typeface="Arial" panose="020B0604020202020204" pitchFamily="34" charset="0"/>
                    <a:ea typeface="宋体" panose="02010600030101010101" pitchFamily="2" charset="-122"/>
                  </a:rPr>
                  <a:t>Agile</a:t>
                </a:r>
                <a:endParaRPr lang="en-US" altLang="zh-CN" sz="2800" b="1" kern="0" dirty="0">
                  <a:solidFill>
                    <a:srgbClr val="000000"/>
                  </a:solidFill>
                  <a:latin typeface="Arial" panose="020B0604020202020204" pitchFamily="34" charset="0"/>
                  <a:ea typeface="宋体" panose="02010600030101010101" pitchFamily="2" charset="-122"/>
                </a:endParaRPr>
              </a:p>
            </p:txBody>
          </p:sp>
          <p:grpSp>
            <p:nvGrpSpPr>
              <p:cNvPr id="77" name="Group 67"/>
              <p:cNvGrpSpPr>
                <a:grpSpLocks/>
              </p:cNvGrpSpPr>
              <p:nvPr/>
            </p:nvGrpSpPr>
            <p:grpSpPr bwMode="auto">
              <a:xfrm>
                <a:off x="1344" y="2227"/>
                <a:ext cx="240" cy="240"/>
                <a:chOff x="2078" y="1680"/>
                <a:chExt cx="1615" cy="1615"/>
              </a:xfrm>
            </p:grpSpPr>
            <p:sp>
              <p:nvSpPr>
                <p:cNvPr id="78"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9"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0" name="Oval 70"/>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1"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2" name="Oval 72"/>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83"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nvGrpSpPr>
            <p:cNvPr id="58" name="Group 91"/>
            <p:cNvGrpSpPr>
              <a:grpSpLocks/>
            </p:cNvGrpSpPr>
            <p:nvPr/>
          </p:nvGrpSpPr>
          <p:grpSpPr bwMode="auto">
            <a:xfrm>
              <a:off x="1248" y="2691"/>
              <a:ext cx="5439" cy="320"/>
              <a:chOff x="1248" y="2691"/>
              <a:chExt cx="5439" cy="320"/>
            </a:xfrm>
          </p:grpSpPr>
          <p:sp>
            <p:nvSpPr>
              <p:cNvPr id="68" name="AutoShape 49"/>
              <p:cNvSpPr>
                <a:spLocks noChangeArrowheads="1"/>
              </p:cNvSpPr>
              <p:nvPr/>
            </p:nvSpPr>
            <p:spPr bwMode="gray">
              <a:xfrm>
                <a:off x="1460" y="2691"/>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defRPr/>
                </a:pPr>
                <a:r>
                  <a:rPr lang="en-US" altLang="zh-CN" sz="2800" b="1" kern="0" dirty="0">
                    <a:solidFill>
                      <a:srgbClr val="000000"/>
                    </a:solidFill>
                    <a:latin typeface="Arial" panose="020B0604020202020204" pitchFamily="34" charset="0"/>
                    <a:ea typeface="宋体" panose="02010600030101010101" pitchFamily="2" charset="-122"/>
                  </a:rPr>
                  <a:t>Scrum Case </a:t>
                </a:r>
                <a:r>
                  <a:rPr lang="en-US" altLang="zh-CN" sz="2800" b="1" kern="0" dirty="0" smtClean="0">
                    <a:solidFill>
                      <a:srgbClr val="000000"/>
                    </a:solidFill>
                    <a:latin typeface="Arial" panose="020B0604020202020204" pitchFamily="34" charset="0"/>
                    <a:ea typeface="宋体" panose="02010600030101010101" pitchFamily="2" charset="-122"/>
                  </a:rPr>
                  <a:t>Study</a:t>
                </a:r>
                <a:endParaRPr lang="en-US" altLang="zh-CN" sz="2800" b="1" kern="0" dirty="0">
                  <a:solidFill>
                    <a:srgbClr val="000000"/>
                  </a:solidFill>
                  <a:latin typeface="Arial" panose="020B0604020202020204" pitchFamily="34" charset="0"/>
                  <a:ea typeface="宋体" panose="02010600030101010101" pitchFamily="2" charset="-122"/>
                </a:endParaRPr>
              </a:p>
            </p:txBody>
          </p:sp>
          <p:grpSp>
            <p:nvGrpSpPr>
              <p:cNvPr id="69" name="Group 74"/>
              <p:cNvGrpSpPr>
                <a:grpSpLocks/>
              </p:cNvGrpSpPr>
              <p:nvPr/>
            </p:nvGrpSpPr>
            <p:grpSpPr bwMode="auto">
              <a:xfrm>
                <a:off x="1248" y="2755"/>
                <a:ext cx="240" cy="240"/>
                <a:chOff x="2078" y="1680"/>
                <a:chExt cx="1615" cy="1615"/>
              </a:xfrm>
            </p:grpSpPr>
            <p:sp>
              <p:nvSpPr>
                <p:cNvPr id="70"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1" name="Oval 7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2" name="Oval 77"/>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3" name="Oval 78"/>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4" name="Oval 79"/>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75" name="Oval 80"/>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nvGrpSpPr>
            <p:cNvPr id="59" name="Group 92"/>
            <p:cNvGrpSpPr>
              <a:grpSpLocks/>
            </p:cNvGrpSpPr>
            <p:nvPr/>
          </p:nvGrpSpPr>
          <p:grpSpPr bwMode="auto">
            <a:xfrm>
              <a:off x="960" y="3212"/>
              <a:ext cx="5415" cy="320"/>
              <a:chOff x="960" y="3212"/>
              <a:chExt cx="5415" cy="320"/>
            </a:xfrm>
          </p:grpSpPr>
          <p:sp>
            <p:nvSpPr>
              <p:cNvPr id="60" name="AutoShape 48"/>
              <p:cNvSpPr>
                <a:spLocks noChangeArrowheads="1"/>
              </p:cNvSpPr>
              <p:nvPr/>
            </p:nvSpPr>
            <p:spPr bwMode="gray">
              <a:xfrm>
                <a:off x="1148" y="3212"/>
                <a:ext cx="5227" cy="32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chemeClr val="bg1">
                        <a:lumMod val="85000"/>
                      </a:schemeClr>
                    </a:solidFill>
                    <a:effectLst/>
                    <a:uLnTx/>
                    <a:uFillTx/>
                    <a:latin typeface="Arial" panose="020B0604020202020204" pitchFamily="34" charset="0"/>
                    <a:ea typeface="宋体" panose="02010600030101010101" pitchFamily="2" charset="-122"/>
                  </a:rPr>
                  <a:t>Summary</a:t>
                </a:r>
              </a:p>
            </p:txBody>
          </p:sp>
          <p:grpSp>
            <p:nvGrpSpPr>
              <p:cNvPr id="61" name="Group 81"/>
              <p:cNvGrpSpPr>
                <a:grpSpLocks/>
              </p:cNvGrpSpPr>
              <p:nvPr/>
            </p:nvGrpSpPr>
            <p:grpSpPr bwMode="auto">
              <a:xfrm>
                <a:off x="960" y="3243"/>
                <a:ext cx="224" cy="240"/>
                <a:chOff x="2078" y="1680"/>
                <a:chExt cx="1615" cy="1615"/>
              </a:xfrm>
            </p:grpSpPr>
            <p:sp>
              <p:nvSpPr>
                <p:cNvPr id="62" name="Oval 8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3" name="Oval 8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4" name="Oval 84"/>
                <p:cNvSpPr>
                  <a:spLocks noChangeArrowheads="1"/>
                </p:cNvSpPr>
                <p:nvPr/>
              </p:nvSpPr>
              <p:spPr bwMode="gray">
                <a:xfrm>
                  <a:off x="2254" y="1856"/>
                  <a:ext cx="1262" cy="1264"/>
                </a:xfrm>
                <a:prstGeom prst="ellipse">
                  <a:avLst/>
                </a:prstGeom>
                <a:gradFill rotWithShape="1">
                  <a:gsLst>
                    <a:gs pos="0">
                      <a:srgbClr val="9999FF">
                        <a:gamma/>
                        <a:tint val="0"/>
                        <a:invGamma/>
                      </a:srgbClr>
                    </a:gs>
                    <a:gs pos="50000">
                      <a:srgbClr val="9999FF"/>
                    </a:gs>
                    <a:gs pos="100000">
                      <a:srgbClr val="99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5" name="Oval 85"/>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6" name="Oval 86"/>
                <p:cNvSpPr>
                  <a:spLocks noChangeArrowheads="1"/>
                </p:cNvSpPr>
                <p:nvPr/>
              </p:nvSpPr>
              <p:spPr bwMode="gray">
                <a:xfrm>
                  <a:off x="2337" y="1939"/>
                  <a:ext cx="1096" cy="1098"/>
                </a:xfrm>
                <a:prstGeom prst="ellipse">
                  <a:avLst/>
                </a:prstGeom>
                <a:gradFill rotWithShape="1">
                  <a:gsLst>
                    <a:gs pos="0">
                      <a:srgbClr val="9999FF">
                        <a:gamma/>
                        <a:shade val="54118"/>
                        <a:invGamma/>
                      </a:srgbClr>
                    </a:gs>
                    <a:gs pos="50000">
                      <a:srgbClr val="9999FF"/>
                    </a:gs>
                    <a:gs pos="100000">
                      <a:srgbClr val="99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sp>
              <p:nvSpPr>
                <p:cNvPr id="67" name="Oval 87"/>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1D528D"/>
                    </a:solidFill>
                    <a:effectLst/>
                    <a:uLnTx/>
                    <a:uFillTx/>
                    <a:latin typeface="Arial" panose="020B0604020202020204" pitchFamily="34" charset="0"/>
                  </a:endParaRPr>
                </a:p>
              </p:txBody>
            </p:sp>
          </p:grpSp>
        </p:grpSp>
      </p:grpSp>
    </p:spTree>
    <p:extLst>
      <p:ext uri="{BB962C8B-B14F-4D97-AF65-F5344CB8AC3E}">
        <p14:creationId xmlns:p14="http://schemas.microsoft.com/office/powerpoint/2010/main" val="33706175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JIRA Agile – A process support tool</a:t>
            </a:r>
            <a:endParaRPr lang="zh-CN" altLang="en-US" dirty="0"/>
          </a:p>
        </p:txBody>
      </p:sp>
      <p:sp>
        <p:nvSpPr>
          <p:cNvPr id="4" name="内容占位符 3"/>
          <p:cNvSpPr>
            <a:spLocks noGrp="1"/>
          </p:cNvSpPr>
          <p:nvPr>
            <p:ph idx="1"/>
          </p:nvPr>
        </p:nvSpPr>
        <p:spPr>
          <a:xfrm>
            <a:off x="609601" y="1775194"/>
            <a:ext cx="10972801" cy="2011615"/>
          </a:xfrm>
        </p:spPr>
        <p:txBody>
          <a:bodyPr>
            <a:normAutofit lnSpcReduction="10000"/>
          </a:bodyPr>
          <a:lstStyle/>
          <a:p>
            <a:r>
              <a:rPr lang="en-US" altLang="zh-CN" dirty="0" smtClean="0"/>
              <a:t>Do not put the Product Backlog into JIRA</a:t>
            </a:r>
          </a:p>
          <a:p>
            <a:pPr lvl="1"/>
            <a:r>
              <a:rPr lang="en-US" altLang="zh-CN" dirty="0" smtClean="0"/>
              <a:t>The product owner keep it personally </a:t>
            </a:r>
          </a:p>
          <a:p>
            <a:r>
              <a:rPr lang="en-US" altLang="zh-CN" dirty="0" smtClean="0"/>
              <a:t>Using a Project in JIRA, add the Sprint Backlog as prioritized tasks</a:t>
            </a:r>
          </a:p>
        </p:txBody>
      </p:sp>
      <p:sp>
        <p:nvSpPr>
          <p:cNvPr id="2" name="灯片编号占位符 1"/>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29</a:t>
            </a:fld>
            <a:endParaRPr lang="zh-CN" altLang="en-US">
              <a:solidFill>
                <a:prstClr val="black">
                  <a:tint val="95000"/>
                </a:prstClr>
              </a:solidFill>
            </a:endParaRPr>
          </a:p>
        </p:txBody>
      </p:sp>
      <p:sp>
        <p:nvSpPr>
          <p:cNvPr id="5" name="圆角矩形 4"/>
          <p:cNvSpPr/>
          <p:nvPr/>
        </p:nvSpPr>
        <p:spPr>
          <a:xfrm>
            <a:off x="1112363" y="3690730"/>
            <a:ext cx="9012025" cy="2882348"/>
          </a:xfrm>
          <a:prstGeom prst="roundRect">
            <a:avLst>
              <a:gd name="adj" fmla="val 4598"/>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6" name="文本框 5"/>
          <p:cNvSpPr txBox="1"/>
          <p:nvPr/>
        </p:nvSpPr>
        <p:spPr>
          <a:xfrm>
            <a:off x="1243463" y="3701792"/>
            <a:ext cx="1117615" cy="523220"/>
          </a:xfrm>
          <a:prstGeom prst="rect">
            <a:avLst/>
          </a:prstGeom>
          <a:noFill/>
        </p:spPr>
        <p:txBody>
          <a:bodyPr wrap="none" rtlCol="0">
            <a:spAutoFit/>
          </a:bodyPr>
          <a:lstStyle/>
          <a:p>
            <a:pPr algn="ctr"/>
            <a:r>
              <a:rPr lang="en-US" altLang="zh-CN" sz="2800" b="1" dirty="0" smtClean="0">
                <a:solidFill>
                  <a:schemeClr val="accent6">
                    <a:lumMod val="75000"/>
                  </a:schemeClr>
                </a:solidFill>
              </a:rPr>
              <a:t>Board</a:t>
            </a:r>
            <a:endParaRPr lang="zh-CN" altLang="en-US" sz="2800" b="1" dirty="0">
              <a:solidFill>
                <a:schemeClr val="accent6">
                  <a:lumMod val="75000"/>
                </a:schemeClr>
              </a:solidFill>
            </a:endParaRPr>
          </a:p>
        </p:txBody>
      </p:sp>
      <p:grpSp>
        <p:nvGrpSpPr>
          <p:cNvPr id="13" name="组合 12"/>
          <p:cNvGrpSpPr/>
          <p:nvPr/>
        </p:nvGrpSpPr>
        <p:grpSpPr>
          <a:xfrm>
            <a:off x="1981439" y="4461192"/>
            <a:ext cx="2254642" cy="1647904"/>
            <a:chOff x="1972012" y="4282083"/>
            <a:chExt cx="2254642" cy="1647904"/>
          </a:xfrm>
        </p:grpSpPr>
        <p:sp>
          <p:nvSpPr>
            <p:cNvPr id="7" name="流程图: 多文档 6"/>
            <p:cNvSpPr/>
            <p:nvPr/>
          </p:nvSpPr>
          <p:spPr>
            <a:xfrm>
              <a:off x="2656271" y="4282083"/>
              <a:ext cx="1570383" cy="1017225"/>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流程图: 多文档 7"/>
            <p:cNvSpPr/>
            <p:nvPr/>
          </p:nvSpPr>
          <p:spPr>
            <a:xfrm>
              <a:off x="2320991" y="4587658"/>
              <a:ext cx="1570383" cy="1017225"/>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9" name="流程图: 多文档 8"/>
            <p:cNvSpPr/>
            <p:nvPr/>
          </p:nvSpPr>
          <p:spPr>
            <a:xfrm>
              <a:off x="1972012" y="4912762"/>
              <a:ext cx="1570383" cy="1017225"/>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400" b="1" dirty="0" smtClean="0">
                  <a:solidFill>
                    <a:schemeClr val="accent6">
                      <a:lumMod val="75000"/>
                    </a:schemeClr>
                  </a:solidFill>
                </a:rPr>
                <a:t>Issues</a:t>
              </a:r>
              <a:endParaRPr lang="zh-CN" altLang="en-US" sz="2400" b="1" dirty="0">
                <a:solidFill>
                  <a:schemeClr val="accent6">
                    <a:lumMod val="75000"/>
                  </a:schemeClr>
                </a:solidFill>
              </a:endParaRPr>
            </a:p>
          </p:txBody>
        </p:sp>
      </p:grpSp>
      <p:grpSp>
        <p:nvGrpSpPr>
          <p:cNvPr id="14" name="组合 13"/>
          <p:cNvGrpSpPr/>
          <p:nvPr/>
        </p:nvGrpSpPr>
        <p:grpSpPr>
          <a:xfrm>
            <a:off x="4422402" y="4475232"/>
            <a:ext cx="2254642" cy="1647904"/>
            <a:chOff x="1972012" y="4282083"/>
            <a:chExt cx="2254642" cy="1647904"/>
          </a:xfrm>
        </p:grpSpPr>
        <p:sp>
          <p:nvSpPr>
            <p:cNvPr id="15" name="流程图: 多文档 14"/>
            <p:cNvSpPr/>
            <p:nvPr/>
          </p:nvSpPr>
          <p:spPr>
            <a:xfrm>
              <a:off x="2656271" y="4282083"/>
              <a:ext cx="1570383" cy="1017225"/>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6" name="流程图: 多文档 15"/>
            <p:cNvSpPr/>
            <p:nvPr/>
          </p:nvSpPr>
          <p:spPr>
            <a:xfrm>
              <a:off x="2320991" y="4587658"/>
              <a:ext cx="1570383" cy="1017225"/>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7" name="流程图: 多文档 16"/>
            <p:cNvSpPr/>
            <p:nvPr/>
          </p:nvSpPr>
          <p:spPr>
            <a:xfrm>
              <a:off x="1972012" y="4912762"/>
              <a:ext cx="1570383" cy="1017225"/>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400" b="1" dirty="0" smtClean="0">
                  <a:solidFill>
                    <a:schemeClr val="accent6">
                      <a:lumMod val="75000"/>
                    </a:schemeClr>
                  </a:solidFill>
                </a:rPr>
                <a:t>Issues</a:t>
              </a:r>
              <a:endParaRPr lang="zh-CN" altLang="en-US" sz="2400" b="1" dirty="0">
                <a:solidFill>
                  <a:schemeClr val="accent6">
                    <a:lumMod val="75000"/>
                  </a:schemeClr>
                </a:solidFill>
              </a:endParaRPr>
            </a:p>
          </p:txBody>
        </p:sp>
      </p:grpSp>
      <p:grpSp>
        <p:nvGrpSpPr>
          <p:cNvPr id="18" name="组合 17"/>
          <p:cNvGrpSpPr/>
          <p:nvPr/>
        </p:nvGrpSpPr>
        <p:grpSpPr>
          <a:xfrm>
            <a:off x="6965618" y="4477986"/>
            <a:ext cx="2254642" cy="1647904"/>
            <a:chOff x="1972012" y="4282083"/>
            <a:chExt cx="2254642" cy="1647904"/>
          </a:xfrm>
        </p:grpSpPr>
        <p:sp>
          <p:nvSpPr>
            <p:cNvPr id="19" name="流程图: 多文档 18"/>
            <p:cNvSpPr/>
            <p:nvPr/>
          </p:nvSpPr>
          <p:spPr>
            <a:xfrm>
              <a:off x="2656271" y="4282083"/>
              <a:ext cx="1570383" cy="1017225"/>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20" name="流程图: 多文档 19"/>
            <p:cNvSpPr/>
            <p:nvPr/>
          </p:nvSpPr>
          <p:spPr>
            <a:xfrm>
              <a:off x="2320991" y="4587658"/>
              <a:ext cx="1570383" cy="1017225"/>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21" name="流程图: 多文档 20"/>
            <p:cNvSpPr/>
            <p:nvPr/>
          </p:nvSpPr>
          <p:spPr>
            <a:xfrm>
              <a:off x="1972012" y="4912762"/>
              <a:ext cx="1570383" cy="1017225"/>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400" b="1" dirty="0" smtClean="0">
                  <a:solidFill>
                    <a:schemeClr val="accent6">
                      <a:lumMod val="75000"/>
                    </a:schemeClr>
                  </a:solidFill>
                </a:rPr>
                <a:t>Issues</a:t>
              </a:r>
              <a:endParaRPr lang="zh-CN" altLang="en-US" sz="2400" b="1" dirty="0">
                <a:solidFill>
                  <a:schemeClr val="accent6">
                    <a:lumMod val="75000"/>
                  </a:schemeClr>
                </a:solidFill>
              </a:endParaRPr>
            </a:p>
          </p:txBody>
        </p:sp>
      </p:grpSp>
      <p:grpSp>
        <p:nvGrpSpPr>
          <p:cNvPr id="43" name="组合 42"/>
          <p:cNvGrpSpPr/>
          <p:nvPr/>
        </p:nvGrpSpPr>
        <p:grpSpPr>
          <a:xfrm>
            <a:off x="2874434" y="3794598"/>
            <a:ext cx="867545" cy="1129910"/>
            <a:chOff x="2874434" y="3794598"/>
            <a:chExt cx="867545" cy="1129910"/>
          </a:xfrm>
        </p:grpSpPr>
        <p:grpSp>
          <p:nvGrpSpPr>
            <p:cNvPr id="40" name="组合 39"/>
            <p:cNvGrpSpPr/>
            <p:nvPr/>
          </p:nvGrpSpPr>
          <p:grpSpPr>
            <a:xfrm>
              <a:off x="3099698" y="4196222"/>
              <a:ext cx="416372" cy="728286"/>
              <a:chOff x="3099698" y="4196222"/>
              <a:chExt cx="416372" cy="728286"/>
            </a:xfrm>
          </p:grpSpPr>
          <p:cxnSp>
            <p:nvCxnSpPr>
              <p:cNvPr id="23" name="直接连接符 22"/>
              <p:cNvCxnSpPr/>
              <p:nvPr/>
            </p:nvCxnSpPr>
            <p:spPr>
              <a:xfrm flipH="1">
                <a:off x="3099698" y="4676481"/>
                <a:ext cx="4781" cy="2480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516070" y="4196222"/>
                <a:ext cx="0" cy="2571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104479" y="4204011"/>
                <a:ext cx="407456" cy="472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文本框 40"/>
            <p:cNvSpPr txBox="1"/>
            <p:nvPr/>
          </p:nvSpPr>
          <p:spPr>
            <a:xfrm>
              <a:off x="2874434" y="3794598"/>
              <a:ext cx="867545" cy="400110"/>
            </a:xfrm>
            <a:prstGeom prst="rect">
              <a:avLst/>
            </a:prstGeom>
            <a:noFill/>
          </p:spPr>
          <p:txBody>
            <a:bodyPr wrap="none" rtlCol="0">
              <a:spAutoFit/>
            </a:bodyPr>
            <a:lstStyle/>
            <a:p>
              <a:r>
                <a:rPr lang="en-US" altLang="zh-CN" sz="2000" b="1" dirty="0" smtClean="0">
                  <a:solidFill>
                    <a:schemeClr val="accent6">
                      <a:lumMod val="75000"/>
                    </a:schemeClr>
                  </a:solidFill>
                </a:rPr>
                <a:t>Sprint</a:t>
              </a:r>
              <a:endParaRPr lang="zh-CN" altLang="en-US" sz="2000" b="1" dirty="0">
                <a:solidFill>
                  <a:schemeClr val="accent6">
                    <a:lumMod val="75000"/>
                  </a:schemeClr>
                </a:solidFill>
              </a:endParaRPr>
            </a:p>
          </p:txBody>
        </p:sp>
        <p:cxnSp>
          <p:nvCxnSpPr>
            <p:cNvPr id="42" name="直接连接符 41"/>
            <p:cNvCxnSpPr/>
            <p:nvPr/>
          </p:nvCxnSpPr>
          <p:spPr>
            <a:xfrm>
              <a:off x="3308207" y="4204011"/>
              <a:ext cx="0" cy="2571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5080378" y="4140435"/>
            <a:ext cx="649537" cy="1132190"/>
            <a:chOff x="2977487" y="3792318"/>
            <a:chExt cx="649537" cy="1132190"/>
          </a:xfrm>
        </p:grpSpPr>
        <p:grpSp>
          <p:nvGrpSpPr>
            <p:cNvPr id="45" name="组合 44"/>
            <p:cNvGrpSpPr/>
            <p:nvPr/>
          </p:nvGrpSpPr>
          <p:grpSpPr>
            <a:xfrm>
              <a:off x="3099698" y="4196222"/>
              <a:ext cx="416372" cy="728286"/>
              <a:chOff x="3099698" y="4196222"/>
              <a:chExt cx="416372" cy="728286"/>
            </a:xfrm>
          </p:grpSpPr>
          <p:cxnSp>
            <p:nvCxnSpPr>
              <p:cNvPr id="48" name="直接连接符 47"/>
              <p:cNvCxnSpPr/>
              <p:nvPr/>
            </p:nvCxnSpPr>
            <p:spPr>
              <a:xfrm flipH="1">
                <a:off x="3099698" y="4676481"/>
                <a:ext cx="4781" cy="2480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516070" y="4196222"/>
                <a:ext cx="0" cy="2571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3104479" y="4204011"/>
                <a:ext cx="407456" cy="472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文本框 45"/>
            <p:cNvSpPr txBox="1"/>
            <p:nvPr/>
          </p:nvSpPr>
          <p:spPr>
            <a:xfrm>
              <a:off x="2977487" y="3792318"/>
              <a:ext cx="649537" cy="400110"/>
            </a:xfrm>
            <a:prstGeom prst="rect">
              <a:avLst/>
            </a:prstGeom>
            <a:noFill/>
          </p:spPr>
          <p:txBody>
            <a:bodyPr wrap="none" rtlCol="0">
              <a:spAutoFit/>
            </a:bodyPr>
            <a:lstStyle/>
            <a:p>
              <a:r>
                <a:rPr lang="en-US" altLang="zh-CN" sz="2000" b="1" dirty="0" smtClean="0">
                  <a:solidFill>
                    <a:schemeClr val="accent6">
                      <a:lumMod val="75000"/>
                    </a:schemeClr>
                  </a:solidFill>
                </a:rPr>
                <a:t>Epic</a:t>
              </a:r>
              <a:endParaRPr lang="zh-CN" altLang="en-US" sz="2000" b="1" dirty="0">
                <a:solidFill>
                  <a:schemeClr val="accent6">
                    <a:lumMod val="75000"/>
                  </a:schemeClr>
                </a:solidFill>
              </a:endParaRPr>
            </a:p>
          </p:txBody>
        </p:sp>
        <p:cxnSp>
          <p:nvCxnSpPr>
            <p:cNvPr id="47" name="直接连接符 46"/>
            <p:cNvCxnSpPr/>
            <p:nvPr/>
          </p:nvCxnSpPr>
          <p:spPr>
            <a:xfrm>
              <a:off x="3308207" y="4204011"/>
              <a:ext cx="0" cy="2571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7511873" y="4075122"/>
            <a:ext cx="1012841" cy="1120607"/>
            <a:chOff x="2796068" y="3803901"/>
            <a:chExt cx="1012841" cy="1120607"/>
          </a:xfrm>
        </p:grpSpPr>
        <p:grpSp>
          <p:nvGrpSpPr>
            <p:cNvPr id="52" name="组合 51"/>
            <p:cNvGrpSpPr/>
            <p:nvPr/>
          </p:nvGrpSpPr>
          <p:grpSpPr>
            <a:xfrm>
              <a:off x="3099698" y="4196222"/>
              <a:ext cx="416372" cy="728286"/>
              <a:chOff x="3099698" y="4196222"/>
              <a:chExt cx="416372" cy="728286"/>
            </a:xfrm>
          </p:grpSpPr>
          <p:cxnSp>
            <p:nvCxnSpPr>
              <p:cNvPr id="55" name="直接连接符 54"/>
              <p:cNvCxnSpPr/>
              <p:nvPr/>
            </p:nvCxnSpPr>
            <p:spPr>
              <a:xfrm flipH="1">
                <a:off x="3099698" y="4676481"/>
                <a:ext cx="4781" cy="2480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3516070" y="4196222"/>
                <a:ext cx="0" cy="2571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3104479" y="4204011"/>
                <a:ext cx="407456" cy="472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2796068" y="3803901"/>
              <a:ext cx="1012841" cy="400110"/>
            </a:xfrm>
            <a:prstGeom prst="rect">
              <a:avLst/>
            </a:prstGeom>
            <a:noFill/>
          </p:spPr>
          <p:txBody>
            <a:bodyPr wrap="none" rtlCol="0">
              <a:spAutoFit/>
            </a:bodyPr>
            <a:lstStyle/>
            <a:p>
              <a:r>
                <a:rPr lang="en-US" altLang="zh-CN" sz="2000" b="1" dirty="0" smtClean="0">
                  <a:solidFill>
                    <a:schemeClr val="accent6">
                      <a:lumMod val="75000"/>
                    </a:schemeClr>
                  </a:solidFill>
                </a:rPr>
                <a:t>Version</a:t>
              </a:r>
              <a:endParaRPr lang="zh-CN" altLang="en-US" sz="2000" b="1" dirty="0">
                <a:solidFill>
                  <a:schemeClr val="accent6">
                    <a:lumMod val="75000"/>
                  </a:schemeClr>
                </a:solidFill>
              </a:endParaRPr>
            </a:p>
          </p:txBody>
        </p:sp>
        <p:cxnSp>
          <p:nvCxnSpPr>
            <p:cNvPr id="54" name="直接连接符 53"/>
            <p:cNvCxnSpPr/>
            <p:nvPr/>
          </p:nvCxnSpPr>
          <p:spPr>
            <a:xfrm>
              <a:off x="3308207" y="4204011"/>
              <a:ext cx="0" cy="2571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2439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Doing Engineering…. </a:t>
            </a:r>
            <a:endParaRPr lang="zh-CN" altLang="en-US" dirty="0"/>
          </a:p>
        </p:txBody>
      </p:sp>
      <p:sp>
        <p:nvSpPr>
          <p:cNvPr id="4" name="灯片编号占位符 3"/>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3</a:t>
            </a:fld>
            <a:endParaRPr lang="zh-CN" altLang="en-US">
              <a:solidFill>
                <a:prstClr val="black">
                  <a:tint val="95000"/>
                </a:prstClr>
              </a:solidFill>
            </a:endParaRPr>
          </a:p>
        </p:txBody>
      </p:sp>
      <p:sp>
        <p:nvSpPr>
          <p:cNvPr id="6" name="文本框 5"/>
          <p:cNvSpPr txBox="1"/>
          <p:nvPr/>
        </p:nvSpPr>
        <p:spPr>
          <a:xfrm>
            <a:off x="1152939" y="2681405"/>
            <a:ext cx="8811705" cy="2585323"/>
          </a:xfrm>
          <a:prstGeom prst="rect">
            <a:avLst/>
          </a:prstGeom>
          <a:noFill/>
        </p:spPr>
        <p:txBody>
          <a:bodyPr wrap="square" rtlCol="0">
            <a:spAutoFit/>
          </a:bodyPr>
          <a:lstStyle/>
          <a:p>
            <a:pPr algn="ctr"/>
            <a:r>
              <a:rPr lang="en-US" altLang="zh-C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a typeface="宋体" panose="02010600030101010101" pitchFamily="2" charset="-122"/>
              </a:rPr>
              <a:t>Creating a trade-off solution </a:t>
            </a:r>
          </a:p>
          <a:p>
            <a:pPr algn="ctr"/>
            <a:r>
              <a:rPr lang="en-US" altLang="zh-C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a typeface="宋体" panose="02010600030101010101" pitchFamily="2" charset="-122"/>
              </a:rPr>
              <a:t>in the face of </a:t>
            </a:r>
          </a:p>
          <a:p>
            <a:pPr algn="ctr"/>
            <a:r>
              <a:rPr lang="en-US" altLang="zh-C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a typeface="宋体" panose="02010600030101010101" pitchFamily="2" charset="-122"/>
              </a:rPr>
              <a:t>conflicting demands. </a:t>
            </a:r>
            <a:endParaRPr lang="zh-CN" alt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a typeface="宋体" panose="02010600030101010101" pitchFamily="2" charset="-122"/>
            </a:endParaRPr>
          </a:p>
        </p:txBody>
      </p:sp>
      <p:sp>
        <p:nvSpPr>
          <p:cNvPr id="7" name="文本框 6"/>
          <p:cNvSpPr txBox="1"/>
          <p:nvPr/>
        </p:nvSpPr>
        <p:spPr>
          <a:xfrm>
            <a:off x="10240340" y="3789401"/>
            <a:ext cx="1805879" cy="369332"/>
          </a:xfrm>
          <a:prstGeom prst="rect">
            <a:avLst/>
          </a:prstGeom>
          <a:noFill/>
        </p:spPr>
        <p:txBody>
          <a:bodyPr wrap="none" rtlCol="0">
            <a:spAutoFit/>
          </a:bodyPr>
          <a:lstStyle/>
          <a:p>
            <a:r>
              <a:rPr lang="en-US" altLang="zh-CN" dirty="0" smtClean="0"/>
              <a:t>Alistair Cockburn</a:t>
            </a:r>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4349" y="1772794"/>
            <a:ext cx="1377863" cy="1922745"/>
          </a:xfrm>
          <a:prstGeom prst="rect">
            <a:avLst/>
          </a:prstGeom>
        </p:spPr>
      </p:pic>
    </p:spTree>
    <p:extLst>
      <p:ext uri="{BB962C8B-B14F-4D97-AF65-F5344CB8AC3E}">
        <p14:creationId xmlns:p14="http://schemas.microsoft.com/office/powerpoint/2010/main" val="40480825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流程图: 过程 56"/>
          <p:cNvSpPr/>
          <p:nvPr/>
        </p:nvSpPr>
        <p:spPr>
          <a:xfrm>
            <a:off x="4484500" y="4990613"/>
            <a:ext cx="7325287" cy="99349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6" name="流程图: 过程 55"/>
          <p:cNvSpPr/>
          <p:nvPr/>
        </p:nvSpPr>
        <p:spPr>
          <a:xfrm>
            <a:off x="4484500" y="3792026"/>
            <a:ext cx="7325287" cy="99349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5" name="流程图: 过程 54"/>
          <p:cNvSpPr/>
          <p:nvPr/>
        </p:nvSpPr>
        <p:spPr>
          <a:xfrm>
            <a:off x="4484500" y="2491564"/>
            <a:ext cx="7325287" cy="10946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30</a:t>
            </a:fld>
            <a:endParaRPr lang="zh-CN" altLang="en-US">
              <a:solidFill>
                <a:prstClr val="black">
                  <a:tint val="95000"/>
                </a:prstClr>
              </a:solidFill>
            </a:endParaRPr>
          </a:p>
        </p:txBody>
      </p:sp>
      <p:grpSp>
        <p:nvGrpSpPr>
          <p:cNvPr id="3" name="组合 2"/>
          <p:cNvGrpSpPr/>
          <p:nvPr/>
        </p:nvGrpSpPr>
        <p:grpSpPr>
          <a:xfrm>
            <a:off x="1134967" y="147872"/>
            <a:ext cx="1685925" cy="6460622"/>
            <a:chOff x="590549" y="1953845"/>
            <a:chExt cx="1685925" cy="4494580"/>
          </a:xfrm>
        </p:grpSpPr>
        <p:sp>
          <p:nvSpPr>
            <p:cNvPr id="4" name="圆角矩形 3"/>
            <p:cNvSpPr/>
            <p:nvPr/>
          </p:nvSpPr>
          <p:spPr>
            <a:xfrm>
              <a:off x="590549" y="1953845"/>
              <a:ext cx="1685925" cy="685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dirty="0" smtClean="0"/>
                <a:t>System </a:t>
              </a:r>
            </a:p>
            <a:p>
              <a:pPr algn="ctr"/>
              <a:r>
                <a:rPr lang="en-US" altLang="zh-CN" sz="2000" b="1" dirty="0" smtClean="0"/>
                <a:t>Admin</a:t>
              </a:r>
              <a:endParaRPr lang="zh-CN" altLang="en-US" sz="2000" b="1" dirty="0"/>
            </a:p>
          </p:txBody>
        </p:sp>
        <p:cxnSp>
          <p:nvCxnSpPr>
            <p:cNvPr id="5" name="直接连接符 4"/>
            <p:cNvCxnSpPr/>
            <p:nvPr/>
          </p:nvCxnSpPr>
          <p:spPr>
            <a:xfrm flipH="1">
              <a:off x="1447797" y="2639645"/>
              <a:ext cx="1" cy="38087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977929" y="1328084"/>
            <a:ext cx="3158711" cy="1015663"/>
            <a:chOff x="1992215" y="1274478"/>
            <a:chExt cx="3158711" cy="1015663"/>
          </a:xfrm>
        </p:grpSpPr>
        <p:cxnSp>
          <p:nvCxnSpPr>
            <p:cNvPr id="10" name="直接连接符 9"/>
            <p:cNvCxnSpPr/>
            <p:nvPr/>
          </p:nvCxnSpPr>
          <p:spPr>
            <a:xfrm>
              <a:off x="2006501" y="1328316"/>
              <a:ext cx="3037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318072" y="1328316"/>
              <a:ext cx="0" cy="9079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992215" y="2236305"/>
              <a:ext cx="318010" cy="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324511" y="1274478"/>
              <a:ext cx="2826415" cy="1015663"/>
            </a:xfrm>
            <a:prstGeom prst="rect">
              <a:avLst/>
            </a:prstGeom>
            <a:noFill/>
          </p:spPr>
          <p:txBody>
            <a:bodyPr wrap="none" rtlCol="0">
              <a:spAutoFit/>
            </a:bodyPr>
            <a:lstStyle/>
            <a:p>
              <a:pPr marL="457200" indent="-457200">
                <a:buAutoNum type="arabicPeriod"/>
              </a:pPr>
              <a:r>
                <a:rPr lang="en-US" altLang="zh-CN" sz="2000" b="1" dirty="0" smtClean="0"/>
                <a:t>Create Project</a:t>
              </a:r>
            </a:p>
            <a:p>
              <a:pPr marL="457200" indent="-457200">
                <a:buAutoNum type="arabicPeriod"/>
              </a:pPr>
              <a:r>
                <a:rPr lang="en-US" altLang="zh-CN" sz="2000" b="1" dirty="0" smtClean="0"/>
                <a:t>Assign Project Lead</a:t>
              </a:r>
            </a:p>
            <a:p>
              <a:r>
                <a:rPr lang="en-US" altLang="zh-CN" sz="2000" b="1" dirty="0" smtClean="0"/>
                <a:t>And Team members</a:t>
              </a:r>
              <a:endParaRPr lang="zh-CN" altLang="en-US" sz="2000" b="1" dirty="0"/>
            </a:p>
          </p:txBody>
        </p:sp>
      </p:grpSp>
      <p:grpSp>
        <p:nvGrpSpPr>
          <p:cNvPr id="17" name="组合 16"/>
          <p:cNvGrpSpPr/>
          <p:nvPr/>
        </p:nvGrpSpPr>
        <p:grpSpPr>
          <a:xfrm>
            <a:off x="4904577" y="147872"/>
            <a:ext cx="1685925" cy="6460622"/>
            <a:chOff x="590549" y="1953845"/>
            <a:chExt cx="1685925" cy="4494580"/>
          </a:xfrm>
        </p:grpSpPr>
        <p:sp>
          <p:nvSpPr>
            <p:cNvPr id="18" name="圆角矩形 17"/>
            <p:cNvSpPr/>
            <p:nvPr/>
          </p:nvSpPr>
          <p:spPr>
            <a:xfrm>
              <a:off x="590549" y="1953845"/>
              <a:ext cx="1685925" cy="685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dirty="0" smtClean="0"/>
                <a:t>Project </a:t>
              </a:r>
            </a:p>
            <a:p>
              <a:pPr algn="ctr"/>
              <a:r>
                <a:rPr lang="en-US" altLang="zh-CN" sz="2000" b="1" dirty="0" smtClean="0"/>
                <a:t>Lead</a:t>
              </a:r>
              <a:endParaRPr lang="zh-CN" altLang="en-US" sz="2000" b="1" dirty="0"/>
            </a:p>
          </p:txBody>
        </p:sp>
        <p:cxnSp>
          <p:nvCxnSpPr>
            <p:cNvPr id="19" name="直接连接符 18"/>
            <p:cNvCxnSpPr/>
            <p:nvPr/>
          </p:nvCxnSpPr>
          <p:spPr>
            <a:xfrm flipH="1">
              <a:off x="1447797" y="2639645"/>
              <a:ext cx="1" cy="38087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5776112" y="2672583"/>
            <a:ext cx="2138639" cy="733162"/>
            <a:chOff x="2006501" y="1274543"/>
            <a:chExt cx="2138639" cy="733162"/>
          </a:xfrm>
        </p:grpSpPr>
        <p:cxnSp>
          <p:nvCxnSpPr>
            <p:cNvPr id="21" name="直接连接符 20"/>
            <p:cNvCxnSpPr/>
            <p:nvPr/>
          </p:nvCxnSpPr>
          <p:spPr>
            <a:xfrm>
              <a:off x="2006501" y="1328316"/>
              <a:ext cx="3037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323816" y="1328316"/>
              <a:ext cx="11819" cy="6793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009778" y="2007705"/>
              <a:ext cx="318010" cy="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410113" y="1274543"/>
              <a:ext cx="1735027" cy="707886"/>
            </a:xfrm>
            <a:prstGeom prst="rect">
              <a:avLst/>
            </a:prstGeom>
            <a:noFill/>
          </p:spPr>
          <p:txBody>
            <a:bodyPr wrap="none" rtlCol="0">
              <a:spAutoFit/>
            </a:bodyPr>
            <a:lstStyle/>
            <a:p>
              <a:r>
                <a:rPr lang="en-US" altLang="zh-CN" sz="2000" b="1" dirty="0" smtClean="0"/>
                <a:t>3. </a:t>
              </a:r>
              <a:r>
                <a:rPr lang="en-US" altLang="zh-CN" sz="2000" b="1" dirty="0" smtClean="0"/>
                <a:t>Planning</a:t>
              </a:r>
            </a:p>
            <a:p>
              <a:r>
                <a:rPr lang="en-US" altLang="zh-CN" sz="2000" b="1" dirty="0" smtClean="0"/>
                <a:t>4. </a:t>
              </a:r>
              <a:r>
                <a:rPr lang="en-US" altLang="zh-CN" sz="2000" b="1" dirty="0" smtClean="0"/>
                <a:t>Start Sprint</a:t>
              </a:r>
              <a:endParaRPr lang="zh-CN" altLang="en-US" sz="2000" b="1" dirty="0"/>
            </a:p>
          </p:txBody>
        </p:sp>
      </p:grpSp>
      <p:grpSp>
        <p:nvGrpSpPr>
          <p:cNvPr id="25" name="组合 24"/>
          <p:cNvGrpSpPr/>
          <p:nvPr/>
        </p:nvGrpSpPr>
        <p:grpSpPr>
          <a:xfrm>
            <a:off x="8147144" y="147872"/>
            <a:ext cx="1685925" cy="6460622"/>
            <a:chOff x="590549" y="1953845"/>
            <a:chExt cx="1685925" cy="4494580"/>
          </a:xfrm>
        </p:grpSpPr>
        <p:sp>
          <p:nvSpPr>
            <p:cNvPr id="26" name="圆角矩形 25"/>
            <p:cNvSpPr/>
            <p:nvPr/>
          </p:nvSpPr>
          <p:spPr>
            <a:xfrm>
              <a:off x="590549" y="1953845"/>
              <a:ext cx="1685925" cy="685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dirty="0" smtClean="0"/>
                <a:t>Team</a:t>
              </a:r>
            </a:p>
            <a:p>
              <a:pPr algn="ctr"/>
              <a:r>
                <a:rPr lang="en-US" altLang="zh-CN" sz="2000" b="1" dirty="0" smtClean="0"/>
                <a:t>Member</a:t>
              </a:r>
              <a:endParaRPr lang="zh-CN" altLang="en-US" sz="2000" b="1" dirty="0"/>
            </a:p>
          </p:txBody>
        </p:sp>
        <p:cxnSp>
          <p:nvCxnSpPr>
            <p:cNvPr id="27" name="直接连接符 26"/>
            <p:cNvCxnSpPr/>
            <p:nvPr/>
          </p:nvCxnSpPr>
          <p:spPr>
            <a:xfrm flipH="1">
              <a:off x="1447797" y="2639645"/>
              <a:ext cx="1" cy="38087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776112" y="4049955"/>
            <a:ext cx="5838362" cy="465576"/>
            <a:chOff x="5747539" y="4799112"/>
            <a:chExt cx="5838362" cy="465576"/>
          </a:xfrm>
        </p:grpSpPr>
        <p:grpSp>
          <p:nvGrpSpPr>
            <p:cNvPr id="39" name="组合 38"/>
            <p:cNvGrpSpPr/>
            <p:nvPr/>
          </p:nvGrpSpPr>
          <p:grpSpPr>
            <a:xfrm>
              <a:off x="5747539" y="4799112"/>
              <a:ext cx="2558924" cy="465576"/>
              <a:chOff x="1974652" y="1328316"/>
              <a:chExt cx="2558924" cy="465576"/>
            </a:xfrm>
          </p:grpSpPr>
          <p:cxnSp>
            <p:nvCxnSpPr>
              <p:cNvPr id="40" name="直接连接符 39"/>
              <p:cNvCxnSpPr/>
              <p:nvPr/>
            </p:nvCxnSpPr>
            <p:spPr>
              <a:xfrm>
                <a:off x="2006501" y="1328316"/>
                <a:ext cx="3037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318072" y="1328316"/>
                <a:ext cx="7848" cy="4655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974652" y="1793892"/>
                <a:ext cx="318010" cy="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2325920" y="1328316"/>
                <a:ext cx="2207656" cy="400110"/>
              </a:xfrm>
              <a:prstGeom prst="rect">
                <a:avLst/>
              </a:prstGeom>
              <a:noFill/>
            </p:spPr>
            <p:txBody>
              <a:bodyPr wrap="none" rtlCol="0">
                <a:spAutoFit/>
              </a:bodyPr>
              <a:lstStyle/>
              <a:p>
                <a:r>
                  <a:rPr lang="en-US" altLang="zh-CN" sz="2000" b="1" dirty="0"/>
                  <a:t>5</a:t>
                </a:r>
                <a:r>
                  <a:rPr lang="en-US" altLang="zh-CN" sz="2000" b="1" dirty="0" smtClean="0"/>
                  <a:t>. </a:t>
                </a:r>
                <a:r>
                  <a:rPr lang="en-US" altLang="zh-CN" sz="2000" b="1" dirty="0" smtClean="0"/>
                  <a:t>Deal with issues</a:t>
                </a:r>
                <a:endParaRPr lang="zh-CN" altLang="en-US" sz="2000" b="1" dirty="0"/>
              </a:p>
            </p:txBody>
          </p:sp>
        </p:grpSp>
        <p:grpSp>
          <p:nvGrpSpPr>
            <p:cNvPr id="44" name="组合 43"/>
            <p:cNvGrpSpPr/>
            <p:nvPr/>
          </p:nvGrpSpPr>
          <p:grpSpPr>
            <a:xfrm>
              <a:off x="9020565" y="4799112"/>
              <a:ext cx="2565336" cy="465576"/>
              <a:chOff x="1974652" y="1328316"/>
              <a:chExt cx="2565336" cy="465576"/>
            </a:xfrm>
          </p:grpSpPr>
          <p:cxnSp>
            <p:nvCxnSpPr>
              <p:cNvPr id="45" name="直接连接符 44"/>
              <p:cNvCxnSpPr/>
              <p:nvPr/>
            </p:nvCxnSpPr>
            <p:spPr>
              <a:xfrm>
                <a:off x="2006501" y="1328316"/>
                <a:ext cx="3037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318072" y="1328316"/>
                <a:ext cx="5049" cy="4655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974652" y="1793892"/>
                <a:ext cx="318010" cy="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325920" y="1328316"/>
                <a:ext cx="2214068" cy="400110"/>
              </a:xfrm>
              <a:prstGeom prst="rect">
                <a:avLst/>
              </a:prstGeom>
              <a:noFill/>
            </p:spPr>
            <p:txBody>
              <a:bodyPr wrap="none" rtlCol="0">
                <a:spAutoFit/>
              </a:bodyPr>
              <a:lstStyle/>
              <a:p>
                <a:r>
                  <a:rPr lang="en-US" altLang="zh-CN" sz="2000" b="1" dirty="0" smtClean="0"/>
                  <a:t>5. </a:t>
                </a:r>
                <a:r>
                  <a:rPr lang="en-US" altLang="zh-CN" sz="2000" b="1" dirty="0" smtClean="0"/>
                  <a:t>Deal with issues</a:t>
                </a:r>
                <a:endParaRPr lang="zh-CN" altLang="en-US" sz="2000" b="1" dirty="0"/>
              </a:p>
            </p:txBody>
          </p:sp>
        </p:grpSp>
      </p:grpSp>
      <p:grpSp>
        <p:nvGrpSpPr>
          <p:cNvPr id="7" name="组合 6"/>
          <p:cNvGrpSpPr/>
          <p:nvPr/>
        </p:nvGrpSpPr>
        <p:grpSpPr>
          <a:xfrm>
            <a:off x="5747540" y="5287305"/>
            <a:ext cx="5167972" cy="465576"/>
            <a:chOff x="5747539" y="5159741"/>
            <a:chExt cx="5167972" cy="465576"/>
          </a:xfrm>
        </p:grpSpPr>
        <p:grpSp>
          <p:nvGrpSpPr>
            <p:cNvPr id="28" name="组合 27"/>
            <p:cNvGrpSpPr/>
            <p:nvPr/>
          </p:nvGrpSpPr>
          <p:grpSpPr>
            <a:xfrm>
              <a:off x="9004392" y="5159741"/>
              <a:ext cx="1911119" cy="465576"/>
              <a:chOff x="1974652" y="1328316"/>
              <a:chExt cx="1911119" cy="465576"/>
            </a:xfrm>
          </p:grpSpPr>
          <p:cxnSp>
            <p:nvCxnSpPr>
              <p:cNvPr id="29" name="直接连接符 28"/>
              <p:cNvCxnSpPr/>
              <p:nvPr/>
            </p:nvCxnSpPr>
            <p:spPr>
              <a:xfrm>
                <a:off x="2006501" y="1328316"/>
                <a:ext cx="3037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318072" y="1328316"/>
                <a:ext cx="7848" cy="4655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974652" y="1793892"/>
                <a:ext cx="318010" cy="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325920" y="1328316"/>
                <a:ext cx="1559851" cy="400110"/>
              </a:xfrm>
              <a:prstGeom prst="rect">
                <a:avLst/>
              </a:prstGeom>
              <a:noFill/>
            </p:spPr>
            <p:txBody>
              <a:bodyPr wrap="none" rtlCol="0">
                <a:spAutoFit/>
              </a:bodyPr>
              <a:lstStyle/>
              <a:p>
                <a:r>
                  <a:rPr lang="en-US" altLang="zh-CN" sz="2000" b="1" dirty="0"/>
                  <a:t>6</a:t>
                </a:r>
                <a:r>
                  <a:rPr lang="en-US" altLang="zh-CN" sz="2000" b="1" dirty="0" smtClean="0"/>
                  <a:t>. Reporting</a:t>
                </a:r>
                <a:endParaRPr lang="zh-CN" altLang="en-US" sz="2000" b="1" dirty="0"/>
              </a:p>
            </p:txBody>
          </p:sp>
        </p:grpSp>
        <p:grpSp>
          <p:nvGrpSpPr>
            <p:cNvPr id="50" name="组合 49"/>
            <p:cNvGrpSpPr/>
            <p:nvPr/>
          </p:nvGrpSpPr>
          <p:grpSpPr>
            <a:xfrm>
              <a:off x="5747539" y="5159741"/>
              <a:ext cx="1911119" cy="465576"/>
              <a:chOff x="1974652" y="1328316"/>
              <a:chExt cx="1911119" cy="465576"/>
            </a:xfrm>
          </p:grpSpPr>
          <p:cxnSp>
            <p:nvCxnSpPr>
              <p:cNvPr id="51" name="直接连接符 50"/>
              <p:cNvCxnSpPr/>
              <p:nvPr/>
            </p:nvCxnSpPr>
            <p:spPr>
              <a:xfrm>
                <a:off x="2006501" y="1328316"/>
                <a:ext cx="3037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318072" y="1328316"/>
                <a:ext cx="7848" cy="4655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974652" y="1793892"/>
                <a:ext cx="318010" cy="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325920" y="1328316"/>
                <a:ext cx="1559851" cy="400110"/>
              </a:xfrm>
              <a:prstGeom prst="rect">
                <a:avLst/>
              </a:prstGeom>
              <a:noFill/>
            </p:spPr>
            <p:txBody>
              <a:bodyPr wrap="none" rtlCol="0">
                <a:spAutoFit/>
              </a:bodyPr>
              <a:lstStyle/>
              <a:p>
                <a:r>
                  <a:rPr lang="en-US" altLang="zh-CN" sz="2000" b="1" dirty="0"/>
                  <a:t>6</a:t>
                </a:r>
                <a:r>
                  <a:rPr lang="en-US" altLang="zh-CN" sz="2000" b="1" dirty="0" smtClean="0"/>
                  <a:t>. Reporting</a:t>
                </a:r>
                <a:endParaRPr lang="zh-CN" altLang="en-US" sz="2000" b="1" dirty="0"/>
              </a:p>
            </p:txBody>
          </p:sp>
        </p:grpSp>
      </p:grpSp>
      <p:sp>
        <p:nvSpPr>
          <p:cNvPr id="14" name="矩形 13"/>
          <p:cNvSpPr/>
          <p:nvPr/>
        </p:nvSpPr>
        <p:spPr>
          <a:xfrm>
            <a:off x="4505738" y="2623406"/>
            <a:ext cx="938077" cy="830997"/>
          </a:xfrm>
          <a:prstGeom prst="rect">
            <a:avLst/>
          </a:prstGeom>
        </p:spPr>
        <p:txBody>
          <a:bodyPr wrap="none">
            <a:spAutoFit/>
          </a:bodyPr>
          <a:lstStyle/>
          <a:p>
            <a:r>
              <a:rPr lang="en-US" altLang="zh-CN" sz="2400" b="1" dirty="0" smtClean="0">
                <a:solidFill>
                  <a:schemeClr val="accent6">
                    <a:lumMod val="50000"/>
                  </a:schemeClr>
                </a:solidFill>
              </a:rPr>
              <a:t>Plan</a:t>
            </a:r>
          </a:p>
          <a:p>
            <a:r>
              <a:rPr lang="en-US" altLang="zh-CN" sz="2400" b="1" dirty="0" smtClean="0">
                <a:solidFill>
                  <a:schemeClr val="accent6">
                    <a:lumMod val="50000"/>
                  </a:schemeClr>
                </a:solidFill>
              </a:rPr>
              <a:t>Mode</a:t>
            </a:r>
            <a:endParaRPr lang="en-US" altLang="zh-CN" sz="2400" b="1" dirty="0">
              <a:solidFill>
                <a:schemeClr val="accent6">
                  <a:lumMod val="50000"/>
                </a:schemeClr>
              </a:solidFill>
            </a:endParaRPr>
          </a:p>
        </p:txBody>
      </p:sp>
      <p:sp>
        <p:nvSpPr>
          <p:cNvPr id="58" name="矩形 57"/>
          <p:cNvSpPr/>
          <p:nvPr/>
        </p:nvSpPr>
        <p:spPr>
          <a:xfrm>
            <a:off x="4528835" y="3871076"/>
            <a:ext cx="938077" cy="830997"/>
          </a:xfrm>
          <a:prstGeom prst="rect">
            <a:avLst/>
          </a:prstGeom>
        </p:spPr>
        <p:txBody>
          <a:bodyPr wrap="none">
            <a:spAutoFit/>
          </a:bodyPr>
          <a:lstStyle/>
          <a:p>
            <a:r>
              <a:rPr lang="en-US" altLang="zh-CN" sz="2400" b="1" dirty="0" smtClean="0">
                <a:solidFill>
                  <a:schemeClr val="accent6">
                    <a:lumMod val="50000"/>
                  </a:schemeClr>
                </a:solidFill>
              </a:rPr>
              <a:t>Work</a:t>
            </a:r>
          </a:p>
          <a:p>
            <a:r>
              <a:rPr lang="en-US" altLang="zh-CN" sz="2400" b="1" dirty="0" smtClean="0">
                <a:solidFill>
                  <a:schemeClr val="accent6">
                    <a:lumMod val="50000"/>
                  </a:schemeClr>
                </a:solidFill>
              </a:rPr>
              <a:t>Mode</a:t>
            </a:r>
            <a:endParaRPr lang="en-US" altLang="zh-CN" sz="2400" b="1" dirty="0">
              <a:solidFill>
                <a:schemeClr val="accent6">
                  <a:lumMod val="50000"/>
                </a:schemeClr>
              </a:solidFill>
            </a:endParaRPr>
          </a:p>
        </p:txBody>
      </p:sp>
      <p:sp>
        <p:nvSpPr>
          <p:cNvPr id="59" name="矩形 58"/>
          <p:cNvSpPr/>
          <p:nvPr/>
        </p:nvSpPr>
        <p:spPr>
          <a:xfrm>
            <a:off x="4563660" y="5071860"/>
            <a:ext cx="1093954" cy="830997"/>
          </a:xfrm>
          <a:prstGeom prst="rect">
            <a:avLst/>
          </a:prstGeom>
        </p:spPr>
        <p:txBody>
          <a:bodyPr wrap="none">
            <a:spAutoFit/>
          </a:bodyPr>
          <a:lstStyle/>
          <a:p>
            <a:r>
              <a:rPr lang="en-US" altLang="zh-CN" sz="2400" b="1" dirty="0" smtClean="0">
                <a:solidFill>
                  <a:schemeClr val="accent6">
                    <a:lumMod val="50000"/>
                  </a:schemeClr>
                </a:solidFill>
              </a:rPr>
              <a:t>Report</a:t>
            </a:r>
          </a:p>
          <a:p>
            <a:r>
              <a:rPr lang="en-US" altLang="zh-CN" sz="2400" b="1" dirty="0" smtClean="0">
                <a:solidFill>
                  <a:schemeClr val="accent6">
                    <a:lumMod val="50000"/>
                  </a:schemeClr>
                </a:solidFill>
              </a:rPr>
              <a:t>Mode</a:t>
            </a:r>
            <a:endParaRPr lang="en-US" altLang="zh-CN" sz="2400" b="1" dirty="0">
              <a:solidFill>
                <a:schemeClr val="accent6">
                  <a:lumMod val="50000"/>
                </a:schemeClr>
              </a:solidFill>
            </a:endParaRPr>
          </a:p>
        </p:txBody>
      </p:sp>
    </p:spTree>
    <p:extLst>
      <p:ext uri="{BB962C8B-B14F-4D97-AF65-F5344CB8AC3E}">
        <p14:creationId xmlns:p14="http://schemas.microsoft.com/office/powerpoint/2010/main" val="50463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1000"/>
                                        <p:tgtEl>
                                          <p:spTgt spid="49"/>
                                        </p:tgtEl>
                                      </p:cBhvr>
                                    </p:animEffect>
                                    <p:anim calcmode="lin" valueType="num">
                                      <p:cBhvr>
                                        <p:cTn id="43" dur="1000" fill="hold"/>
                                        <p:tgtEl>
                                          <p:spTgt spid="49"/>
                                        </p:tgtEl>
                                        <p:attrNameLst>
                                          <p:attrName>ppt_x</p:attrName>
                                        </p:attrNameLst>
                                      </p:cBhvr>
                                      <p:tavLst>
                                        <p:tav tm="0">
                                          <p:val>
                                            <p:strVal val="#ppt_x"/>
                                          </p:val>
                                        </p:tav>
                                        <p:tav tm="100000">
                                          <p:val>
                                            <p:strVal val="#ppt_x"/>
                                          </p:val>
                                        </p:tav>
                                      </p:tavLst>
                                    </p:anim>
                                    <p:anim calcmode="lin" valueType="num">
                                      <p:cBhvr>
                                        <p:cTn id="44"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 Concepts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solidFill>
                  <a:schemeClr val="accent6">
                    <a:lumMod val="75000"/>
                  </a:schemeClr>
                </a:solidFill>
              </a:rPr>
              <a:t>Board</a:t>
            </a:r>
          </a:p>
          <a:p>
            <a:pPr lvl="1"/>
            <a:r>
              <a:rPr lang="en-US" altLang="zh-CN" dirty="0" smtClean="0"/>
              <a:t>A board displays issues from one or more projects, giving a flexible way of viewing, managing and reporting on work in progress. </a:t>
            </a:r>
          </a:p>
          <a:p>
            <a:r>
              <a:rPr lang="en-US" altLang="zh-CN" dirty="0">
                <a:solidFill>
                  <a:schemeClr val="accent6">
                    <a:lumMod val="75000"/>
                  </a:schemeClr>
                </a:solidFill>
              </a:rPr>
              <a:t>Issue</a:t>
            </a:r>
          </a:p>
          <a:p>
            <a:pPr lvl="1"/>
            <a:r>
              <a:rPr lang="en-US" altLang="zh-CN" dirty="0"/>
              <a:t>An issue typically represents a user story. </a:t>
            </a:r>
          </a:p>
          <a:p>
            <a:pPr lvl="1"/>
            <a:r>
              <a:rPr lang="en-US" altLang="zh-CN" dirty="0"/>
              <a:t>An issue could be: New Feature, Task, Improvement, Bug, Epic, Story</a:t>
            </a:r>
            <a:endParaRPr lang="zh-CN" altLang="en-US" dirty="0"/>
          </a:p>
          <a:p>
            <a:r>
              <a:rPr lang="en-US" altLang="zh-CN" dirty="0" smtClean="0">
                <a:solidFill>
                  <a:schemeClr val="accent6">
                    <a:lumMod val="75000"/>
                  </a:schemeClr>
                </a:solidFill>
              </a:rPr>
              <a:t>Sprint</a:t>
            </a:r>
          </a:p>
          <a:p>
            <a:pPr lvl="1"/>
            <a:r>
              <a:rPr lang="en-US" altLang="zh-CN" dirty="0" smtClean="0"/>
              <a:t>A Sprint – also known as an iteration – is a short period in which the development team implements and delivers a working milestone version. </a:t>
            </a:r>
          </a:p>
          <a:p>
            <a:pPr lvl="1"/>
            <a:r>
              <a:rPr lang="en-US" altLang="zh-CN" dirty="0" smtClean="0"/>
              <a:t>Go to the </a:t>
            </a:r>
            <a:r>
              <a:rPr lang="en-US" altLang="zh-CN" dirty="0" smtClean="0">
                <a:solidFill>
                  <a:schemeClr val="accent6">
                    <a:lumMod val="75000"/>
                  </a:schemeClr>
                </a:solidFill>
              </a:rPr>
              <a:t>Plan Mode </a:t>
            </a:r>
            <a:r>
              <a:rPr lang="en-US" altLang="zh-CN" dirty="0" smtClean="0"/>
              <a:t>to prioritize the issues in the backlog and allocate them to the sprints. </a:t>
            </a:r>
          </a:p>
        </p:txBody>
      </p:sp>
      <p:sp>
        <p:nvSpPr>
          <p:cNvPr id="4" name="灯片编号占位符 3"/>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31</a:t>
            </a:fld>
            <a:endParaRPr lang="zh-CN" altLang="en-US">
              <a:solidFill>
                <a:prstClr val="black">
                  <a:tint val="95000"/>
                </a:prstClr>
              </a:solidFill>
            </a:endParaRPr>
          </a:p>
        </p:txBody>
      </p:sp>
    </p:spTree>
    <p:extLst>
      <p:ext uri="{BB962C8B-B14F-4D97-AF65-F5344CB8AC3E}">
        <p14:creationId xmlns:p14="http://schemas.microsoft.com/office/powerpoint/2010/main" val="22435676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32</a:t>
            </a:fld>
            <a:endParaRPr lang="zh-CN" altLang="en-US">
              <a:solidFill>
                <a:prstClr val="black">
                  <a:tint val="95000"/>
                </a:prst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34" y="0"/>
            <a:ext cx="10582463" cy="6808642"/>
          </a:xfrm>
          <a:prstGeom prst="rect">
            <a:avLst/>
          </a:prstGeom>
        </p:spPr>
      </p:pic>
    </p:spTree>
    <p:extLst>
      <p:ext uri="{BB962C8B-B14F-4D97-AF65-F5344CB8AC3E}">
        <p14:creationId xmlns:p14="http://schemas.microsoft.com/office/powerpoint/2010/main" val="11218598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Basic Concepts</a:t>
            </a:r>
            <a:endParaRPr lang="zh-CN" altLang="en-US" dirty="0"/>
          </a:p>
        </p:txBody>
      </p:sp>
      <p:sp>
        <p:nvSpPr>
          <p:cNvPr id="4" name="内容占位符 3"/>
          <p:cNvSpPr>
            <a:spLocks noGrp="1"/>
          </p:cNvSpPr>
          <p:nvPr>
            <p:ph idx="1"/>
          </p:nvPr>
        </p:nvSpPr>
        <p:spPr/>
        <p:txBody>
          <a:bodyPr/>
          <a:lstStyle/>
          <a:p>
            <a:r>
              <a:rPr lang="en-US" altLang="zh-CN" dirty="0" smtClean="0"/>
              <a:t>Epic</a:t>
            </a:r>
          </a:p>
          <a:p>
            <a:pPr lvl="1"/>
            <a:r>
              <a:rPr lang="en-US" altLang="zh-CN" dirty="0" smtClean="0"/>
              <a:t>An epic captures a large body of work.</a:t>
            </a:r>
          </a:p>
          <a:p>
            <a:pPr lvl="1"/>
            <a:r>
              <a:rPr lang="en-US" altLang="zh-CN" dirty="0" smtClean="0"/>
              <a:t>It is essentially a large user story that can be broken down into a number of smaller stories. </a:t>
            </a:r>
          </a:p>
          <a:p>
            <a:pPr lvl="1"/>
            <a:r>
              <a:rPr lang="en-US" altLang="zh-CN" dirty="0" smtClean="0"/>
              <a:t>It may take several sprints to complete an epic. </a:t>
            </a:r>
            <a:endParaRPr lang="zh-CN" altLang="en-US" dirty="0"/>
          </a:p>
        </p:txBody>
      </p:sp>
      <p:sp>
        <p:nvSpPr>
          <p:cNvPr id="2" name="灯片编号占位符 1"/>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33</a:t>
            </a:fld>
            <a:endParaRPr lang="zh-CN" altLang="en-US">
              <a:solidFill>
                <a:prstClr val="black">
                  <a:tint val="95000"/>
                </a:prstClr>
              </a:solidFill>
            </a:endParaRPr>
          </a:p>
        </p:txBody>
      </p:sp>
    </p:spTree>
    <p:extLst>
      <p:ext uri="{BB962C8B-B14F-4D97-AF65-F5344CB8AC3E}">
        <p14:creationId xmlns:p14="http://schemas.microsoft.com/office/powerpoint/2010/main" val="856799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34</a:t>
            </a:fld>
            <a:endParaRPr lang="zh-CN" altLang="en-US">
              <a:solidFill>
                <a:prstClr val="black">
                  <a:tint val="95000"/>
                </a:prst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276"/>
            <a:ext cx="12164505" cy="6627043"/>
          </a:xfrm>
          <a:prstGeom prst="rect">
            <a:avLst/>
          </a:prstGeom>
        </p:spPr>
      </p:pic>
    </p:spTree>
    <p:extLst>
      <p:ext uri="{BB962C8B-B14F-4D97-AF65-F5344CB8AC3E}">
        <p14:creationId xmlns:p14="http://schemas.microsoft.com/office/powerpoint/2010/main" val="3950898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Concepts</a:t>
            </a:r>
            <a:endParaRPr lang="zh-CN" altLang="en-US" dirty="0"/>
          </a:p>
        </p:txBody>
      </p:sp>
      <p:sp>
        <p:nvSpPr>
          <p:cNvPr id="3" name="内容占位符 2"/>
          <p:cNvSpPr>
            <a:spLocks noGrp="1"/>
          </p:cNvSpPr>
          <p:nvPr>
            <p:ph idx="1"/>
          </p:nvPr>
        </p:nvSpPr>
        <p:spPr/>
        <p:txBody>
          <a:bodyPr/>
          <a:lstStyle/>
          <a:p>
            <a:r>
              <a:rPr lang="en-US" altLang="zh-CN" dirty="0" smtClean="0"/>
              <a:t>Version</a:t>
            </a:r>
          </a:p>
          <a:p>
            <a:pPr lvl="1"/>
            <a:r>
              <a:rPr lang="en-US" altLang="zh-CN" dirty="0" smtClean="0"/>
              <a:t>A version is a set of features and fixes released together as a single update to your product. </a:t>
            </a:r>
          </a:p>
          <a:p>
            <a:pPr lvl="1"/>
            <a:r>
              <a:rPr lang="en-US" altLang="zh-CN" dirty="0" smtClean="0"/>
              <a:t>Assigning issues to versions help you plan the order in which new features (stories) for your product will be released to your customers. </a:t>
            </a:r>
          </a:p>
          <a:p>
            <a:pPr lvl="1"/>
            <a:r>
              <a:rPr lang="en-US" altLang="zh-CN" dirty="0" smtClean="0"/>
              <a:t>A version may span multiple sprints. </a:t>
            </a:r>
            <a:endParaRPr lang="zh-CN" altLang="en-US" dirty="0"/>
          </a:p>
        </p:txBody>
      </p:sp>
      <p:sp>
        <p:nvSpPr>
          <p:cNvPr id="4" name="灯片编号占位符 3"/>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35</a:t>
            </a:fld>
            <a:endParaRPr lang="zh-CN" altLang="en-US">
              <a:solidFill>
                <a:prstClr val="black">
                  <a:tint val="95000"/>
                </a:prstClr>
              </a:solidFill>
            </a:endParaRPr>
          </a:p>
        </p:txBody>
      </p:sp>
    </p:spTree>
    <p:extLst>
      <p:ext uri="{BB962C8B-B14F-4D97-AF65-F5344CB8AC3E}">
        <p14:creationId xmlns:p14="http://schemas.microsoft.com/office/powerpoint/2010/main" val="3933075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36</a:t>
            </a:fld>
            <a:endParaRPr lang="zh-CN" altLang="en-US">
              <a:solidFill>
                <a:prstClr val="black">
                  <a:tint val="95000"/>
                </a:prst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9" y="93915"/>
            <a:ext cx="12206639" cy="6520244"/>
          </a:xfrm>
          <a:prstGeom prst="rect">
            <a:avLst/>
          </a:prstGeom>
        </p:spPr>
      </p:pic>
    </p:spTree>
    <p:extLst>
      <p:ext uri="{BB962C8B-B14F-4D97-AF65-F5344CB8AC3E}">
        <p14:creationId xmlns:p14="http://schemas.microsoft.com/office/powerpoint/2010/main" val="2937593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Plan Mode</a:t>
            </a:r>
            <a:endParaRPr lang="zh-CN" altLang="en-US" dirty="0"/>
          </a:p>
        </p:txBody>
      </p:sp>
      <p:sp>
        <p:nvSpPr>
          <p:cNvPr id="3" name="内容占位符 2"/>
          <p:cNvSpPr>
            <a:spLocks noGrp="1"/>
          </p:cNvSpPr>
          <p:nvPr>
            <p:ph idx="1"/>
          </p:nvPr>
        </p:nvSpPr>
        <p:spPr/>
        <p:txBody>
          <a:bodyPr/>
          <a:lstStyle/>
          <a:p>
            <a:r>
              <a:rPr lang="en-US" altLang="zh-CN" dirty="0" smtClean="0"/>
              <a:t>Prioritize the Backlog</a:t>
            </a:r>
          </a:p>
          <a:p>
            <a:r>
              <a:rPr lang="en-US" altLang="zh-CN" dirty="0" smtClean="0"/>
              <a:t>Estimate stories</a:t>
            </a:r>
          </a:p>
          <a:p>
            <a:r>
              <a:rPr lang="en-US" altLang="zh-CN" dirty="0" smtClean="0"/>
              <a:t>Create Sub-Tasks</a:t>
            </a:r>
          </a:p>
          <a:p>
            <a:r>
              <a:rPr lang="en-US" altLang="zh-CN" dirty="0" smtClean="0"/>
              <a:t>Create new issues</a:t>
            </a:r>
          </a:p>
          <a:p>
            <a:r>
              <a:rPr lang="en-US" altLang="zh-CN" dirty="0" smtClean="0"/>
              <a:t>Organize via Epics</a:t>
            </a:r>
          </a:p>
          <a:p>
            <a:r>
              <a:rPr lang="en-US" altLang="zh-CN" dirty="0" smtClean="0"/>
              <a:t>Identify the workload for specialists</a:t>
            </a:r>
          </a:p>
          <a:p>
            <a:r>
              <a:rPr lang="en-US" altLang="zh-CN" dirty="0" smtClean="0"/>
              <a:t>Plan versions</a:t>
            </a:r>
          </a:p>
          <a:p>
            <a:r>
              <a:rPr lang="en-US" altLang="zh-CN" dirty="0" smtClean="0">
                <a:solidFill>
                  <a:srgbClr val="0070C0"/>
                </a:solidFill>
              </a:rPr>
              <a:t>Start the sprint</a:t>
            </a:r>
            <a:endParaRPr lang="zh-CN" altLang="en-US" dirty="0">
              <a:solidFill>
                <a:srgbClr val="0070C0"/>
              </a:solidFill>
            </a:endParaRPr>
          </a:p>
        </p:txBody>
      </p:sp>
      <p:sp>
        <p:nvSpPr>
          <p:cNvPr id="4" name="灯片编号占位符 3"/>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37</a:t>
            </a:fld>
            <a:endParaRPr lang="zh-CN" altLang="en-US">
              <a:solidFill>
                <a:prstClr val="black">
                  <a:tint val="95000"/>
                </a:prstClr>
              </a:solidFill>
            </a:endParaRPr>
          </a:p>
        </p:txBody>
      </p:sp>
    </p:spTree>
    <p:extLst>
      <p:ext uri="{BB962C8B-B14F-4D97-AF65-F5344CB8AC3E}">
        <p14:creationId xmlns:p14="http://schemas.microsoft.com/office/powerpoint/2010/main" val="2689563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 Mode</a:t>
            </a:r>
            <a:endParaRPr lang="zh-CN" altLang="en-US" dirty="0"/>
          </a:p>
        </p:txBody>
      </p:sp>
      <p:sp>
        <p:nvSpPr>
          <p:cNvPr id="4" name="内容占位符 3"/>
          <p:cNvSpPr>
            <a:spLocks noGrp="1"/>
          </p:cNvSpPr>
          <p:nvPr>
            <p:ph idx="1"/>
          </p:nvPr>
        </p:nvSpPr>
        <p:spPr>
          <a:xfrm>
            <a:off x="9505788" y="2665708"/>
            <a:ext cx="2511286" cy="2553759"/>
          </a:xfrm>
        </p:spPr>
        <p:txBody>
          <a:bodyPr>
            <a:normAutofit lnSpcReduction="10000"/>
          </a:bodyPr>
          <a:lstStyle/>
          <a:p>
            <a:r>
              <a:rPr lang="en-US" altLang="zh-CN" dirty="0" smtClean="0"/>
              <a:t>Transition the issues through a series of statuses. </a:t>
            </a:r>
            <a:endParaRPr lang="zh-CN" altLang="en-US" dirty="0"/>
          </a:p>
        </p:txBody>
      </p:sp>
      <p:sp>
        <p:nvSpPr>
          <p:cNvPr id="3" name="灯片编号占位符 2"/>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38</a:t>
            </a:fld>
            <a:endParaRPr lang="zh-CN" altLang="en-US">
              <a:solidFill>
                <a:prstClr val="black">
                  <a:tint val="95000"/>
                </a:prstClr>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4" y="1505921"/>
            <a:ext cx="9357335" cy="535207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338804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Report Mode </a:t>
            </a:r>
            <a:r>
              <a:rPr lang="en-US" altLang="zh-CN" dirty="0" smtClean="0"/>
              <a:t>– </a:t>
            </a:r>
            <a:r>
              <a:rPr lang="en-US" altLang="zh-CN" dirty="0" err="1" smtClean="0"/>
              <a:t>Burndown</a:t>
            </a:r>
            <a:r>
              <a:rPr lang="en-US" altLang="zh-CN" dirty="0" smtClean="0"/>
              <a:t> Chart</a:t>
            </a:r>
            <a:endParaRPr lang="zh-CN" altLang="en-US" dirty="0"/>
          </a:p>
        </p:txBody>
      </p:sp>
      <p:sp>
        <p:nvSpPr>
          <p:cNvPr id="4" name="灯片编号占位符 3"/>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39</a:t>
            </a:fld>
            <a:endParaRPr lang="zh-CN" altLang="en-US">
              <a:solidFill>
                <a:prstClr val="black">
                  <a:tint val="95000"/>
                </a:prstClr>
              </a:solidFill>
            </a:endParaRPr>
          </a:p>
        </p:txBody>
      </p:sp>
      <p:pic>
        <p:nvPicPr>
          <p:cNvPr id="5" name="图片 4"/>
          <p:cNvPicPr>
            <a:picLocks noChangeAspect="1"/>
          </p:cNvPicPr>
          <p:nvPr/>
        </p:nvPicPr>
        <p:blipFill>
          <a:blip r:embed="rId3"/>
          <a:stretch>
            <a:fillRect/>
          </a:stretch>
        </p:blipFill>
        <p:spPr>
          <a:xfrm>
            <a:off x="83683" y="1523689"/>
            <a:ext cx="10583951" cy="5334311"/>
          </a:xfrm>
          <a:prstGeom prst="rect">
            <a:avLst/>
          </a:prstGeom>
        </p:spPr>
      </p:pic>
      <p:sp>
        <p:nvSpPr>
          <p:cNvPr id="6" name="圆角矩形标注 5"/>
          <p:cNvSpPr/>
          <p:nvPr/>
        </p:nvSpPr>
        <p:spPr>
          <a:xfrm>
            <a:off x="1232451" y="4061634"/>
            <a:ext cx="2206487" cy="1196165"/>
          </a:xfrm>
          <a:prstGeom prst="wedgeRoundRectCallout">
            <a:avLst>
              <a:gd name="adj1" fmla="val 37471"/>
              <a:gd name="adj2" fmla="val -65981"/>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400" b="1" dirty="0" smtClean="0"/>
              <a:t>The amount of work remaining</a:t>
            </a:r>
            <a:endParaRPr lang="zh-CN" altLang="en-US" sz="2400" b="1" dirty="0"/>
          </a:p>
        </p:txBody>
      </p:sp>
      <p:pic>
        <p:nvPicPr>
          <p:cNvPr id="7" name="图片 6"/>
          <p:cNvPicPr>
            <a:picLocks noChangeAspect="1"/>
          </p:cNvPicPr>
          <p:nvPr/>
        </p:nvPicPr>
        <p:blipFill>
          <a:blip r:embed="rId4"/>
          <a:stretch>
            <a:fillRect/>
          </a:stretch>
        </p:blipFill>
        <p:spPr>
          <a:xfrm>
            <a:off x="5090638" y="2721296"/>
            <a:ext cx="7019852" cy="34277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7419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Software Development is ……</a:t>
            </a:r>
            <a:endParaRPr lang="zh-CN" altLang="en-US" dirty="0"/>
          </a:p>
        </p:txBody>
      </p:sp>
      <p:sp>
        <p:nvSpPr>
          <p:cNvPr id="3" name="灯片编号占位符 2"/>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4</a:t>
            </a:fld>
            <a:endParaRPr lang="zh-CN" altLang="en-US">
              <a:solidFill>
                <a:prstClr val="black">
                  <a:tint val="95000"/>
                </a:prstClr>
              </a:solidFill>
            </a:endParaRP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790" y="1971773"/>
            <a:ext cx="1808163" cy="153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037466" y="2681405"/>
            <a:ext cx="10117070" cy="2585323"/>
          </a:xfrm>
          <a:prstGeom prst="rect">
            <a:avLst/>
          </a:prstGeom>
          <a:noFill/>
        </p:spPr>
        <p:txBody>
          <a:bodyPr wrap="square" lIns="91440" tIns="45720" rIns="91440" bIns="45720">
            <a:prstTxWarp prst="textPlain">
              <a:avLst/>
            </a:prstTxWarp>
            <a:spAutoFit/>
          </a:bodyPr>
          <a:lstStyle/>
          <a:p>
            <a:pPr algn="ctr"/>
            <a:r>
              <a:rPr lang="en-US" altLang="zh-CN"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a typeface="宋体" panose="02010600030101010101" pitchFamily="2" charset="-122"/>
              </a:rPr>
              <a:t>R</a:t>
            </a:r>
            <a:r>
              <a:rPr lang="en-US" altLang="zh-CN"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a typeface="宋体" panose="02010600030101010101" pitchFamily="2" charset="-122"/>
              </a:rPr>
              <a:t>esource-limited </a:t>
            </a:r>
          </a:p>
          <a:p>
            <a:pPr algn="ctr"/>
            <a:r>
              <a:rPr lang="en-US" altLang="zh-CN"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a typeface="宋体" panose="02010600030101010101" pitchFamily="2" charset="-122"/>
              </a:rPr>
              <a:t>cooperative game of </a:t>
            </a:r>
          </a:p>
          <a:p>
            <a:pPr algn="ctr"/>
            <a:r>
              <a:rPr lang="en-US" altLang="zh-CN"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a typeface="宋体" panose="02010600030101010101" pitchFamily="2" charset="-122"/>
              </a:rPr>
              <a:t>invention and communication</a:t>
            </a:r>
            <a:endParaRPr lang="zh-CN" alt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6" name="文本框 5"/>
          <p:cNvSpPr txBox="1"/>
          <p:nvPr/>
        </p:nvSpPr>
        <p:spPr>
          <a:xfrm>
            <a:off x="10240340" y="3789401"/>
            <a:ext cx="1805879" cy="369332"/>
          </a:xfrm>
          <a:prstGeom prst="rect">
            <a:avLst/>
          </a:prstGeom>
          <a:noFill/>
        </p:spPr>
        <p:txBody>
          <a:bodyPr wrap="none" rtlCol="0">
            <a:spAutoFit/>
          </a:bodyPr>
          <a:lstStyle/>
          <a:p>
            <a:r>
              <a:rPr lang="en-US" altLang="zh-CN" dirty="0" smtClean="0"/>
              <a:t>Alistair Cockburn</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4349" y="1772794"/>
            <a:ext cx="1377863" cy="1922745"/>
          </a:xfrm>
          <a:prstGeom prst="rect">
            <a:avLst/>
          </a:prstGeom>
        </p:spPr>
      </p:pic>
    </p:spTree>
    <p:extLst>
      <p:ext uri="{BB962C8B-B14F-4D97-AF65-F5344CB8AC3E}">
        <p14:creationId xmlns:p14="http://schemas.microsoft.com/office/powerpoint/2010/main" val="21217785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Report Mode </a:t>
            </a:r>
            <a:r>
              <a:rPr lang="en-US" altLang="zh-CN" dirty="0"/>
              <a:t>– </a:t>
            </a:r>
            <a:r>
              <a:rPr lang="en-US" altLang="zh-CN" dirty="0" smtClean="0"/>
              <a:t>Velocity </a:t>
            </a:r>
            <a:r>
              <a:rPr lang="en-US" altLang="zh-CN" dirty="0"/>
              <a:t>Chart</a:t>
            </a:r>
            <a:endParaRPr lang="zh-CN" altLang="en-US" dirty="0"/>
          </a:p>
        </p:txBody>
      </p:sp>
      <p:sp>
        <p:nvSpPr>
          <p:cNvPr id="3" name="灯片编号占位符 2"/>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40</a:t>
            </a:fld>
            <a:endParaRPr lang="zh-CN" altLang="en-US">
              <a:solidFill>
                <a:prstClr val="black">
                  <a:tint val="95000"/>
                </a:prstClr>
              </a:solidFill>
            </a:endParaRPr>
          </a:p>
        </p:txBody>
      </p:sp>
      <p:pic>
        <p:nvPicPr>
          <p:cNvPr id="5" name="图片 4"/>
          <p:cNvPicPr>
            <a:picLocks noChangeAspect="1"/>
          </p:cNvPicPr>
          <p:nvPr/>
        </p:nvPicPr>
        <p:blipFill>
          <a:blip r:embed="rId2"/>
          <a:stretch>
            <a:fillRect/>
          </a:stretch>
        </p:blipFill>
        <p:spPr>
          <a:xfrm>
            <a:off x="218661" y="1518362"/>
            <a:ext cx="10050477" cy="5339638"/>
          </a:xfrm>
          <a:prstGeom prst="rect">
            <a:avLst/>
          </a:prstGeom>
        </p:spPr>
      </p:pic>
      <p:grpSp>
        <p:nvGrpSpPr>
          <p:cNvPr id="8" name="组合 7"/>
          <p:cNvGrpSpPr/>
          <p:nvPr/>
        </p:nvGrpSpPr>
        <p:grpSpPr>
          <a:xfrm>
            <a:off x="7184588" y="2864569"/>
            <a:ext cx="4921238" cy="2966326"/>
            <a:chOff x="7184588" y="2864569"/>
            <a:chExt cx="4921238" cy="2966326"/>
          </a:xfrm>
        </p:grpSpPr>
        <p:pic>
          <p:nvPicPr>
            <p:cNvPr id="6" name="图片 5"/>
            <p:cNvPicPr>
              <a:picLocks noChangeAspect="1"/>
            </p:cNvPicPr>
            <p:nvPr/>
          </p:nvPicPr>
          <p:blipFill>
            <a:blip r:embed="rId3"/>
            <a:stretch>
              <a:fillRect/>
            </a:stretch>
          </p:blipFill>
          <p:spPr>
            <a:xfrm>
              <a:off x="7184588" y="2864569"/>
              <a:ext cx="4921238" cy="2320223"/>
            </a:xfrm>
            <a:prstGeom prst="rect">
              <a:avLst/>
            </a:prstGeom>
            <a:ln>
              <a:noFill/>
            </a:ln>
            <a:effectLst>
              <a:outerShdw blurRad="190500" algn="tl" rotWithShape="0">
                <a:srgbClr val="000000">
                  <a:alpha val="70000"/>
                </a:srgbClr>
              </a:outerShdw>
            </a:effectLst>
          </p:spPr>
        </p:pic>
        <p:sp>
          <p:nvSpPr>
            <p:cNvPr id="7" name="文本框 6"/>
            <p:cNvSpPr txBox="1"/>
            <p:nvPr/>
          </p:nvSpPr>
          <p:spPr>
            <a:xfrm>
              <a:off x="7368247" y="5369230"/>
              <a:ext cx="4737579" cy="461665"/>
            </a:xfrm>
            <a:prstGeom prst="rect">
              <a:avLst/>
            </a:prstGeom>
            <a:noFill/>
          </p:spPr>
          <p:txBody>
            <a:bodyPr wrap="none" rtlCol="0">
              <a:spAutoFit/>
            </a:bodyPr>
            <a:lstStyle/>
            <a:p>
              <a:r>
                <a:rPr lang="en-US" altLang="zh-CN" sz="2400" b="1" dirty="0"/>
                <a:t>velocity = (37 + 47 + 50 +57) / 4 = 48</a:t>
              </a:r>
              <a:endParaRPr lang="zh-CN" altLang="en-US" sz="2400" b="1" dirty="0"/>
            </a:p>
          </p:txBody>
        </p:sp>
      </p:grpSp>
    </p:spTree>
    <p:extLst>
      <p:ext uri="{BB962C8B-B14F-4D97-AF65-F5344CB8AC3E}">
        <p14:creationId xmlns:p14="http://schemas.microsoft.com/office/powerpoint/2010/main" val="411895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Connect to Stash</a:t>
            </a:r>
            <a:endParaRPr lang="zh-CN" altLang="en-US" dirty="0"/>
          </a:p>
        </p:txBody>
      </p:sp>
      <p:sp>
        <p:nvSpPr>
          <p:cNvPr id="4" name="灯片编号占位符 3"/>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41</a:t>
            </a:fld>
            <a:endParaRPr lang="zh-CN" altLang="en-US">
              <a:solidFill>
                <a:prstClr val="black">
                  <a:tint val="95000"/>
                </a:prstClr>
              </a:solidFill>
            </a:endParaRPr>
          </a:p>
        </p:txBody>
      </p:sp>
      <p:grpSp>
        <p:nvGrpSpPr>
          <p:cNvPr id="13" name="组合 12"/>
          <p:cNvGrpSpPr/>
          <p:nvPr/>
        </p:nvGrpSpPr>
        <p:grpSpPr>
          <a:xfrm>
            <a:off x="906324" y="1928190"/>
            <a:ext cx="1685925" cy="4174435"/>
            <a:chOff x="540810" y="3344511"/>
            <a:chExt cx="1685925" cy="2641355"/>
          </a:xfrm>
        </p:grpSpPr>
        <p:sp>
          <p:nvSpPr>
            <p:cNvPr id="14" name="圆角矩形 13"/>
            <p:cNvSpPr/>
            <p:nvPr/>
          </p:nvSpPr>
          <p:spPr>
            <a:xfrm>
              <a:off x="540810" y="3344511"/>
              <a:ext cx="1685925" cy="5083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dirty="0" smtClean="0"/>
                <a:t>System </a:t>
              </a:r>
            </a:p>
            <a:p>
              <a:pPr algn="ctr"/>
              <a:r>
                <a:rPr lang="en-US" altLang="zh-CN" sz="2000" b="1" dirty="0" smtClean="0"/>
                <a:t>Admin</a:t>
              </a:r>
              <a:endParaRPr lang="zh-CN" altLang="en-US" sz="2000" b="1" dirty="0"/>
            </a:p>
          </p:txBody>
        </p:sp>
        <p:cxnSp>
          <p:nvCxnSpPr>
            <p:cNvPr id="15" name="直接连接符 14"/>
            <p:cNvCxnSpPr>
              <a:stCxn id="14" idx="2"/>
            </p:cNvCxnSpPr>
            <p:nvPr/>
          </p:nvCxnSpPr>
          <p:spPr>
            <a:xfrm flipH="1">
              <a:off x="1383772" y="3852894"/>
              <a:ext cx="1" cy="21329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388334" y="1928191"/>
            <a:ext cx="1685925" cy="4174435"/>
            <a:chOff x="540810" y="3344511"/>
            <a:chExt cx="1685925" cy="2904106"/>
          </a:xfrm>
        </p:grpSpPr>
        <p:sp>
          <p:nvSpPr>
            <p:cNvPr id="24" name="圆角矩形 23"/>
            <p:cNvSpPr/>
            <p:nvPr/>
          </p:nvSpPr>
          <p:spPr>
            <a:xfrm>
              <a:off x="540810" y="3344511"/>
              <a:ext cx="1685925" cy="5083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dirty="0" smtClean="0"/>
                <a:t>Project</a:t>
              </a:r>
            </a:p>
            <a:p>
              <a:pPr algn="ctr"/>
              <a:r>
                <a:rPr lang="en-US" altLang="zh-CN" sz="2000" b="1" dirty="0" smtClean="0"/>
                <a:t>Lead</a:t>
              </a:r>
              <a:endParaRPr lang="zh-CN" altLang="en-US" sz="2000" b="1" dirty="0"/>
            </a:p>
          </p:txBody>
        </p:sp>
        <p:cxnSp>
          <p:nvCxnSpPr>
            <p:cNvPr id="25" name="直接连接符 24"/>
            <p:cNvCxnSpPr>
              <a:stCxn id="24" idx="2"/>
            </p:cNvCxnSpPr>
            <p:nvPr/>
          </p:nvCxnSpPr>
          <p:spPr>
            <a:xfrm>
              <a:off x="1383773" y="3852894"/>
              <a:ext cx="7141" cy="23957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8307664" y="1928191"/>
            <a:ext cx="1685925" cy="4174435"/>
            <a:chOff x="540810" y="3344511"/>
            <a:chExt cx="1685925" cy="2904106"/>
          </a:xfrm>
        </p:grpSpPr>
        <p:sp>
          <p:nvSpPr>
            <p:cNvPr id="27" name="圆角矩形 26"/>
            <p:cNvSpPr/>
            <p:nvPr/>
          </p:nvSpPr>
          <p:spPr>
            <a:xfrm>
              <a:off x="540810" y="3344511"/>
              <a:ext cx="1685925" cy="5083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dirty="0" smtClean="0"/>
                <a:t>Team Member</a:t>
              </a:r>
              <a:endParaRPr lang="zh-CN" altLang="en-US" sz="2000" b="1" dirty="0"/>
            </a:p>
          </p:txBody>
        </p:sp>
        <p:cxnSp>
          <p:nvCxnSpPr>
            <p:cNvPr id="28" name="直接连接符 27"/>
            <p:cNvCxnSpPr>
              <a:stCxn id="27" idx="2"/>
            </p:cNvCxnSpPr>
            <p:nvPr/>
          </p:nvCxnSpPr>
          <p:spPr>
            <a:xfrm flipH="1">
              <a:off x="1383771" y="3852894"/>
              <a:ext cx="2" cy="23957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1749286" y="2881883"/>
            <a:ext cx="1935620" cy="707886"/>
            <a:chOff x="1992215" y="1274478"/>
            <a:chExt cx="1935620" cy="707886"/>
          </a:xfrm>
        </p:grpSpPr>
        <p:cxnSp>
          <p:nvCxnSpPr>
            <p:cNvPr id="30" name="直接连接符 29"/>
            <p:cNvCxnSpPr/>
            <p:nvPr/>
          </p:nvCxnSpPr>
          <p:spPr>
            <a:xfrm>
              <a:off x="2006501" y="1328316"/>
              <a:ext cx="3037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2303084" y="1328316"/>
              <a:ext cx="7142" cy="654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992215" y="1982364"/>
              <a:ext cx="318010" cy="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324511" y="1274478"/>
              <a:ext cx="1603324" cy="707886"/>
            </a:xfrm>
            <a:prstGeom prst="rect">
              <a:avLst/>
            </a:prstGeom>
            <a:noFill/>
          </p:spPr>
          <p:txBody>
            <a:bodyPr wrap="none" rtlCol="0">
              <a:spAutoFit/>
            </a:bodyPr>
            <a:lstStyle/>
            <a:p>
              <a:pPr marL="457200" indent="-457200">
                <a:buAutoNum type="arabicPeriod"/>
              </a:pPr>
              <a:r>
                <a:rPr lang="en-US" altLang="zh-CN" sz="2000" b="1" dirty="0" smtClean="0"/>
                <a:t>Create </a:t>
              </a:r>
            </a:p>
            <a:p>
              <a:r>
                <a:rPr lang="en-US" altLang="zh-CN" sz="2000" b="1" dirty="0" smtClean="0"/>
                <a:t>Agile Project</a:t>
              </a:r>
            </a:p>
          </p:txBody>
        </p:sp>
      </p:grpSp>
      <p:grpSp>
        <p:nvGrpSpPr>
          <p:cNvPr id="42" name="组合 41"/>
          <p:cNvGrpSpPr/>
          <p:nvPr/>
        </p:nvGrpSpPr>
        <p:grpSpPr>
          <a:xfrm>
            <a:off x="5231295" y="3480440"/>
            <a:ext cx="1996534" cy="707886"/>
            <a:chOff x="1992215" y="1274478"/>
            <a:chExt cx="1996534" cy="707886"/>
          </a:xfrm>
        </p:grpSpPr>
        <p:cxnSp>
          <p:nvCxnSpPr>
            <p:cNvPr id="43" name="直接连接符 42"/>
            <p:cNvCxnSpPr/>
            <p:nvPr/>
          </p:nvCxnSpPr>
          <p:spPr>
            <a:xfrm>
              <a:off x="2006501" y="1328316"/>
              <a:ext cx="3037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2303084" y="1328316"/>
              <a:ext cx="7142" cy="654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992215" y="1982364"/>
              <a:ext cx="318010" cy="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2324511" y="1274478"/>
              <a:ext cx="1664238" cy="707886"/>
            </a:xfrm>
            <a:prstGeom prst="rect">
              <a:avLst/>
            </a:prstGeom>
            <a:noFill/>
          </p:spPr>
          <p:txBody>
            <a:bodyPr wrap="none" rtlCol="0">
              <a:spAutoFit/>
            </a:bodyPr>
            <a:lstStyle/>
            <a:p>
              <a:r>
                <a:rPr lang="en-US" altLang="zh-CN" sz="2000" b="1" dirty="0" smtClean="0"/>
                <a:t>2. Create </a:t>
              </a:r>
            </a:p>
            <a:p>
              <a:r>
                <a:rPr lang="en-US" altLang="zh-CN" sz="2000" b="1" dirty="0" smtClean="0"/>
                <a:t>Stash Project</a:t>
              </a:r>
            </a:p>
          </p:txBody>
        </p:sp>
      </p:grpSp>
      <p:grpSp>
        <p:nvGrpSpPr>
          <p:cNvPr id="47" name="组合 46"/>
          <p:cNvGrpSpPr/>
          <p:nvPr/>
        </p:nvGrpSpPr>
        <p:grpSpPr>
          <a:xfrm>
            <a:off x="1762205" y="4311229"/>
            <a:ext cx="2761102" cy="707886"/>
            <a:chOff x="1992215" y="1274478"/>
            <a:chExt cx="2761102" cy="707886"/>
          </a:xfrm>
        </p:grpSpPr>
        <p:cxnSp>
          <p:nvCxnSpPr>
            <p:cNvPr id="48" name="直接连接符 47"/>
            <p:cNvCxnSpPr/>
            <p:nvPr/>
          </p:nvCxnSpPr>
          <p:spPr>
            <a:xfrm>
              <a:off x="2006501" y="1328316"/>
              <a:ext cx="3037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2303084" y="1328316"/>
              <a:ext cx="7142" cy="654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992215" y="1982364"/>
              <a:ext cx="318010" cy="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2324511" y="1274478"/>
              <a:ext cx="2428806" cy="707886"/>
            </a:xfrm>
            <a:prstGeom prst="rect">
              <a:avLst/>
            </a:prstGeom>
            <a:noFill/>
          </p:spPr>
          <p:txBody>
            <a:bodyPr wrap="none" rtlCol="0">
              <a:spAutoFit/>
            </a:bodyPr>
            <a:lstStyle/>
            <a:p>
              <a:r>
                <a:rPr lang="en-US" altLang="zh-CN" sz="2000" b="1" dirty="0" smtClean="0"/>
                <a:t>3. Link Agile Project </a:t>
              </a:r>
            </a:p>
            <a:p>
              <a:r>
                <a:rPr lang="en-US" altLang="zh-CN" sz="2000" b="1" dirty="0" smtClean="0"/>
                <a:t>To Stash Project</a:t>
              </a:r>
            </a:p>
          </p:txBody>
        </p:sp>
      </p:grpSp>
      <p:grpSp>
        <p:nvGrpSpPr>
          <p:cNvPr id="64" name="组合 63"/>
          <p:cNvGrpSpPr/>
          <p:nvPr/>
        </p:nvGrpSpPr>
        <p:grpSpPr>
          <a:xfrm>
            <a:off x="5245581" y="5019115"/>
            <a:ext cx="6220576" cy="1015663"/>
            <a:chOff x="5792233" y="4909785"/>
            <a:chExt cx="6220576" cy="1015663"/>
          </a:xfrm>
        </p:grpSpPr>
        <p:grpSp>
          <p:nvGrpSpPr>
            <p:cNvPr id="52" name="组合 51"/>
            <p:cNvGrpSpPr/>
            <p:nvPr/>
          </p:nvGrpSpPr>
          <p:grpSpPr>
            <a:xfrm>
              <a:off x="5792233" y="4954321"/>
              <a:ext cx="3077278" cy="707886"/>
              <a:chOff x="1992215" y="1274478"/>
              <a:chExt cx="3077278" cy="707886"/>
            </a:xfrm>
          </p:grpSpPr>
          <p:cxnSp>
            <p:nvCxnSpPr>
              <p:cNvPr id="53" name="直接连接符 52"/>
              <p:cNvCxnSpPr/>
              <p:nvPr/>
            </p:nvCxnSpPr>
            <p:spPr>
              <a:xfrm>
                <a:off x="2006501" y="1328316"/>
                <a:ext cx="3037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2303084" y="1328316"/>
                <a:ext cx="7142" cy="654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992215" y="1982364"/>
                <a:ext cx="318010" cy="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2324511" y="1274478"/>
                <a:ext cx="2744982" cy="707886"/>
              </a:xfrm>
              <a:prstGeom prst="rect">
                <a:avLst/>
              </a:prstGeom>
              <a:noFill/>
            </p:spPr>
            <p:txBody>
              <a:bodyPr wrap="none" rtlCol="0">
                <a:spAutoFit/>
              </a:bodyPr>
              <a:lstStyle/>
              <a:p>
                <a:r>
                  <a:rPr lang="en-US" altLang="zh-CN" sz="2000" b="1" dirty="0" smtClean="0"/>
                  <a:t>3. Link Issues to </a:t>
                </a:r>
              </a:p>
              <a:p>
                <a:r>
                  <a:rPr lang="en-US" altLang="zh-CN" sz="2000" b="1" dirty="0" smtClean="0"/>
                  <a:t>Development branches</a:t>
                </a:r>
              </a:p>
            </p:txBody>
          </p:sp>
        </p:grpSp>
        <p:grpSp>
          <p:nvGrpSpPr>
            <p:cNvPr id="58" name="组合 57"/>
            <p:cNvGrpSpPr/>
            <p:nvPr/>
          </p:nvGrpSpPr>
          <p:grpSpPr>
            <a:xfrm>
              <a:off x="9697278" y="4909785"/>
              <a:ext cx="2315531" cy="1015663"/>
              <a:chOff x="1992215" y="1274478"/>
              <a:chExt cx="2315531" cy="1015663"/>
            </a:xfrm>
          </p:grpSpPr>
          <p:cxnSp>
            <p:nvCxnSpPr>
              <p:cNvPr id="59" name="直接连接符 58"/>
              <p:cNvCxnSpPr/>
              <p:nvPr/>
            </p:nvCxnSpPr>
            <p:spPr>
              <a:xfrm>
                <a:off x="2006501" y="1328316"/>
                <a:ext cx="3037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2303084" y="1328316"/>
                <a:ext cx="7142" cy="654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992215" y="1982364"/>
                <a:ext cx="318010" cy="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2324511" y="1274478"/>
                <a:ext cx="1983235" cy="1015663"/>
              </a:xfrm>
              <a:prstGeom prst="rect">
                <a:avLst/>
              </a:prstGeom>
              <a:noFill/>
            </p:spPr>
            <p:txBody>
              <a:bodyPr wrap="none" rtlCol="0">
                <a:spAutoFit/>
              </a:bodyPr>
              <a:lstStyle/>
              <a:p>
                <a:r>
                  <a:rPr lang="en-US" altLang="zh-CN" sz="2000" b="1" dirty="0" smtClean="0"/>
                  <a:t>3. Link Issues to </a:t>
                </a:r>
              </a:p>
              <a:p>
                <a:r>
                  <a:rPr lang="en-US" altLang="zh-CN" sz="2000" b="1" dirty="0" smtClean="0"/>
                  <a:t>Development </a:t>
                </a:r>
              </a:p>
              <a:p>
                <a:r>
                  <a:rPr lang="en-US" altLang="zh-CN" sz="2000" b="1" dirty="0" smtClean="0"/>
                  <a:t>branches</a:t>
                </a:r>
              </a:p>
            </p:txBody>
          </p:sp>
        </p:grpSp>
      </p:grpSp>
    </p:spTree>
    <p:extLst>
      <p:ext uri="{BB962C8B-B14F-4D97-AF65-F5344CB8AC3E}">
        <p14:creationId xmlns:p14="http://schemas.microsoft.com/office/powerpoint/2010/main" val="2652453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anim calcmode="lin" valueType="num">
                                      <p:cBhvr>
                                        <p:cTn id="29" dur="1000" fill="hold"/>
                                        <p:tgtEl>
                                          <p:spTgt spid="29"/>
                                        </p:tgtEl>
                                        <p:attrNameLst>
                                          <p:attrName>ppt_x</p:attrName>
                                        </p:attrNameLst>
                                      </p:cBhvr>
                                      <p:tavLst>
                                        <p:tav tm="0">
                                          <p:val>
                                            <p:strVal val="#ppt_x"/>
                                          </p:val>
                                        </p:tav>
                                        <p:tav tm="100000">
                                          <p:val>
                                            <p:strVal val="#ppt_x"/>
                                          </p:val>
                                        </p:tav>
                                      </p:tavLst>
                                    </p:anim>
                                    <p:anim calcmode="lin" valueType="num">
                                      <p:cBhvr>
                                        <p:cTn id="30"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1000"/>
                                        <p:tgtEl>
                                          <p:spTgt spid="42"/>
                                        </p:tgtEl>
                                      </p:cBhvr>
                                    </p:animEffect>
                                    <p:anim calcmode="lin" valueType="num">
                                      <p:cBhvr>
                                        <p:cTn id="36" dur="1000" fill="hold"/>
                                        <p:tgtEl>
                                          <p:spTgt spid="42"/>
                                        </p:tgtEl>
                                        <p:attrNameLst>
                                          <p:attrName>ppt_x</p:attrName>
                                        </p:attrNameLst>
                                      </p:cBhvr>
                                      <p:tavLst>
                                        <p:tav tm="0">
                                          <p:val>
                                            <p:strVal val="#ppt_x"/>
                                          </p:val>
                                        </p:tav>
                                        <p:tav tm="100000">
                                          <p:val>
                                            <p:strVal val="#ppt_x"/>
                                          </p:val>
                                        </p:tav>
                                      </p:tavLst>
                                    </p:anim>
                                    <p:anim calcmode="lin" valueType="num">
                                      <p:cBhvr>
                                        <p:cTn id="3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1000"/>
                                        <p:tgtEl>
                                          <p:spTgt spid="47"/>
                                        </p:tgtEl>
                                      </p:cBhvr>
                                    </p:animEffect>
                                    <p:anim calcmode="lin" valueType="num">
                                      <p:cBhvr>
                                        <p:cTn id="43" dur="1000" fill="hold"/>
                                        <p:tgtEl>
                                          <p:spTgt spid="47"/>
                                        </p:tgtEl>
                                        <p:attrNameLst>
                                          <p:attrName>ppt_x</p:attrName>
                                        </p:attrNameLst>
                                      </p:cBhvr>
                                      <p:tavLst>
                                        <p:tav tm="0">
                                          <p:val>
                                            <p:strVal val="#ppt_x"/>
                                          </p:val>
                                        </p:tav>
                                        <p:tav tm="100000">
                                          <p:val>
                                            <p:strVal val="#ppt_x"/>
                                          </p:val>
                                        </p:tav>
                                      </p:tavLst>
                                    </p:anim>
                                    <p:anim calcmode="lin" valueType="num">
                                      <p:cBhvr>
                                        <p:cTn id="4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1000"/>
                                        <p:tgtEl>
                                          <p:spTgt spid="64"/>
                                        </p:tgtEl>
                                      </p:cBhvr>
                                    </p:animEffect>
                                    <p:anim calcmode="lin" valueType="num">
                                      <p:cBhvr>
                                        <p:cTn id="50" dur="1000" fill="hold"/>
                                        <p:tgtEl>
                                          <p:spTgt spid="64"/>
                                        </p:tgtEl>
                                        <p:attrNameLst>
                                          <p:attrName>ppt_x</p:attrName>
                                        </p:attrNameLst>
                                      </p:cBhvr>
                                      <p:tavLst>
                                        <p:tav tm="0">
                                          <p:val>
                                            <p:strVal val="#ppt_x"/>
                                          </p:val>
                                        </p:tav>
                                        <p:tav tm="100000">
                                          <p:val>
                                            <p:strVal val="#ppt_x"/>
                                          </p:val>
                                        </p:tav>
                                      </p:tavLst>
                                    </p:anim>
                                    <p:anim calcmode="lin" valueType="num">
                                      <p:cBhvr>
                                        <p:cTn id="51"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3"/>
          <p:cNvSpPr>
            <a:spLocks noGrp="1"/>
          </p:cNvSpPr>
          <p:nvPr>
            <p:ph type="ctrTitle"/>
          </p:nvPr>
        </p:nvSpPr>
        <p:spPr/>
        <p:txBody>
          <a:bodyPr/>
          <a:lstStyle/>
          <a:p>
            <a:r>
              <a:rPr lang="en-US" altLang="zh-CN" dirty="0" smtClean="0">
                <a:latin typeface="Arial" panose="020B0604020202020204" pitchFamily="34" charset="0"/>
                <a:ea typeface="ＭＳ Ｐゴシック" panose="020B0600070205080204" pitchFamily="34" charset="-128"/>
              </a:rPr>
              <a:t>Scrum Case Study: </a:t>
            </a:r>
            <a:br>
              <a:rPr lang="en-US" altLang="zh-CN" dirty="0" smtClean="0">
                <a:latin typeface="Arial" panose="020B0604020202020204" pitchFamily="34" charset="0"/>
                <a:ea typeface="ＭＳ Ｐゴシック" panose="020B0600070205080204" pitchFamily="34" charset="-128"/>
              </a:rPr>
            </a:br>
            <a:r>
              <a:rPr lang="en-US" altLang="zh-CN" dirty="0" smtClean="0">
                <a:latin typeface="Arial" panose="020B0604020202020204" pitchFamily="34" charset="0"/>
                <a:ea typeface="ＭＳ Ｐゴシック" panose="020B0600070205080204" pitchFamily="34" charset="-128"/>
              </a:rPr>
              <a:t>NCSU Libraries</a:t>
            </a:r>
          </a:p>
        </p:txBody>
      </p:sp>
      <p:sp>
        <p:nvSpPr>
          <p:cNvPr id="37891" name="Subtitle 4"/>
          <p:cNvSpPr>
            <a:spLocks noGrp="1"/>
          </p:cNvSpPr>
          <p:nvPr>
            <p:ph type="subTitle" idx="1"/>
          </p:nvPr>
        </p:nvSpPr>
        <p:spPr/>
        <p:txBody>
          <a:bodyPr/>
          <a:lstStyle/>
          <a:p>
            <a:endParaRPr lang="zh-CN" altLang="zh-CN"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0870787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zh-CN" smtClean="0">
                <a:latin typeface="Arial" panose="020B0604020202020204" pitchFamily="34" charset="0"/>
                <a:ea typeface="ＭＳ Ｐゴシック" panose="020B0600070205080204" pitchFamily="34" charset="-128"/>
              </a:rPr>
              <a:t>NCSU Toolbox</a:t>
            </a:r>
          </a:p>
        </p:txBody>
      </p:sp>
      <p:sp>
        <p:nvSpPr>
          <p:cNvPr id="44035" name="Content Placeholder 2"/>
          <p:cNvSpPr>
            <a:spLocks noGrp="1"/>
          </p:cNvSpPr>
          <p:nvPr>
            <p:ph idx="1"/>
          </p:nvPr>
        </p:nvSpPr>
        <p:spPr/>
        <p:txBody>
          <a:bodyPr/>
          <a:lstStyle/>
          <a:p>
            <a:pPr eaLnBrk="1" hangingPunct="1"/>
            <a:r>
              <a:rPr lang="en-US" altLang="zh-CN" smtClean="0">
                <a:latin typeface="Arial" panose="020B0604020202020204" pitchFamily="34" charset="0"/>
                <a:ea typeface="ＭＳ Ｐゴシック" panose="020B0600070205080204" pitchFamily="34" charset="-128"/>
              </a:rPr>
              <a:t>Product &amp; Sprint backlog: JIRA</a:t>
            </a:r>
          </a:p>
          <a:p>
            <a:pPr eaLnBrk="1" hangingPunct="1"/>
            <a:r>
              <a:rPr lang="en-US" altLang="zh-CN" smtClean="0">
                <a:latin typeface="Arial" panose="020B0604020202020204" pitchFamily="34" charset="0"/>
                <a:ea typeface="ＭＳ Ｐゴシック" panose="020B0600070205080204" pitchFamily="34" charset="-128"/>
              </a:rPr>
              <a:t>Requirements: Confluence + JIRA</a:t>
            </a:r>
          </a:p>
          <a:p>
            <a:pPr eaLnBrk="1" hangingPunct="1"/>
            <a:r>
              <a:rPr lang="en-US" altLang="zh-CN" smtClean="0">
                <a:latin typeface="Arial" panose="020B0604020202020204" pitchFamily="34" charset="0"/>
                <a:ea typeface="ＭＳ Ｐゴシック" panose="020B0600070205080204" pitchFamily="34" charset="-128"/>
              </a:rPr>
              <a:t>Sprint planning: Google docs + JIRA</a:t>
            </a:r>
          </a:p>
          <a:p>
            <a:pPr eaLnBrk="1" hangingPunct="1"/>
            <a:r>
              <a:rPr lang="en-US" altLang="zh-CN" smtClean="0">
                <a:latin typeface="Arial" panose="020B0604020202020204" pitchFamily="34" charset="0"/>
                <a:ea typeface="ＭＳ Ｐゴシック" panose="020B0600070205080204" pitchFamily="34" charset="-128"/>
              </a:rPr>
              <a:t>Daily Scrum</a:t>
            </a:r>
          </a:p>
          <a:p>
            <a:pPr eaLnBrk="1" hangingPunct="1"/>
            <a:r>
              <a:rPr lang="en-US" altLang="zh-CN" smtClean="0">
                <a:latin typeface="Arial" panose="020B0604020202020204" pitchFamily="34" charset="0"/>
                <a:ea typeface="ＭＳ Ｐゴシック" panose="020B0600070205080204" pitchFamily="34" charset="-128"/>
              </a:rPr>
              <a:t>Sprint demo: Product Team meetings</a:t>
            </a:r>
          </a:p>
          <a:p>
            <a:pPr eaLnBrk="1" hangingPunct="1"/>
            <a:r>
              <a:rPr lang="en-US" altLang="zh-CN" smtClean="0">
                <a:latin typeface="Arial" panose="020B0604020202020204" pitchFamily="34" charset="0"/>
                <a:ea typeface="ＭＳ Ｐゴシック" panose="020B0600070205080204" pitchFamily="34" charset="-128"/>
              </a:rPr>
              <a:t>Sprint retrospective</a:t>
            </a:r>
          </a:p>
          <a:p>
            <a:pPr eaLnBrk="1" hangingPunct="1"/>
            <a:endParaRPr lang="en-US" altLang="zh-CN"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689563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tLang="zh-CN" smtClean="0">
                <a:latin typeface="Arial" panose="020B0604020202020204" pitchFamily="34" charset="0"/>
                <a:ea typeface="ＭＳ Ｐゴシック" panose="020B0600070205080204" pitchFamily="34" charset="-128"/>
              </a:rPr>
              <a:t>Iteration done simply</a:t>
            </a:r>
          </a:p>
        </p:txBody>
      </p:sp>
      <p:sp>
        <p:nvSpPr>
          <p:cNvPr id="48131" name="Content Placeholder 2"/>
          <p:cNvSpPr>
            <a:spLocks noGrp="1"/>
          </p:cNvSpPr>
          <p:nvPr>
            <p:ph idx="1"/>
          </p:nvPr>
        </p:nvSpPr>
        <p:spPr/>
        <p:txBody>
          <a:bodyPr/>
          <a:lstStyle/>
          <a:p>
            <a:pPr eaLnBrk="1" hangingPunct="1"/>
            <a:r>
              <a:rPr lang="en-US" altLang="zh-CN" smtClean="0">
                <a:latin typeface="Arial" panose="020B0604020202020204" pitchFamily="34" charset="0"/>
                <a:ea typeface="ＭＳ Ｐゴシック" panose="020B0600070205080204" pitchFamily="34" charset="-128"/>
              </a:rPr>
              <a:t>6 week iteration</a:t>
            </a:r>
          </a:p>
          <a:p>
            <a:pPr lvl="1" eaLnBrk="1" hangingPunct="1"/>
            <a:r>
              <a:rPr lang="en-US" altLang="zh-CN" smtClean="0">
                <a:latin typeface="Arial" panose="020B0604020202020204" pitchFamily="34" charset="0"/>
                <a:cs typeface="Arial" panose="020B0604020202020204" pitchFamily="34" charset="0"/>
              </a:rPr>
              <a:t>1 week planning</a:t>
            </a:r>
          </a:p>
          <a:p>
            <a:pPr lvl="1" eaLnBrk="1" hangingPunct="1"/>
            <a:r>
              <a:rPr lang="en-US" altLang="zh-CN" smtClean="0">
                <a:latin typeface="Arial" panose="020B0604020202020204" pitchFamily="34" charset="0"/>
                <a:cs typeface="Arial" panose="020B0604020202020204" pitchFamily="34" charset="0"/>
              </a:rPr>
              <a:t>4 weeks development</a:t>
            </a:r>
          </a:p>
          <a:p>
            <a:pPr lvl="2" eaLnBrk="1" hangingPunct="1"/>
            <a:r>
              <a:rPr lang="en-US" altLang="zh-CN" smtClean="0">
                <a:latin typeface="Arial" panose="020B0604020202020204" pitchFamily="34" charset="0"/>
                <a:cs typeface="Arial" panose="020B0604020202020204" pitchFamily="34" charset="0"/>
              </a:rPr>
              <a:t>Re-align as necessary</a:t>
            </a:r>
          </a:p>
          <a:p>
            <a:pPr lvl="1" eaLnBrk="1" hangingPunct="1"/>
            <a:r>
              <a:rPr lang="en-US" altLang="zh-CN" smtClean="0">
                <a:latin typeface="Arial" panose="020B0604020202020204" pitchFamily="34" charset="0"/>
                <a:cs typeface="Arial" panose="020B0604020202020204" pitchFamily="34" charset="0"/>
              </a:rPr>
              <a:t>1 week testing / release</a:t>
            </a:r>
          </a:p>
        </p:txBody>
      </p:sp>
    </p:spTree>
    <p:extLst>
      <p:ext uri="{BB962C8B-B14F-4D97-AF65-F5344CB8AC3E}">
        <p14:creationId xmlns:p14="http://schemas.microsoft.com/office/powerpoint/2010/main" val="16191331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altLang="zh-CN" smtClean="0">
                <a:latin typeface="Arial" panose="020B0604020202020204" pitchFamily="34" charset="0"/>
                <a:ea typeface="ＭＳ Ｐゴシック" panose="020B0600070205080204" pitchFamily="34" charset="-128"/>
              </a:rPr>
              <a:t>Sprint Planning</a:t>
            </a:r>
          </a:p>
        </p:txBody>
      </p:sp>
      <p:sp>
        <p:nvSpPr>
          <p:cNvPr id="52227" name="Content Placeholder 2"/>
          <p:cNvSpPr>
            <a:spLocks noGrp="1"/>
          </p:cNvSpPr>
          <p:nvPr>
            <p:ph idx="1"/>
          </p:nvPr>
        </p:nvSpPr>
        <p:spPr/>
        <p:txBody>
          <a:bodyPr/>
          <a:lstStyle/>
          <a:p>
            <a:pPr eaLnBrk="1" hangingPunct="1"/>
            <a:r>
              <a:rPr lang="en-US" altLang="zh-CN" smtClean="0">
                <a:latin typeface="Arial" panose="020B0604020202020204" pitchFamily="34" charset="0"/>
                <a:ea typeface="ＭＳ Ｐゴシック" panose="020B0600070205080204" pitchFamily="34" charset="-128"/>
              </a:rPr>
              <a:t>Use 1 week to plan across multiple projects</a:t>
            </a:r>
          </a:p>
          <a:p>
            <a:pPr eaLnBrk="1" hangingPunct="1"/>
            <a:r>
              <a:rPr lang="en-US" altLang="zh-CN" smtClean="0">
                <a:latin typeface="Arial" panose="020B0604020202020204" pitchFamily="34" charset="0"/>
                <a:ea typeface="ＭＳ Ｐゴシック" panose="020B0600070205080204" pitchFamily="34" charset="-128"/>
              </a:rPr>
              <a:t>Day 1</a:t>
            </a:r>
          </a:p>
          <a:p>
            <a:pPr lvl="1" eaLnBrk="1" hangingPunct="1"/>
            <a:r>
              <a:rPr lang="en-US" altLang="zh-CN" smtClean="0">
                <a:latin typeface="Arial" panose="020B0604020202020204" pitchFamily="34" charset="0"/>
                <a:cs typeface="Arial" panose="020B0604020202020204" pitchFamily="34" charset="0"/>
              </a:rPr>
              <a:t>High level overview of upcoming projects out 3 – 6 months</a:t>
            </a:r>
          </a:p>
          <a:p>
            <a:pPr lvl="1" eaLnBrk="1" hangingPunct="1"/>
            <a:r>
              <a:rPr lang="en-US" altLang="zh-CN" smtClean="0">
                <a:latin typeface="Arial" panose="020B0604020202020204" pitchFamily="34" charset="0"/>
                <a:cs typeface="Arial" panose="020B0604020202020204" pitchFamily="34" charset="0"/>
              </a:rPr>
              <a:t>Prioritize projects for the next iteration based on IT staff input</a:t>
            </a:r>
          </a:p>
          <a:p>
            <a:pPr lvl="1" eaLnBrk="1" hangingPunct="1">
              <a:buFontTx/>
              <a:buNone/>
            </a:pPr>
            <a:endParaRPr lang="en-US" altLang="zh-CN" smtClean="0">
              <a:latin typeface="Arial" panose="020B0604020202020204" pitchFamily="34" charset="0"/>
              <a:cs typeface="Arial" panose="020B0604020202020204" pitchFamily="34" charset="0"/>
            </a:endParaRPr>
          </a:p>
          <a:p>
            <a:pPr eaLnBrk="1" hangingPunct="1"/>
            <a:endParaRPr lang="en-US" altLang="zh-CN"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5279063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0"/>
            <a:ext cx="8915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84278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ltLang="zh-CN" smtClean="0">
                <a:latin typeface="Arial" panose="020B0604020202020204" pitchFamily="34" charset="0"/>
                <a:ea typeface="ＭＳ Ｐゴシック" panose="020B0600070205080204" pitchFamily="34" charset="-128"/>
              </a:rPr>
              <a:t>Sprint Planning</a:t>
            </a:r>
          </a:p>
        </p:txBody>
      </p:sp>
      <p:sp>
        <p:nvSpPr>
          <p:cNvPr id="56323" name="Content Placeholder 2"/>
          <p:cNvSpPr>
            <a:spLocks noGrp="1"/>
          </p:cNvSpPr>
          <p:nvPr>
            <p:ph idx="1"/>
          </p:nvPr>
        </p:nvSpPr>
        <p:spPr/>
        <p:txBody>
          <a:bodyPr/>
          <a:lstStyle/>
          <a:p>
            <a:pPr eaLnBrk="1" hangingPunct="1"/>
            <a:r>
              <a:rPr lang="en-US" altLang="zh-CN" smtClean="0">
                <a:latin typeface="Arial" panose="020B0604020202020204" pitchFamily="34" charset="0"/>
                <a:ea typeface="ＭＳ Ｐゴシック" panose="020B0600070205080204" pitchFamily="34" charset="-128"/>
              </a:rPr>
              <a:t>Days 2 – 5</a:t>
            </a:r>
          </a:p>
          <a:p>
            <a:pPr lvl="1" eaLnBrk="1" hangingPunct="1"/>
            <a:r>
              <a:rPr lang="en-US" altLang="zh-CN" smtClean="0">
                <a:latin typeface="Arial" panose="020B0604020202020204" pitchFamily="34" charset="0"/>
                <a:cs typeface="Arial" panose="020B0604020202020204" pitchFamily="34" charset="0"/>
              </a:rPr>
              <a:t>Meet with product owners for each prioritized project</a:t>
            </a:r>
          </a:p>
          <a:p>
            <a:pPr lvl="2" eaLnBrk="1" hangingPunct="1"/>
            <a:r>
              <a:rPr lang="en-US" altLang="zh-CN" smtClean="0">
                <a:latin typeface="Arial" panose="020B0604020202020204" pitchFamily="34" charset="0"/>
                <a:cs typeface="Arial" panose="020B0604020202020204" pitchFamily="34" charset="0"/>
              </a:rPr>
              <a:t>All team members who will be participating</a:t>
            </a:r>
          </a:p>
          <a:p>
            <a:pPr lvl="2" eaLnBrk="1" hangingPunct="1"/>
            <a:r>
              <a:rPr lang="en-US" altLang="zh-CN" smtClean="0">
                <a:latin typeface="Arial" panose="020B0604020202020204" pitchFamily="34" charset="0"/>
                <a:cs typeface="Arial" panose="020B0604020202020204" pitchFamily="34" charset="0"/>
              </a:rPr>
              <a:t>Outline work</a:t>
            </a:r>
          </a:p>
          <a:p>
            <a:pPr lvl="2" eaLnBrk="1" hangingPunct="1"/>
            <a:r>
              <a:rPr lang="en-US" altLang="zh-CN" smtClean="0">
                <a:latin typeface="Arial" panose="020B0604020202020204" pitchFamily="34" charset="0"/>
                <a:cs typeface="Arial" panose="020B0604020202020204" pitchFamily="34" charset="0"/>
              </a:rPr>
              <a:t>Prioritize work</a:t>
            </a:r>
          </a:p>
          <a:p>
            <a:pPr lvl="2" eaLnBrk="1" hangingPunct="1"/>
            <a:r>
              <a:rPr lang="en-US" altLang="zh-CN" smtClean="0">
                <a:latin typeface="Arial" panose="020B0604020202020204" pitchFamily="34" charset="0"/>
                <a:cs typeface="Arial" panose="020B0604020202020204" pitchFamily="34" charset="0"/>
              </a:rPr>
              <a:t>Collaboratively estimate work</a:t>
            </a:r>
          </a:p>
          <a:p>
            <a:pPr lvl="1" eaLnBrk="1" hangingPunct="1"/>
            <a:endParaRPr lang="en-US" altLang="zh-CN" smtClean="0">
              <a:latin typeface="Arial" panose="020B0604020202020204" pitchFamily="34" charset="0"/>
              <a:cs typeface="Arial" panose="020B0604020202020204" pitchFamily="34" charset="0"/>
            </a:endParaRPr>
          </a:p>
          <a:p>
            <a:pPr eaLnBrk="1" hangingPunct="1"/>
            <a:endParaRPr lang="en-US" altLang="zh-CN"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464880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5218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zh-CN" smtClean="0">
                <a:latin typeface="Arial" panose="020B0604020202020204" pitchFamily="34" charset="0"/>
                <a:ea typeface="ＭＳ Ｐゴシック" panose="020B0600070205080204" pitchFamily="34" charset="-128"/>
              </a:rPr>
              <a:t>Sprint Planning</a:t>
            </a:r>
          </a:p>
        </p:txBody>
      </p:sp>
      <p:sp>
        <p:nvSpPr>
          <p:cNvPr id="60419" name="Content Placeholder 2"/>
          <p:cNvSpPr>
            <a:spLocks noGrp="1"/>
          </p:cNvSpPr>
          <p:nvPr>
            <p:ph idx="1"/>
          </p:nvPr>
        </p:nvSpPr>
        <p:spPr/>
        <p:txBody>
          <a:bodyPr/>
          <a:lstStyle/>
          <a:p>
            <a:pPr eaLnBrk="1" hangingPunct="1"/>
            <a:r>
              <a:rPr lang="en-US" altLang="zh-CN" smtClean="0">
                <a:latin typeface="Arial" panose="020B0604020202020204" pitchFamily="34" charset="0"/>
                <a:ea typeface="ＭＳ Ｐゴシック" panose="020B0600070205080204" pitchFamily="34" charset="-128"/>
              </a:rPr>
              <a:t>Day 6</a:t>
            </a:r>
          </a:p>
          <a:p>
            <a:pPr lvl="1" eaLnBrk="1" hangingPunct="1"/>
            <a:r>
              <a:rPr lang="en-US" altLang="zh-CN" smtClean="0">
                <a:latin typeface="Arial" panose="020B0604020202020204" pitchFamily="34" charset="0"/>
                <a:cs typeface="Arial" panose="020B0604020202020204" pitchFamily="34" charset="0"/>
              </a:rPr>
              <a:t>Re-prioritize based on estimates &amp; time available</a:t>
            </a:r>
          </a:p>
          <a:p>
            <a:pPr lvl="1" eaLnBrk="1" hangingPunct="1"/>
            <a:r>
              <a:rPr lang="en-US" altLang="zh-CN" smtClean="0">
                <a:latin typeface="Arial" panose="020B0604020202020204" pitchFamily="34" charset="0"/>
                <a:cs typeface="Arial" panose="020B0604020202020204" pitchFamily="34" charset="0"/>
              </a:rPr>
              <a:t>Scope down at project or work level</a:t>
            </a:r>
          </a:p>
        </p:txBody>
      </p:sp>
    </p:spTree>
    <p:extLst>
      <p:ext uri="{BB962C8B-B14F-4D97-AF65-F5344CB8AC3E}">
        <p14:creationId xmlns:p14="http://schemas.microsoft.com/office/powerpoint/2010/main" val="1558200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US" altLang="zh-CN" smtClean="0"/>
              <a:t>Agile Alliance</a:t>
            </a:r>
          </a:p>
        </p:txBody>
      </p:sp>
      <p:sp>
        <p:nvSpPr>
          <p:cNvPr id="58372" name="Rectangle 3"/>
          <p:cNvSpPr>
            <a:spLocks noGrp="1" noChangeArrowheads="1"/>
          </p:cNvSpPr>
          <p:nvPr>
            <p:ph idx="1"/>
          </p:nvPr>
        </p:nvSpPr>
        <p:spPr/>
        <p:txBody>
          <a:bodyPr>
            <a:normAutofit/>
          </a:bodyPr>
          <a:lstStyle/>
          <a:p>
            <a:pPr eaLnBrk="1" hangingPunct="1">
              <a:lnSpc>
                <a:spcPct val="80000"/>
              </a:lnSpc>
              <a:buFont typeface="Wingdings" panose="05000000000000000000" pitchFamily="2" charset="2"/>
              <a:buNone/>
            </a:pPr>
            <a:r>
              <a:rPr lang="en-US" altLang="zh-CN" sz="2800" dirty="0">
                <a:latin typeface="Arial" panose="020B0604020202020204" pitchFamily="34" charset="0"/>
              </a:rPr>
              <a:t>“</a:t>
            </a:r>
            <a:r>
              <a:rPr lang="en-US" altLang="zh-CN" sz="2800" dirty="0"/>
              <a:t>We are uncovering better ways of developing software by doing it and helping others do it. Through this work we have come to value:</a:t>
            </a:r>
          </a:p>
          <a:p>
            <a:pPr eaLnBrk="1" hangingPunct="1">
              <a:lnSpc>
                <a:spcPct val="80000"/>
              </a:lnSpc>
              <a:buFont typeface="Wingdings" panose="05000000000000000000" pitchFamily="2" charset="2"/>
              <a:buNone/>
            </a:pPr>
            <a:endParaRPr lang="en-US" altLang="zh-CN" sz="2800" dirty="0"/>
          </a:p>
          <a:p>
            <a:pPr eaLnBrk="1" hangingPunct="1">
              <a:lnSpc>
                <a:spcPct val="80000"/>
              </a:lnSpc>
              <a:buFont typeface="Wingdings" panose="05000000000000000000" pitchFamily="2" charset="2"/>
              <a:buNone/>
            </a:pPr>
            <a:r>
              <a:rPr lang="en-US" altLang="zh-CN" sz="2800" dirty="0"/>
              <a:t>	</a:t>
            </a:r>
            <a:r>
              <a:rPr lang="en-US" altLang="zh-CN" sz="2800" b="1" i="1" dirty="0">
                <a:solidFill>
                  <a:srgbClr val="993300"/>
                </a:solidFill>
              </a:rPr>
              <a:t>Individual and interactions</a:t>
            </a:r>
            <a:r>
              <a:rPr lang="en-US" altLang="zh-CN" sz="2800" dirty="0"/>
              <a:t> over </a:t>
            </a:r>
            <a:r>
              <a:rPr lang="en-US" altLang="zh-CN" sz="2800" b="1" i="1" dirty="0">
                <a:solidFill>
                  <a:schemeClr val="tx2"/>
                </a:solidFill>
              </a:rPr>
              <a:t>processes and tools</a:t>
            </a:r>
            <a:r>
              <a:rPr lang="en-US" altLang="zh-CN" sz="2800" dirty="0"/>
              <a:t> </a:t>
            </a:r>
          </a:p>
          <a:p>
            <a:pPr eaLnBrk="1" hangingPunct="1">
              <a:lnSpc>
                <a:spcPct val="80000"/>
              </a:lnSpc>
              <a:buFont typeface="Wingdings" panose="05000000000000000000" pitchFamily="2" charset="2"/>
              <a:buNone/>
            </a:pPr>
            <a:r>
              <a:rPr lang="en-US" altLang="zh-CN" sz="2800" dirty="0"/>
              <a:t>	</a:t>
            </a:r>
            <a:r>
              <a:rPr lang="en-US" altLang="zh-CN" sz="2800" b="1" i="1" dirty="0">
                <a:solidFill>
                  <a:srgbClr val="993300"/>
                </a:solidFill>
              </a:rPr>
              <a:t>Working software</a:t>
            </a:r>
            <a:r>
              <a:rPr lang="en-US" altLang="zh-CN" sz="2800" dirty="0"/>
              <a:t> over </a:t>
            </a:r>
            <a:r>
              <a:rPr lang="en-US" altLang="zh-CN" sz="2800" b="1" i="1" dirty="0">
                <a:solidFill>
                  <a:schemeClr val="tx2"/>
                </a:solidFill>
              </a:rPr>
              <a:t>comprehensive documentation</a:t>
            </a:r>
            <a:endParaRPr lang="en-US" altLang="zh-CN" sz="2800" dirty="0"/>
          </a:p>
          <a:p>
            <a:pPr eaLnBrk="1" hangingPunct="1">
              <a:lnSpc>
                <a:spcPct val="80000"/>
              </a:lnSpc>
              <a:buFont typeface="Wingdings" panose="05000000000000000000" pitchFamily="2" charset="2"/>
              <a:buNone/>
            </a:pPr>
            <a:r>
              <a:rPr lang="en-US" altLang="zh-CN" sz="2800" dirty="0"/>
              <a:t>	</a:t>
            </a:r>
            <a:r>
              <a:rPr lang="en-US" altLang="zh-CN" sz="2800" b="1" i="1" dirty="0">
                <a:solidFill>
                  <a:srgbClr val="993300"/>
                </a:solidFill>
              </a:rPr>
              <a:t>Customer collaboration</a:t>
            </a:r>
            <a:r>
              <a:rPr lang="en-US" altLang="zh-CN" sz="2800" dirty="0"/>
              <a:t> over </a:t>
            </a:r>
            <a:r>
              <a:rPr lang="en-US" altLang="zh-CN" sz="2800" b="1" i="1" dirty="0">
                <a:solidFill>
                  <a:schemeClr val="tx2"/>
                </a:solidFill>
              </a:rPr>
              <a:t>contract negotiation</a:t>
            </a:r>
          </a:p>
          <a:p>
            <a:pPr eaLnBrk="1" hangingPunct="1">
              <a:lnSpc>
                <a:spcPct val="80000"/>
              </a:lnSpc>
              <a:buFont typeface="Wingdings" panose="05000000000000000000" pitchFamily="2" charset="2"/>
              <a:buNone/>
            </a:pPr>
            <a:r>
              <a:rPr lang="en-US" altLang="zh-CN" sz="2800" dirty="0"/>
              <a:t>	</a:t>
            </a:r>
            <a:r>
              <a:rPr lang="en-US" altLang="zh-CN" sz="2800" b="1" i="1" dirty="0">
                <a:solidFill>
                  <a:srgbClr val="993300"/>
                </a:solidFill>
              </a:rPr>
              <a:t>Responding to change</a:t>
            </a:r>
            <a:r>
              <a:rPr lang="en-US" altLang="zh-CN" sz="2800" dirty="0"/>
              <a:t> over </a:t>
            </a:r>
            <a:r>
              <a:rPr lang="en-US" altLang="zh-CN" sz="2800" b="1" i="1" dirty="0">
                <a:solidFill>
                  <a:schemeClr val="tx2"/>
                </a:solidFill>
              </a:rPr>
              <a:t>following a plan</a:t>
            </a:r>
            <a:endParaRPr lang="en-US" altLang="zh-CN" sz="2800" dirty="0"/>
          </a:p>
          <a:p>
            <a:pPr eaLnBrk="1" hangingPunct="1">
              <a:lnSpc>
                <a:spcPct val="80000"/>
              </a:lnSpc>
              <a:buFont typeface="Wingdings" panose="05000000000000000000" pitchFamily="2" charset="2"/>
              <a:buNone/>
            </a:pPr>
            <a:endParaRPr lang="en-US" altLang="zh-CN" sz="2800" dirty="0"/>
          </a:p>
          <a:p>
            <a:pPr eaLnBrk="1" hangingPunct="1">
              <a:lnSpc>
                <a:spcPct val="80000"/>
              </a:lnSpc>
              <a:buFont typeface="Wingdings" panose="05000000000000000000" pitchFamily="2" charset="2"/>
              <a:buNone/>
            </a:pPr>
            <a:r>
              <a:rPr lang="en-US" altLang="zh-CN" sz="2800" dirty="0"/>
              <a:t>That is, while there is value in the items on the right, we value the items on the left more. </a:t>
            </a:r>
            <a:r>
              <a:rPr lang="en-US" altLang="zh-CN" sz="2800" dirty="0">
                <a:latin typeface="Arial" panose="020B0604020202020204" pitchFamily="34" charset="0"/>
              </a:rPr>
              <a:t>”</a:t>
            </a:r>
            <a:endParaRPr lang="en-US" altLang="zh-CN" sz="2800" dirty="0"/>
          </a:p>
          <a:p>
            <a:pPr eaLnBrk="1" hangingPunct="1">
              <a:lnSpc>
                <a:spcPct val="80000"/>
              </a:lnSpc>
              <a:buFont typeface="Wingdings" panose="05000000000000000000" pitchFamily="2" charset="2"/>
              <a:buNone/>
            </a:pPr>
            <a:endParaRPr lang="en-US" altLang="zh-CN" sz="2800" dirty="0"/>
          </a:p>
          <a:p>
            <a:pPr algn="r" eaLnBrk="1" hangingPunct="1">
              <a:lnSpc>
                <a:spcPct val="80000"/>
              </a:lnSpc>
              <a:buFont typeface="Wingdings" panose="05000000000000000000" pitchFamily="2" charset="2"/>
              <a:buNone/>
            </a:pPr>
            <a:r>
              <a:rPr lang="en-US" altLang="zh-CN" sz="2000" dirty="0">
                <a:latin typeface="Arial" panose="020B0604020202020204" pitchFamily="34" charset="0"/>
              </a:rPr>
              <a:t>“</a:t>
            </a:r>
            <a:r>
              <a:rPr lang="en-US" altLang="zh-CN" sz="2000" dirty="0"/>
              <a:t>Manifesto for Agile Software Development</a:t>
            </a:r>
            <a:r>
              <a:rPr lang="en-US" altLang="zh-CN" sz="2000" dirty="0">
                <a:latin typeface="Arial" panose="020B0604020202020204" pitchFamily="34" charset="0"/>
              </a:rPr>
              <a:t>”</a:t>
            </a:r>
            <a:r>
              <a:rPr lang="en-US" altLang="zh-CN" sz="2000" dirty="0"/>
              <a:t>, </a:t>
            </a:r>
          </a:p>
          <a:p>
            <a:pPr algn="r" eaLnBrk="1" hangingPunct="1">
              <a:lnSpc>
                <a:spcPct val="80000"/>
              </a:lnSpc>
              <a:buFont typeface="Wingdings" panose="05000000000000000000" pitchFamily="2" charset="2"/>
              <a:buNone/>
            </a:pPr>
            <a:r>
              <a:rPr lang="en-US" altLang="zh-CN" sz="2000" dirty="0"/>
              <a:t>K. Beck, et al., 2001.</a:t>
            </a:r>
            <a:endParaRPr lang="en-US" altLang="zh-CN" sz="2400" dirty="0"/>
          </a:p>
        </p:txBody>
      </p:sp>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CFCEC6F-0822-4D29-88AA-0F5C535A9FF0}" type="slidenum">
              <a:rPr lang="en-US" altLang="zh-CN"/>
              <a:pPr eaLnBrk="1" hangingPunct="1"/>
              <a:t>5</a:t>
            </a:fld>
            <a:endParaRPr lang="en-US" altLang="zh-CN"/>
          </a:p>
        </p:txBody>
      </p:sp>
    </p:spTree>
    <p:extLst>
      <p:ext uri="{BB962C8B-B14F-4D97-AF65-F5344CB8AC3E}">
        <p14:creationId xmlns:p14="http://schemas.microsoft.com/office/powerpoint/2010/main" val="40194203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8614" y="0"/>
            <a:ext cx="89931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38423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zh-CN" smtClean="0">
                <a:latin typeface="Arial" panose="020B0604020202020204" pitchFamily="34" charset="0"/>
                <a:ea typeface="ＭＳ Ｐゴシック" panose="020B0600070205080204" pitchFamily="34" charset="-128"/>
              </a:rPr>
              <a:t>Development</a:t>
            </a:r>
          </a:p>
        </p:txBody>
      </p:sp>
      <p:sp>
        <p:nvSpPr>
          <p:cNvPr id="64515" name="Content Placeholder 2"/>
          <p:cNvSpPr>
            <a:spLocks noGrp="1"/>
          </p:cNvSpPr>
          <p:nvPr>
            <p:ph idx="1"/>
          </p:nvPr>
        </p:nvSpPr>
        <p:spPr/>
        <p:txBody>
          <a:bodyPr/>
          <a:lstStyle/>
          <a:p>
            <a:r>
              <a:rPr lang="en-US" altLang="zh-CN" smtClean="0">
                <a:latin typeface="Arial" panose="020B0604020202020204" pitchFamily="34" charset="0"/>
                <a:ea typeface="ＭＳ Ｐゴシック" panose="020B0600070205080204" pitchFamily="34" charset="-128"/>
              </a:rPr>
              <a:t>Get it done</a:t>
            </a:r>
          </a:p>
          <a:p>
            <a:r>
              <a:rPr lang="en-US" altLang="zh-CN" smtClean="0">
                <a:latin typeface="Arial" panose="020B0604020202020204" pitchFamily="34" charset="0"/>
                <a:ea typeface="ＭＳ Ｐゴシック" panose="020B0600070205080204" pitchFamily="34" charset="-128"/>
              </a:rPr>
              <a:t>Daily scrum 10 – 15 minutes</a:t>
            </a:r>
          </a:p>
          <a:p>
            <a:pPr lvl="1"/>
            <a:r>
              <a:rPr lang="en-US" altLang="zh-CN" smtClean="0">
                <a:latin typeface="Arial" panose="020B0604020202020204" pitchFamily="34" charset="0"/>
                <a:cs typeface="Arial" panose="020B0604020202020204" pitchFamily="34" charset="0"/>
              </a:rPr>
              <a:t>Identify obstacles and priorities</a:t>
            </a:r>
          </a:p>
          <a:p>
            <a:pPr lvl="1"/>
            <a:r>
              <a:rPr lang="en-US" altLang="zh-CN" smtClean="0">
                <a:latin typeface="Arial" panose="020B0604020202020204" pitchFamily="34" charset="0"/>
                <a:cs typeface="Arial" panose="020B0604020202020204" pitchFamily="34" charset="0"/>
              </a:rPr>
              <a:t>Emphasize collaboration</a:t>
            </a:r>
          </a:p>
          <a:p>
            <a:r>
              <a:rPr lang="en-US" altLang="zh-CN" smtClean="0">
                <a:latin typeface="Arial" panose="020B0604020202020204" pitchFamily="34" charset="0"/>
                <a:ea typeface="ＭＳ Ｐゴシック" panose="020B0600070205080204" pitchFamily="34" charset="-128"/>
              </a:rPr>
              <a:t>Weekly review</a:t>
            </a:r>
          </a:p>
          <a:p>
            <a:pPr lvl="1"/>
            <a:r>
              <a:rPr lang="en-US" altLang="zh-CN" smtClean="0">
                <a:latin typeface="Arial" panose="020B0604020202020204" pitchFamily="34" charset="0"/>
                <a:cs typeface="Arial" panose="020B0604020202020204" pitchFamily="34" charset="0"/>
              </a:rPr>
              <a:t>How does progress look for cycle?</a:t>
            </a:r>
          </a:p>
          <a:p>
            <a:pPr lvl="1"/>
            <a:r>
              <a:rPr lang="en-US" altLang="zh-CN" smtClean="0">
                <a:latin typeface="Arial" panose="020B0604020202020204" pitchFamily="34" charset="0"/>
                <a:cs typeface="Arial" panose="020B0604020202020204" pitchFamily="34" charset="0"/>
              </a:rPr>
              <a:t>Requires estimation and work logging</a:t>
            </a:r>
          </a:p>
          <a:p>
            <a:r>
              <a:rPr lang="en-US" altLang="zh-CN" smtClean="0">
                <a:latin typeface="Arial" panose="020B0604020202020204" pitchFamily="34" charset="0"/>
                <a:ea typeface="ＭＳ Ｐゴシック" panose="020B0600070205080204" pitchFamily="34" charset="-128"/>
              </a:rPr>
              <a:t>Subversion -&gt; JIRA integration</a:t>
            </a:r>
          </a:p>
          <a:p>
            <a:endParaRPr lang="en-US" altLang="zh-CN" smtClean="0">
              <a:latin typeface="Arial" panose="020B0604020202020204" pitchFamily="34" charset="0"/>
              <a:ea typeface="ＭＳ Ｐゴシック" panose="020B0600070205080204" pitchFamily="34" charset="-128"/>
            </a:endParaRPr>
          </a:p>
          <a:p>
            <a:pPr lvl="1"/>
            <a:endParaRPr lang="en-US" altLang="zh-C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70508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0717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4"/>
          <p:cNvPicPr>
            <a:picLocks noChangeAspect="1" noChangeArrowheads="1"/>
          </p:cNvPicPr>
          <p:nvPr/>
        </p:nvPicPr>
        <p:blipFill>
          <a:blip r:embed="rId3">
            <a:extLst>
              <a:ext uri="{28A0092B-C50C-407E-A947-70E740481C1C}">
                <a14:useLocalDpi xmlns:a14="http://schemas.microsoft.com/office/drawing/2010/main" val="0"/>
              </a:ext>
            </a:extLst>
          </a:blip>
          <a:srcRect l="15642" t="12697" r="15042" b="5847"/>
          <a:stretch>
            <a:fillRect/>
          </a:stretch>
        </p:blipFill>
        <p:spPr bwMode="auto">
          <a:xfrm>
            <a:off x="1364973" y="-1"/>
            <a:ext cx="9349409" cy="686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6720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Mike Cohn, Getting Agile with Scrum. </a:t>
            </a:r>
          </a:p>
          <a:p>
            <a:r>
              <a:rPr lang="en-US" altLang="zh-CN" sz="2800" dirty="0" smtClean="0"/>
              <a:t>Emily </a:t>
            </a:r>
            <a:r>
              <a:rPr lang="en-US" altLang="zh-CN" sz="2800" dirty="0" err="1" smtClean="0"/>
              <a:t>Lynema</a:t>
            </a:r>
            <a:r>
              <a:rPr lang="en-US" altLang="zh-CN" sz="2800" dirty="0" smtClean="0"/>
              <a:t>, Iterative Development: Done Simple, NCSU Libraries. </a:t>
            </a:r>
          </a:p>
          <a:p>
            <a:r>
              <a:rPr lang="en-US" altLang="zh-CN" sz="2800" dirty="0" smtClean="0"/>
              <a:t>Agile tutorials, </a:t>
            </a:r>
            <a:r>
              <a:rPr lang="en-US" altLang="zh-CN" sz="2800" dirty="0" smtClean="0"/>
              <a:t>http:// </a:t>
            </a:r>
            <a:r>
              <a:rPr lang="en-US" altLang="zh-CN" sz="2800" dirty="0" smtClean="0">
                <a:hlinkClick r:id="rId2"/>
              </a:rPr>
              <a:t>www.mountaingoatsoftware.com</a:t>
            </a:r>
            <a:r>
              <a:rPr lang="en-US" altLang="zh-CN" sz="2800" dirty="0" smtClean="0"/>
              <a:t>. </a:t>
            </a:r>
            <a:endParaRPr lang="en-US" altLang="zh-CN" sz="2800" dirty="0" smtClean="0"/>
          </a:p>
          <a:p>
            <a:r>
              <a:rPr lang="en-US" altLang="zh-CN" sz="2800" dirty="0" err="1" smtClean="0"/>
              <a:t>Atlanssian</a:t>
            </a:r>
            <a:r>
              <a:rPr lang="en-US" altLang="zh-CN" sz="2800" dirty="0"/>
              <a:t> manual, https://confluence.atlassian.com/display/AGILE/</a:t>
            </a:r>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54</a:t>
            </a:fld>
            <a:endParaRPr lang="zh-CN" altLang="en-US">
              <a:solidFill>
                <a:prstClr val="black">
                  <a:tint val="95000"/>
                </a:prstClr>
              </a:solidFill>
            </a:endParaRPr>
          </a:p>
        </p:txBody>
      </p:sp>
    </p:spTree>
    <p:extLst>
      <p:ext uri="{BB962C8B-B14F-4D97-AF65-F5344CB8AC3E}">
        <p14:creationId xmlns:p14="http://schemas.microsoft.com/office/powerpoint/2010/main" val="13202679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More Reading</a:t>
            </a:r>
            <a:endParaRPr lang="zh-CN" altLang="en-US" dirty="0"/>
          </a:p>
        </p:txBody>
      </p:sp>
      <p:sp>
        <p:nvSpPr>
          <p:cNvPr id="3" name="内容占位符 2"/>
          <p:cNvSpPr>
            <a:spLocks noGrp="1"/>
          </p:cNvSpPr>
          <p:nvPr>
            <p:ph idx="1"/>
          </p:nvPr>
        </p:nvSpPr>
        <p:spPr/>
        <p:txBody>
          <a:bodyPr>
            <a:normAutofit/>
          </a:bodyPr>
          <a:lstStyle/>
          <a:p>
            <a:r>
              <a:rPr lang="en-US" altLang="zh-CN" sz="2800" dirty="0" err="1"/>
              <a:t>Schwaber</a:t>
            </a:r>
            <a:r>
              <a:rPr lang="en-US" altLang="zh-CN" sz="2800" dirty="0"/>
              <a:t>, Ken. </a:t>
            </a:r>
            <a:r>
              <a:rPr lang="en-US" altLang="zh-CN" sz="2800" i="1" dirty="0"/>
              <a:t>Agile project management with Scrum</a:t>
            </a:r>
            <a:r>
              <a:rPr lang="en-US" altLang="zh-CN" sz="2800" dirty="0"/>
              <a:t>. Vol. 7. Redmond: Microsoft press, 2004.</a:t>
            </a:r>
            <a:endParaRPr lang="en-US" altLang="zh-CN" sz="2800" dirty="0" smtClean="0">
              <a:latin typeface="Arial" panose="020B0604020202020204" pitchFamily="34" charset="0"/>
              <a:ea typeface="ＭＳ Ｐゴシック" panose="020B0600070205080204" pitchFamily="34" charset="-128"/>
            </a:endParaRPr>
          </a:p>
          <a:p>
            <a:r>
              <a:rPr lang="en-US" altLang="zh-CN" sz="2800" dirty="0" err="1"/>
              <a:t>Highsmith</a:t>
            </a:r>
            <a:r>
              <a:rPr lang="en-US" altLang="zh-CN" sz="2800" dirty="0"/>
              <a:t>, Jim, and Alistair Cockburn. "Agile software development: The business of innovation." </a:t>
            </a:r>
            <a:r>
              <a:rPr lang="en-US" altLang="zh-CN" sz="2800" i="1" dirty="0"/>
              <a:t>Computer</a:t>
            </a:r>
            <a:r>
              <a:rPr lang="en-US" altLang="zh-CN" sz="2800" dirty="0"/>
              <a:t> 34.9 (2001): 120-127</a:t>
            </a:r>
            <a:r>
              <a:rPr lang="en-US" altLang="zh-CN" sz="2800" dirty="0" smtClean="0"/>
              <a:t>.</a:t>
            </a:r>
            <a:r>
              <a:rPr lang="en-US" altLang="zh-CN" sz="2800" dirty="0"/>
              <a:t> </a:t>
            </a:r>
            <a:endParaRPr lang="en-US" altLang="zh-CN" sz="2800" dirty="0" smtClean="0"/>
          </a:p>
          <a:p>
            <a:r>
              <a:rPr lang="en-US" altLang="zh-CN" sz="2800" dirty="0" err="1" smtClean="0"/>
              <a:t>Schwaber</a:t>
            </a:r>
            <a:r>
              <a:rPr lang="en-US" altLang="zh-CN" sz="2800" dirty="0"/>
              <a:t>, Ken. "Scrum development process." </a:t>
            </a:r>
            <a:r>
              <a:rPr lang="en-US" altLang="zh-CN" sz="2800" i="1" dirty="0"/>
              <a:t>Business Object Design and Implementation</a:t>
            </a:r>
            <a:r>
              <a:rPr lang="en-US" altLang="zh-CN" sz="2800" dirty="0"/>
              <a:t>. Springer London, 1997. 117-134</a:t>
            </a:r>
            <a:r>
              <a:rPr lang="en-US" altLang="zh-CN" sz="2800" dirty="0" smtClean="0"/>
              <a:t>.</a:t>
            </a:r>
            <a:r>
              <a:rPr lang="en-US" altLang="zh-CN" sz="2800" dirty="0"/>
              <a:t> </a:t>
            </a:r>
            <a:endParaRPr lang="en-US" altLang="zh-CN" sz="2800" dirty="0" smtClean="0"/>
          </a:p>
          <a:p>
            <a:r>
              <a:rPr lang="en-US" altLang="zh-CN" sz="2800" dirty="0" smtClean="0"/>
              <a:t>Fowler</a:t>
            </a:r>
            <a:r>
              <a:rPr lang="en-US" altLang="zh-CN" sz="2800" dirty="0"/>
              <a:t>, Martin, and Jim </a:t>
            </a:r>
            <a:r>
              <a:rPr lang="en-US" altLang="zh-CN" sz="2800" dirty="0" err="1"/>
              <a:t>Highsmith</a:t>
            </a:r>
            <a:r>
              <a:rPr lang="en-US" altLang="zh-CN" sz="2800" dirty="0"/>
              <a:t>. "The agile manifesto." </a:t>
            </a:r>
            <a:r>
              <a:rPr lang="en-US" altLang="zh-CN" sz="2800" i="1" dirty="0"/>
              <a:t>Software Development</a:t>
            </a:r>
            <a:r>
              <a:rPr lang="en-US" altLang="zh-CN" sz="2800" dirty="0"/>
              <a:t> 9.8 (2001): 28-35</a:t>
            </a:r>
            <a:r>
              <a:rPr lang="en-US" altLang="zh-CN" sz="2800" dirty="0" smtClean="0"/>
              <a:t>.</a:t>
            </a:r>
          </a:p>
          <a:p>
            <a:r>
              <a:rPr lang="en-US" altLang="zh-CN" sz="2800" dirty="0" smtClean="0"/>
              <a:t>Agile Software Development, </a:t>
            </a:r>
            <a:r>
              <a:rPr lang="en-US" altLang="zh-CN" sz="2800" dirty="0" err="1" smtClean="0"/>
              <a:t>CrossTalk</a:t>
            </a:r>
            <a:r>
              <a:rPr lang="en-US" altLang="zh-CN" sz="2800" dirty="0" smtClean="0"/>
              <a:t>, October 2002. </a:t>
            </a:r>
            <a:endParaRPr lang="en-US" altLang="zh-CN" sz="2800" dirty="0"/>
          </a:p>
          <a:p>
            <a:endParaRPr lang="zh-CN" altLang="en-US" sz="2800" dirty="0"/>
          </a:p>
        </p:txBody>
      </p:sp>
      <p:sp>
        <p:nvSpPr>
          <p:cNvPr id="4" name="灯片编号占位符 3"/>
          <p:cNvSpPr>
            <a:spLocks noGrp="1"/>
          </p:cNvSpPr>
          <p:nvPr>
            <p:ph type="sldNum" sz="quarter" idx="12"/>
          </p:nvPr>
        </p:nvSpPr>
        <p:spPr/>
        <p:txBody>
          <a:bodyPr/>
          <a:lstStyle/>
          <a:p>
            <a:fld id="{8991BF1C-940A-4811-8AC2-279F275173DA}" type="slidenum">
              <a:rPr lang="zh-CN" altLang="en-US" smtClean="0">
                <a:solidFill>
                  <a:prstClr val="black">
                    <a:tint val="95000"/>
                  </a:prstClr>
                </a:solidFill>
              </a:rPr>
              <a:pPr/>
              <a:t>55</a:t>
            </a:fld>
            <a:endParaRPr lang="zh-CN" altLang="en-US">
              <a:solidFill>
                <a:prstClr val="black">
                  <a:tint val="95000"/>
                </a:prstClr>
              </a:solidFill>
            </a:endParaRPr>
          </a:p>
        </p:txBody>
      </p:sp>
    </p:spTree>
    <p:extLst>
      <p:ext uri="{BB962C8B-B14F-4D97-AF65-F5344CB8AC3E}">
        <p14:creationId xmlns:p14="http://schemas.microsoft.com/office/powerpoint/2010/main" val="18991223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ctrTitle"/>
          </p:nvPr>
        </p:nvSpPr>
        <p:spPr>
          <a:xfrm>
            <a:off x="1881158" y="1428736"/>
            <a:ext cx="5357850" cy="1543048"/>
          </a:xfrm>
        </p:spPr>
        <p:txBody>
          <a:bodyPr>
            <a:normAutofit/>
          </a:bodyPr>
          <a:lstStyle/>
          <a:p>
            <a:pPr algn="l"/>
            <a:r>
              <a:rPr lang="en-US" altLang="zh-CN" sz="7200" dirty="0"/>
              <a:t>Thank you!</a:t>
            </a:r>
          </a:p>
        </p:txBody>
      </p:sp>
      <p:sp>
        <p:nvSpPr>
          <p:cNvPr id="48133" name="Rectangle 5"/>
          <p:cNvSpPr>
            <a:spLocks noGrp="1" noChangeArrowheads="1"/>
          </p:cNvSpPr>
          <p:nvPr>
            <p:ph type="subTitle" idx="1"/>
          </p:nvPr>
        </p:nvSpPr>
        <p:spPr>
          <a:xfrm>
            <a:off x="1881158" y="3110844"/>
            <a:ext cx="5357850" cy="1942423"/>
          </a:xfrm>
        </p:spPr>
        <p:txBody>
          <a:bodyPr>
            <a:noAutofit/>
          </a:bodyPr>
          <a:lstStyle/>
          <a:p>
            <a:pPr algn="l">
              <a:lnSpc>
                <a:spcPct val="80000"/>
              </a:lnSpc>
            </a:pPr>
            <a:r>
              <a:rPr lang="en-US" altLang="zh-CN" sz="2400" b="1" dirty="0">
                <a:solidFill>
                  <a:schemeClr val="tx1"/>
                </a:solidFill>
              </a:rPr>
              <a:t>Xiaoying Bai</a:t>
            </a:r>
          </a:p>
          <a:p>
            <a:pPr algn="l">
              <a:lnSpc>
                <a:spcPct val="80000"/>
              </a:lnSpc>
            </a:pPr>
            <a:endParaRPr lang="en-US" altLang="zh-CN" sz="1600" b="1" dirty="0">
              <a:solidFill>
                <a:schemeClr val="tx1"/>
              </a:solidFill>
            </a:endParaRPr>
          </a:p>
          <a:p>
            <a:pPr algn="l">
              <a:lnSpc>
                <a:spcPct val="80000"/>
              </a:lnSpc>
            </a:pPr>
            <a:r>
              <a:rPr lang="en-US" altLang="zh-CN" sz="1800" dirty="0" err="1">
                <a:solidFill>
                  <a:schemeClr val="tx1"/>
                </a:solidFill>
              </a:rPr>
              <a:t>Ph.D</a:t>
            </a:r>
            <a:r>
              <a:rPr lang="en-US" altLang="zh-CN" sz="1800" dirty="0">
                <a:solidFill>
                  <a:schemeClr val="tx1"/>
                </a:solidFill>
              </a:rPr>
              <a:t>, Associate Professor</a:t>
            </a:r>
          </a:p>
          <a:p>
            <a:pPr algn="l">
              <a:lnSpc>
                <a:spcPct val="80000"/>
              </a:lnSpc>
            </a:pPr>
            <a:r>
              <a:rPr lang="en-US" altLang="zh-CN" sz="1800" dirty="0">
                <a:solidFill>
                  <a:schemeClr val="tx1"/>
                </a:solidFill>
              </a:rPr>
              <a:t>Dept. DS&amp;T, INLIST</a:t>
            </a:r>
          </a:p>
          <a:p>
            <a:pPr algn="l">
              <a:lnSpc>
                <a:spcPct val="80000"/>
              </a:lnSpc>
            </a:pPr>
            <a:r>
              <a:rPr lang="en-US" altLang="zh-CN" sz="1800" dirty="0" err="1">
                <a:solidFill>
                  <a:schemeClr val="tx1"/>
                </a:solidFill>
              </a:rPr>
              <a:t>Tsinghua</a:t>
            </a:r>
            <a:r>
              <a:rPr lang="en-US" altLang="zh-CN" sz="1800" dirty="0">
                <a:solidFill>
                  <a:schemeClr val="tx1"/>
                </a:solidFill>
              </a:rPr>
              <a:t> University</a:t>
            </a:r>
          </a:p>
          <a:p>
            <a:pPr algn="l">
              <a:lnSpc>
                <a:spcPct val="80000"/>
              </a:lnSpc>
            </a:pPr>
            <a:r>
              <a:rPr lang="en-US" altLang="zh-CN" sz="1800" dirty="0">
                <a:solidFill>
                  <a:schemeClr val="tx1"/>
                </a:solidFill>
              </a:rPr>
              <a:t>Beijing, China, 100084</a:t>
            </a:r>
          </a:p>
          <a:p>
            <a:pPr algn="l">
              <a:lnSpc>
                <a:spcPct val="80000"/>
              </a:lnSpc>
            </a:pPr>
            <a:r>
              <a:rPr lang="en-US" altLang="zh-CN" sz="1800" dirty="0">
                <a:solidFill>
                  <a:schemeClr val="tx1"/>
                </a:solidFill>
              </a:rPr>
              <a:t>Phone: 86-10-62794935</a:t>
            </a:r>
          </a:p>
          <a:p>
            <a:pPr algn="l">
              <a:lnSpc>
                <a:spcPct val="80000"/>
              </a:lnSpc>
            </a:pPr>
            <a:r>
              <a:rPr lang="en-US" altLang="zh-CN" sz="1800" dirty="0">
                <a:solidFill>
                  <a:schemeClr val="tx1"/>
                </a:solidFill>
              </a:rPr>
              <a:t>Email: baixy@tsinghua.edu.cn  </a:t>
            </a:r>
          </a:p>
        </p:txBody>
      </p:sp>
      <p:pic>
        <p:nvPicPr>
          <p:cNvPr id="48134" name="Picture 2"/>
          <p:cNvPicPr>
            <a:picLocks noChangeAspect="1" noChangeArrowheads="1"/>
          </p:cNvPicPr>
          <p:nvPr/>
        </p:nvPicPr>
        <p:blipFill>
          <a:blip r:embed="rId2" cstate="print"/>
          <a:srcRect/>
          <a:stretch>
            <a:fillRect/>
          </a:stretch>
        </p:blipFill>
        <p:spPr bwMode="auto">
          <a:xfrm>
            <a:off x="7866628" y="1428737"/>
            <a:ext cx="2267286" cy="3669568"/>
          </a:xfrm>
          <a:prstGeom prst="rect">
            <a:avLst/>
          </a:prstGeom>
          <a:noFill/>
          <a:ln w="9525">
            <a:noFill/>
            <a:miter lim="800000"/>
            <a:headEnd/>
            <a:tailEnd/>
          </a:ln>
        </p:spPr>
      </p:pic>
    </p:spTree>
    <p:extLst>
      <p:ext uri="{BB962C8B-B14F-4D97-AF65-F5344CB8AC3E}">
        <p14:creationId xmlns:p14="http://schemas.microsoft.com/office/powerpoint/2010/main" val="3477841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F0AB327-4BC7-4846-9DE8-828641EBC699}" type="slidenum">
              <a:rPr lang="en-US" altLang="zh-CN"/>
              <a:pPr eaLnBrk="1" hangingPunct="1"/>
              <a:t>6</a:t>
            </a:fld>
            <a:endParaRPr lang="en-US" altLang="zh-CN"/>
          </a:p>
        </p:txBody>
      </p:sp>
      <p:sp>
        <p:nvSpPr>
          <p:cNvPr id="59395" name="Rectangle 2"/>
          <p:cNvSpPr>
            <a:spLocks noGrp="1" noChangeArrowheads="1"/>
          </p:cNvSpPr>
          <p:nvPr>
            <p:ph type="title"/>
          </p:nvPr>
        </p:nvSpPr>
        <p:spPr/>
        <p:txBody>
          <a:bodyPr/>
          <a:lstStyle/>
          <a:p>
            <a:pPr algn="ctr" eaLnBrk="1" hangingPunct="1"/>
            <a:r>
              <a:rPr lang="en-US" altLang="zh-CN" smtClean="0"/>
              <a:t>“The New Methodology” </a:t>
            </a:r>
            <a:br>
              <a:rPr lang="en-US" altLang="zh-CN" smtClean="0"/>
            </a:br>
            <a:r>
              <a:rPr lang="en-US" altLang="zh-CN" sz="2400"/>
              <a:t>by Martin Fowler</a:t>
            </a:r>
          </a:p>
        </p:txBody>
      </p:sp>
      <p:sp>
        <p:nvSpPr>
          <p:cNvPr id="59396" name="Rectangle 3"/>
          <p:cNvSpPr>
            <a:spLocks noGrp="1" noChangeArrowheads="1"/>
          </p:cNvSpPr>
          <p:nvPr>
            <p:ph type="body" idx="1"/>
          </p:nvPr>
        </p:nvSpPr>
        <p:spPr>
          <a:xfrm>
            <a:off x="609602" y="1775194"/>
            <a:ext cx="9081154" cy="4625609"/>
          </a:xfrm>
        </p:spPr>
        <p:txBody>
          <a:bodyPr>
            <a:noAutofit/>
          </a:bodyPr>
          <a:lstStyle/>
          <a:p>
            <a:pPr eaLnBrk="1" hangingPunct="1">
              <a:lnSpc>
                <a:spcPct val="90000"/>
              </a:lnSpc>
            </a:pPr>
            <a:r>
              <a:rPr lang="en-US" altLang="zh-CN" sz="2800" b="1" dirty="0"/>
              <a:t>Adaptive</a:t>
            </a:r>
            <a:r>
              <a:rPr lang="en-US" altLang="zh-CN" sz="2800" dirty="0"/>
              <a:t> rather than predictive</a:t>
            </a:r>
          </a:p>
          <a:p>
            <a:pPr lvl="1" eaLnBrk="1" hangingPunct="1">
              <a:lnSpc>
                <a:spcPct val="90000"/>
              </a:lnSpc>
            </a:pPr>
            <a:r>
              <a:rPr lang="en-US" altLang="zh-CN" sz="2400" dirty="0"/>
              <a:t>Heavy methods tend to try to plan out a large part of the software process in great detail for a long span of time, this works well until things change. So their nature is to resist change. </a:t>
            </a:r>
          </a:p>
          <a:p>
            <a:pPr lvl="1" eaLnBrk="1" hangingPunct="1">
              <a:lnSpc>
                <a:spcPct val="90000"/>
              </a:lnSpc>
            </a:pPr>
            <a:r>
              <a:rPr lang="en-US" altLang="zh-CN" sz="2400" dirty="0"/>
              <a:t>The light methods, however, welcome change. They try to be processes that adapt and thrive on change, even to the point of changing themselves. </a:t>
            </a:r>
          </a:p>
          <a:p>
            <a:pPr eaLnBrk="1" hangingPunct="1">
              <a:lnSpc>
                <a:spcPct val="90000"/>
              </a:lnSpc>
            </a:pPr>
            <a:r>
              <a:rPr lang="en-US" altLang="zh-CN" sz="2800" b="1" dirty="0"/>
              <a:t>People-oriented</a:t>
            </a:r>
            <a:r>
              <a:rPr lang="en-US" altLang="zh-CN" sz="2800" dirty="0"/>
              <a:t> rather than process-oriented</a:t>
            </a:r>
          </a:p>
          <a:p>
            <a:pPr lvl="1" eaLnBrk="1" hangingPunct="1">
              <a:lnSpc>
                <a:spcPct val="90000"/>
              </a:lnSpc>
            </a:pPr>
            <a:r>
              <a:rPr lang="en-US" altLang="zh-CN" sz="2400" dirty="0"/>
              <a:t>They explicitly make a point of trying to work with peoples' nature rather than against them and to emphasize that software development should be an enjoyable activity. </a:t>
            </a:r>
          </a:p>
        </p:txBody>
      </p:sp>
      <p:pic>
        <p:nvPicPr>
          <p:cNvPr id="89092" name="Picture 4" descr="Martin_Fow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9357" y="1725798"/>
            <a:ext cx="18383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98158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825D6FC-01C2-49A6-AA3A-0BEEFF919AA3}" type="slidenum">
              <a:rPr lang="en-US" altLang="zh-CN"/>
              <a:pPr eaLnBrk="1" hangingPunct="1"/>
              <a:t>7</a:t>
            </a:fld>
            <a:endParaRPr lang="en-US" altLang="zh-CN"/>
          </a:p>
        </p:txBody>
      </p:sp>
      <p:sp>
        <p:nvSpPr>
          <p:cNvPr id="60419" name="Rectangle 2"/>
          <p:cNvSpPr>
            <a:spLocks noGrp="1" noChangeArrowheads="1"/>
          </p:cNvSpPr>
          <p:nvPr>
            <p:ph type="title"/>
          </p:nvPr>
        </p:nvSpPr>
        <p:spPr/>
        <p:txBody>
          <a:bodyPr/>
          <a:lstStyle/>
          <a:p>
            <a:pPr eaLnBrk="1" hangingPunct="1"/>
            <a:r>
              <a:rPr lang="en-US" altLang="zh-CN" smtClean="0"/>
              <a:t>Agile Principles</a:t>
            </a:r>
          </a:p>
        </p:txBody>
      </p:sp>
      <p:sp>
        <p:nvSpPr>
          <p:cNvPr id="60420" name="Rectangle 3"/>
          <p:cNvSpPr>
            <a:spLocks noGrp="1" noChangeArrowheads="1"/>
          </p:cNvSpPr>
          <p:nvPr>
            <p:ph type="body" idx="1"/>
          </p:nvPr>
        </p:nvSpPr>
        <p:spPr/>
        <p:txBody>
          <a:bodyPr>
            <a:normAutofit/>
          </a:bodyPr>
          <a:lstStyle/>
          <a:p>
            <a:pPr marL="552450" indent="-552450">
              <a:lnSpc>
                <a:spcPct val="90000"/>
              </a:lnSpc>
              <a:buFont typeface="Wingdings" panose="05000000000000000000" pitchFamily="2" charset="2"/>
              <a:buAutoNum type="arabicPeriod"/>
            </a:pPr>
            <a:r>
              <a:rPr lang="en-US" altLang="zh-CN" dirty="0"/>
              <a:t>Our highest priority is to satisfy the customer through </a:t>
            </a:r>
            <a:r>
              <a:rPr lang="en-US" altLang="zh-CN" b="1" dirty="0">
                <a:solidFill>
                  <a:srgbClr val="C00000"/>
                </a:solidFill>
              </a:rPr>
              <a:t>early and continuous delivery</a:t>
            </a:r>
            <a:r>
              <a:rPr lang="en-US" altLang="zh-CN" dirty="0"/>
              <a:t> of valuable software</a:t>
            </a:r>
            <a:r>
              <a:rPr lang="en-US" altLang="zh-CN" dirty="0" smtClean="0"/>
              <a:t>.</a:t>
            </a:r>
          </a:p>
          <a:p>
            <a:pPr marL="552450" indent="-552450">
              <a:lnSpc>
                <a:spcPct val="90000"/>
              </a:lnSpc>
              <a:buFont typeface="Wingdings" panose="05000000000000000000" pitchFamily="2" charset="2"/>
              <a:buAutoNum type="arabicPeriod"/>
            </a:pPr>
            <a:endParaRPr lang="en-US" altLang="zh-CN" dirty="0"/>
          </a:p>
          <a:p>
            <a:pPr marL="552450" indent="-552450">
              <a:lnSpc>
                <a:spcPct val="90000"/>
              </a:lnSpc>
              <a:buFont typeface="Wingdings" panose="05000000000000000000" pitchFamily="2" charset="2"/>
              <a:buAutoNum type="arabicPeriod"/>
            </a:pPr>
            <a:r>
              <a:rPr lang="en-US" altLang="zh-CN" dirty="0"/>
              <a:t>Welcome changing requirements, even late in development. Agile processes </a:t>
            </a:r>
            <a:r>
              <a:rPr lang="en-US" altLang="zh-CN" b="1" dirty="0">
                <a:solidFill>
                  <a:srgbClr val="C00000"/>
                </a:solidFill>
              </a:rPr>
              <a:t>harness change </a:t>
            </a:r>
            <a:r>
              <a:rPr lang="en-US" altLang="zh-CN" dirty="0"/>
              <a:t>for the customer</a:t>
            </a:r>
            <a:r>
              <a:rPr lang="en-US" altLang="zh-CN" dirty="0">
                <a:latin typeface="Arial" panose="020B0604020202020204" pitchFamily="34" charset="0"/>
              </a:rPr>
              <a:t>’</a:t>
            </a:r>
            <a:r>
              <a:rPr lang="en-US" altLang="zh-CN" dirty="0"/>
              <a:t>s competitive advantage</a:t>
            </a:r>
            <a:r>
              <a:rPr lang="en-US" altLang="zh-CN" dirty="0" smtClean="0"/>
              <a:t>.</a:t>
            </a:r>
          </a:p>
          <a:p>
            <a:pPr marL="552450" indent="-552450">
              <a:lnSpc>
                <a:spcPct val="90000"/>
              </a:lnSpc>
              <a:buFont typeface="Wingdings" panose="05000000000000000000" pitchFamily="2" charset="2"/>
              <a:buAutoNum type="arabicPeriod"/>
            </a:pPr>
            <a:endParaRPr lang="en-US" altLang="zh-CN" dirty="0"/>
          </a:p>
          <a:p>
            <a:pPr marL="552450" indent="-552450">
              <a:lnSpc>
                <a:spcPct val="90000"/>
              </a:lnSpc>
              <a:buFont typeface="Wingdings" panose="05000000000000000000" pitchFamily="2" charset="2"/>
              <a:buAutoNum type="arabicPeriod"/>
            </a:pPr>
            <a:r>
              <a:rPr lang="en-US" altLang="zh-CN" dirty="0"/>
              <a:t>Deliver working software </a:t>
            </a:r>
            <a:r>
              <a:rPr lang="en-US" altLang="zh-CN" b="1" dirty="0">
                <a:solidFill>
                  <a:srgbClr val="C00000"/>
                </a:solidFill>
              </a:rPr>
              <a:t>frequently</a:t>
            </a:r>
            <a:r>
              <a:rPr lang="en-US" altLang="zh-CN" dirty="0"/>
              <a:t>, from a couple of weeks to a couple of months, with a preference to the shorter timescale. </a:t>
            </a:r>
          </a:p>
        </p:txBody>
      </p:sp>
    </p:spTree>
    <p:extLst>
      <p:ext uri="{BB962C8B-B14F-4D97-AF65-F5344CB8AC3E}">
        <p14:creationId xmlns:p14="http://schemas.microsoft.com/office/powerpoint/2010/main" val="3280383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1CFB738-2C2A-4DDF-BD5E-9BDF73D4C88E}" type="slidenum">
              <a:rPr lang="en-US" altLang="zh-CN"/>
              <a:pPr eaLnBrk="1" hangingPunct="1"/>
              <a:t>8</a:t>
            </a:fld>
            <a:endParaRPr lang="en-US" altLang="zh-CN"/>
          </a:p>
        </p:txBody>
      </p:sp>
      <p:sp>
        <p:nvSpPr>
          <p:cNvPr id="61443" name="Rectangle 2"/>
          <p:cNvSpPr>
            <a:spLocks noGrp="1" noChangeArrowheads="1"/>
          </p:cNvSpPr>
          <p:nvPr>
            <p:ph type="title"/>
          </p:nvPr>
        </p:nvSpPr>
        <p:spPr/>
        <p:txBody>
          <a:bodyPr/>
          <a:lstStyle/>
          <a:p>
            <a:pPr eaLnBrk="1" hangingPunct="1"/>
            <a:r>
              <a:rPr lang="en-US" altLang="zh-CN" smtClean="0"/>
              <a:t>Agile Principles</a:t>
            </a:r>
          </a:p>
        </p:txBody>
      </p:sp>
      <p:sp>
        <p:nvSpPr>
          <p:cNvPr id="61444" name="Rectangle 3"/>
          <p:cNvSpPr>
            <a:spLocks noGrp="1" noChangeArrowheads="1"/>
          </p:cNvSpPr>
          <p:nvPr>
            <p:ph type="body" idx="1"/>
          </p:nvPr>
        </p:nvSpPr>
        <p:spPr/>
        <p:txBody>
          <a:bodyPr>
            <a:normAutofit/>
          </a:bodyPr>
          <a:lstStyle/>
          <a:p>
            <a:pPr marL="552450" indent="-552450">
              <a:lnSpc>
                <a:spcPct val="90000"/>
              </a:lnSpc>
              <a:buFont typeface="Wingdings" panose="05000000000000000000" pitchFamily="2" charset="2"/>
              <a:buAutoNum type="arabicPeriod" startAt="4"/>
            </a:pPr>
            <a:r>
              <a:rPr lang="en-US" altLang="zh-CN" dirty="0"/>
              <a:t>Business people and developers must </a:t>
            </a:r>
            <a:r>
              <a:rPr lang="en-US" altLang="zh-CN" b="1" dirty="0">
                <a:solidFill>
                  <a:srgbClr val="C00000"/>
                </a:solidFill>
              </a:rPr>
              <a:t>work together daily </a:t>
            </a:r>
            <a:r>
              <a:rPr lang="en-US" altLang="zh-CN" dirty="0"/>
              <a:t>throughout the project. </a:t>
            </a:r>
            <a:endParaRPr lang="en-US" altLang="zh-CN" dirty="0" smtClean="0"/>
          </a:p>
          <a:p>
            <a:pPr marL="552450" indent="-552450">
              <a:lnSpc>
                <a:spcPct val="90000"/>
              </a:lnSpc>
              <a:buFont typeface="Wingdings" panose="05000000000000000000" pitchFamily="2" charset="2"/>
              <a:buAutoNum type="arabicPeriod" startAt="4"/>
            </a:pPr>
            <a:endParaRPr lang="en-US" altLang="zh-CN" dirty="0"/>
          </a:p>
          <a:p>
            <a:pPr marL="552450" indent="-552450">
              <a:lnSpc>
                <a:spcPct val="90000"/>
              </a:lnSpc>
              <a:buFont typeface="Wingdings" panose="05000000000000000000" pitchFamily="2" charset="2"/>
              <a:buAutoNum type="arabicPeriod" startAt="4"/>
            </a:pPr>
            <a:r>
              <a:rPr lang="en-US" altLang="zh-CN" dirty="0"/>
              <a:t>Build projects around </a:t>
            </a:r>
            <a:r>
              <a:rPr lang="en-US" altLang="zh-CN" b="1" dirty="0">
                <a:solidFill>
                  <a:srgbClr val="C00000"/>
                </a:solidFill>
              </a:rPr>
              <a:t>motivated individuals</a:t>
            </a:r>
            <a:r>
              <a:rPr lang="en-US" altLang="zh-CN" dirty="0"/>
              <a:t>. Give them the environment and support they need, and trust them to get the job done. </a:t>
            </a:r>
            <a:endParaRPr lang="en-US" altLang="zh-CN" dirty="0" smtClean="0"/>
          </a:p>
          <a:p>
            <a:pPr marL="552450" indent="-552450">
              <a:lnSpc>
                <a:spcPct val="90000"/>
              </a:lnSpc>
              <a:buFont typeface="Wingdings" panose="05000000000000000000" pitchFamily="2" charset="2"/>
              <a:buAutoNum type="arabicPeriod" startAt="4"/>
            </a:pPr>
            <a:endParaRPr lang="en-US" altLang="zh-CN" dirty="0"/>
          </a:p>
          <a:p>
            <a:pPr marL="552450" indent="-552450">
              <a:lnSpc>
                <a:spcPct val="90000"/>
              </a:lnSpc>
              <a:buFont typeface="Wingdings" panose="05000000000000000000" pitchFamily="2" charset="2"/>
              <a:buAutoNum type="arabicPeriod" startAt="4"/>
            </a:pPr>
            <a:r>
              <a:rPr lang="en-US" altLang="zh-CN" dirty="0"/>
              <a:t>The most efficient and effective method of conveying information to and within a development team is </a:t>
            </a:r>
            <a:r>
              <a:rPr lang="en-US" altLang="zh-CN" b="1" dirty="0">
                <a:solidFill>
                  <a:srgbClr val="C00000"/>
                </a:solidFill>
              </a:rPr>
              <a:t>face-to-face conversation</a:t>
            </a:r>
            <a:r>
              <a:rPr lang="en-US" altLang="zh-CN" dirty="0"/>
              <a:t>. </a:t>
            </a:r>
          </a:p>
        </p:txBody>
      </p:sp>
    </p:spTree>
    <p:extLst>
      <p:ext uri="{BB962C8B-B14F-4D97-AF65-F5344CB8AC3E}">
        <p14:creationId xmlns:p14="http://schemas.microsoft.com/office/powerpoint/2010/main" val="3786837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A9D5A4A-9FDA-45DE-A3E3-F8AA83125C52}" type="slidenum">
              <a:rPr lang="en-US" altLang="zh-CN"/>
              <a:pPr eaLnBrk="1" hangingPunct="1"/>
              <a:t>9</a:t>
            </a:fld>
            <a:endParaRPr lang="en-US" altLang="zh-CN"/>
          </a:p>
        </p:txBody>
      </p:sp>
      <p:sp>
        <p:nvSpPr>
          <p:cNvPr id="62467" name="Rectangle 2"/>
          <p:cNvSpPr>
            <a:spLocks noGrp="1" noChangeArrowheads="1"/>
          </p:cNvSpPr>
          <p:nvPr>
            <p:ph type="title"/>
          </p:nvPr>
        </p:nvSpPr>
        <p:spPr/>
        <p:txBody>
          <a:bodyPr/>
          <a:lstStyle/>
          <a:p>
            <a:pPr eaLnBrk="1" hangingPunct="1"/>
            <a:r>
              <a:rPr lang="en-US" altLang="zh-CN" smtClean="0"/>
              <a:t>Agile Principles</a:t>
            </a:r>
          </a:p>
        </p:txBody>
      </p:sp>
      <p:sp>
        <p:nvSpPr>
          <p:cNvPr id="62468" name="Rectangle 3"/>
          <p:cNvSpPr>
            <a:spLocks noGrp="1" noChangeArrowheads="1"/>
          </p:cNvSpPr>
          <p:nvPr>
            <p:ph type="body" idx="1"/>
          </p:nvPr>
        </p:nvSpPr>
        <p:spPr/>
        <p:txBody>
          <a:bodyPr>
            <a:normAutofit/>
          </a:bodyPr>
          <a:lstStyle/>
          <a:p>
            <a:pPr marL="552450" indent="-552450">
              <a:buFont typeface="Wingdings" panose="05000000000000000000" pitchFamily="2" charset="2"/>
              <a:buAutoNum type="arabicPeriod" startAt="7"/>
            </a:pPr>
            <a:r>
              <a:rPr lang="en-US" altLang="zh-CN" b="1" dirty="0">
                <a:solidFill>
                  <a:srgbClr val="C00000"/>
                </a:solidFill>
              </a:rPr>
              <a:t>Working software </a:t>
            </a:r>
            <a:r>
              <a:rPr lang="en-US" altLang="zh-CN" dirty="0"/>
              <a:t>is the primary measure of progress</a:t>
            </a:r>
            <a:r>
              <a:rPr lang="en-US" altLang="zh-CN" dirty="0" smtClean="0"/>
              <a:t>.</a:t>
            </a:r>
          </a:p>
          <a:p>
            <a:pPr marL="552450" indent="-552450">
              <a:buFont typeface="Wingdings" panose="05000000000000000000" pitchFamily="2" charset="2"/>
              <a:buAutoNum type="arabicPeriod" startAt="7"/>
            </a:pPr>
            <a:endParaRPr lang="en-US" altLang="zh-CN" dirty="0"/>
          </a:p>
          <a:p>
            <a:pPr marL="552450" indent="-552450">
              <a:buFont typeface="Wingdings" panose="05000000000000000000" pitchFamily="2" charset="2"/>
              <a:buAutoNum type="arabicPeriod" startAt="7"/>
            </a:pPr>
            <a:r>
              <a:rPr lang="en-US" altLang="zh-CN" dirty="0"/>
              <a:t>Agile processes promote </a:t>
            </a:r>
            <a:r>
              <a:rPr lang="en-US" altLang="zh-CN" b="1" dirty="0">
                <a:solidFill>
                  <a:srgbClr val="C00000"/>
                </a:solidFill>
              </a:rPr>
              <a:t>sustainable development</a:t>
            </a:r>
            <a:r>
              <a:rPr lang="en-US" altLang="zh-CN" dirty="0"/>
              <a:t>. The sponsors, developers, and users should be able to maintain a constant pace indefinitely. </a:t>
            </a:r>
            <a:endParaRPr lang="en-US" altLang="zh-CN" dirty="0" smtClean="0"/>
          </a:p>
          <a:p>
            <a:pPr marL="552450" indent="-552450">
              <a:buFont typeface="Wingdings" panose="05000000000000000000" pitchFamily="2" charset="2"/>
              <a:buAutoNum type="arabicPeriod" startAt="7"/>
            </a:pPr>
            <a:endParaRPr lang="en-US" altLang="zh-CN" dirty="0"/>
          </a:p>
          <a:p>
            <a:pPr marL="552450" indent="-552450">
              <a:buFont typeface="Wingdings" panose="05000000000000000000" pitchFamily="2" charset="2"/>
              <a:buAutoNum type="arabicPeriod" startAt="7"/>
            </a:pPr>
            <a:r>
              <a:rPr lang="en-US" altLang="zh-CN" dirty="0"/>
              <a:t>Continuous attention to </a:t>
            </a:r>
            <a:r>
              <a:rPr lang="en-US" altLang="zh-CN" b="1" dirty="0">
                <a:solidFill>
                  <a:srgbClr val="C00000"/>
                </a:solidFill>
              </a:rPr>
              <a:t>technical excellence and good design</a:t>
            </a:r>
            <a:r>
              <a:rPr lang="en-US" altLang="zh-CN" dirty="0"/>
              <a:t> enhances agility. </a:t>
            </a:r>
          </a:p>
        </p:txBody>
      </p:sp>
    </p:spTree>
    <p:extLst>
      <p:ext uri="{BB962C8B-B14F-4D97-AF65-F5344CB8AC3E}">
        <p14:creationId xmlns:p14="http://schemas.microsoft.com/office/powerpoint/2010/main" val="18005782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模块">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1712</TotalTime>
  <Words>2296</Words>
  <Application>Microsoft Office PowerPoint</Application>
  <PresentationFormat>宽屏</PresentationFormat>
  <Paragraphs>466</Paragraphs>
  <Slides>56</Slides>
  <Notes>25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56</vt:i4>
      </vt:variant>
    </vt:vector>
  </HeadingPairs>
  <TitlesOfParts>
    <vt:vector size="69" baseType="lpstr">
      <vt:lpstr>ＭＳ Ｐゴシック</vt:lpstr>
      <vt:lpstr>华文楷体</vt:lpstr>
      <vt:lpstr>宋体</vt:lpstr>
      <vt:lpstr>Arial</vt:lpstr>
      <vt:lpstr>Bradley Hand ITC</vt:lpstr>
      <vt:lpstr>Calibri</vt:lpstr>
      <vt:lpstr>Corbel</vt:lpstr>
      <vt:lpstr>Times New Roman</vt:lpstr>
      <vt:lpstr>Verdana</vt:lpstr>
      <vt:lpstr>Wingdings</vt:lpstr>
      <vt:lpstr>Wingdings 2</vt:lpstr>
      <vt:lpstr>Wingdings 3</vt:lpstr>
      <vt:lpstr>1_模块</vt:lpstr>
      <vt:lpstr>Agile with Scrum</vt:lpstr>
      <vt:lpstr>Outline</vt:lpstr>
      <vt:lpstr>Doing Engineering…. </vt:lpstr>
      <vt:lpstr>Software Development is ……</vt:lpstr>
      <vt:lpstr>Agile Alliance</vt:lpstr>
      <vt:lpstr>“The New Methodology”  by Martin Fowler</vt:lpstr>
      <vt:lpstr>Agile Principles</vt:lpstr>
      <vt:lpstr>Agile Principles</vt:lpstr>
      <vt:lpstr>Agile Principles</vt:lpstr>
      <vt:lpstr>Agile Principles</vt:lpstr>
      <vt:lpstr>Agile Methods</vt:lpstr>
      <vt:lpstr>Scrum - an agile process</vt:lpstr>
      <vt:lpstr>History of Scrum</vt:lpstr>
      <vt:lpstr>Scrum Framework</vt:lpstr>
      <vt:lpstr>The Roles</vt:lpstr>
      <vt:lpstr>Scrum Overview</vt:lpstr>
      <vt:lpstr>PowerPoint 演示文稿</vt:lpstr>
      <vt:lpstr>Product Backlog</vt:lpstr>
      <vt:lpstr>Product Backlog Example</vt:lpstr>
      <vt:lpstr>A Scrum Sprint</vt:lpstr>
      <vt:lpstr>A Scrum Sprint</vt:lpstr>
      <vt:lpstr>Sprint Goal</vt:lpstr>
      <vt:lpstr>Sprint Backlog</vt:lpstr>
      <vt:lpstr>Sprint Backlog Example</vt:lpstr>
      <vt:lpstr>Sprint Burndown Chart</vt:lpstr>
      <vt:lpstr>Demo and Evaluation </vt:lpstr>
      <vt:lpstr>Where does the word Scrum come from?</vt:lpstr>
      <vt:lpstr>Outline</vt:lpstr>
      <vt:lpstr>JIRA Agile – A process support tool</vt:lpstr>
      <vt:lpstr>PowerPoint 演示文稿</vt:lpstr>
      <vt:lpstr>Basic Concepts</vt:lpstr>
      <vt:lpstr>PowerPoint 演示文稿</vt:lpstr>
      <vt:lpstr>Basic Concepts</vt:lpstr>
      <vt:lpstr>PowerPoint 演示文稿</vt:lpstr>
      <vt:lpstr>Basic Concepts</vt:lpstr>
      <vt:lpstr>PowerPoint 演示文稿</vt:lpstr>
      <vt:lpstr>Plan Mode</vt:lpstr>
      <vt:lpstr>Work Mode</vt:lpstr>
      <vt:lpstr>Report Mode – Burndown Chart</vt:lpstr>
      <vt:lpstr>Report Mode – Velocity Chart</vt:lpstr>
      <vt:lpstr>Connect to Stash</vt:lpstr>
      <vt:lpstr>Scrum Case Study:  NCSU Libraries</vt:lpstr>
      <vt:lpstr>NCSU Toolbox</vt:lpstr>
      <vt:lpstr>Iteration done simply</vt:lpstr>
      <vt:lpstr>Sprint Planning</vt:lpstr>
      <vt:lpstr>PowerPoint 演示文稿</vt:lpstr>
      <vt:lpstr>Sprint Planning</vt:lpstr>
      <vt:lpstr>PowerPoint 演示文稿</vt:lpstr>
      <vt:lpstr>Sprint Planning</vt:lpstr>
      <vt:lpstr>PowerPoint 演示文稿</vt:lpstr>
      <vt:lpstr>Development</vt:lpstr>
      <vt:lpstr>PowerPoint 演示文稿</vt:lpstr>
      <vt:lpstr>PowerPoint 演示文稿</vt:lpstr>
      <vt:lpstr>References</vt:lpstr>
      <vt:lpstr>More Reading</vt:lpstr>
      <vt:lpstr>Thank you!</vt:lpstr>
    </vt:vector>
  </TitlesOfParts>
  <Company>SkyUN.Org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with Scrum</dc:title>
  <dc:creator>Baixy</dc:creator>
  <cp:lastModifiedBy>Baixy</cp:lastModifiedBy>
  <cp:revision>132</cp:revision>
  <dcterms:created xsi:type="dcterms:W3CDTF">2014-08-20T06:27:58Z</dcterms:created>
  <dcterms:modified xsi:type="dcterms:W3CDTF">2014-10-10T13:04:27Z</dcterms:modified>
</cp:coreProperties>
</file>