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slideLayout" Target="../slideLayouts/slideLayout14.xml"/><Relationship Id="rId8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slideLayout" Target="../slideLayouts/slideLayout10.xml"/><Relationship Id="rId1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5355"/>
            <a:ext cx="8361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실버산업 시장의 폭발적 성장 가능성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977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대한민국의 급격한 인구 고령화는 실버산업에 전례 없는 시장 기회를 창출하고 있습니다.                                  Data : 한국 보건산업진흥원, UN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787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72조원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1436489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2020년 시장규모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현재 실버산업의 기반(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54704" y="3810119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168조원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5897523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2030년 예상규모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54704" y="533233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10년 내 2.4배 성장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5738" y="3810119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15.6%</a:t>
            </a:r>
            <a:endParaRPr lang="en-US" sz="5850" dirty="0"/>
          </a:p>
        </p:txBody>
      </p:sp>
      <p:sp>
        <p:nvSpPr>
          <p:cNvPr id="12" name="Text 10"/>
          <p:cNvSpPr/>
          <p:nvPr/>
        </p:nvSpPr>
        <p:spPr>
          <a:xfrm>
            <a:off x="10358438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연평균 성장률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715738" y="533233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타 산업 대비 높은 성장성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95038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초고령화 사회로의 급속한 진입은 실버 케어, 헬스케어, 여가 등 다양한 분야에서 새로운 비즈니스 기회를 제공합니다. 인구구조 변화는 피할 수 없는 사회적 현실이며, 이는 실버산업 투자의 안정성과 수익성을 뒷받침합니다.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9313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지금이 실버산업 시장에 진입하여 미래 성장을 선점할 최적의 시기입니다.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818793"/>
            <a:ext cx="5408533" cy="493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USE CASE 다이어그램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676" y="2041088"/>
            <a:ext cx="5548670" cy="48633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99534" y="1712595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요양원검색 웹페이지의 주요 사용자 상호작용 흐름도입니다.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699534" y="2206347"/>
            <a:ext cx="6170176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프로세스를 통해 사용자는 요양 시설 정보를 효율적으로 탐색하고, 요양원은 서비스를 홍보할 수 있으며, 양질의 요양 서비스 제공을 촉진합니다.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699534" y="3035856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유형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699534" y="3541990"/>
            <a:ext cx="6170176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일반 사용자(보호자), 요양보호사, 기관/시설 대표자, 시스템 관리자가 주요 액터입니다.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699534" y="4371499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상호작용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699534" y="4877633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기업, 인력 매칭, 방문 예약, 문의, 리뷰 작성 및 평가 기능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699534" y="5391150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검색 기능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699534" y="5897285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 및 맞춤형 추천 시스템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699534" y="6410801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 조회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7699534" y="6916936"/>
            <a:ext cx="617017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비용 구조, 인증 정보 확인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142637" y="7757636"/>
            <a:ext cx="2021086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77942"/>
            <a:ext cx="3882271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ERD 다이어그램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0932" y="1495901"/>
            <a:ext cx="205454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4102" y="1536621"/>
            <a:ext cx="8057317" cy="583703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800046" y="1495901"/>
            <a:ext cx="205454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146804" y="7769185"/>
            <a:ext cx="2124551" cy="253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25" y="630793"/>
            <a:ext cx="12971502" cy="74779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6565" y="8287583"/>
            <a:ext cx="1902500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1549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정보구조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93790" y="2455664"/>
            <a:ext cx="75564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직관적인 정보 설계로 필요한 요양 시설을 쉽게 찾을 수 있습니다.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93790" y="2980849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1" y="3016925"/>
            <a:ext cx="289203" cy="3614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20297" y="304704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메인 화면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420297" y="3463885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 UI 디자인, 주요 기능 바로가기, 필터링 옵션 제공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4692491" y="2980849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03" y="3016925"/>
            <a:ext cx="289203" cy="36147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18998" y="304704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검색 기능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5318998" y="3463885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지역, 비용, 서비스 유형별 필터링, 맞춤형 추천 시스템</a:t>
            </a:r>
            <a:endParaRPr lang="en-US" sz="1500" dirty="0"/>
          </a:p>
        </p:txBody>
      </p:sp>
      <p:sp>
        <p:nvSpPr>
          <p:cNvPr id="13" name="Shape 8"/>
          <p:cNvSpPr/>
          <p:nvPr/>
        </p:nvSpPr>
        <p:spPr>
          <a:xfrm>
            <a:off x="793790" y="4466153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01" y="4502229"/>
            <a:ext cx="289203" cy="36147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420297" y="453235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상세 정보 페이지</a:t>
            </a:r>
            <a:endParaRPr lang="en-US" sz="1850" dirty="0"/>
          </a:p>
        </p:txBody>
      </p:sp>
      <p:sp>
        <p:nvSpPr>
          <p:cNvPr id="16" name="Text 10"/>
          <p:cNvSpPr/>
          <p:nvPr/>
        </p:nvSpPr>
        <p:spPr>
          <a:xfrm>
            <a:off x="1420297" y="4949190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가격 정책, 입소 조건 등 제공</a:t>
            </a:r>
            <a:endParaRPr lang="en-US" sz="1500" dirty="0"/>
          </a:p>
        </p:txBody>
      </p:sp>
      <p:sp>
        <p:nvSpPr>
          <p:cNvPr id="17" name="Shape 11"/>
          <p:cNvSpPr/>
          <p:nvPr/>
        </p:nvSpPr>
        <p:spPr>
          <a:xfrm>
            <a:off x="4692491" y="4466153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703" y="4502229"/>
            <a:ext cx="289203" cy="36147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318998" y="4532352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위치 기반 서비스</a:t>
            </a:r>
            <a:endParaRPr lang="en-US" sz="1850" dirty="0"/>
          </a:p>
        </p:txBody>
      </p:sp>
      <p:sp>
        <p:nvSpPr>
          <p:cNvPr id="20" name="Text 13"/>
          <p:cNvSpPr/>
          <p:nvPr/>
        </p:nvSpPr>
        <p:spPr>
          <a:xfrm>
            <a:off x="5318998" y="4949190"/>
            <a:ext cx="303121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지도 통합, 교통편 정보, 주변 의료시설 안내</a:t>
            </a:r>
            <a:endParaRPr lang="en-US" sz="1500" dirty="0"/>
          </a:p>
        </p:txBody>
      </p:sp>
      <p:sp>
        <p:nvSpPr>
          <p:cNvPr id="21" name="Shape 14"/>
          <p:cNvSpPr/>
          <p:nvPr/>
        </p:nvSpPr>
        <p:spPr>
          <a:xfrm>
            <a:off x="793790" y="5951458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01" y="5987534"/>
            <a:ext cx="289203" cy="361474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1420297" y="601765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리뷰 및 평가 시스템</a:t>
            </a:r>
            <a:endParaRPr lang="en-US" sz="1850" dirty="0"/>
          </a:p>
        </p:txBody>
      </p:sp>
      <p:sp>
        <p:nvSpPr>
          <p:cNvPr id="24" name="Text 16"/>
          <p:cNvSpPr/>
          <p:nvPr/>
        </p:nvSpPr>
        <p:spPr>
          <a:xfrm>
            <a:off x="1420297" y="6434495"/>
            <a:ext cx="69299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검증된 사용자 후기, 평점 시스템, 신뢰성 보장 장치</a:t>
            </a:r>
            <a:endParaRPr lang="en-US" sz="1500" dirty="0"/>
          </a:p>
        </p:txBody>
      </p:sp>
      <p:sp>
        <p:nvSpPr>
          <p:cNvPr id="25" name="Text 17"/>
          <p:cNvSpPr/>
          <p:nvPr/>
        </p:nvSpPr>
        <p:spPr>
          <a:xfrm>
            <a:off x="793790" y="6959679"/>
            <a:ext cx="75564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각 페이지는 직관적인 네비게이션과 사용자 친화적 디자인으로 노년층도 쉽게 이용 가능합니다.</a:t>
            </a:r>
            <a:endParaRPr lang="en-US" sz="1500" dirty="0"/>
          </a:p>
        </p:txBody>
      </p:sp>
      <p:sp>
        <p:nvSpPr>
          <p:cNvPr id="26" name="Text 18"/>
          <p:cNvSpPr/>
          <p:nvPr/>
        </p:nvSpPr>
        <p:spPr>
          <a:xfrm>
            <a:off x="147399" y="7741920"/>
            <a:ext cx="2109192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0574"/>
            <a:ext cx="585358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 헬스케어 시설 사업 타당성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23799"/>
            <a:ext cx="5040035" cy="261044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982980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151738"/>
          </a:solidFill>
          <a:ln/>
        </p:spPr>
      </p:sp>
      <p:sp>
        <p:nvSpPr>
          <p:cNvPr id="5" name="Text 2"/>
          <p:cNvSpPr/>
          <p:nvPr/>
        </p:nvSpPr>
        <p:spPr>
          <a:xfrm>
            <a:off x="1225391" y="4464725"/>
            <a:ext cx="114681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1-2개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2593658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363C94"/>
          </a:solidFill>
          <a:ln/>
        </p:spPr>
      </p:sp>
      <p:sp>
        <p:nvSpPr>
          <p:cNvPr id="7" name="Text 4"/>
          <p:cNvSpPr/>
          <p:nvPr/>
        </p:nvSpPr>
        <p:spPr>
          <a:xfrm>
            <a:off x="2836069" y="4464725"/>
            <a:ext cx="11977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3-4개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4255413" y="4464725"/>
            <a:ext cx="181451" cy="181451"/>
          </a:xfrm>
          <a:prstGeom prst="roundRect">
            <a:avLst>
              <a:gd name="adj" fmla="val 10079"/>
            </a:avLst>
          </a:prstGeom>
          <a:solidFill>
            <a:srgbClr val="7A7FCE"/>
          </a:solidFill>
          <a:ln/>
        </p:spPr>
      </p:sp>
      <p:sp>
        <p:nvSpPr>
          <p:cNvPr id="9" name="Text 6"/>
          <p:cNvSpPr/>
          <p:nvPr/>
        </p:nvSpPr>
        <p:spPr>
          <a:xfrm>
            <a:off x="4497824" y="4464725"/>
            <a:ext cx="105203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만성질환 없음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793790" y="4850249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793790" y="5303758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793790" y="5757267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793790" y="6210776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793790" y="6664285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: Korea Insurance Development Institute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7544157" y="1782961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60세 이상 고령자 중 70%가 1~4가지 만성질환을 앓고 있어 즉시 수익 창출이 가능한 확실한 시장입니다.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7544157" y="256758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612142" y="260157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8133874" y="262985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안정적 수요층 확보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133874" y="3094792"/>
            <a:ext cx="57103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고령화 사회 진입으로 수요 지속적 증가, 만성질환 보유 노인인구 증가로 안정적 고객층 형성</a:t>
            </a:r>
            <a:endParaRPr lang="en-US" sz="1400" dirty="0"/>
          </a:p>
        </p:txBody>
      </p:sp>
      <p:sp>
        <p:nvSpPr>
          <p:cNvPr id="20" name="Shape 17"/>
          <p:cNvSpPr/>
          <p:nvPr/>
        </p:nvSpPr>
        <p:spPr>
          <a:xfrm>
            <a:off x="7544157" y="403824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612142" y="407223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22" name="Text 19"/>
          <p:cNvSpPr/>
          <p:nvPr/>
        </p:nvSpPr>
        <p:spPr>
          <a:xfrm>
            <a:off x="8133874" y="41005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다양한 수익 모델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8133874" y="4565452"/>
            <a:ext cx="57103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 서비스, 건강관리, 전문 의료 서비스 등 다양한 수익원 창출 가능</a:t>
            </a:r>
            <a:endParaRPr lang="en-US" sz="1400" dirty="0"/>
          </a:p>
        </p:txBody>
      </p:sp>
      <p:sp>
        <p:nvSpPr>
          <p:cNvPr id="24" name="Shape 21"/>
          <p:cNvSpPr/>
          <p:nvPr/>
        </p:nvSpPr>
        <p:spPr>
          <a:xfrm>
            <a:off x="7544157" y="521862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7612142" y="525262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26" name="Text 23"/>
          <p:cNvSpPr/>
          <p:nvPr/>
        </p:nvSpPr>
        <p:spPr>
          <a:xfrm>
            <a:off x="8133874" y="528089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정부 지원 및 혜택</a:t>
            </a:r>
            <a:endParaRPr lang="en-US" sz="1750" dirty="0"/>
          </a:p>
        </p:txBody>
      </p:sp>
      <p:sp>
        <p:nvSpPr>
          <p:cNvPr id="27" name="Text 24"/>
          <p:cNvSpPr/>
          <p:nvPr/>
        </p:nvSpPr>
        <p:spPr>
          <a:xfrm>
            <a:off x="8133874" y="5745837"/>
            <a:ext cx="57103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노인복지시설 관련 세제 혜택 및 정부 지원금 활용 가능</a:t>
            </a:r>
            <a:endParaRPr lang="en-US" sz="1400" dirty="0"/>
          </a:p>
        </p:txBody>
      </p:sp>
      <p:sp>
        <p:nvSpPr>
          <p:cNvPr id="28" name="Text 25"/>
          <p:cNvSpPr/>
          <p:nvPr/>
        </p:nvSpPr>
        <p:spPr>
          <a:xfrm>
            <a:off x="7544157" y="6240185"/>
            <a:ext cx="339685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실버 헬스케어 시설 사업 타당성 요약</a:t>
            </a:r>
            <a:endParaRPr lang="en-US" sz="1750" dirty="0"/>
          </a:p>
        </p:txBody>
      </p:sp>
      <p:sp>
        <p:nvSpPr>
          <p:cNvPr id="29" name="Text 26"/>
          <p:cNvSpPr/>
          <p:nvPr/>
        </p:nvSpPr>
        <p:spPr>
          <a:xfrm>
            <a:off x="7544157" y="6705124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Silver Health Care Market은 고령화 사회에서 필수적인 서비스 산업으로, 초기 투자 대비 지속적이고 안정적인 수익 창출이 가능합니다.</a:t>
            </a:r>
            <a:endParaRPr lang="en-US" sz="1400" dirty="0"/>
          </a:p>
        </p:txBody>
      </p:sp>
      <p:sp>
        <p:nvSpPr>
          <p:cNvPr id="30" name="Text 27"/>
          <p:cNvSpPr/>
          <p:nvPr/>
        </p:nvSpPr>
        <p:spPr>
          <a:xfrm>
            <a:off x="147399" y="7741920"/>
            <a:ext cx="213252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14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소개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2382560"/>
            <a:ext cx="7138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플랫폼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34315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노인 돌봄 맞춤형 요양원 검색 및 비교 서비스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0495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투명하고 신뢰할 수 있는 요양원 정보 제공 솔루션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676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검색, 비교, 시설만족도 평가 등 다양한 기능 구현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370671"/>
            <a:ext cx="34244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개발: 라이트케어 프로젝트 팀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0651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© 2025 by LightCare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075" y="680918"/>
            <a:ext cx="7179945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프로젝트 목차</a:t>
            </a:r>
            <a:endParaRPr lang="en-US" sz="2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5" y="1362075"/>
            <a:ext cx="736402" cy="8838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0338" y="1509355"/>
            <a:ext cx="1896189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Concept/목표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750338" y="1827728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요양원 검색 및 비교 서비스 플랫폼 개발 목표</a:t>
            </a:r>
            <a:endParaRPr lang="en-US" sz="11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5" y="2245876"/>
            <a:ext cx="736402" cy="8838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0338" y="2393156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사용기술 및 도구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1750338" y="2711529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 개발에 활용된 프레임워크, 언어 및 디자인 툴</a:t>
            </a:r>
            <a:endParaRPr lang="en-US" sz="11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5" y="3129677"/>
            <a:ext cx="736402" cy="8838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0338" y="3276957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과정 소개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1750338" y="3595330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 일정 및 단계별 진행 과정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5" y="4013478"/>
            <a:ext cx="736402" cy="8838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0338" y="4160758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아이디어 도출</a:t>
            </a:r>
            <a:endParaRPr lang="en-US" sz="1400" dirty="0"/>
          </a:p>
        </p:txBody>
      </p:sp>
      <p:sp>
        <p:nvSpPr>
          <p:cNvPr id="15" name="Text 8"/>
          <p:cNvSpPr/>
          <p:nvPr/>
        </p:nvSpPr>
        <p:spPr>
          <a:xfrm>
            <a:off x="1750338" y="4479131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컨셉 기획 및 핵심 아이디어 발굴 과정</a:t>
            </a:r>
            <a:endParaRPr lang="en-US" sz="11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5" y="4897279"/>
            <a:ext cx="736402" cy="88380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50338" y="5044559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페르소나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1750338" y="5362932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타겟 사용자 프로필 및 사용자 니즈 분석</a:t>
            </a:r>
            <a:endParaRPr lang="en-US" sz="11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75" y="5781080"/>
            <a:ext cx="736402" cy="883801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750338" y="5928360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요구분석</a:t>
            </a:r>
            <a:endParaRPr lang="en-US" sz="1400" dirty="0"/>
          </a:p>
        </p:txBody>
      </p:sp>
      <p:sp>
        <p:nvSpPr>
          <p:cNvPr id="21" name="Text 12"/>
          <p:cNvSpPr/>
          <p:nvPr/>
        </p:nvSpPr>
        <p:spPr>
          <a:xfrm>
            <a:off x="1750338" y="6246733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인터뷰 및 설문을 통한 요구사항 도출</a:t>
            </a:r>
            <a:endParaRPr lang="en-US" sz="115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75" y="6664881"/>
            <a:ext cx="736402" cy="883801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750338" y="6812161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Case 다이어그램</a:t>
            </a:r>
            <a:endParaRPr lang="en-US" sz="1400" dirty="0"/>
          </a:p>
        </p:txBody>
      </p:sp>
      <p:sp>
        <p:nvSpPr>
          <p:cNvPr id="24" name="Text 14"/>
          <p:cNvSpPr/>
          <p:nvPr/>
        </p:nvSpPr>
        <p:spPr>
          <a:xfrm>
            <a:off x="1750338" y="7130534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사용자와 시스템 간 상호작용 시나리오</a:t>
            </a:r>
            <a:endParaRPr lang="en-US" sz="1150" dirty="0"/>
          </a:p>
        </p:txBody>
      </p:sp>
      <p:sp>
        <p:nvSpPr>
          <p:cNvPr id="25" name="Text 15"/>
          <p:cNvSpPr/>
          <p:nvPr/>
        </p:nvSpPr>
        <p:spPr>
          <a:xfrm>
            <a:off x="147280" y="7742396"/>
            <a:ext cx="222111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075" y="680918"/>
            <a:ext cx="7179945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LightCare 요양원검색 웹페이지 프로젝트 목차</a:t>
            </a:r>
            <a:endParaRPr lang="en-US" sz="2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75" y="1362075"/>
            <a:ext cx="736402" cy="8838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0338" y="1509355"/>
            <a:ext cx="3430072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DB설계(ERD다이어그램) 및 시스템 아키텍쳐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750338" y="1827728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데이터베이스 구조 및 시스템 설계</a:t>
            </a:r>
            <a:endParaRPr lang="en-US" sz="11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75" y="2245876"/>
            <a:ext cx="736402" cy="8838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0338" y="2393156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정보구조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1750338" y="2711529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웹사이트 콘텐츠 및 네비게이션 구조 설계</a:t>
            </a:r>
            <a:endParaRPr lang="en-US" sz="11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75" y="3129677"/>
            <a:ext cx="736402" cy="8838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0338" y="3276957"/>
            <a:ext cx="189571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무드보드 / 스타일 가이드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1750338" y="3595330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디자인 컨셉 및 시각적 요소 가이드라인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5" y="4013478"/>
            <a:ext cx="736402" cy="88380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0338" y="4160758"/>
            <a:ext cx="2640449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프로토타입 (레이아웃 및 화면설계)</a:t>
            </a:r>
            <a:endParaRPr lang="en-US" sz="1400" dirty="0"/>
          </a:p>
        </p:txBody>
      </p:sp>
      <p:sp>
        <p:nvSpPr>
          <p:cNvPr id="15" name="Text 8"/>
          <p:cNvSpPr/>
          <p:nvPr/>
        </p:nvSpPr>
        <p:spPr>
          <a:xfrm>
            <a:off x="1750338" y="4479131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와이어프레임 및 주요 페이지 UI 디자인</a:t>
            </a:r>
            <a:endParaRPr lang="en-US" sz="115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75" y="4897279"/>
            <a:ext cx="736402" cy="88380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50338" y="5044559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핵심기능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1750338" y="5362932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검색, 비교, 리뷰 등 핵심 서비스 기능 소개</a:t>
            </a:r>
            <a:endParaRPr lang="en-US" sz="115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75" y="5781080"/>
            <a:ext cx="736402" cy="883801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750338" y="5928360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테스트</a:t>
            </a:r>
            <a:endParaRPr lang="en-US" sz="1400" dirty="0"/>
          </a:p>
        </p:txBody>
      </p:sp>
      <p:sp>
        <p:nvSpPr>
          <p:cNvPr id="21" name="Text 12"/>
          <p:cNvSpPr/>
          <p:nvPr/>
        </p:nvSpPr>
        <p:spPr>
          <a:xfrm>
            <a:off x="1750338" y="6246733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사용성 테스트 및 기술적 검증 과정</a:t>
            </a:r>
            <a:endParaRPr lang="en-US" sz="115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75" y="6664881"/>
            <a:ext cx="736402" cy="883801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750338" y="6812161"/>
            <a:ext cx="184118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자체평가 및 소감</a:t>
            </a:r>
            <a:endParaRPr lang="en-US" sz="1400" dirty="0"/>
          </a:p>
        </p:txBody>
      </p:sp>
      <p:sp>
        <p:nvSpPr>
          <p:cNvPr id="24" name="Text 14"/>
          <p:cNvSpPr/>
          <p:nvPr/>
        </p:nvSpPr>
        <p:spPr>
          <a:xfrm>
            <a:off x="1750338" y="7130534"/>
            <a:ext cx="6600587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결과 평가 및 개발팀 소감</a:t>
            </a:r>
            <a:endParaRPr lang="en-US" sz="1150" dirty="0"/>
          </a:p>
        </p:txBody>
      </p:sp>
      <p:sp>
        <p:nvSpPr>
          <p:cNvPr id="25" name="Text 15"/>
          <p:cNvSpPr/>
          <p:nvPr/>
        </p:nvSpPr>
        <p:spPr>
          <a:xfrm>
            <a:off x="147280" y="7742396"/>
            <a:ext cx="2221111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9006"/>
            <a:ext cx="58406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Concept/목표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44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259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프로젝트명: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LightCare - 요양원 검색 웹 서비스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28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목표: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사용자가 지역, 가격, 서비스 등 다양한 조건으로 요양원을 쉽게 검색하고 비교할 수 있는 플랫폼 구축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227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개발환경: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반응형/적응형(모바일/PC형 둘다 개별 제작)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12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타겟 사용자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60936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요양원이 필요한 노인 가족, 요양 서비스 제공자, 의료 전문가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844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서비스 기능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4259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위치 기반 요양원 검색 및 필터링 시스템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8681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상세 정보 및 사진 제공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103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리뷰 및 평점 시스템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7524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비교 기능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1946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문의 및 예약 시스템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47399" y="7741920"/>
            <a:ext cx="205323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646271"/>
            <a:ext cx="3501152" cy="437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페르소나 분석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754023" y="1363980"/>
            <a:ext cx="13122354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서비스 개발을 위한 주요 타겟 사용자 그룹</a:t>
            </a:r>
            <a:endParaRPr lang="en-US" sz="11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23" y="1902976"/>
            <a:ext cx="6390323" cy="38341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4023" y="5894665"/>
            <a:ext cx="2246709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 사용자: 김민지 (45세, 여성)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4023" y="6253401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상황: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치매 진단을 받은 어머니(72세)를 위한 요양원 탐색 중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754023" y="6603325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직업: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회사원 (마케팅 팀장)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54023" y="6876217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니즈: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요양원 시설 비교, 위치 정보, 비용 투명성, 신뢰할 수 있는 리뷰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754023" y="7149108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페인포인트: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업무로 인한 시간 부족, 정보 과다로 인한 혼란, 객관적인 평가 기준 부재</a:t>
            </a:r>
            <a:endParaRPr lang="en-US" sz="11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75" y="1902976"/>
            <a:ext cx="6390323" cy="383417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93675" y="5894665"/>
            <a:ext cx="2247067" cy="2187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부 사용자: 박종현 (68세, 남성)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7493675" y="6253401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상황: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본인과 배우자의 미래 요양 계획을 위한 정보 수집 중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7493675" y="6603325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직업: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은퇴 교사</a:t>
            </a:r>
            <a:endParaRPr lang="en-US" sz="1100" dirty="0"/>
          </a:p>
        </p:txBody>
      </p:sp>
      <p:sp>
        <p:nvSpPr>
          <p:cNvPr id="14" name="Text 10"/>
          <p:cNvSpPr/>
          <p:nvPr/>
        </p:nvSpPr>
        <p:spPr>
          <a:xfrm>
            <a:off x="7493675" y="6876217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니즈: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간편한 사용자 인터페이스, 가독성 높은 디자인, 직관적인 검색 기능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7493675" y="7149108"/>
            <a:ext cx="639032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페인포인트: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디지털 기기 활용도가 낮음, 복잡한 인터페이스에 대한 거부감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754023" y="7579519"/>
            <a:ext cx="13122354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페르소나 분석을 바탕으로 사용자 요구사항을 도출하고 핵심 기능을 설계했습니다.</a:t>
            </a:r>
            <a:endParaRPr lang="en-US" sz="1100" dirty="0"/>
          </a:p>
        </p:txBody>
      </p:sp>
      <p:sp>
        <p:nvSpPr>
          <p:cNvPr id="17" name="Text 13"/>
          <p:cNvSpPr/>
          <p:nvPr/>
        </p:nvSpPr>
        <p:spPr>
          <a:xfrm>
            <a:off x="140018" y="7986474"/>
            <a:ext cx="2112407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996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요구사항 분석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61984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페르소나 연구를 바탕으로 도출된 LightCare 서비스의 핵심 요구사항입니다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793790" y="211419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774" y="2148185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83506" y="21764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직관적인 검색 기능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383506" y="2568773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지역, 비용, 서비스 유형별 필터링으로 사용자 맞춤형 검색 경험 제공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7428667" y="2114193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51" y="2148185"/>
            <a:ext cx="272177" cy="34016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018383" y="2176463"/>
            <a:ext cx="250900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신뢰할 수 있는 리뷰 시스템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8018383" y="2568773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검증된 사용자 후기 및 객관적 평가 지표 제공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793790" y="3221950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4" y="3255943"/>
            <a:ext cx="272177" cy="34016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383506" y="328422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접근성 정보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1383506" y="3676531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교통편, 주변 시설, 방문 용이성에 대한 상세 정보</a:t>
            </a:r>
            <a:endParaRPr lang="en-US" sz="1400" dirty="0"/>
          </a:p>
        </p:txBody>
      </p:sp>
      <p:sp>
        <p:nvSpPr>
          <p:cNvPr id="16" name="Shape 11"/>
          <p:cNvSpPr/>
          <p:nvPr/>
        </p:nvSpPr>
        <p:spPr>
          <a:xfrm>
            <a:off x="7428667" y="3221950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51" y="3255943"/>
            <a:ext cx="272177" cy="34016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8018383" y="3284220"/>
            <a:ext cx="250900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간편한 예약 및 문의 시스템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8018383" y="3676531"/>
            <a:ext cx="581834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요양원과 직접 연결되는 원클릭 커뮤니케이션 기능</a:t>
            </a:r>
            <a:endParaRPr lang="en-US" sz="1400" dirty="0"/>
          </a:p>
        </p:txBody>
      </p:sp>
      <p:sp>
        <p:nvSpPr>
          <p:cNvPr id="20" name="Shape 14"/>
          <p:cNvSpPr/>
          <p:nvPr/>
        </p:nvSpPr>
        <p:spPr>
          <a:xfrm>
            <a:off x="793790" y="432970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74" y="4363700"/>
            <a:ext cx="272177" cy="340162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383506" y="439197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상세한 시설 정보</a:t>
            </a:r>
            <a:endParaRPr lang="en-US" sz="1750" dirty="0"/>
          </a:p>
        </p:txBody>
      </p:sp>
      <p:sp>
        <p:nvSpPr>
          <p:cNvPr id="23" name="Text 16"/>
          <p:cNvSpPr/>
          <p:nvPr/>
        </p:nvSpPr>
        <p:spPr>
          <a:xfrm>
            <a:off x="1383506" y="4784288"/>
            <a:ext cx="1245310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요양원 내부/외부 사진, 방 구조, 공용 시설의 고품질 시각 자료</a:t>
            </a:r>
            <a:endParaRPr lang="en-US" sz="1400" dirty="0"/>
          </a:p>
        </p:txBody>
      </p:sp>
      <p:sp>
        <p:nvSpPr>
          <p:cNvPr id="24" name="Text 17"/>
          <p:cNvSpPr/>
          <p:nvPr/>
        </p:nvSpPr>
        <p:spPr>
          <a:xfrm>
            <a:off x="793790" y="5460087"/>
            <a:ext cx="309693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우선순위 기능 (사용자 조사 결과)</a:t>
            </a:r>
            <a:endParaRPr lang="en-US" sz="1750" dirty="0"/>
          </a:p>
        </p:txBody>
      </p:sp>
      <p:sp>
        <p:nvSpPr>
          <p:cNvPr id="25" name="Text 18"/>
          <p:cNvSpPr/>
          <p:nvPr/>
        </p:nvSpPr>
        <p:spPr>
          <a:xfrm>
            <a:off x="793790" y="5925026"/>
            <a:ext cx="6300073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연구 결과에 따르면, 김민지와 같은 중년 보호자들은 '신뢰할 수 있는 리뷰 시스템'과 '직관적인 검색 기능'을 가장 중요시합니다. 이는 다음 단계 USE CASE 설계의 핵심 요소로 반영되었습니다.</a:t>
            </a:r>
            <a:endParaRPr lang="en-US" sz="1400" dirty="0"/>
          </a:p>
        </p:txBody>
      </p:sp>
      <p:sp>
        <p:nvSpPr>
          <p:cNvPr id="26" name="Text 19"/>
          <p:cNvSpPr/>
          <p:nvPr/>
        </p:nvSpPr>
        <p:spPr>
          <a:xfrm>
            <a:off x="7544157" y="546008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로드맵 추가 기능</a:t>
            </a:r>
            <a:endParaRPr lang="en-US" sz="1750" dirty="0"/>
          </a:p>
        </p:txBody>
      </p:sp>
      <p:sp>
        <p:nvSpPr>
          <p:cNvPr id="27" name="Text 20"/>
          <p:cNvSpPr/>
          <p:nvPr/>
        </p:nvSpPr>
        <p:spPr>
          <a:xfrm>
            <a:off x="7544157" y="5925026"/>
            <a:ext cx="6300073" cy="14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요양보호사 회원가입, 로그인, 마이페이지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기관/시설 회원가입, 로그인, 마이페이지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메인화면, 시설찾기, 시설 별 정보 페이지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요양보호사 &amp; 기관/시설 매칭 기능</a:t>
            </a:r>
            <a:pPr algn="l" indent="0" marL="0">
              <a:lnSpc>
                <a:spcPts val="2250"/>
              </a:lnSpc>
              <a:buNone/>
            </a:pP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60~70세 근로가능자 강조 표시</a:t>
            </a:r>
            <a:endParaRPr lang="en-US" sz="1400" dirty="0"/>
          </a:p>
        </p:txBody>
      </p:sp>
      <p:sp>
        <p:nvSpPr>
          <p:cNvPr id="28" name="Text 21"/>
          <p:cNvSpPr/>
          <p:nvPr/>
        </p:nvSpPr>
        <p:spPr>
          <a:xfrm>
            <a:off x="147399" y="7741920"/>
            <a:ext cx="213252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5210"/>
            <a:ext cx="5045035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웹사이트 USE CASE 다이어그램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48078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LightCare 요양원검색 웹페이지의 주요 사용자 상호작용 흐름도입니다.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3767495" y="2291596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사용자 유형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610326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일반 사용자(보호자), 요양원 관리자, 시스템 관리자가 주요 액터입니다.</a:t>
            </a:r>
            <a:endParaRPr lang="en-US" sz="11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71" y="2378333"/>
            <a:ext cx="220504" cy="2757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019818" y="2291596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검색 기능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9019818" y="2610326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 및 맞춤형 추천 시스템</a:t>
            </a:r>
            <a:endParaRPr lang="en-US" sz="11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0" y="2630865"/>
            <a:ext cx="220504" cy="27574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019818" y="38857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정보 조회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9019818" y="4204454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정보, 서비스 내용, 비용 구조, 인증 정보 확인</a:t>
            </a:r>
            <a:endParaRPr lang="en-US" sz="11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868" y="4077593"/>
            <a:ext cx="220504" cy="275749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767495" y="38857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상호작용</a:t>
            </a:r>
            <a:endParaRPr lang="en-US" sz="1450" dirty="0"/>
          </a:p>
        </p:txBody>
      </p:sp>
      <p:sp>
        <p:nvSpPr>
          <p:cNvPr id="17" name="Text 9"/>
          <p:cNvSpPr/>
          <p:nvPr/>
        </p:nvSpPr>
        <p:spPr>
          <a:xfrm>
            <a:off x="793790" y="4204454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방문 예약, 문의, 리뷰 작성 및 평가 기능</a:t>
            </a:r>
            <a:endParaRPr lang="en-US" sz="115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562" y="1882378"/>
            <a:ext cx="2967157" cy="2967157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140" y="3825061"/>
            <a:ext cx="220504" cy="275749"/>
          </a:xfrm>
          <a:prstGeom prst="rect">
            <a:avLst/>
          </a:prstGeom>
        </p:spPr>
      </p:pic>
      <p:pic>
        <p:nvPicPr>
          <p:cNvPr id="2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90" y="5015389"/>
            <a:ext cx="3260646" cy="589717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941189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검색 및 필터링</a:t>
            </a:r>
            <a:endParaRPr lang="en-US" sz="1450" dirty="0"/>
          </a:p>
        </p:txBody>
      </p:sp>
      <p:sp>
        <p:nvSpPr>
          <p:cNvPr id="22" name="Text 11"/>
          <p:cNvSpPr/>
          <p:nvPr/>
        </p:nvSpPr>
        <p:spPr>
          <a:xfrm>
            <a:off x="941189" y="6144935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지역별, 가격별, 서비스 유형별 검색</a:t>
            </a:r>
            <a:endParaRPr lang="en-US" sz="1150" dirty="0"/>
          </a:p>
        </p:txBody>
      </p:sp>
      <p:sp>
        <p:nvSpPr>
          <p:cNvPr id="23" name="Text 12"/>
          <p:cNvSpPr/>
          <p:nvPr/>
        </p:nvSpPr>
        <p:spPr>
          <a:xfrm>
            <a:off x="941189" y="6432233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맞춤형 추천 요양원 확인</a:t>
            </a:r>
            <a:endParaRPr lang="en-US" sz="1150" dirty="0"/>
          </a:p>
        </p:txBody>
      </p:sp>
      <p:sp>
        <p:nvSpPr>
          <p:cNvPr id="24" name="Text 13"/>
          <p:cNvSpPr/>
          <p:nvPr/>
        </p:nvSpPr>
        <p:spPr>
          <a:xfrm>
            <a:off x="941189" y="6719530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 결과 정렬 및 필터링</a:t>
            </a:r>
            <a:endParaRPr lang="en-US" sz="1150" dirty="0"/>
          </a:p>
        </p:txBody>
      </p:sp>
      <p:pic>
        <p:nvPicPr>
          <p:cNvPr id="2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4435" y="5015389"/>
            <a:ext cx="3260765" cy="589717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4201835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요양원 상세정보 조회</a:t>
            </a:r>
            <a:endParaRPr lang="en-US" sz="1450" dirty="0"/>
          </a:p>
        </p:txBody>
      </p:sp>
      <p:sp>
        <p:nvSpPr>
          <p:cNvPr id="27" name="Text 15"/>
          <p:cNvSpPr/>
          <p:nvPr/>
        </p:nvSpPr>
        <p:spPr>
          <a:xfrm>
            <a:off x="4201835" y="6144935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시설 사진 및 주요 정보 확인</a:t>
            </a:r>
            <a:endParaRPr lang="en-US" sz="1150" dirty="0"/>
          </a:p>
        </p:txBody>
      </p:sp>
      <p:sp>
        <p:nvSpPr>
          <p:cNvPr id="28" name="Text 16"/>
          <p:cNvSpPr/>
          <p:nvPr/>
        </p:nvSpPr>
        <p:spPr>
          <a:xfrm>
            <a:off x="4201835" y="6432233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항목 및 비용 구조 확인</a:t>
            </a:r>
            <a:endParaRPr lang="en-US" sz="1150" dirty="0"/>
          </a:p>
        </p:txBody>
      </p:sp>
      <p:sp>
        <p:nvSpPr>
          <p:cNvPr id="29" name="Text 17"/>
          <p:cNvSpPr/>
          <p:nvPr/>
        </p:nvSpPr>
        <p:spPr>
          <a:xfrm>
            <a:off x="4201835" y="6719530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인증 및 평가 정보 확인</a:t>
            </a:r>
            <a:endParaRPr lang="en-US" sz="1150" dirty="0"/>
          </a:p>
        </p:txBody>
      </p:sp>
      <p:pic>
        <p:nvPicPr>
          <p:cNvPr id="3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5015389"/>
            <a:ext cx="3260646" cy="589717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7462599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예약 및 문의하기</a:t>
            </a:r>
            <a:endParaRPr lang="en-US" sz="1450" dirty="0"/>
          </a:p>
        </p:txBody>
      </p:sp>
      <p:sp>
        <p:nvSpPr>
          <p:cNvPr id="32" name="Text 19"/>
          <p:cNvSpPr/>
          <p:nvPr/>
        </p:nvSpPr>
        <p:spPr>
          <a:xfrm>
            <a:off x="7462599" y="6144935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방문 상담 예약 신청</a:t>
            </a:r>
            <a:endParaRPr lang="en-US" sz="1150" dirty="0"/>
          </a:p>
        </p:txBody>
      </p:sp>
      <p:sp>
        <p:nvSpPr>
          <p:cNvPr id="33" name="Text 20"/>
          <p:cNvSpPr/>
          <p:nvPr/>
        </p:nvSpPr>
        <p:spPr>
          <a:xfrm>
            <a:off x="7462599" y="6432233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채팅 문의</a:t>
            </a:r>
            <a:endParaRPr lang="en-US" sz="1150" dirty="0"/>
          </a:p>
        </p:txBody>
      </p:sp>
      <p:sp>
        <p:nvSpPr>
          <p:cNvPr id="34" name="Text 21"/>
          <p:cNvSpPr/>
          <p:nvPr/>
        </p:nvSpPr>
        <p:spPr>
          <a:xfrm>
            <a:off x="7462599" y="6719530"/>
            <a:ext cx="29658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입소 가능 여부 확인</a:t>
            </a:r>
            <a:endParaRPr lang="en-US" sz="1150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846" y="5015389"/>
            <a:ext cx="3260765" cy="589717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10723245" y="58262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리뷰 작성 및 평가</a:t>
            </a:r>
            <a:endParaRPr lang="en-US" sz="1450" dirty="0"/>
          </a:p>
        </p:txBody>
      </p:sp>
      <p:sp>
        <p:nvSpPr>
          <p:cNvPr id="37" name="Text 23"/>
          <p:cNvSpPr/>
          <p:nvPr/>
        </p:nvSpPr>
        <p:spPr>
          <a:xfrm>
            <a:off x="10723245" y="6144935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서비스 만족도 평가</a:t>
            </a:r>
            <a:endParaRPr lang="en-US" sz="1150" dirty="0"/>
          </a:p>
        </p:txBody>
      </p:sp>
      <p:sp>
        <p:nvSpPr>
          <p:cNvPr id="38" name="Text 24"/>
          <p:cNvSpPr/>
          <p:nvPr/>
        </p:nvSpPr>
        <p:spPr>
          <a:xfrm>
            <a:off x="10723245" y="6432233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사진 첨부 리뷰 작성</a:t>
            </a:r>
            <a:endParaRPr lang="en-US" sz="1150" dirty="0"/>
          </a:p>
        </p:txBody>
      </p:sp>
      <p:sp>
        <p:nvSpPr>
          <p:cNvPr id="39" name="Text 25"/>
          <p:cNvSpPr/>
          <p:nvPr/>
        </p:nvSpPr>
        <p:spPr>
          <a:xfrm>
            <a:off x="10723245" y="6719530"/>
            <a:ext cx="29659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다른 사용자 리뷰 확인</a:t>
            </a:r>
            <a:endParaRPr lang="en-US" sz="1150" dirty="0"/>
          </a:p>
        </p:txBody>
      </p:sp>
      <p:sp>
        <p:nvSpPr>
          <p:cNvPr id="40" name="Text 26"/>
          <p:cNvSpPr/>
          <p:nvPr/>
        </p:nvSpPr>
        <p:spPr>
          <a:xfrm>
            <a:off x="793790" y="726852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프로세스를 통해 사용자는 요양 시설 정보를 효율적으로 탐색하고, 요양원은 서비스를 홍보할 수 있으며, 양질의 요양 서비스 제공을 촉진합니다.</a:t>
            </a:r>
            <a:endParaRPr lang="en-US" sz="1150" dirty="0"/>
          </a:p>
        </p:txBody>
      </p:sp>
      <p:sp>
        <p:nvSpPr>
          <p:cNvPr id="41" name="Text 27"/>
          <p:cNvSpPr/>
          <p:nvPr/>
        </p:nvSpPr>
        <p:spPr>
          <a:xfrm>
            <a:off x="147399" y="7741920"/>
            <a:ext cx="222420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Copyright by LightCare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2025-06-10T05:39:23Z</dcterms:created>
  <dcterms:modified xsi:type="dcterms:W3CDTF">2025-06-10T05:39:23Z</dcterms:modified>
</cp:coreProperties>
</file>