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5D8523F-CF37-4218-B234-1B62CAE71299}">
  <a:tblStyle styleId="{55D8523F-CF37-4218-B234-1B62CAE712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All graph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5" y="636775"/>
            <a:ext cx="9203950" cy="4550900"/>
          </a:xfrm>
          <a:custGeom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5" y="768100"/>
            <a:ext cx="9210650" cy="4406200"/>
          </a:xfrm>
          <a:custGeom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mpletely blank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5" y="2008375"/>
            <a:ext cx="9210650" cy="3172625"/>
          </a:xfrm>
          <a:custGeom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5" y="2139700"/>
            <a:ext cx="9210650" cy="3041300"/>
          </a:xfrm>
          <a:custGeom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i="1" sz="3000"/>
            </a:lvl1pPr>
            <a:lvl2pPr lvl="1" rtl="0" algn="ctr">
              <a:spcBef>
                <a:spcPts val="0"/>
              </a:spcBef>
              <a:buSzPct val="100000"/>
              <a:defRPr i="1" sz="3000"/>
            </a:lvl2pPr>
            <a:lvl3pPr lvl="2" rtl="0" algn="ctr">
              <a:spcBef>
                <a:spcPts val="0"/>
              </a:spcBef>
              <a:buSzPct val="100000"/>
              <a:defRPr i="1" sz="3000"/>
            </a:lvl3pPr>
            <a:lvl4pPr lvl="3" rtl="0" algn="ctr">
              <a:spcBef>
                <a:spcPts val="0"/>
              </a:spcBef>
              <a:buSzPct val="100000"/>
              <a:defRPr i="1" sz="3000"/>
            </a:lvl4pPr>
            <a:lvl5pPr lvl="4" rtl="0" algn="ctr">
              <a:spcBef>
                <a:spcPts val="0"/>
              </a:spcBef>
              <a:buSzPct val="100000"/>
              <a:defRPr i="1" sz="3000"/>
            </a:lvl5pPr>
            <a:lvl6pPr lvl="5" rtl="0" algn="ctr">
              <a:spcBef>
                <a:spcPts val="0"/>
              </a:spcBef>
              <a:buSzPct val="100000"/>
              <a:defRPr i="1" sz="3000"/>
            </a:lvl6pPr>
            <a:lvl7pPr lvl="6" rtl="0" algn="ctr">
              <a:spcBef>
                <a:spcPts val="0"/>
              </a:spcBef>
              <a:buSzPct val="100000"/>
              <a:defRPr i="1" sz="3000"/>
            </a:lvl7pPr>
            <a:lvl8pPr lvl="7" rtl="0" algn="ctr">
              <a:spcBef>
                <a:spcPts val="0"/>
              </a:spcBef>
              <a:buSzPct val="100000"/>
              <a:defRPr i="1" sz="3000"/>
            </a:lvl8pPr>
            <a:lvl9pPr lvl="8" algn="ctr">
              <a:spcBef>
                <a:spcPts val="0"/>
              </a:spcBef>
              <a:buSzPct val="100000"/>
              <a:defRPr i="1" sz="3000"/>
            </a:lvl9pPr>
          </a:lstStyle>
          <a:p/>
        </p:txBody>
      </p:sp>
      <p:sp>
        <p:nvSpPr>
          <p:cNvPr id="117" name="Shape 117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</a:p>
        </p:txBody>
      </p:sp>
      <p:sp>
        <p:nvSpPr>
          <p:cNvPr id="118" name="Shape 118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0" name="Shape 12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3" name="Shape 12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4" name="Shape 124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25" name="Shape 125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26" name="Shape 126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127" name="Shape 12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28" name="Shape 12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Shape 15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0" name="Shape 160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2" name="Shape 202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3" name="Shape 203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8" name="Shape 20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Shape 23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46" name="Shape 246"/>
          <p:cNvSpPr txBox="1"/>
          <p:nvPr>
            <p:ph idx="3" type="body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47" name="Shape 247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8" name="Shape 288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Clr>
                <a:srgbClr val="00CEF6"/>
              </a:buClr>
              <a:buSzPct val="100000"/>
              <a:buNone/>
              <a:defRPr sz="1400">
                <a:solidFill>
                  <a:srgbClr val="00CEF6"/>
                </a:solidFill>
              </a:defRPr>
            </a:lvl1pPr>
          </a:lstStyle>
          <a:p/>
        </p:txBody>
      </p:sp>
      <p:sp>
        <p:nvSpPr>
          <p:cNvPr id="329" name="Shape 329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0" name="Shape 330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1" name="Shape 33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4" name="Shape 33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35" name="Shape 335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36" name="Shape 336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37" name="Shape 337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338" name="Shape 33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39" name="Shape 33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Shape 36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</p:grpSp>
      <p:sp>
        <p:nvSpPr>
          <p:cNvPr id="30" name="Shape 3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Shape 453"/>
          <p:cNvPicPr preferRelativeResize="0"/>
          <p:nvPr/>
        </p:nvPicPr>
        <p:blipFill rotWithShape="1">
          <a:blip r:embed="rId3">
            <a:alphaModFix/>
          </a:blip>
          <a:srcRect b="20763" l="0" r="0" t="11402"/>
          <a:stretch/>
        </p:blipFill>
        <p:spPr>
          <a:xfrm rot="10800000">
            <a:off x="-6336" y="-15000"/>
            <a:ext cx="9149186" cy="8395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4" name="Shape 454"/>
          <p:cNvCxnSpPr/>
          <p:nvPr/>
        </p:nvCxnSpPr>
        <p:spPr>
          <a:xfrm>
            <a:off x="-11425" y="2305300"/>
            <a:ext cx="9165900" cy="4800"/>
          </a:xfrm>
          <a:prstGeom prst="straightConnector1">
            <a:avLst/>
          </a:prstGeom>
          <a:noFill/>
          <a:ln cap="flat" cmpd="sng" w="76200">
            <a:solidFill>
              <a:srgbClr val="32D8C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455" name="Shape 455"/>
          <p:cNvPicPr preferRelativeResize="0"/>
          <p:nvPr/>
        </p:nvPicPr>
        <p:blipFill rotWithShape="1">
          <a:blip r:embed="rId4">
            <a:alphaModFix/>
          </a:blip>
          <a:srcRect b="3418" l="2827" r="0" t="0"/>
          <a:stretch/>
        </p:blipFill>
        <p:spPr>
          <a:xfrm>
            <a:off x="598787" y="2831425"/>
            <a:ext cx="2608173" cy="14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Shape 456"/>
          <p:cNvSpPr/>
          <p:nvPr/>
        </p:nvSpPr>
        <p:spPr>
          <a:xfrm>
            <a:off x="747136" y="3132161"/>
            <a:ext cx="399417" cy="715728"/>
          </a:xfrm>
          <a:custGeom>
            <a:pathLst>
              <a:path extrusionOk="0" h="88307" w="53631">
                <a:moveTo>
                  <a:pt x="0" y="0"/>
                </a:moveTo>
                <a:cubicBezTo>
                  <a:pt x="1541" y="10942"/>
                  <a:pt x="307" y="50934"/>
                  <a:pt x="9246" y="65652"/>
                </a:cubicBezTo>
                <a:cubicBezTo>
                  <a:pt x="18184" y="80369"/>
                  <a:pt x="46233" y="84531"/>
                  <a:pt x="53631" y="8830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57" name="Shape 457"/>
          <p:cNvSpPr/>
          <p:nvPr/>
        </p:nvSpPr>
        <p:spPr>
          <a:xfrm>
            <a:off x="2503100" y="3069650"/>
            <a:ext cx="306607" cy="868822"/>
          </a:xfrm>
          <a:custGeom>
            <a:pathLst>
              <a:path extrusionOk="0" h="98478" w="42073">
                <a:moveTo>
                  <a:pt x="0" y="98478"/>
                </a:moveTo>
                <a:cubicBezTo>
                  <a:pt x="4777" y="93315"/>
                  <a:pt x="21652" y="83914"/>
                  <a:pt x="28665" y="67501"/>
                </a:cubicBezTo>
                <a:cubicBezTo>
                  <a:pt x="35677" y="51088"/>
                  <a:pt x="39838" y="11250"/>
                  <a:pt x="42073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458" name="Shape 458"/>
          <p:cNvCxnSpPr/>
          <p:nvPr/>
        </p:nvCxnSpPr>
        <p:spPr>
          <a:xfrm flipH="1" rot="10800000">
            <a:off x="1606750" y="3079700"/>
            <a:ext cx="589500" cy="80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9" name="Shape 459"/>
          <p:cNvSpPr txBox="1"/>
          <p:nvPr>
            <p:ph idx="4294967295" type="title"/>
          </p:nvPr>
        </p:nvSpPr>
        <p:spPr>
          <a:xfrm>
            <a:off x="-15274" y="2379350"/>
            <a:ext cx="3115800" cy="306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PREDICTING YARDS GAINED AND FIRST DOWNS:</a:t>
            </a:r>
          </a:p>
        </p:txBody>
      </p:sp>
      <p:sp>
        <p:nvSpPr>
          <p:cNvPr id="460" name="Shape 460"/>
          <p:cNvSpPr txBox="1"/>
          <p:nvPr>
            <p:ph idx="4294967295" type="title"/>
          </p:nvPr>
        </p:nvSpPr>
        <p:spPr>
          <a:xfrm>
            <a:off x="6486150" y="2455550"/>
            <a:ext cx="3072600" cy="163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Average Error: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Yards Gained:       First Downs: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00CEF6"/>
                </a:solidFill>
              </a:rPr>
              <a:t>4.66 YDS	         14</a:t>
            </a:r>
            <a:r>
              <a:rPr lang="en" sz="1400"/>
              <a:t>.15%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Punt Distance:     FG Completion: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400">
                <a:solidFill>
                  <a:srgbClr val="00CEF6"/>
                </a:solidFill>
              </a:rPr>
              <a:t>7.41 YDS	         11.56%</a:t>
            </a:r>
          </a:p>
        </p:txBody>
      </p:sp>
      <p:sp>
        <p:nvSpPr>
          <p:cNvPr id="461" name="Shape 461"/>
          <p:cNvSpPr txBox="1"/>
          <p:nvPr>
            <p:ph idx="4294967295" type="title"/>
          </p:nvPr>
        </p:nvSpPr>
        <p:spPr>
          <a:xfrm>
            <a:off x="658974" y="2619200"/>
            <a:ext cx="762000" cy="306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Yds To Go</a:t>
            </a:r>
          </a:p>
        </p:txBody>
      </p:sp>
      <p:sp>
        <p:nvSpPr>
          <p:cNvPr id="462" name="Shape 462"/>
          <p:cNvSpPr txBox="1"/>
          <p:nvPr>
            <p:ph idx="4294967295" type="title"/>
          </p:nvPr>
        </p:nvSpPr>
        <p:spPr>
          <a:xfrm>
            <a:off x="1537400" y="2619200"/>
            <a:ext cx="762000" cy="306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Yd Line</a:t>
            </a:r>
          </a:p>
        </p:txBody>
      </p:sp>
      <p:sp>
        <p:nvSpPr>
          <p:cNvPr id="463" name="Shape 463"/>
          <p:cNvSpPr txBox="1"/>
          <p:nvPr>
            <p:ph idx="4294967295" type="title"/>
          </p:nvPr>
        </p:nvSpPr>
        <p:spPr>
          <a:xfrm>
            <a:off x="2299400" y="2619200"/>
            <a:ext cx="1006500" cy="306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Avg. Yds Gained</a:t>
            </a:r>
          </a:p>
        </p:txBody>
      </p:sp>
      <p:sp>
        <p:nvSpPr>
          <p:cNvPr id="464" name="Shape 464"/>
          <p:cNvSpPr txBox="1"/>
          <p:nvPr>
            <p:ph idx="4294967295" type="title"/>
          </p:nvPr>
        </p:nvSpPr>
        <p:spPr>
          <a:xfrm>
            <a:off x="3895349" y="3069638"/>
            <a:ext cx="2437500" cy="71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0CEF6"/>
                </a:solidFill>
              </a:rPr>
              <a:t>RANDOM FOREST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CEF6"/>
                </a:solidFill>
              </a:rPr>
              <a:t>REGRESSOR MODEL</a:t>
            </a:r>
          </a:p>
        </p:txBody>
      </p:sp>
      <p:cxnSp>
        <p:nvCxnSpPr>
          <p:cNvPr id="465" name="Shape 465"/>
          <p:cNvCxnSpPr/>
          <p:nvPr/>
        </p:nvCxnSpPr>
        <p:spPr>
          <a:xfrm>
            <a:off x="3601657" y="3389288"/>
            <a:ext cx="369900" cy="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6" name="Shape 466"/>
          <p:cNvCxnSpPr/>
          <p:nvPr/>
        </p:nvCxnSpPr>
        <p:spPr>
          <a:xfrm>
            <a:off x="6116257" y="3389288"/>
            <a:ext cx="369900" cy="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467" name="Shape 467"/>
          <p:cNvGrpSpPr/>
          <p:nvPr/>
        </p:nvGrpSpPr>
        <p:grpSpPr>
          <a:xfrm>
            <a:off x="5562" y="4437543"/>
            <a:ext cx="9149389" cy="705540"/>
            <a:chOff x="3947775" y="4612300"/>
            <a:chExt cx="5206800" cy="531200"/>
          </a:xfrm>
        </p:grpSpPr>
        <p:sp>
          <p:nvSpPr>
            <p:cNvPr id="468" name="Shape 468"/>
            <p:cNvSpPr/>
            <p:nvPr/>
          </p:nvSpPr>
          <p:spPr>
            <a:xfrm rot="-5400000">
              <a:off x="4040325" y="4520250"/>
              <a:ext cx="530700" cy="715800"/>
            </a:xfrm>
            <a:prstGeom prst="rtTriangle">
              <a:avLst/>
            </a:prstGeom>
            <a:solidFill>
              <a:srgbClr val="32D8C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4658175" y="4612300"/>
              <a:ext cx="4496400" cy="530700"/>
            </a:xfrm>
            <a:prstGeom prst="rect">
              <a:avLst/>
            </a:prstGeom>
            <a:solidFill>
              <a:srgbClr val="32D8C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470" name="Shape 470"/>
          <p:cNvPicPr preferRelativeResize="0"/>
          <p:nvPr/>
        </p:nvPicPr>
        <p:blipFill rotWithShape="1">
          <a:blip r:embed="rId3">
            <a:alphaModFix/>
          </a:blip>
          <a:srcRect b="20766" l="77723" r="0" t="0"/>
          <a:stretch/>
        </p:blipFill>
        <p:spPr>
          <a:xfrm rot="10800000">
            <a:off x="-15275" y="-26600"/>
            <a:ext cx="2038126" cy="98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Shape 471"/>
          <p:cNvSpPr txBox="1"/>
          <p:nvPr>
            <p:ph idx="4294967295" type="title"/>
          </p:nvPr>
        </p:nvSpPr>
        <p:spPr>
          <a:xfrm>
            <a:off x="-1443025" y="-23377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Josh Konowitz - NFL 4th Down Analytics</a:t>
            </a:r>
          </a:p>
        </p:txBody>
      </p:sp>
      <p:graphicFrame>
        <p:nvGraphicFramePr>
          <p:cNvPr id="472" name="Shape 472"/>
          <p:cNvGraphicFramePr/>
          <p:nvPr/>
        </p:nvGraphicFramePr>
        <p:xfrm>
          <a:off x="130075" y="94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{55D8523F-CF37-4218-B234-1B62CAE71299}</a:tableStyleId>
              </a:tblPr>
              <a:tblGrid>
                <a:gridCol w="1214575"/>
                <a:gridCol w="7786650"/>
              </a:tblGrid>
              <a:tr h="2853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00CEF6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PROBLEM: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NFL coaches currently use a ‘gut’ decision-making process on 4th down, resulting in punting on 75% of 4th downs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195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00CEF6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SOLUTION: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Using machine learning to provide insights for coaches in order to help them make the most optimal decision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525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00CEF6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TECHNOLOGY: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473" name="Shape 473"/>
          <p:cNvSpPr txBox="1"/>
          <p:nvPr>
            <p:ph idx="4294967295" type="title"/>
          </p:nvPr>
        </p:nvSpPr>
        <p:spPr>
          <a:xfrm>
            <a:off x="5858375" y="4468800"/>
            <a:ext cx="4856100" cy="67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Turning Predictions into Insights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74" name="Shape 474"/>
          <p:cNvSpPr txBox="1"/>
          <p:nvPr>
            <p:ph idx="4294967295" type="title"/>
          </p:nvPr>
        </p:nvSpPr>
        <p:spPr>
          <a:xfrm>
            <a:off x="4927850" y="4437000"/>
            <a:ext cx="2038200" cy="705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NEXT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STEPS...</a:t>
            </a:r>
          </a:p>
        </p:txBody>
      </p:sp>
      <p:sp>
        <p:nvSpPr>
          <p:cNvPr id="475" name="Shape 475"/>
          <p:cNvSpPr txBox="1"/>
          <p:nvPr>
            <p:ph idx="4294967295" type="title"/>
          </p:nvPr>
        </p:nvSpPr>
        <p:spPr>
          <a:xfrm rot="-5400000">
            <a:off x="-873778" y="2390594"/>
            <a:ext cx="2657700" cy="306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Yds Gained</a:t>
            </a:r>
          </a:p>
        </p:txBody>
      </p:sp>
      <p:pic>
        <p:nvPicPr>
          <p:cNvPr id="476" name="Shape 4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1900" y="1763775"/>
            <a:ext cx="1615150" cy="3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Shape 4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0397" y="1760325"/>
            <a:ext cx="566180" cy="30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numpy logo" id="478" name="Shape 4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0850" y="1733250"/>
            <a:ext cx="1615162" cy="4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Shape 47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92375" y="1821273"/>
            <a:ext cx="1900644" cy="336499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Shape 480"/>
          <p:cNvSpPr txBox="1"/>
          <p:nvPr>
            <p:ph idx="4294967295" type="title"/>
          </p:nvPr>
        </p:nvSpPr>
        <p:spPr>
          <a:xfrm>
            <a:off x="1140625" y="4437000"/>
            <a:ext cx="2038200" cy="71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LEARNING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OUTCOMES..</a:t>
            </a:r>
          </a:p>
        </p:txBody>
      </p:sp>
      <p:sp>
        <p:nvSpPr>
          <p:cNvPr id="481" name="Shape 481"/>
          <p:cNvSpPr txBox="1"/>
          <p:nvPr>
            <p:ph idx="4294967295" type="title"/>
          </p:nvPr>
        </p:nvSpPr>
        <p:spPr>
          <a:xfrm>
            <a:off x="2276975" y="4437000"/>
            <a:ext cx="2727900" cy="71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Python Libraries</a:t>
            </a: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Machine Learning</a:t>
            </a:r>
          </a:p>
          <a:p>
            <a:pPr indent="-304800" lvl="0" marL="457200" rtl="0" algn="l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Data Science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