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942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7557059" cy="106934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265" y="2825165"/>
            <a:ext cx="4387188" cy="2363109"/>
          </a:xfrm>
        </p:spPr>
        <p:txBody>
          <a:bodyPr anchor="b">
            <a:noAutofit/>
          </a:bodyPr>
          <a:lstStyle>
            <a:lvl1pPr algn="ctr">
              <a:defRPr sz="3967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265" y="5610726"/>
            <a:ext cx="4387188" cy="214811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3">
                <a:solidFill>
                  <a:schemeClr val="tx1"/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12393" y="7881435"/>
            <a:ext cx="556388" cy="43565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8265" y="7881435"/>
            <a:ext cx="3359155" cy="435657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755" y="7881435"/>
            <a:ext cx="341698" cy="435657"/>
          </a:xfrm>
        </p:spPr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69161" y="5412702"/>
            <a:ext cx="422539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9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49" y="7508481"/>
            <a:ext cx="5618398" cy="883691"/>
          </a:xfrm>
        </p:spPr>
        <p:txBody>
          <a:bodyPr anchor="b">
            <a:normAutofit/>
          </a:bodyPr>
          <a:lstStyle>
            <a:lvl1pPr algn="ctr">
              <a:defRPr sz="1983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8090" y="1610611"/>
            <a:ext cx="5860322" cy="524109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549" y="8392172"/>
            <a:ext cx="5618398" cy="769825"/>
          </a:xfrm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8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49" y="1414050"/>
            <a:ext cx="5618398" cy="4830367"/>
          </a:xfrm>
        </p:spPr>
        <p:txBody>
          <a:bodyPr anchor="ctr">
            <a:normAutofit/>
          </a:bodyPr>
          <a:lstStyle>
            <a:lvl1pPr algn="ctr">
              <a:defRPr sz="2644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548" y="6666872"/>
            <a:ext cx="5618400" cy="24951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56510" y="6455644"/>
            <a:ext cx="54594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40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678" y="1531398"/>
            <a:ext cx="5289095" cy="3696486"/>
          </a:xfrm>
        </p:spPr>
        <p:txBody>
          <a:bodyPr anchor="ctr">
            <a:normAutofit/>
          </a:bodyPr>
          <a:lstStyle>
            <a:lvl1pPr algn="ctr">
              <a:defRPr sz="2644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22387" y="5227883"/>
            <a:ext cx="4869743" cy="10165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488"/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546" y="6772488"/>
            <a:ext cx="5618402" cy="23895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702406" y="141169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595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8243" y="4409383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 algn="r"/>
            <a:r>
              <a:rPr lang="en-US" sz="595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56510" y="6455644"/>
            <a:ext cx="54504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9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52" y="5158936"/>
            <a:ext cx="5618393" cy="2290240"/>
          </a:xfrm>
        </p:spPr>
        <p:txBody>
          <a:bodyPr anchor="b">
            <a:normAutofit/>
          </a:bodyPr>
          <a:lstStyle>
            <a:lvl1pPr algn="l">
              <a:defRPr sz="2644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551" y="7449175"/>
            <a:ext cx="5618395" cy="1341587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337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26" y="1531398"/>
            <a:ext cx="5227049" cy="3498460"/>
          </a:xfrm>
        </p:spPr>
        <p:txBody>
          <a:bodyPr anchor="ctr">
            <a:normAutofit/>
          </a:bodyPr>
          <a:lstStyle>
            <a:lvl1pPr algn="ctr">
              <a:defRPr sz="2644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972551" y="5674631"/>
            <a:ext cx="5618395" cy="1383013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548" y="7062925"/>
            <a:ext cx="5618400" cy="2099075"/>
          </a:xfrm>
        </p:spPr>
        <p:txBody>
          <a:bodyPr anchor="t">
            <a:normAutofit/>
          </a:bodyPr>
          <a:lstStyle>
            <a:lvl1pPr marL="0" indent="0" algn="l">
              <a:buNone/>
              <a:defRPr sz="1322">
                <a:solidFill>
                  <a:schemeClr val="tx1"/>
                </a:solidFill>
              </a:defRPr>
            </a:lvl1pPr>
            <a:lvl2pPr marL="37783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725620" y="1398492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1707" y="406612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 algn="r"/>
            <a:r>
              <a:rPr lang="en-US" sz="6611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56510" y="5346700"/>
            <a:ext cx="54504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768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48" y="1531398"/>
            <a:ext cx="5618398" cy="357766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644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2551" y="5560568"/>
            <a:ext cx="5618395" cy="141152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549" y="6970514"/>
            <a:ext cx="5618398" cy="2191487"/>
          </a:xfrm>
        </p:spPr>
        <p:txBody>
          <a:bodyPr anchor="t">
            <a:normAutofit/>
          </a:bodyPr>
          <a:lstStyle>
            <a:lvl1pPr marL="0" indent="0" algn="l">
              <a:buNone/>
              <a:defRPr sz="1322">
                <a:solidFill>
                  <a:schemeClr val="tx1"/>
                </a:solidFill>
              </a:defRPr>
            </a:lvl1pPr>
            <a:lvl2pPr marL="37783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56513" y="5346700"/>
            <a:ext cx="545947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541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548" y="3882767"/>
            <a:ext cx="5618400" cy="5279236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56510" y="3671541"/>
            <a:ext cx="54594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13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53079" y="1414051"/>
            <a:ext cx="1337866" cy="774795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550" y="1414051"/>
            <a:ext cx="4062122" cy="7747948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61222" y="1414051"/>
            <a:ext cx="0" cy="7747948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132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085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56509" y="3674020"/>
            <a:ext cx="54504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2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509" y="2559388"/>
            <a:ext cx="5450476" cy="2841772"/>
          </a:xfrm>
        </p:spPr>
        <p:txBody>
          <a:bodyPr anchor="b">
            <a:normAutofit/>
          </a:bodyPr>
          <a:lstStyle>
            <a:lvl1pPr algn="ctr">
              <a:defRPr sz="3306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509" y="5823614"/>
            <a:ext cx="5450476" cy="1699616"/>
          </a:xfrm>
        </p:spPr>
        <p:txBody>
          <a:bodyPr anchor="t">
            <a:normAutofit/>
          </a:bodyPr>
          <a:lstStyle>
            <a:lvl1pPr marL="0" indent="0" algn="ctr">
              <a:buNone/>
              <a:defRPr sz="198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56511" y="5612385"/>
            <a:ext cx="54504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7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6509" y="3674020"/>
            <a:ext cx="54504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49" y="1427248"/>
            <a:ext cx="5618398" cy="20330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549" y="3878140"/>
            <a:ext cx="2758123" cy="537521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702" y="3878140"/>
            <a:ext cx="2758123" cy="537521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49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550" y="4145342"/>
            <a:ext cx="275812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550" y="5057088"/>
            <a:ext cx="2758123" cy="422032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5958" y="4145342"/>
            <a:ext cx="275812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5958" y="5057088"/>
            <a:ext cx="2758123" cy="422032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41" name="Straight Connector 40"/>
          <p:cNvCxnSpPr/>
          <p:nvPr/>
        </p:nvCxnSpPr>
        <p:spPr>
          <a:xfrm>
            <a:off x="1056510" y="3671541"/>
            <a:ext cx="54504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88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49" y="1427248"/>
            <a:ext cx="5618399" cy="20330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56510" y="3671541"/>
            <a:ext cx="54504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9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23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48" y="2165084"/>
            <a:ext cx="2096382" cy="2138680"/>
          </a:xfrm>
        </p:spPr>
        <p:txBody>
          <a:bodyPr anchor="b">
            <a:normAutofit/>
          </a:bodyPr>
          <a:lstStyle>
            <a:lvl1pPr algn="ctr">
              <a:defRPr sz="1983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774" y="1531399"/>
            <a:ext cx="3186175" cy="7630602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548" y="4726216"/>
            <a:ext cx="2096382" cy="3802104"/>
          </a:xfrm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56510" y="4541394"/>
            <a:ext cx="19284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4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48" y="2937382"/>
            <a:ext cx="3001611" cy="2138680"/>
          </a:xfrm>
        </p:spPr>
        <p:txBody>
          <a:bodyPr anchor="b">
            <a:normAutofit/>
          </a:bodyPr>
          <a:lstStyle>
            <a:lvl1pPr algn="ctr">
              <a:defRPr sz="1983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3231" y="1610611"/>
            <a:ext cx="2420876" cy="747218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548" y="5076063"/>
            <a:ext cx="3001611" cy="2851573"/>
          </a:xfrm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25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7563497" cy="106934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2549" y="1427248"/>
            <a:ext cx="5618398" cy="2033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548" y="3882767"/>
            <a:ext cx="5618400" cy="53716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3082" y="9294016"/>
            <a:ext cx="948928" cy="435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2549" y="9294016"/>
            <a:ext cx="4218440" cy="435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4103" y="9294016"/>
            <a:ext cx="326845" cy="435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17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</p:sldLayoutIdLst>
  <p:txStyles>
    <p:titleStyle>
      <a:lvl1pPr algn="ctr" defTabSz="377830" rtl="0" eaLnBrk="1" latinLnBrk="0" hangingPunct="1">
        <a:spcBef>
          <a:spcPct val="0"/>
        </a:spcBef>
        <a:buNone/>
        <a:defRPr sz="3306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614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98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61397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65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9180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48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275177" indent="-141686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322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653007" indent="-141686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078065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45589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83372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21155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chachia2003@yahoo.f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byy.com/buy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byy.com/buy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byy.com/buy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byy.com/buy" TargetMode="Externa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byy.com/buy" TargetMode="Externa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byy.com/buy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081" y="4953711"/>
            <a:ext cx="4726305" cy="372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125" algn="ctr">
              <a:lnSpc>
                <a:spcPct val="100000"/>
              </a:lnSpc>
              <a:spcBef>
                <a:spcPts val="100"/>
              </a:spcBef>
            </a:pPr>
            <a:r>
              <a:rPr sz="2800" b="1" spc="-125" dirty="0">
                <a:solidFill>
                  <a:srgbClr val="3F54FF"/>
                </a:solidFill>
                <a:latin typeface="Times New Roman"/>
                <a:cs typeface="Times New Roman"/>
              </a:rPr>
              <a:t>SOMMAIRE</a:t>
            </a:r>
            <a:endParaRPr sz="2800" dirty="0">
              <a:latin typeface="Times New Roman"/>
              <a:cs typeface="Times New Roman"/>
            </a:endParaRPr>
          </a:p>
          <a:p>
            <a:pPr marL="305435" indent="-271780">
              <a:lnSpc>
                <a:spcPct val="100000"/>
              </a:lnSpc>
              <a:spcBef>
                <a:spcPts val="2700"/>
              </a:spcBef>
              <a:buAutoNum type="arabicPeriod"/>
              <a:tabLst>
                <a:tab pos="306070" algn="l"/>
              </a:tabLst>
            </a:pPr>
            <a:r>
              <a:rPr sz="3300" b="1" baseline="1262" dirty="0">
                <a:latin typeface="Times New Roman"/>
                <a:cs typeface="Times New Roman"/>
              </a:rPr>
              <a:t>Introduction</a:t>
            </a:r>
            <a:endParaRPr sz="3300" baseline="1262" dirty="0">
              <a:latin typeface="Times New Roman"/>
              <a:cs typeface="Times New Roman"/>
            </a:endParaRPr>
          </a:p>
          <a:p>
            <a:pPr marL="314960" indent="-271780">
              <a:lnSpc>
                <a:spcPct val="100000"/>
              </a:lnSpc>
              <a:spcBef>
                <a:spcPts val="2385"/>
              </a:spcBef>
              <a:buAutoNum type="arabicPeriod"/>
              <a:tabLst>
                <a:tab pos="315595" algn="l"/>
              </a:tabLst>
            </a:pPr>
            <a:r>
              <a:rPr sz="3300" b="1" spc="-135" baseline="1262" dirty="0">
                <a:latin typeface="Times New Roman"/>
                <a:cs typeface="Times New Roman"/>
              </a:rPr>
              <a:t>GraphQL </a:t>
            </a:r>
            <a:r>
              <a:rPr sz="3300" b="1" spc="22" baseline="1262" dirty="0">
                <a:latin typeface="Times New Roman"/>
                <a:cs typeface="Times New Roman"/>
              </a:rPr>
              <a:t>- </a:t>
            </a:r>
            <a:r>
              <a:rPr sz="3300" b="1" spc="-15" baseline="1262" dirty="0">
                <a:latin typeface="Times New Roman"/>
                <a:cs typeface="Times New Roman"/>
              </a:rPr>
              <a:t>Composants</a:t>
            </a:r>
            <a:r>
              <a:rPr sz="3300" b="1" spc="-187" baseline="1262" dirty="0">
                <a:latin typeface="Times New Roman"/>
                <a:cs typeface="Times New Roman"/>
              </a:rPr>
              <a:t> </a:t>
            </a:r>
            <a:r>
              <a:rPr sz="3300" b="1" spc="-37" baseline="1262" dirty="0">
                <a:latin typeface="Times New Roman"/>
                <a:cs typeface="Times New Roman"/>
              </a:rPr>
              <a:t>d'application</a:t>
            </a:r>
            <a:endParaRPr sz="3300" baseline="1262" dirty="0">
              <a:latin typeface="Times New Roman"/>
              <a:cs typeface="Times New Roman"/>
            </a:endParaRPr>
          </a:p>
          <a:p>
            <a:pPr marL="299085" indent="-271780">
              <a:lnSpc>
                <a:spcPct val="100000"/>
              </a:lnSpc>
              <a:spcBef>
                <a:spcPts val="2125"/>
              </a:spcBef>
              <a:buAutoNum type="arabicPeriod"/>
              <a:tabLst>
                <a:tab pos="299720" algn="l"/>
              </a:tabLst>
            </a:pPr>
            <a:r>
              <a:rPr sz="3300" b="1" spc="-135" baseline="1262" dirty="0">
                <a:latin typeface="Times New Roman"/>
                <a:cs typeface="Times New Roman"/>
              </a:rPr>
              <a:t>GraphQL </a:t>
            </a:r>
            <a:r>
              <a:rPr sz="3300" b="1" spc="22" baseline="1262" dirty="0">
                <a:latin typeface="Times New Roman"/>
                <a:cs typeface="Times New Roman"/>
              </a:rPr>
              <a:t>- </a:t>
            </a:r>
            <a:r>
              <a:rPr sz="3300" b="1" spc="-44" baseline="1262" dirty="0">
                <a:latin typeface="Times New Roman"/>
                <a:cs typeface="Times New Roman"/>
              </a:rPr>
              <a:t>Système </a:t>
            </a:r>
            <a:r>
              <a:rPr sz="3300" b="1" spc="-30" baseline="1262" dirty="0">
                <a:latin typeface="Times New Roman"/>
                <a:cs typeface="Times New Roman"/>
              </a:rPr>
              <a:t>de</a:t>
            </a:r>
            <a:r>
              <a:rPr sz="3300" b="1" spc="-307" baseline="1262" dirty="0">
                <a:latin typeface="Times New Roman"/>
                <a:cs typeface="Times New Roman"/>
              </a:rPr>
              <a:t> </a:t>
            </a:r>
            <a:r>
              <a:rPr sz="3300" b="1" spc="-37" baseline="1262" dirty="0">
                <a:latin typeface="Times New Roman"/>
                <a:cs typeface="Times New Roman"/>
              </a:rPr>
              <a:t>types</a:t>
            </a:r>
            <a:endParaRPr sz="3300" baseline="1262" dirty="0">
              <a:latin typeface="Times New Roman"/>
              <a:cs typeface="Times New Roman"/>
            </a:endParaRPr>
          </a:p>
          <a:p>
            <a:pPr marL="283845" indent="-271780">
              <a:lnSpc>
                <a:spcPct val="100000"/>
              </a:lnSpc>
              <a:spcBef>
                <a:spcPts val="2345"/>
              </a:spcBef>
              <a:buAutoNum type="arabicPeriod"/>
              <a:tabLst>
                <a:tab pos="284480" algn="l"/>
              </a:tabLst>
            </a:pPr>
            <a:r>
              <a:rPr sz="3300" b="1" spc="-52" baseline="1262" dirty="0">
                <a:latin typeface="Times New Roman"/>
                <a:cs typeface="Times New Roman"/>
              </a:rPr>
              <a:t>Résolveur</a:t>
            </a:r>
            <a:endParaRPr sz="3300" baseline="1262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arabicPeriod"/>
            </a:pPr>
            <a:endParaRPr sz="2550" dirty="0">
              <a:latin typeface="Times New Roman"/>
              <a:cs typeface="Times New Roman"/>
            </a:endParaRPr>
          </a:p>
          <a:p>
            <a:pPr marL="301625" indent="-271780">
              <a:lnSpc>
                <a:spcPct val="100000"/>
              </a:lnSpc>
              <a:buAutoNum type="arabicPeriod"/>
              <a:tabLst>
                <a:tab pos="302260" algn="l"/>
              </a:tabLst>
            </a:pPr>
            <a:r>
              <a:rPr sz="3300" b="1" spc="-52" baseline="1262" dirty="0">
                <a:latin typeface="Times New Roman"/>
                <a:cs typeface="Times New Roman"/>
              </a:rPr>
              <a:t>Requête</a:t>
            </a:r>
            <a:endParaRPr sz="3300" baseline="1262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9058" y="1052538"/>
            <a:ext cx="17265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>
                <a:solidFill>
                  <a:srgbClr val="FF0000"/>
                </a:solidFill>
              </a:rPr>
              <a:t>GRAPHQL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9790" y="2368169"/>
            <a:ext cx="5344160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latin typeface="Times New Roman"/>
                <a:cs typeface="Times New Roman"/>
              </a:rPr>
              <a:t>FORMATEUR </a:t>
            </a:r>
            <a:r>
              <a:rPr sz="2400" b="1" spc="-190" dirty="0">
                <a:latin typeface="Times New Roman"/>
                <a:cs typeface="Times New Roman"/>
              </a:rPr>
              <a:t>: </a:t>
            </a:r>
            <a:r>
              <a:rPr sz="2400" b="1" spc="-45" dirty="0">
                <a:latin typeface="Times New Roman"/>
                <a:cs typeface="Times New Roman"/>
              </a:rPr>
              <a:t>CHACHIA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95" dirty="0">
                <a:latin typeface="Times New Roman"/>
                <a:cs typeface="Times New Roman"/>
              </a:rPr>
              <a:t>ABDELILAH</a:t>
            </a:r>
            <a:endParaRPr sz="2400">
              <a:latin typeface="Times New Roman"/>
              <a:cs typeface="Times New Roman"/>
            </a:endParaRPr>
          </a:p>
          <a:p>
            <a:pPr marL="407034">
              <a:lnSpc>
                <a:spcPct val="100000"/>
              </a:lnSpc>
              <a:spcBef>
                <a:spcPts val="2800"/>
              </a:spcBef>
            </a:pPr>
            <a:r>
              <a:rPr sz="2400" b="1" spc="-75" dirty="0">
                <a:latin typeface="Times New Roman"/>
                <a:cs typeface="Times New Roman"/>
              </a:rPr>
              <a:t>CONTACT: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  <a:hlinkClick r:id="rId2"/>
              </a:rPr>
              <a:t>achachia2003@yahoo.fr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69" y="714717"/>
            <a:ext cx="6737984" cy="8089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 indent="-22225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234950" algn="l"/>
              </a:tabLst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Int </a:t>
            </a:r>
            <a:r>
              <a:rPr sz="1800" b="1" spc="-50" dirty="0">
                <a:latin typeface="Times New Roman"/>
                <a:cs typeface="Times New Roman"/>
              </a:rPr>
              <a:t>:Entier </a:t>
            </a:r>
            <a:r>
              <a:rPr sz="1800" b="1" dirty="0">
                <a:latin typeface="Times New Roman"/>
                <a:cs typeface="Times New Roman"/>
              </a:rPr>
              <a:t>32 </a:t>
            </a:r>
            <a:r>
              <a:rPr sz="1800" b="1" spc="-5" dirty="0">
                <a:latin typeface="Times New Roman"/>
                <a:cs typeface="Times New Roman"/>
              </a:rPr>
              <a:t>bits</a:t>
            </a:r>
            <a:r>
              <a:rPr sz="1800" b="1" spc="-1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signé</a:t>
            </a:r>
            <a:endParaRPr sz="1800">
              <a:latin typeface="Times New Roman"/>
              <a:cs typeface="Times New Roman"/>
            </a:endParaRPr>
          </a:p>
          <a:p>
            <a:pPr marL="234315" indent="-22225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AutoNum type="arabicPeriod"/>
              <a:tabLst>
                <a:tab pos="234950" algn="l"/>
              </a:tabLst>
            </a:pP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Float </a:t>
            </a:r>
            <a:r>
              <a:rPr sz="1800" b="1" spc="-45" dirty="0">
                <a:latin typeface="Times New Roman"/>
                <a:cs typeface="Times New Roman"/>
              </a:rPr>
              <a:t>:Valeur </a:t>
            </a:r>
            <a:r>
              <a:rPr sz="1800" b="1" spc="-65" dirty="0">
                <a:latin typeface="Times New Roman"/>
                <a:cs typeface="Times New Roman"/>
              </a:rPr>
              <a:t>à </a:t>
            </a:r>
            <a:r>
              <a:rPr sz="1800" b="1" spc="-20" dirty="0">
                <a:latin typeface="Times New Roman"/>
                <a:cs typeface="Times New Roman"/>
              </a:rPr>
              <a:t>virgule </a:t>
            </a:r>
            <a:r>
              <a:rPr sz="1800" b="1" dirty="0">
                <a:latin typeface="Times New Roman"/>
                <a:cs typeface="Times New Roman"/>
              </a:rPr>
              <a:t>flottante </a:t>
            </a:r>
            <a:r>
              <a:rPr sz="1800" b="1" spc="-5" dirty="0">
                <a:latin typeface="Times New Roman"/>
                <a:cs typeface="Times New Roman"/>
              </a:rPr>
              <a:t>double précision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signée</a:t>
            </a:r>
            <a:endParaRPr sz="1800">
              <a:latin typeface="Times New Roman"/>
              <a:cs typeface="Times New Roman"/>
            </a:endParaRPr>
          </a:p>
          <a:p>
            <a:pPr marL="234315" indent="-22225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AutoNum type="arabicPeriod"/>
              <a:tabLst>
                <a:tab pos="234950" algn="l"/>
              </a:tabLst>
            </a:pP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String </a:t>
            </a:r>
            <a:r>
              <a:rPr sz="1800" b="1" spc="-145" dirty="0">
                <a:latin typeface="Times New Roman"/>
                <a:cs typeface="Times New Roman"/>
              </a:rPr>
              <a:t>: </a:t>
            </a:r>
            <a:r>
              <a:rPr sz="1800" b="1" spc="-50" dirty="0">
                <a:latin typeface="Times New Roman"/>
                <a:cs typeface="Times New Roman"/>
              </a:rPr>
              <a:t>UTF </a:t>
            </a:r>
            <a:r>
              <a:rPr sz="1800" b="1" spc="15" dirty="0">
                <a:latin typeface="Times New Roman"/>
                <a:cs typeface="Times New Roman"/>
              </a:rPr>
              <a:t>- </a:t>
            </a:r>
            <a:r>
              <a:rPr sz="1800" b="1" spc="-25" dirty="0">
                <a:latin typeface="Times New Roman"/>
                <a:cs typeface="Times New Roman"/>
              </a:rPr>
              <a:t>Séquence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dirty="0">
                <a:latin typeface="Times New Roman"/>
                <a:cs typeface="Times New Roman"/>
              </a:rPr>
              <a:t>8</a:t>
            </a:r>
            <a:r>
              <a:rPr sz="1800" b="1" spc="-185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caractères</a:t>
            </a:r>
            <a:endParaRPr sz="1800">
              <a:latin typeface="Times New Roman"/>
              <a:cs typeface="Times New Roman"/>
            </a:endParaRPr>
          </a:p>
          <a:p>
            <a:pPr marL="234315" indent="-22225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AutoNum type="arabicPeriod"/>
              <a:tabLst>
                <a:tab pos="234950" algn="l"/>
              </a:tabLst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Boolean </a:t>
            </a:r>
            <a:r>
              <a:rPr sz="1800" b="1" spc="-145" dirty="0">
                <a:latin typeface="Times New Roman"/>
                <a:cs typeface="Times New Roman"/>
              </a:rPr>
              <a:t>: </a:t>
            </a:r>
            <a:r>
              <a:rPr sz="1800" b="1" spc="-35" dirty="0">
                <a:latin typeface="Times New Roman"/>
                <a:cs typeface="Times New Roman"/>
              </a:rPr>
              <a:t>Vrai </a:t>
            </a:r>
            <a:r>
              <a:rPr sz="1800" b="1" spc="20" dirty="0">
                <a:latin typeface="Times New Roman"/>
                <a:cs typeface="Times New Roman"/>
              </a:rPr>
              <a:t>ou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faux</a:t>
            </a:r>
            <a:endParaRPr sz="1800">
              <a:latin typeface="Times New Roman"/>
              <a:cs typeface="Times New Roman"/>
            </a:endParaRPr>
          </a:p>
          <a:p>
            <a:pPr marL="234950" marR="309245" indent="-23495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AutoNum type="arabicPeriod"/>
              <a:tabLst>
                <a:tab pos="234950" algn="l"/>
              </a:tabLst>
            </a:pPr>
            <a:r>
              <a:rPr sz="18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ID </a:t>
            </a:r>
            <a:r>
              <a:rPr sz="1800" b="1" spc="-145" dirty="0">
                <a:latin typeface="Times New Roman"/>
                <a:cs typeface="Times New Roman"/>
              </a:rPr>
              <a:t>: </a:t>
            </a:r>
            <a:r>
              <a:rPr sz="1800" b="1" spc="15" dirty="0">
                <a:latin typeface="Times New Roman"/>
                <a:cs typeface="Times New Roman"/>
              </a:rPr>
              <a:t>Un </a:t>
            </a:r>
            <a:r>
              <a:rPr sz="1800" b="1" spc="5" dirty="0">
                <a:latin typeface="Times New Roman"/>
                <a:cs typeface="Times New Roman"/>
              </a:rPr>
              <a:t>identifiant </a:t>
            </a:r>
            <a:r>
              <a:rPr sz="1800" b="1" dirty="0">
                <a:latin typeface="Times New Roman"/>
                <a:cs typeface="Times New Roman"/>
              </a:rPr>
              <a:t>unique, </a:t>
            </a:r>
            <a:r>
              <a:rPr sz="1800" b="1" spc="-5" dirty="0">
                <a:latin typeface="Times New Roman"/>
                <a:cs typeface="Times New Roman"/>
              </a:rPr>
              <a:t>souvent </a:t>
            </a:r>
            <a:r>
              <a:rPr sz="1800" b="1" spc="5" dirty="0">
                <a:latin typeface="Times New Roman"/>
                <a:cs typeface="Times New Roman"/>
              </a:rPr>
              <a:t>utilisé comme identifiant  </a:t>
            </a:r>
            <a:r>
              <a:rPr sz="1800" b="1" spc="-5" dirty="0">
                <a:latin typeface="Times New Roman"/>
                <a:cs typeface="Times New Roman"/>
              </a:rPr>
              <a:t>unique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pour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récupérer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objet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ou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comme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clé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pour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cache.</a:t>
            </a:r>
            <a:endParaRPr sz="1800">
              <a:latin typeface="Times New Roman"/>
              <a:cs typeface="Times New Roman"/>
            </a:endParaRPr>
          </a:p>
          <a:p>
            <a:pPr marL="71120" marR="1390650">
              <a:lnSpc>
                <a:spcPct val="200000"/>
              </a:lnSpc>
              <a:spcBef>
                <a:spcPts val="890"/>
              </a:spcBef>
            </a:pPr>
            <a:r>
              <a:rPr sz="1800" b="1" spc="-135" dirty="0">
                <a:latin typeface="Times New Roman"/>
                <a:cs typeface="Times New Roman"/>
              </a:rPr>
              <a:t>La </a:t>
            </a:r>
            <a:r>
              <a:rPr sz="1800" b="1" spc="-25" dirty="0">
                <a:latin typeface="Times New Roman"/>
                <a:cs typeface="Times New Roman"/>
              </a:rPr>
              <a:t>syntaxe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5" dirty="0">
                <a:latin typeface="Times New Roman"/>
                <a:cs typeface="Times New Roman"/>
              </a:rPr>
              <a:t>définir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30" dirty="0">
                <a:latin typeface="Times New Roman"/>
                <a:cs typeface="Times New Roman"/>
              </a:rPr>
              <a:t>scalaire </a:t>
            </a:r>
            <a:r>
              <a:rPr sz="1800" b="1" spc="-5" dirty="0">
                <a:latin typeface="Times New Roman"/>
                <a:cs typeface="Times New Roman"/>
              </a:rPr>
              <a:t>est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spc="-15" dirty="0">
                <a:latin typeface="Times New Roman"/>
                <a:cs typeface="Times New Roman"/>
              </a:rPr>
              <a:t>suivante</a:t>
            </a:r>
            <a:r>
              <a:rPr sz="1800" b="1" spc="-30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-  </a:t>
            </a: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field:</a:t>
            </a:r>
            <a:r>
              <a:rPr sz="18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data_type</a:t>
            </a:r>
            <a:endParaRPr sz="1800">
              <a:latin typeface="Times New Roman"/>
              <a:cs typeface="Times New Roman"/>
            </a:endParaRPr>
          </a:p>
          <a:p>
            <a:pPr marL="71120" marR="572770">
              <a:lnSpc>
                <a:spcPct val="100000"/>
              </a:lnSpc>
              <a:spcBef>
                <a:spcPts val="2160"/>
              </a:spcBef>
            </a:pPr>
            <a:r>
              <a:rPr sz="1800" b="1" spc="-55" dirty="0">
                <a:latin typeface="Times New Roman"/>
                <a:cs typeface="Times New Roman"/>
              </a:rPr>
              <a:t>L'extrait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10" dirty="0">
                <a:latin typeface="Times New Roman"/>
                <a:cs typeface="Times New Roman"/>
              </a:rPr>
              <a:t>code </a:t>
            </a:r>
            <a:r>
              <a:rPr sz="1800" b="1" spc="-5" dirty="0">
                <a:latin typeface="Times New Roman"/>
                <a:cs typeface="Times New Roman"/>
              </a:rPr>
              <a:t>ci-dessous </a:t>
            </a:r>
            <a:r>
              <a:rPr sz="1800" b="1" spc="5" dirty="0">
                <a:latin typeface="Times New Roman"/>
                <a:cs typeface="Times New Roman"/>
              </a:rPr>
              <a:t>définit un </a:t>
            </a:r>
            <a:r>
              <a:rPr sz="1800" b="1" spc="-25" dirty="0">
                <a:latin typeface="Times New Roman"/>
                <a:cs typeface="Times New Roman"/>
              </a:rPr>
              <a:t>champ </a:t>
            </a:r>
            <a:r>
              <a:rPr sz="1800" b="1" spc="15" dirty="0">
                <a:latin typeface="Times New Roman"/>
                <a:cs typeface="Times New Roman"/>
              </a:rPr>
              <a:t>nommé</a:t>
            </a:r>
            <a:r>
              <a:rPr sz="1800" b="1" spc="-3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salutation  qui </a:t>
            </a:r>
            <a:r>
              <a:rPr sz="1800" b="1" spc="-10" dirty="0">
                <a:latin typeface="Times New Roman"/>
                <a:cs typeface="Times New Roman"/>
              </a:rPr>
              <a:t>renvoie </a:t>
            </a:r>
            <a:r>
              <a:rPr sz="1800" b="1" dirty="0">
                <a:latin typeface="Times New Roman"/>
                <a:cs typeface="Times New Roman"/>
              </a:rPr>
              <a:t>une </a:t>
            </a:r>
            <a:r>
              <a:rPr sz="1800" b="1" spc="-35" dirty="0">
                <a:latin typeface="Times New Roman"/>
                <a:cs typeface="Times New Roman"/>
              </a:rPr>
              <a:t>valeur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chaîne.</a:t>
            </a:r>
            <a:endParaRPr sz="180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2160"/>
              </a:spcBef>
            </a:pP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greeting:</a:t>
            </a:r>
            <a:r>
              <a:rPr sz="18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String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18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Type</a:t>
            </a:r>
            <a:r>
              <a:rPr sz="1800" b="1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d'objet</a:t>
            </a:r>
            <a:endParaRPr sz="1800">
              <a:latin typeface="Times New Roman"/>
              <a:cs typeface="Times New Roman"/>
            </a:endParaRPr>
          </a:p>
          <a:p>
            <a:pPr marL="196850" marR="5080">
              <a:lnSpc>
                <a:spcPct val="100000"/>
              </a:lnSpc>
              <a:spcBef>
                <a:spcPts val="1405"/>
              </a:spcBef>
            </a:pPr>
            <a:r>
              <a:rPr sz="1800" b="1" spc="-114" dirty="0">
                <a:latin typeface="Times New Roman"/>
                <a:cs typeface="Times New Roman"/>
              </a:rPr>
              <a:t>Le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type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d'objet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est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type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plus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couramment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utilisé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dans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schéma 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-20" dirty="0">
                <a:latin typeface="Times New Roman"/>
                <a:cs typeface="Times New Roman"/>
              </a:rPr>
              <a:t>représente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3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groupe de </a:t>
            </a:r>
            <a:r>
              <a:rPr sz="1800" b="1" spc="-20" dirty="0">
                <a:latin typeface="Times New Roman"/>
                <a:cs typeface="Times New Roman"/>
              </a:rPr>
              <a:t>champs. </a:t>
            </a:r>
            <a:r>
              <a:rPr sz="1800" b="1" spc="-35" dirty="0">
                <a:latin typeface="Times New Roman"/>
                <a:cs typeface="Times New Roman"/>
              </a:rPr>
              <a:t>Chaque </a:t>
            </a:r>
            <a:r>
              <a:rPr sz="1800" b="1" spc="-25" dirty="0">
                <a:latin typeface="Times New Roman"/>
                <a:cs typeface="Times New Roman"/>
              </a:rPr>
              <a:t>champ </a:t>
            </a:r>
            <a:r>
              <a:rPr sz="1800" b="1" spc="-65" dirty="0">
                <a:latin typeface="Times New Roman"/>
                <a:cs typeface="Times New Roman"/>
              </a:rPr>
              <a:t>à </a:t>
            </a:r>
            <a:r>
              <a:rPr sz="1800" b="1" spc="-25" dirty="0">
                <a:latin typeface="Times New Roman"/>
                <a:cs typeface="Times New Roman"/>
              </a:rPr>
              <a:t>l'intérieur </a:t>
            </a:r>
            <a:r>
              <a:rPr sz="1800" b="1" spc="-40" dirty="0">
                <a:latin typeface="Times New Roman"/>
                <a:cs typeface="Times New Roman"/>
              </a:rPr>
              <a:t>d'un  </a:t>
            </a: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35" dirty="0">
                <a:latin typeface="Times New Roman"/>
                <a:cs typeface="Times New Roman"/>
              </a:rPr>
              <a:t>d'objet </a:t>
            </a:r>
            <a:r>
              <a:rPr sz="1800" b="1" spc="-15" dirty="0">
                <a:latin typeface="Times New Roman"/>
                <a:cs typeface="Times New Roman"/>
              </a:rPr>
              <a:t>correspond </a:t>
            </a:r>
            <a:r>
              <a:rPr sz="1800" b="1" spc="-65" dirty="0">
                <a:latin typeface="Times New Roman"/>
                <a:cs typeface="Times New Roman"/>
              </a:rPr>
              <a:t>à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30" dirty="0">
                <a:latin typeface="Times New Roman"/>
                <a:cs typeface="Times New Roman"/>
              </a:rPr>
              <a:t>autre </a:t>
            </a:r>
            <a:r>
              <a:rPr sz="1800" b="1" spc="-15" dirty="0">
                <a:latin typeface="Times New Roman"/>
                <a:cs typeface="Times New Roman"/>
              </a:rPr>
              <a:t>type, </a:t>
            </a:r>
            <a:r>
              <a:rPr sz="1800" b="1" spc="-10" dirty="0">
                <a:latin typeface="Times New Roman"/>
                <a:cs typeface="Times New Roman"/>
              </a:rPr>
              <a:t>autorisant </a:t>
            </a:r>
            <a:r>
              <a:rPr sz="1800" b="1" dirty="0">
                <a:latin typeface="Times New Roman"/>
                <a:cs typeface="Times New Roman"/>
              </a:rPr>
              <a:t>ainsi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20" dirty="0">
                <a:latin typeface="Times New Roman"/>
                <a:cs typeface="Times New Roman"/>
              </a:rPr>
              <a:t>types  </a:t>
            </a:r>
            <a:r>
              <a:rPr sz="1800" b="1" spc="-10" dirty="0">
                <a:latin typeface="Times New Roman"/>
                <a:cs typeface="Times New Roman"/>
              </a:rPr>
              <a:t>imbriqués.</a:t>
            </a:r>
            <a:endParaRPr sz="1800">
              <a:latin typeface="Times New Roman"/>
              <a:cs typeface="Times New Roman"/>
            </a:endParaRPr>
          </a:p>
          <a:p>
            <a:pPr marL="196850" marR="279400">
              <a:lnSpc>
                <a:spcPct val="100000"/>
              </a:lnSpc>
              <a:spcBef>
                <a:spcPts val="2160"/>
              </a:spcBef>
            </a:pPr>
            <a:r>
              <a:rPr sz="1800" b="1" spc="-70" dirty="0">
                <a:latin typeface="Times New Roman"/>
                <a:cs typeface="Times New Roman"/>
              </a:rPr>
              <a:t>En </a:t>
            </a:r>
            <a:r>
              <a:rPr sz="1800" b="1" spc="-40" dirty="0">
                <a:latin typeface="Times New Roman"/>
                <a:cs typeface="Times New Roman"/>
              </a:rPr>
              <a:t>d'autres </a:t>
            </a:r>
            <a:r>
              <a:rPr sz="1800" b="1" spc="-15" dirty="0">
                <a:latin typeface="Times New Roman"/>
                <a:cs typeface="Times New Roman"/>
              </a:rPr>
              <a:t>termes,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35" dirty="0">
                <a:latin typeface="Times New Roman"/>
                <a:cs typeface="Times New Roman"/>
              </a:rPr>
              <a:t>d'objet </a:t>
            </a:r>
            <a:r>
              <a:rPr sz="1800" b="1" spc="-5" dirty="0">
                <a:latin typeface="Times New Roman"/>
                <a:cs typeface="Times New Roman"/>
              </a:rPr>
              <a:t>est </a:t>
            </a:r>
            <a:r>
              <a:rPr sz="1800" b="1" dirty="0">
                <a:latin typeface="Times New Roman"/>
                <a:cs typeface="Times New Roman"/>
              </a:rPr>
              <a:t>composé</a:t>
            </a:r>
            <a:r>
              <a:rPr sz="1800" b="1" spc="-32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 plusieurs </a:t>
            </a:r>
            <a:r>
              <a:rPr sz="1800" b="1" spc="-20" dirty="0">
                <a:latin typeface="Times New Roman"/>
                <a:cs typeface="Times New Roman"/>
              </a:rPr>
              <a:t>types  </a:t>
            </a:r>
            <a:r>
              <a:rPr sz="1800" b="1" spc="-30" dirty="0">
                <a:latin typeface="Times New Roman"/>
                <a:cs typeface="Times New Roman"/>
              </a:rPr>
              <a:t>scalaires </a:t>
            </a:r>
            <a:r>
              <a:rPr sz="1800" b="1" spc="20" dirty="0">
                <a:latin typeface="Times New Roman"/>
                <a:cs typeface="Times New Roman"/>
              </a:rPr>
              <a:t>ou </a:t>
            </a:r>
            <a:r>
              <a:rPr sz="1800" b="1" spc="-20" dirty="0">
                <a:latin typeface="Times New Roman"/>
                <a:cs typeface="Times New Roman"/>
              </a:rPr>
              <a:t>types</a:t>
            </a:r>
            <a:r>
              <a:rPr sz="1800" b="1" spc="-17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d'objets.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183" y="636244"/>
            <a:ext cx="6660515" cy="844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latin typeface="Times New Roman"/>
                <a:cs typeface="Times New Roman"/>
                <a:hlinkClick r:id="rId2"/>
              </a:rPr>
              <a:t>La</a:t>
            </a:r>
            <a:r>
              <a:rPr sz="1800" b="1" spc="-60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syntaxe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pour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définir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type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d'objet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est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donnée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ci-dessous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spc="-25" dirty="0">
                <a:latin typeface="Times New Roman"/>
                <a:cs typeface="Times New Roman"/>
              </a:rPr>
              <a:t>type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object_type_name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61290" marR="4898390">
              <a:lnSpc>
                <a:spcPct val="100000"/>
              </a:lnSpc>
            </a:pPr>
            <a:r>
              <a:rPr sz="1800" b="1" spc="-25" dirty="0">
                <a:latin typeface="Times New Roman"/>
                <a:cs typeface="Times New Roman"/>
              </a:rPr>
              <a:t>field1: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data_type  field2:data_type</a:t>
            </a:r>
            <a:endParaRPr sz="180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1800" b="1" spc="5" dirty="0">
                <a:latin typeface="Times New Roman"/>
                <a:cs typeface="Times New Roman"/>
              </a:rPr>
              <a:t>....</a:t>
            </a:r>
            <a:endParaRPr sz="180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1800" b="1" spc="-25" dirty="0">
                <a:latin typeface="Times New Roman"/>
                <a:cs typeface="Times New Roman"/>
              </a:rPr>
              <a:t>fieldn:data_type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latin typeface="Times New Roman"/>
                <a:cs typeface="Times New Roman"/>
              </a:rPr>
              <a:t>Vous</a:t>
            </a:r>
            <a:r>
              <a:rPr sz="1800" b="1" spc="-3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pouvez </a:t>
            </a:r>
            <a:r>
              <a:rPr sz="1800" b="1" spc="-15" dirty="0">
                <a:latin typeface="Times New Roman"/>
                <a:cs typeface="Times New Roman"/>
              </a:rPr>
              <a:t>considérer </a:t>
            </a:r>
            <a:r>
              <a:rPr sz="1800" b="1" spc="-30" dirty="0">
                <a:latin typeface="Times New Roman"/>
                <a:cs typeface="Times New Roman"/>
              </a:rPr>
              <a:t>l'extrait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10" dirty="0">
                <a:latin typeface="Times New Roman"/>
                <a:cs typeface="Times New Roman"/>
              </a:rPr>
              <a:t>code </a:t>
            </a:r>
            <a:r>
              <a:rPr sz="1800" b="1" spc="-15" dirty="0">
                <a:latin typeface="Times New Roman"/>
                <a:cs typeface="Times New Roman"/>
              </a:rPr>
              <a:t>suivant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4305300">
              <a:lnSpc>
                <a:spcPct val="200000"/>
              </a:lnSpc>
            </a:pPr>
            <a:r>
              <a:rPr sz="1800" b="1" spc="15" dirty="0">
                <a:latin typeface="Times New Roman"/>
                <a:cs typeface="Times New Roman"/>
              </a:rPr>
              <a:t>--Define </a:t>
            </a:r>
            <a:r>
              <a:rPr sz="1800" b="1" spc="-25" dirty="0">
                <a:latin typeface="Times New Roman"/>
                <a:cs typeface="Times New Roman"/>
              </a:rPr>
              <a:t>an </a:t>
            </a:r>
            <a:r>
              <a:rPr sz="1800" b="1" spc="-20" dirty="0">
                <a:latin typeface="Times New Roman"/>
                <a:cs typeface="Times New Roman"/>
              </a:rPr>
              <a:t>object</a:t>
            </a:r>
            <a:r>
              <a:rPr sz="1800" b="1" spc="-2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type--  </a:t>
            </a: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15" dirty="0">
                <a:latin typeface="Times New Roman"/>
                <a:cs typeface="Times New Roman"/>
              </a:rPr>
              <a:t>Student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7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508634" marR="4512310" indent="4953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stud_id:ID  </a:t>
            </a:r>
            <a:r>
              <a:rPr sz="1800" b="1" spc="-25" dirty="0">
                <a:latin typeface="Times New Roman"/>
                <a:cs typeface="Times New Roman"/>
              </a:rPr>
              <a:t>firstname: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String  </a:t>
            </a:r>
            <a:r>
              <a:rPr sz="1800" b="1" spc="-60" dirty="0">
                <a:latin typeface="Times New Roman"/>
                <a:cs typeface="Times New Roman"/>
              </a:rPr>
              <a:t>age: </a:t>
            </a:r>
            <a:r>
              <a:rPr sz="1800" b="1" dirty="0">
                <a:latin typeface="Times New Roman"/>
                <a:cs typeface="Times New Roman"/>
              </a:rPr>
              <a:t>Int  </a:t>
            </a:r>
            <a:r>
              <a:rPr sz="1800" b="1" spc="-35" dirty="0">
                <a:latin typeface="Times New Roman"/>
                <a:cs typeface="Times New Roman"/>
              </a:rPr>
              <a:t>score:Float</a:t>
            </a:r>
            <a:endParaRPr sz="18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5" dirty="0">
                <a:latin typeface="Times New Roman"/>
                <a:cs typeface="Times New Roman"/>
              </a:rPr>
              <a:t>--Defining </a:t>
            </a:r>
            <a:r>
              <a:rPr sz="1800" b="1" spc="-65" dirty="0">
                <a:latin typeface="Times New Roman"/>
                <a:cs typeface="Times New Roman"/>
              </a:rPr>
              <a:t>a </a:t>
            </a:r>
            <a:r>
              <a:rPr sz="1800" b="1" spc="-75" dirty="0">
                <a:latin typeface="Times New Roman"/>
                <a:cs typeface="Times New Roman"/>
              </a:rPr>
              <a:t>GraphQL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schema--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spc="-25" dirty="0">
                <a:latin typeface="Times New Roman"/>
                <a:cs typeface="Times New Roman"/>
              </a:rPr>
              <a:t>type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Query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stud_details:[Student]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imes New Roman"/>
              <a:cs typeface="Times New Roman"/>
            </a:endParaRPr>
          </a:p>
          <a:p>
            <a:pPr marL="29209" marR="5080">
              <a:lnSpc>
                <a:spcPct val="100000"/>
              </a:lnSpc>
            </a:pPr>
            <a:r>
              <a:rPr sz="1800" b="1" spc="-50" dirty="0">
                <a:latin typeface="Times New Roman"/>
                <a:cs typeface="Times New Roman"/>
              </a:rPr>
              <a:t>L'exemple </a:t>
            </a:r>
            <a:r>
              <a:rPr sz="1800" b="1" spc="10" dirty="0">
                <a:latin typeface="Times New Roman"/>
                <a:cs typeface="Times New Roman"/>
              </a:rPr>
              <a:t>donné </a:t>
            </a:r>
            <a:r>
              <a:rPr sz="1800" b="1" spc="-10" dirty="0">
                <a:latin typeface="Times New Roman"/>
                <a:cs typeface="Times New Roman"/>
              </a:rPr>
              <a:t>ci-dessus </a:t>
            </a:r>
            <a:r>
              <a:rPr sz="1800" b="1" spc="5" dirty="0">
                <a:latin typeface="Times New Roman"/>
                <a:cs typeface="Times New Roman"/>
              </a:rPr>
              <a:t>définit un </a:t>
            </a:r>
            <a:r>
              <a:rPr sz="1800" b="1" spc="-20" dirty="0">
                <a:latin typeface="Times New Roman"/>
                <a:cs typeface="Times New Roman"/>
              </a:rPr>
              <a:t>objet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dirty="0">
                <a:latin typeface="Times New Roman"/>
                <a:cs typeface="Times New Roman"/>
              </a:rPr>
              <a:t>données  </a:t>
            </a:r>
            <a:r>
              <a:rPr sz="1800" b="1" spc="-10" dirty="0">
                <a:latin typeface="Times New Roman"/>
                <a:cs typeface="Times New Roman"/>
              </a:rPr>
              <a:t>Student. </a:t>
            </a:r>
            <a:r>
              <a:rPr sz="1800" b="1" spc="-114" dirty="0">
                <a:latin typeface="Times New Roman"/>
                <a:cs typeface="Times New Roman"/>
              </a:rPr>
              <a:t>Le </a:t>
            </a:r>
            <a:r>
              <a:rPr sz="1800" b="1" spc="-25" dirty="0">
                <a:latin typeface="Times New Roman"/>
                <a:cs typeface="Times New Roman"/>
              </a:rPr>
              <a:t>champ </a:t>
            </a:r>
            <a:r>
              <a:rPr sz="1800" b="1" spc="-10" dirty="0">
                <a:latin typeface="Times New Roman"/>
                <a:cs typeface="Times New Roman"/>
              </a:rPr>
              <a:t>stud_details </a:t>
            </a:r>
            <a:r>
              <a:rPr sz="1800" b="1" spc="-20" dirty="0">
                <a:latin typeface="Times New Roman"/>
                <a:cs typeface="Times New Roman"/>
              </a:rPr>
              <a:t>dans </a:t>
            </a:r>
            <a:r>
              <a:rPr sz="1800" b="1" spc="-10" dirty="0">
                <a:latin typeface="Times New Roman"/>
                <a:cs typeface="Times New Roman"/>
              </a:rPr>
              <a:t>le </a:t>
            </a:r>
            <a:r>
              <a:rPr sz="1800" b="1" spc="-20" dirty="0">
                <a:latin typeface="Times New Roman"/>
                <a:cs typeface="Times New Roman"/>
              </a:rPr>
              <a:t>schéma </a:t>
            </a:r>
            <a:r>
              <a:rPr sz="1800" b="1" spc="-25" dirty="0">
                <a:latin typeface="Times New Roman"/>
                <a:cs typeface="Times New Roman"/>
              </a:rPr>
              <a:t>racine </a:t>
            </a:r>
            <a:r>
              <a:rPr sz="1800" b="1" spc="-40" dirty="0">
                <a:latin typeface="Times New Roman"/>
                <a:cs typeface="Times New Roman"/>
              </a:rPr>
              <a:t>Query</a:t>
            </a:r>
            <a:r>
              <a:rPr sz="1800" b="1" spc="-275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Times New Roman"/>
                <a:cs typeface="Times New Roman"/>
              </a:rPr>
              <a:t>renverra  </a:t>
            </a:r>
            <a:r>
              <a:rPr sz="1800" b="1" dirty="0">
                <a:latin typeface="Times New Roman"/>
                <a:cs typeface="Times New Roman"/>
              </a:rPr>
              <a:t>une liste </a:t>
            </a:r>
            <a:r>
              <a:rPr sz="1800" b="1" spc="-35" dirty="0">
                <a:latin typeface="Times New Roman"/>
                <a:cs typeface="Times New Roman"/>
              </a:rPr>
              <a:t>d'objets</a:t>
            </a:r>
            <a:r>
              <a:rPr sz="1800" b="1" spc="-1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Student.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867" y="486982"/>
            <a:ext cx="6772909" cy="976122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00" b="1" spc="-3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Type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de</a:t>
            </a:r>
            <a:r>
              <a:rPr sz="18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requête</a:t>
            </a:r>
            <a:endParaRPr sz="1800">
              <a:latin typeface="Times New Roman"/>
              <a:cs typeface="Times New Roman"/>
            </a:endParaRPr>
          </a:p>
          <a:p>
            <a:pPr marL="113030" marR="128905">
              <a:lnSpc>
                <a:spcPct val="100000"/>
              </a:lnSpc>
              <a:spcBef>
                <a:spcPts val="1140"/>
              </a:spcBef>
            </a:pPr>
            <a:r>
              <a:rPr sz="1800" b="1" spc="5" dirty="0">
                <a:latin typeface="Times New Roman"/>
                <a:cs typeface="Times New Roman"/>
              </a:rPr>
              <a:t>Une </a:t>
            </a:r>
            <a:r>
              <a:rPr sz="1800" b="1" spc="-20" dirty="0">
                <a:latin typeface="Times New Roman"/>
                <a:cs typeface="Times New Roman"/>
              </a:rPr>
              <a:t>requête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-5" dirty="0">
                <a:latin typeface="Times New Roman"/>
                <a:cs typeface="Times New Roman"/>
              </a:rPr>
              <a:t>est </a:t>
            </a:r>
            <a:r>
              <a:rPr sz="1800" b="1" dirty="0">
                <a:latin typeface="Times New Roman"/>
                <a:cs typeface="Times New Roman"/>
              </a:rPr>
              <a:t>utilisée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35" dirty="0">
                <a:latin typeface="Times New Roman"/>
                <a:cs typeface="Times New Roman"/>
              </a:rPr>
              <a:t>récupérer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dirty="0">
                <a:latin typeface="Times New Roman"/>
                <a:cs typeface="Times New Roman"/>
              </a:rPr>
              <a:t>données. </a:t>
            </a:r>
            <a:r>
              <a:rPr sz="1800" b="1" spc="-50" dirty="0">
                <a:latin typeface="Times New Roman"/>
                <a:cs typeface="Times New Roman"/>
              </a:rPr>
              <a:t>C'est  </a:t>
            </a:r>
            <a:r>
              <a:rPr sz="1800" b="1" spc="5" dirty="0">
                <a:latin typeface="Times New Roman"/>
                <a:cs typeface="Times New Roman"/>
              </a:rPr>
              <a:t>comme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demander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une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ressource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dans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API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basées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sur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80" dirty="0">
                <a:latin typeface="Times New Roman"/>
                <a:cs typeface="Times New Roman"/>
              </a:rPr>
              <a:t>REST.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Pour  </a:t>
            </a:r>
            <a:r>
              <a:rPr sz="1800" b="1" spc="-25" dirty="0">
                <a:latin typeface="Times New Roman"/>
                <a:cs typeface="Times New Roman"/>
              </a:rPr>
              <a:t>faire </a:t>
            </a:r>
            <a:r>
              <a:rPr sz="1800" b="1" dirty="0">
                <a:latin typeface="Times New Roman"/>
                <a:cs typeface="Times New Roman"/>
              </a:rPr>
              <a:t>simple, </a:t>
            </a:r>
            <a:r>
              <a:rPr sz="1800" b="1" spc="-10" dirty="0">
                <a:latin typeface="Times New Roman"/>
                <a:cs typeface="Times New Roman"/>
              </a:rPr>
              <a:t>le </a:t>
            </a: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20" dirty="0">
                <a:latin typeface="Times New Roman"/>
                <a:cs typeface="Times New Roman"/>
              </a:rPr>
              <a:t>requête </a:t>
            </a:r>
            <a:r>
              <a:rPr sz="1800" b="1" spc="-5" dirty="0">
                <a:latin typeface="Times New Roman"/>
                <a:cs typeface="Times New Roman"/>
              </a:rPr>
              <a:t>est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spc="-20" dirty="0">
                <a:latin typeface="Times New Roman"/>
                <a:cs typeface="Times New Roman"/>
              </a:rPr>
              <a:t>requête </a:t>
            </a:r>
            <a:r>
              <a:rPr sz="1800" b="1" spc="-15" dirty="0">
                <a:latin typeface="Times New Roman"/>
                <a:cs typeface="Times New Roman"/>
              </a:rPr>
              <a:t>envoyée </a:t>
            </a:r>
            <a:r>
              <a:rPr sz="1800" b="1" spc="-50" dirty="0">
                <a:latin typeface="Times New Roman"/>
                <a:cs typeface="Times New Roman"/>
              </a:rPr>
              <a:t>par </a:t>
            </a:r>
            <a:r>
              <a:rPr sz="1800" b="1" dirty="0">
                <a:latin typeface="Times New Roman"/>
                <a:cs typeface="Times New Roman"/>
              </a:rPr>
              <a:t>une  </a:t>
            </a:r>
            <a:r>
              <a:rPr sz="1800" b="1" spc="-10" dirty="0">
                <a:latin typeface="Times New Roman"/>
                <a:cs typeface="Times New Roman"/>
              </a:rPr>
              <a:t>application </a:t>
            </a:r>
            <a:r>
              <a:rPr sz="1800" b="1" spc="-5" dirty="0">
                <a:latin typeface="Times New Roman"/>
                <a:cs typeface="Times New Roman"/>
              </a:rPr>
              <a:t>cliente </a:t>
            </a:r>
            <a:r>
              <a:rPr sz="1800" b="1" spc="-35" dirty="0">
                <a:latin typeface="Times New Roman"/>
                <a:cs typeface="Times New Roman"/>
              </a:rPr>
              <a:t>au serveur </a:t>
            </a:r>
            <a:r>
              <a:rPr sz="1800" b="1" spc="-65" dirty="0">
                <a:latin typeface="Times New Roman"/>
                <a:cs typeface="Times New Roman"/>
              </a:rPr>
              <a:t>GraphQL.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5" dirty="0">
                <a:latin typeface="Times New Roman"/>
                <a:cs typeface="Times New Roman"/>
              </a:rPr>
              <a:t>utilise </a:t>
            </a:r>
            <a:r>
              <a:rPr sz="1800" b="1" spc="-10" dirty="0">
                <a:latin typeface="Times New Roman"/>
                <a:cs typeface="Times New Roman"/>
              </a:rPr>
              <a:t>le </a:t>
            </a:r>
            <a:r>
              <a:rPr sz="1800" b="1" spc="-25" dirty="0">
                <a:latin typeface="Times New Roman"/>
                <a:cs typeface="Times New Roman"/>
              </a:rPr>
              <a:t>langage 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15" dirty="0">
                <a:latin typeface="Times New Roman"/>
                <a:cs typeface="Times New Roman"/>
              </a:rPr>
              <a:t>définition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20" dirty="0">
                <a:latin typeface="Times New Roman"/>
                <a:cs typeface="Times New Roman"/>
              </a:rPr>
              <a:t>schéma </a:t>
            </a:r>
            <a:r>
              <a:rPr sz="1800" b="1" spc="-35" dirty="0">
                <a:latin typeface="Times New Roman"/>
                <a:cs typeface="Times New Roman"/>
              </a:rPr>
              <a:t>(SDL)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5" dirty="0">
                <a:latin typeface="Times New Roman"/>
                <a:cs typeface="Times New Roman"/>
              </a:rPr>
              <a:t>définir </a:t>
            </a:r>
            <a:r>
              <a:rPr sz="1800" b="1" dirty="0">
                <a:latin typeface="Times New Roman"/>
                <a:cs typeface="Times New Roman"/>
              </a:rPr>
              <a:t>une </a:t>
            </a:r>
            <a:r>
              <a:rPr sz="1800" b="1" spc="-20" dirty="0">
                <a:latin typeface="Times New Roman"/>
                <a:cs typeface="Times New Roman"/>
              </a:rPr>
              <a:t>requête. </a:t>
            </a:r>
            <a:r>
              <a:rPr sz="1800" b="1" spc="-114" dirty="0">
                <a:latin typeface="Times New Roman"/>
                <a:cs typeface="Times New Roman"/>
              </a:rPr>
              <a:t>Le </a:t>
            </a: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15" dirty="0">
                <a:latin typeface="Times New Roman"/>
                <a:cs typeface="Times New Roman"/>
              </a:rPr>
              <a:t>de  </a:t>
            </a:r>
            <a:r>
              <a:rPr sz="1800" b="1" spc="-20" dirty="0">
                <a:latin typeface="Times New Roman"/>
                <a:cs typeface="Times New Roman"/>
              </a:rPr>
              <a:t>requête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est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l'un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nombreux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types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niveau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racine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dans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imes New Roman"/>
                <a:cs typeface="Times New Roman"/>
              </a:rPr>
              <a:t>GraphQL.</a:t>
            </a:r>
            <a:endParaRPr sz="1800">
              <a:latin typeface="Times New Roman"/>
              <a:cs typeface="Times New Roman"/>
            </a:endParaRPr>
          </a:p>
          <a:p>
            <a:pPr marL="138430" marR="243840">
              <a:lnSpc>
                <a:spcPct val="133300"/>
              </a:lnSpc>
              <a:spcBef>
                <a:spcPts val="325"/>
              </a:spcBef>
            </a:pPr>
            <a:r>
              <a:rPr sz="1800" b="1" spc="-135" dirty="0">
                <a:latin typeface="Times New Roman"/>
                <a:cs typeface="Times New Roman"/>
              </a:rPr>
              <a:t>La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syntaxe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pour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définir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une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requête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est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comme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indiqué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ci-dessous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  </a:t>
            </a: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40" dirty="0">
                <a:latin typeface="Times New Roman"/>
                <a:cs typeface="Times New Roman"/>
              </a:rPr>
              <a:t>Query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spc="-7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87020" marR="4885690">
              <a:lnSpc>
                <a:spcPct val="133300"/>
              </a:lnSpc>
            </a:pPr>
            <a:r>
              <a:rPr sz="1800" b="1" spc="-25" dirty="0">
                <a:latin typeface="Times New Roman"/>
                <a:cs typeface="Times New Roman"/>
              </a:rPr>
              <a:t>field1: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data_type  field2:data_type</a:t>
            </a:r>
            <a:endParaRPr sz="1800">
              <a:latin typeface="Times New Roman"/>
              <a:cs typeface="Times New Roman"/>
            </a:endParaRPr>
          </a:p>
          <a:p>
            <a:pPr marL="138430" marR="5080">
              <a:lnSpc>
                <a:spcPct val="100000"/>
              </a:lnSpc>
              <a:spcBef>
                <a:spcPts val="2160"/>
              </a:spcBef>
            </a:pPr>
            <a:r>
              <a:rPr sz="1800" b="1" spc="-30" dirty="0">
                <a:latin typeface="Times New Roman"/>
                <a:cs typeface="Times New Roman"/>
              </a:rPr>
              <a:t>field3(param1:data_type,param2:data_type,...paramN:data_type):dat  </a:t>
            </a:r>
            <a:r>
              <a:rPr sz="1800" b="1" spc="-25" dirty="0">
                <a:latin typeface="Times New Roman"/>
                <a:cs typeface="Times New Roman"/>
              </a:rPr>
              <a:t>a_type</a:t>
            </a:r>
            <a:endParaRPr sz="1800">
              <a:latin typeface="Times New Roman"/>
              <a:cs typeface="Times New Roman"/>
            </a:endParaRPr>
          </a:p>
          <a:p>
            <a:pPr marL="138430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38430">
              <a:lnSpc>
                <a:spcPct val="100000"/>
              </a:lnSpc>
              <a:spcBef>
                <a:spcPts val="720"/>
              </a:spcBef>
            </a:pPr>
            <a:r>
              <a:rPr sz="1800" b="1" spc="15" dirty="0">
                <a:latin typeface="Times New Roman"/>
                <a:cs typeface="Times New Roman"/>
              </a:rPr>
              <a:t>Un </a:t>
            </a:r>
            <a:r>
              <a:rPr sz="1800" b="1" spc="-10" dirty="0">
                <a:latin typeface="Times New Roman"/>
                <a:cs typeface="Times New Roman"/>
              </a:rPr>
              <a:t>exemple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15" dirty="0">
                <a:latin typeface="Times New Roman"/>
                <a:cs typeface="Times New Roman"/>
              </a:rPr>
              <a:t>définition</a:t>
            </a:r>
            <a:r>
              <a:rPr sz="1800" b="1" spc="-30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d'une </a:t>
            </a:r>
            <a:r>
              <a:rPr sz="1800" b="1" spc="-20" dirty="0">
                <a:latin typeface="Times New Roman"/>
                <a:cs typeface="Times New Roman"/>
              </a:rPr>
              <a:t>requête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87020" marR="4984115" indent="-149225">
              <a:lnSpc>
                <a:spcPct val="133300"/>
              </a:lnSpc>
            </a:pP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40" dirty="0">
                <a:latin typeface="Times New Roman"/>
                <a:cs typeface="Times New Roman"/>
              </a:rPr>
              <a:t>Query </a:t>
            </a:r>
            <a:r>
              <a:rPr sz="1800" b="1" spc="-70" dirty="0">
                <a:latin typeface="Times New Roman"/>
                <a:cs typeface="Times New Roman"/>
              </a:rPr>
              <a:t>{  </a:t>
            </a:r>
            <a:r>
              <a:rPr sz="1800" b="1" spc="-25" dirty="0">
                <a:latin typeface="Times New Roman"/>
                <a:cs typeface="Times New Roman"/>
              </a:rPr>
              <a:t>greeting: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String</a:t>
            </a:r>
            <a:endParaRPr sz="1800">
              <a:latin typeface="Times New Roman"/>
              <a:cs typeface="Times New Roman"/>
            </a:endParaRPr>
          </a:p>
          <a:p>
            <a:pPr marL="138430">
              <a:lnSpc>
                <a:spcPct val="100000"/>
              </a:lnSpc>
              <a:spcBef>
                <a:spcPts val="720"/>
              </a:spcBef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2205"/>
              </a:spcBef>
            </a:pPr>
            <a:r>
              <a:rPr sz="18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Type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de</a:t>
            </a:r>
            <a:r>
              <a:rPr sz="18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mutation</a:t>
            </a:r>
            <a:endParaRPr sz="1800">
              <a:latin typeface="Times New Roman"/>
              <a:cs typeface="Times New Roman"/>
            </a:endParaRPr>
          </a:p>
          <a:p>
            <a:pPr marL="205104" marR="49530">
              <a:lnSpc>
                <a:spcPct val="100000"/>
              </a:lnSpc>
              <a:spcBef>
                <a:spcPts val="1295"/>
              </a:spcBef>
            </a:pPr>
            <a:r>
              <a:rPr sz="1800" b="1" spc="-80" dirty="0">
                <a:latin typeface="Times New Roman"/>
                <a:cs typeface="Times New Roman"/>
              </a:rPr>
              <a:t>Les </a:t>
            </a:r>
            <a:r>
              <a:rPr sz="1800" b="1" spc="5" dirty="0">
                <a:latin typeface="Times New Roman"/>
                <a:cs typeface="Times New Roman"/>
              </a:rPr>
              <a:t>mutations </a:t>
            </a:r>
            <a:r>
              <a:rPr sz="1800" b="1" spc="15" dirty="0">
                <a:latin typeface="Times New Roman"/>
                <a:cs typeface="Times New Roman"/>
              </a:rPr>
              <a:t>sont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spc="-5" dirty="0">
                <a:latin typeface="Times New Roman"/>
                <a:cs typeface="Times New Roman"/>
              </a:rPr>
              <a:t>opérations </a:t>
            </a:r>
            <a:r>
              <a:rPr sz="1800" b="1" spc="-15" dirty="0">
                <a:latin typeface="Times New Roman"/>
                <a:cs typeface="Times New Roman"/>
              </a:rPr>
              <a:t>envoyées </a:t>
            </a:r>
            <a:r>
              <a:rPr sz="1800" b="1" spc="-35" dirty="0">
                <a:latin typeface="Times New Roman"/>
                <a:cs typeface="Times New Roman"/>
              </a:rPr>
              <a:t>au serveur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35" dirty="0">
                <a:latin typeface="Times New Roman"/>
                <a:cs typeface="Times New Roman"/>
              </a:rPr>
              <a:t>créer,  </a:t>
            </a:r>
            <a:r>
              <a:rPr sz="1800" b="1" spc="-10" dirty="0">
                <a:latin typeface="Times New Roman"/>
                <a:cs typeface="Times New Roman"/>
              </a:rPr>
              <a:t>mettre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imes New Roman"/>
                <a:cs typeface="Times New Roman"/>
              </a:rPr>
              <a:t>à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jour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ou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supprimer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données.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Ceux-ci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sont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analogues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aux  </a:t>
            </a:r>
            <a:r>
              <a:rPr sz="1800" b="1" spc="-40" dirty="0">
                <a:latin typeface="Times New Roman"/>
                <a:cs typeface="Times New Roman"/>
              </a:rPr>
              <a:t>verbes </a:t>
            </a:r>
            <a:r>
              <a:rPr sz="1800" b="1" spc="-15" dirty="0">
                <a:latin typeface="Times New Roman"/>
                <a:cs typeface="Times New Roman"/>
              </a:rPr>
              <a:t>PUT, </a:t>
            </a:r>
            <a:r>
              <a:rPr sz="1800" b="1" spc="-35" dirty="0">
                <a:latin typeface="Times New Roman"/>
                <a:cs typeface="Times New Roman"/>
              </a:rPr>
              <a:t>POST, PATCH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-110" dirty="0">
                <a:latin typeface="Times New Roman"/>
                <a:cs typeface="Times New Roman"/>
              </a:rPr>
              <a:t>DELETE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30" dirty="0">
                <a:latin typeface="Times New Roman"/>
                <a:cs typeface="Times New Roman"/>
              </a:rPr>
              <a:t>appeler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25" dirty="0">
                <a:latin typeface="Times New Roman"/>
                <a:cs typeface="Times New Roman"/>
              </a:rPr>
              <a:t>API basées  </a:t>
            </a:r>
            <a:r>
              <a:rPr sz="1800" b="1" spc="-30" dirty="0">
                <a:latin typeface="Times New Roman"/>
                <a:cs typeface="Times New Roman"/>
              </a:rPr>
              <a:t>sur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80" dirty="0">
                <a:latin typeface="Times New Roman"/>
                <a:cs typeface="Times New Roman"/>
              </a:rPr>
              <a:t>REST.</a:t>
            </a:r>
            <a:endParaRPr sz="1800">
              <a:latin typeface="Times New Roman"/>
              <a:cs typeface="Times New Roman"/>
            </a:endParaRPr>
          </a:p>
          <a:p>
            <a:pPr marL="205104" marR="189230">
              <a:lnSpc>
                <a:spcPct val="100000"/>
              </a:lnSpc>
              <a:spcBef>
                <a:spcPts val="2160"/>
              </a:spcBef>
            </a:pPr>
            <a:r>
              <a:rPr sz="1800" b="1" spc="-135" dirty="0">
                <a:latin typeface="Times New Roman"/>
                <a:cs typeface="Times New Roman"/>
              </a:rPr>
              <a:t>La </a:t>
            </a:r>
            <a:r>
              <a:rPr sz="1800" b="1" spc="5" dirty="0">
                <a:latin typeface="Times New Roman"/>
                <a:cs typeface="Times New Roman"/>
              </a:rPr>
              <a:t>mutation </a:t>
            </a:r>
            <a:r>
              <a:rPr sz="1800" b="1" spc="-5" dirty="0">
                <a:latin typeface="Times New Roman"/>
                <a:cs typeface="Times New Roman"/>
              </a:rPr>
              <a:t>est </a:t>
            </a:r>
            <a:r>
              <a:rPr sz="1800" b="1" spc="-35" dirty="0">
                <a:latin typeface="Times New Roman"/>
                <a:cs typeface="Times New Roman"/>
              </a:rPr>
              <a:t>l'un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spc="-20" dirty="0">
                <a:latin typeface="Times New Roman"/>
                <a:cs typeface="Times New Roman"/>
              </a:rPr>
              <a:t>types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dirty="0">
                <a:latin typeface="Times New Roman"/>
                <a:cs typeface="Times New Roman"/>
              </a:rPr>
              <a:t>données </a:t>
            </a:r>
            <a:r>
              <a:rPr sz="1800" b="1" spc="-15" dirty="0">
                <a:latin typeface="Times New Roman"/>
                <a:cs typeface="Times New Roman"/>
              </a:rPr>
              <a:t>de niveau </a:t>
            </a:r>
            <a:r>
              <a:rPr sz="1800" b="1" spc="-25" dirty="0">
                <a:latin typeface="Times New Roman"/>
                <a:cs typeface="Times New Roman"/>
              </a:rPr>
              <a:t>racine </a:t>
            </a:r>
            <a:r>
              <a:rPr sz="1800" b="1" spc="-20" dirty="0">
                <a:latin typeface="Times New Roman"/>
                <a:cs typeface="Times New Roman"/>
              </a:rPr>
              <a:t>dans  </a:t>
            </a:r>
            <a:r>
              <a:rPr sz="1800" b="1" spc="-65" dirty="0">
                <a:latin typeface="Times New Roman"/>
                <a:cs typeface="Times New Roman"/>
              </a:rPr>
              <a:t>GraphQL. </a:t>
            </a:r>
            <a:r>
              <a:rPr sz="1800" b="1" spc="-114" dirty="0">
                <a:latin typeface="Times New Roman"/>
                <a:cs typeface="Times New Roman"/>
              </a:rPr>
              <a:t>Le </a:t>
            </a: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40" dirty="0">
                <a:latin typeface="Times New Roman"/>
                <a:cs typeface="Times New Roman"/>
              </a:rPr>
              <a:t>Query </a:t>
            </a:r>
            <a:r>
              <a:rPr sz="1800" b="1" spc="5" dirty="0">
                <a:latin typeface="Times New Roman"/>
                <a:cs typeface="Times New Roman"/>
              </a:rPr>
              <a:t>définit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10" dirty="0">
                <a:latin typeface="Times New Roman"/>
                <a:cs typeface="Times New Roman"/>
              </a:rPr>
              <a:t>points </a:t>
            </a:r>
            <a:r>
              <a:rPr sz="1800" b="1" spc="-30" dirty="0">
                <a:latin typeface="Times New Roman"/>
                <a:cs typeface="Times New Roman"/>
              </a:rPr>
              <a:t>d'entrée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10" dirty="0">
                <a:latin typeface="Times New Roman"/>
                <a:cs typeface="Times New Roman"/>
              </a:rPr>
              <a:t>les  </a:t>
            </a:r>
            <a:r>
              <a:rPr sz="1800" b="1" spc="-5" dirty="0">
                <a:latin typeface="Times New Roman"/>
                <a:cs typeface="Times New Roman"/>
              </a:rPr>
              <a:t>opérations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récupération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données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tandis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que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type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Mutation  </a:t>
            </a:r>
            <a:r>
              <a:rPr sz="1800" b="1" spc="-5" dirty="0">
                <a:latin typeface="Times New Roman"/>
                <a:cs typeface="Times New Roman"/>
              </a:rPr>
              <a:t>spécifie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10" dirty="0">
                <a:latin typeface="Times New Roman"/>
                <a:cs typeface="Times New Roman"/>
              </a:rPr>
              <a:t>points </a:t>
            </a:r>
            <a:r>
              <a:rPr sz="1800" b="1" spc="-30" dirty="0">
                <a:latin typeface="Times New Roman"/>
                <a:cs typeface="Times New Roman"/>
              </a:rPr>
              <a:t>d'entrée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5" dirty="0">
                <a:latin typeface="Times New Roman"/>
                <a:cs typeface="Times New Roman"/>
              </a:rPr>
              <a:t>opérations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dirty="0">
                <a:latin typeface="Times New Roman"/>
                <a:cs typeface="Times New Roman"/>
              </a:rPr>
              <a:t>manipulation </a:t>
            </a:r>
            <a:r>
              <a:rPr sz="1800" b="1" spc="-15" dirty="0">
                <a:latin typeface="Times New Roman"/>
                <a:cs typeface="Times New Roman"/>
              </a:rPr>
              <a:t>de  </a:t>
            </a:r>
            <a:r>
              <a:rPr sz="1800" b="1" dirty="0">
                <a:latin typeface="Times New Roman"/>
                <a:cs typeface="Times New Roman"/>
              </a:rPr>
              <a:t>données.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473" y="966495"/>
            <a:ext cx="6795770" cy="792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latin typeface="Times New Roman"/>
                <a:cs typeface="Times New Roman"/>
              </a:rPr>
              <a:t>La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syntaxe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pour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définir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type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mutation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est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donnée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ci-dessous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03200" marR="4991735" indent="-149225">
              <a:lnSpc>
                <a:spcPct val="100000"/>
              </a:lnSpc>
              <a:spcBef>
                <a:spcPts val="2160"/>
              </a:spcBef>
            </a:pP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10" dirty="0">
                <a:latin typeface="Times New Roman"/>
                <a:cs typeface="Times New Roman"/>
              </a:rPr>
              <a:t>Mutation </a:t>
            </a:r>
            <a:r>
              <a:rPr sz="1800" b="1" spc="-70" dirty="0">
                <a:latin typeface="Times New Roman"/>
                <a:cs typeface="Times New Roman"/>
              </a:rPr>
              <a:t>{  </a:t>
            </a:r>
            <a:r>
              <a:rPr sz="1800" b="1" spc="-25" dirty="0">
                <a:latin typeface="Times New Roman"/>
                <a:cs typeface="Times New Roman"/>
              </a:rPr>
              <a:t>field1: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data_type</a:t>
            </a:r>
            <a:endParaRPr sz="18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2160"/>
              </a:spcBef>
            </a:pPr>
            <a:r>
              <a:rPr sz="1800" b="1" spc="-30" dirty="0">
                <a:latin typeface="Times New Roman"/>
                <a:cs typeface="Times New Roman"/>
              </a:rPr>
              <a:t>field2(param1:data_type,param2:data_type,...paramN:data_type):data</a:t>
            </a:r>
            <a:endParaRPr sz="18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1800" b="1" spc="-20" dirty="0">
                <a:latin typeface="Times New Roman"/>
                <a:cs typeface="Times New Roman"/>
              </a:rPr>
              <a:t>_type</a:t>
            </a:r>
            <a:endParaRPr sz="18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54610" marR="174625">
              <a:lnSpc>
                <a:spcPct val="100000"/>
              </a:lnSpc>
              <a:spcBef>
                <a:spcPts val="2160"/>
              </a:spcBef>
            </a:pPr>
            <a:r>
              <a:rPr sz="1800" b="1" spc="-55" dirty="0">
                <a:latin typeface="Times New Roman"/>
                <a:cs typeface="Times New Roman"/>
              </a:rPr>
              <a:t>Par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exemple,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nous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pouvons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définir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type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mutation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pour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ajouter 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5" dirty="0">
                <a:latin typeface="Times New Roman"/>
                <a:cs typeface="Times New Roman"/>
              </a:rPr>
              <a:t>nouvel étudiant </a:t>
            </a:r>
            <a:r>
              <a:rPr sz="1800" b="1" spc="5" dirty="0">
                <a:latin typeface="Times New Roman"/>
                <a:cs typeface="Times New Roman"/>
              </a:rPr>
              <a:t>comme </a:t>
            </a:r>
            <a:r>
              <a:rPr sz="1800" b="1" spc="-5" dirty="0">
                <a:latin typeface="Times New Roman"/>
                <a:cs typeface="Times New Roman"/>
              </a:rPr>
              <a:t>ci-dessous</a:t>
            </a:r>
            <a:r>
              <a:rPr sz="1800" b="1" spc="-305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2160"/>
              </a:spcBef>
            </a:pP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10" dirty="0">
                <a:latin typeface="Times New Roman"/>
                <a:cs typeface="Times New Roman"/>
              </a:rPr>
              <a:t>Mutation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spc="-7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sz="1800" b="1" spc="-20" dirty="0">
                <a:latin typeface="Times New Roman"/>
                <a:cs typeface="Times New Roman"/>
              </a:rPr>
              <a:t>addStudent(firstName: String, </a:t>
            </a:r>
            <a:r>
              <a:rPr sz="1800" b="1" spc="-30" dirty="0">
                <a:latin typeface="Times New Roman"/>
                <a:cs typeface="Times New Roman"/>
              </a:rPr>
              <a:t>lastName: String):</a:t>
            </a:r>
            <a:r>
              <a:rPr sz="1800" b="1" spc="-1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Student</a:t>
            </a:r>
            <a:endParaRPr sz="18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Type</a:t>
            </a:r>
            <a:r>
              <a:rPr sz="20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d'énumération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188595" marR="29845">
              <a:lnSpc>
                <a:spcPct val="100000"/>
              </a:lnSpc>
            </a:pPr>
            <a:r>
              <a:rPr sz="1800" b="1" spc="15" dirty="0">
                <a:latin typeface="Times New Roman"/>
                <a:cs typeface="Times New Roman"/>
              </a:rPr>
              <a:t>Un </a:t>
            </a:r>
            <a:r>
              <a:rPr sz="1800" b="1" spc="-35" dirty="0">
                <a:latin typeface="Times New Roman"/>
                <a:cs typeface="Times New Roman"/>
              </a:rPr>
              <a:t>Enum </a:t>
            </a:r>
            <a:r>
              <a:rPr sz="1800" b="1" spc="-5" dirty="0">
                <a:latin typeface="Times New Roman"/>
                <a:cs typeface="Times New Roman"/>
              </a:rPr>
              <a:t>est similaire </a:t>
            </a:r>
            <a:r>
              <a:rPr sz="1800" b="1" spc="-65" dirty="0">
                <a:latin typeface="Times New Roman"/>
                <a:cs typeface="Times New Roman"/>
              </a:rPr>
              <a:t>à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25" dirty="0">
                <a:latin typeface="Times New Roman"/>
                <a:cs typeface="Times New Roman"/>
              </a:rPr>
              <a:t>type scalaire. </a:t>
            </a:r>
            <a:r>
              <a:rPr sz="1800" b="1" spc="-80" dirty="0">
                <a:latin typeface="Times New Roman"/>
                <a:cs typeface="Times New Roman"/>
              </a:rPr>
              <a:t>Les </a:t>
            </a:r>
            <a:r>
              <a:rPr sz="1800" b="1" spc="-5" dirty="0">
                <a:latin typeface="Times New Roman"/>
                <a:cs typeface="Times New Roman"/>
              </a:rPr>
              <a:t>énumérations </a:t>
            </a:r>
            <a:r>
              <a:rPr sz="1800" b="1" spc="15" dirty="0">
                <a:latin typeface="Times New Roman"/>
                <a:cs typeface="Times New Roman"/>
              </a:rPr>
              <a:t>sont  </a:t>
            </a:r>
            <a:r>
              <a:rPr sz="1800" b="1" dirty="0">
                <a:latin typeface="Times New Roman"/>
                <a:cs typeface="Times New Roman"/>
              </a:rPr>
              <a:t>utiles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dans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une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situation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où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la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valeur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d'un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champ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doit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provenir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d'une  </a:t>
            </a:r>
            <a:r>
              <a:rPr sz="1800" b="1" dirty="0">
                <a:latin typeface="Times New Roman"/>
                <a:cs typeface="Times New Roman"/>
              </a:rPr>
              <a:t>liste </a:t>
            </a:r>
            <a:r>
              <a:rPr sz="1800" b="1" spc="-5" dirty="0">
                <a:latin typeface="Times New Roman"/>
                <a:cs typeface="Times New Roman"/>
              </a:rPr>
              <a:t>d'options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prescrite.</a:t>
            </a:r>
            <a:endParaRPr sz="1800">
              <a:latin typeface="Times New Roman"/>
              <a:cs typeface="Times New Roman"/>
            </a:endParaRPr>
          </a:p>
          <a:p>
            <a:pPr marL="188595" marR="2540635">
              <a:lnSpc>
                <a:spcPct val="200000"/>
              </a:lnSpc>
            </a:pPr>
            <a:r>
              <a:rPr sz="1800" b="1" spc="-135" dirty="0">
                <a:latin typeface="Times New Roman"/>
                <a:cs typeface="Times New Roman"/>
              </a:rPr>
              <a:t>La </a:t>
            </a:r>
            <a:r>
              <a:rPr sz="1800" b="1" spc="-25" dirty="0">
                <a:latin typeface="Times New Roman"/>
                <a:cs typeface="Times New Roman"/>
              </a:rPr>
              <a:t>syntaxe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5" dirty="0">
                <a:latin typeface="Times New Roman"/>
                <a:cs typeface="Times New Roman"/>
              </a:rPr>
              <a:t>définir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35" dirty="0">
                <a:latin typeface="Times New Roman"/>
                <a:cs typeface="Times New Roman"/>
              </a:rPr>
              <a:t>Enum </a:t>
            </a:r>
            <a:r>
              <a:rPr sz="1800" b="1" spc="-5" dirty="0">
                <a:latin typeface="Times New Roman"/>
                <a:cs typeface="Times New Roman"/>
              </a:rPr>
              <a:t>est</a:t>
            </a:r>
            <a:r>
              <a:rPr sz="1800" b="1" spc="-25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-  </a:t>
            </a:r>
            <a:r>
              <a:rPr sz="1800" b="1" spc="-25" dirty="0">
                <a:latin typeface="Times New Roman"/>
                <a:cs typeface="Times New Roman"/>
              </a:rPr>
              <a:t>type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enum_name{</a:t>
            </a:r>
            <a:endParaRPr sz="1800">
              <a:latin typeface="Times New Roman"/>
              <a:cs typeface="Times New Roman"/>
            </a:endParaRPr>
          </a:p>
          <a:p>
            <a:pPr marL="337185" marR="5832475">
              <a:lnSpc>
                <a:spcPct val="100000"/>
              </a:lnSpc>
            </a:pPr>
            <a:r>
              <a:rPr sz="1800" b="1" spc="-25" dirty="0">
                <a:latin typeface="Times New Roman"/>
                <a:cs typeface="Times New Roman"/>
              </a:rPr>
              <a:t>value1  value2</a:t>
            </a:r>
            <a:endParaRPr sz="1800">
              <a:latin typeface="Times New Roman"/>
              <a:cs typeface="Times New Roman"/>
            </a:endParaRPr>
          </a:p>
          <a:p>
            <a:pPr marL="188595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78" y="651420"/>
            <a:ext cx="6725920" cy="92475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spc="-55" dirty="0">
                <a:latin typeface="Times New Roman"/>
                <a:cs typeface="Times New Roman"/>
              </a:rPr>
              <a:t>L'extrait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suivant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illustre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comment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type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enum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peut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être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défini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  <a:hlinkClick r:id="rId2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61290" marR="4725670" indent="-149225">
              <a:lnSpc>
                <a:spcPct val="111100"/>
              </a:lnSpc>
            </a:pPr>
            <a:r>
              <a:rPr sz="1800" b="1" spc="-25" dirty="0">
                <a:latin typeface="Times New Roman"/>
                <a:cs typeface="Times New Roman"/>
              </a:rPr>
              <a:t>type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Days_of_Week{  </a:t>
            </a:r>
            <a:r>
              <a:rPr sz="1800" b="1" spc="-25" dirty="0">
                <a:latin typeface="Times New Roman"/>
                <a:cs typeface="Times New Roman"/>
              </a:rPr>
              <a:t>SUNDAY  </a:t>
            </a:r>
            <a:r>
              <a:rPr sz="1800" b="1" spc="-30" dirty="0">
                <a:latin typeface="Times New Roman"/>
                <a:cs typeface="Times New Roman"/>
              </a:rPr>
              <a:t>MONDAY  </a:t>
            </a:r>
            <a:r>
              <a:rPr sz="1800" b="1" spc="-55" dirty="0">
                <a:latin typeface="Times New Roman"/>
                <a:cs typeface="Times New Roman"/>
              </a:rPr>
              <a:t>TUESDAY  </a:t>
            </a:r>
            <a:r>
              <a:rPr sz="1800" b="1" spc="-50" dirty="0">
                <a:latin typeface="Times New Roman"/>
                <a:cs typeface="Times New Roman"/>
              </a:rPr>
              <a:t>WEDNESDAY  </a:t>
            </a:r>
            <a:r>
              <a:rPr sz="1800" b="1" spc="-40" dirty="0">
                <a:latin typeface="Times New Roman"/>
                <a:cs typeface="Times New Roman"/>
              </a:rPr>
              <a:t>THURSDAY  </a:t>
            </a:r>
            <a:r>
              <a:rPr sz="1800" b="1" spc="-55" dirty="0">
                <a:latin typeface="Times New Roman"/>
                <a:cs typeface="Times New Roman"/>
              </a:rPr>
              <a:t>FRIDAY  </a:t>
            </a:r>
            <a:r>
              <a:rPr sz="1800" b="1" spc="-45" dirty="0">
                <a:latin typeface="Times New Roman"/>
                <a:cs typeface="Times New Roman"/>
              </a:rPr>
              <a:t>SATURDAY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</a:pPr>
            <a:r>
              <a:rPr sz="20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Type </a:t>
            </a:r>
            <a:r>
              <a:rPr sz="20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de</a:t>
            </a:r>
            <a:r>
              <a:rPr sz="2000" b="1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liste</a:t>
            </a:r>
            <a:endParaRPr sz="2000">
              <a:latin typeface="Times New Roman"/>
              <a:cs typeface="Times New Roman"/>
            </a:endParaRPr>
          </a:p>
          <a:p>
            <a:pPr marL="280670" marR="5080">
              <a:lnSpc>
                <a:spcPct val="100000"/>
              </a:lnSpc>
              <a:spcBef>
                <a:spcPts val="1739"/>
              </a:spcBef>
            </a:pPr>
            <a:r>
              <a:rPr sz="1800" b="1" spc="-80" dirty="0">
                <a:latin typeface="Times New Roman"/>
                <a:cs typeface="Times New Roman"/>
              </a:rPr>
              <a:t>Les </a:t>
            </a:r>
            <a:r>
              <a:rPr sz="1800" b="1" dirty="0">
                <a:latin typeface="Times New Roman"/>
                <a:cs typeface="Times New Roman"/>
              </a:rPr>
              <a:t>listes </a:t>
            </a:r>
            <a:r>
              <a:rPr sz="1800" b="1" spc="-15" dirty="0">
                <a:latin typeface="Times New Roman"/>
                <a:cs typeface="Times New Roman"/>
              </a:rPr>
              <a:t>peuvent </a:t>
            </a:r>
            <a:r>
              <a:rPr sz="1800" b="1" spc="-25" dirty="0">
                <a:latin typeface="Times New Roman"/>
                <a:cs typeface="Times New Roman"/>
              </a:rPr>
              <a:t>être </a:t>
            </a:r>
            <a:r>
              <a:rPr sz="1800" b="1" dirty="0">
                <a:latin typeface="Times New Roman"/>
                <a:cs typeface="Times New Roman"/>
              </a:rPr>
              <a:t>utilisées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25" dirty="0">
                <a:latin typeface="Times New Roman"/>
                <a:cs typeface="Times New Roman"/>
              </a:rPr>
              <a:t>représenter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25" dirty="0">
                <a:latin typeface="Times New Roman"/>
                <a:cs typeface="Times New Roman"/>
              </a:rPr>
              <a:t>tableau </a:t>
            </a:r>
            <a:r>
              <a:rPr sz="1800" b="1" spc="-15" dirty="0">
                <a:latin typeface="Times New Roman"/>
                <a:cs typeface="Times New Roman"/>
              </a:rPr>
              <a:t>de  </a:t>
            </a:r>
            <a:r>
              <a:rPr sz="1800" b="1" spc="-35" dirty="0">
                <a:latin typeface="Times New Roman"/>
                <a:cs typeface="Times New Roman"/>
              </a:rPr>
              <a:t>valeurs </a:t>
            </a:r>
            <a:r>
              <a:rPr sz="1800" b="1" spc="-40" dirty="0">
                <a:latin typeface="Times New Roman"/>
                <a:cs typeface="Times New Roman"/>
              </a:rPr>
              <a:t>d'un </a:t>
            </a: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10" dirty="0">
                <a:latin typeface="Times New Roman"/>
                <a:cs typeface="Times New Roman"/>
              </a:rPr>
              <a:t>spécifique. </a:t>
            </a:r>
            <a:r>
              <a:rPr sz="1800" b="1" spc="-80" dirty="0">
                <a:latin typeface="Times New Roman"/>
                <a:cs typeface="Times New Roman"/>
              </a:rPr>
              <a:t>Les </a:t>
            </a:r>
            <a:r>
              <a:rPr sz="1800" b="1" dirty="0">
                <a:latin typeface="Times New Roman"/>
                <a:cs typeface="Times New Roman"/>
              </a:rPr>
              <a:t>listes </a:t>
            </a:r>
            <a:r>
              <a:rPr sz="1800" b="1" spc="15" dirty="0">
                <a:latin typeface="Times New Roman"/>
                <a:cs typeface="Times New Roman"/>
              </a:rPr>
              <a:t>sont </a:t>
            </a:r>
            <a:r>
              <a:rPr sz="1800" b="1" dirty="0">
                <a:latin typeface="Times New Roman"/>
                <a:cs typeface="Times New Roman"/>
              </a:rPr>
              <a:t>définies </a:t>
            </a:r>
            <a:r>
              <a:rPr sz="1800" b="1" spc="-45" dirty="0">
                <a:latin typeface="Times New Roman"/>
                <a:cs typeface="Times New Roman"/>
              </a:rPr>
              <a:t>avec </a:t>
            </a:r>
            <a:r>
              <a:rPr sz="1800" b="1" spc="5" dirty="0">
                <a:latin typeface="Times New Roman"/>
                <a:cs typeface="Times New Roman"/>
              </a:rPr>
              <a:t>un  </a:t>
            </a:r>
            <a:r>
              <a:rPr sz="1800" b="1" spc="-10" dirty="0">
                <a:latin typeface="Times New Roman"/>
                <a:cs typeface="Times New Roman"/>
              </a:rPr>
              <a:t>modificateur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type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Times New Roman"/>
                <a:cs typeface="Times New Roman"/>
              </a:rPr>
              <a:t>[]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qui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enveloppe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types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d'objets,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scalaires 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-10" dirty="0">
                <a:latin typeface="Times New Roman"/>
                <a:cs typeface="Times New Roman"/>
              </a:rPr>
              <a:t>les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énumérations.</a:t>
            </a:r>
            <a:endParaRPr sz="1800">
              <a:latin typeface="Times New Roman"/>
              <a:cs typeface="Times New Roman"/>
            </a:endParaRPr>
          </a:p>
          <a:p>
            <a:pPr marL="280670" marR="135255">
              <a:lnSpc>
                <a:spcPct val="200000"/>
              </a:lnSpc>
            </a:pPr>
            <a:r>
              <a:rPr sz="1800" b="1" spc="-135" dirty="0">
                <a:latin typeface="Times New Roman"/>
                <a:cs typeface="Times New Roman"/>
              </a:rPr>
              <a:t>La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syntaxe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suivante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peut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être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utilisée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pour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définir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type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liste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  </a:t>
            </a:r>
            <a:r>
              <a:rPr sz="1800" b="1" spc="-20" dirty="0">
                <a:latin typeface="Times New Roman"/>
                <a:cs typeface="Times New Roman"/>
              </a:rPr>
              <a:t>field:[data_type]</a:t>
            </a:r>
            <a:endParaRPr sz="1800">
              <a:latin typeface="Times New Roman"/>
              <a:cs typeface="Times New Roman"/>
            </a:endParaRPr>
          </a:p>
          <a:p>
            <a:pPr marL="280670" marR="1583690">
              <a:lnSpc>
                <a:spcPct val="200000"/>
              </a:lnSpc>
            </a:pPr>
            <a:r>
              <a:rPr sz="1800" b="1" spc="-50" dirty="0">
                <a:latin typeface="Times New Roman"/>
                <a:cs typeface="Times New Roman"/>
              </a:rPr>
              <a:t>L'exemple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ci-dessous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définit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type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liste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todos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  </a:t>
            </a: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40" dirty="0">
                <a:latin typeface="Times New Roman"/>
                <a:cs typeface="Times New Roman"/>
              </a:rPr>
              <a:t>Query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spc="-7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29895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todos: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[String]</a:t>
            </a:r>
            <a:endParaRPr sz="18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</a:pPr>
            <a:r>
              <a:rPr sz="20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Type </a:t>
            </a:r>
            <a:r>
              <a:rPr sz="20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non</a:t>
            </a:r>
            <a:r>
              <a:rPr sz="2000" b="1" spc="-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nullable</a:t>
            </a:r>
            <a:endParaRPr sz="2000">
              <a:latin typeface="Times New Roman"/>
              <a:cs typeface="Times New Roman"/>
            </a:endParaRPr>
          </a:p>
          <a:p>
            <a:pPr marL="381635" marR="175260">
              <a:lnSpc>
                <a:spcPct val="100000"/>
              </a:lnSpc>
              <a:spcBef>
                <a:spcPts val="815"/>
              </a:spcBef>
            </a:pPr>
            <a:r>
              <a:rPr sz="1800" b="1" spc="-55" dirty="0">
                <a:latin typeface="Times New Roman"/>
                <a:cs typeface="Times New Roman"/>
              </a:rPr>
              <a:t>Par </a:t>
            </a:r>
            <a:r>
              <a:rPr sz="1800" b="1" spc="-15" dirty="0">
                <a:latin typeface="Times New Roman"/>
                <a:cs typeface="Times New Roman"/>
              </a:rPr>
              <a:t>défaut, </a:t>
            </a:r>
            <a:r>
              <a:rPr sz="1800" b="1" spc="-25" dirty="0">
                <a:latin typeface="Times New Roman"/>
                <a:cs typeface="Times New Roman"/>
              </a:rPr>
              <a:t>chacun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spc="-20" dirty="0">
                <a:latin typeface="Times New Roman"/>
                <a:cs typeface="Times New Roman"/>
              </a:rPr>
              <a:t>types </a:t>
            </a:r>
            <a:r>
              <a:rPr sz="1800" b="1" spc="-30" dirty="0">
                <a:latin typeface="Times New Roman"/>
                <a:cs typeface="Times New Roman"/>
              </a:rPr>
              <a:t>scalaires </a:t>
            </a:r>
            <a:r>
              <a:rPr sz="1800" b="1" spc="-20" dirty="0">
                <a:latin typeface="Times New Roman"/>
                <a:cs typeface="Times New Roman"/>
              </a:rPr>
              <a:t>principaux </a:t>
            </a:r>
            <a:r>
              <a:rPr sz="1800" b="1" spc="-5" dirty="0">
                <a:latin typeface="Times New Roman"/>
                <a:cs typeface="Times New Roman"/>
              </a:rPr>
              <a:t>peut </a:t>
            </a:r>
            <a:r>
              <a:rPr sz="1800" b="1" spc="-25" dirty="0">
                <a:latin typeface="Times New Roman"/>
                <a:cs typeface="Times New Roman"/>
              </a:rPr>
              <a:t>être</a:t>
            </a:r>
            <a:r>
              <a:rPr sz="1800" b="1" spc="-29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défini  </a:t>
            </a:r>
            <a:r>
              <a:rPr sz="1800" b="1" spc="-30" dirty="0">
                <a:latin typeface="Times New Roman"/>
                <a:cs typeface="Times New Roman"/>
              </a:rPr>
              <a:t>sur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null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788" y="655967"/>
            <a:ext cx="6819265" cy="578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imes New Roman"/>
                <a:cs typeface="Times New Roman"/>
                <a:hlinkClick r:id="rId2"/>
              </a:rPr>
              <a:t>En </a:t>
            </a:r>
            <a:r>
              <a:rPr sz="1800" b="1" spc="-40" dirty="0">
                <a:latin typeface="Times New Roman"/>
                <a:cs typeface="Times New Roman"/>
              </a:rPr>
              <a:t>d'autres </a:t>
            </a:r>
            <a:r>
              <a:rPr sz="1800" b="1" spc="-15" dirty="0">
                <a:latin typeface="Times New Roman"/>
                <a:cs typeface="Times New Roman"/>
              </a:rPr>
              <a:t>termes, </a:t>
            </a:r>
            <a:r>
              <a:rPr sz="1800" b="1" spc="-25" dirty="0">
                <a:latin typeface="Times New Roman"/>
                <a:cs typeface="Times New Roman"/>
              </a:rPr>
              <a:t>ces </a:t>
            </a:r>
            <a:r>
              <a:rPr sz="1800" b="1" spc="-20" dirty="0">
                <a:latin typeface="Times New Roman"/>
                <a:cs typeface="Times New Roman"/>
              </a:rPr>
              <a:t>types </a:t>
            </a:r>
            <a:r>
              <a:rPr sz="1800" b="1" spc="-15" dirty="0">
                <a:latin typeface="Times New Roman"/>
                <a:cs typeface="Times New Roman"/>
              </a:rPr>
              <a:t>peuvent </a:t>
            </a:r>
            <a:r>
              <a:rPr sz="1800" b="1" spc="15" dirty="0">
                <a:latin typeface="Times New Roman"/>
                <a:cs typeface="Times New Roman"/>
              </a:rPr>
              <a:t>soit </a:t>
            </a:r>
            <a:r>
              <a:rPr sz="1800" b="1" spc="-30" dirty="0">
                <a:latin typeface="Times New Roman"/>
                <a:cs typeface="Times New Roman"/>
              </a:rPr>
              <a:t>renvoyer </a:t>
            </a:r>
            <a:r>
              <a:rPr sz="1800" b="1" dirty="0">
                <a:latin typeface="Times New Roman"/>
                <a:cs typeface="Times New Roman"/>
              </a:rPr>
              <a:t>une </a:t>
            </a:r>
            <a:r>
              <a:rPr sz="1800" b="1" spc="-35" dirty="0">
                <a:latin typeface="Times New Roman"/>
                <a:cs typeface="Times New Roman"/>
              </a:rPr>
              <a:t>valeur </a:t>
            </a:r>
            <a:r>
              <a:rPr sz="1800" b="1" spc="-10" dirty="0">
                <a:latin typeface="Times New Roman"/>
                <a:cs typeface="Times New Roman"/>
              </a:rPr>
              <a:t>du </a:t>
            </a:r>
            <a:r>
              <a:rPr sz="1800" b="1" spc="-25" dirty="0">
                <a:latin typeface="Times New Roman"/>
                <a:cs typeface="Times New Roman"/>
                <a:hlinkClick r:id="rId2"/>
              </a:rPr>
              <a:t>type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spécifié, </a:t>
            </a:r>
            <a:r>
              <a:rPr sz="1800" b="1" spc="15" dirty="0">
                <a:latin typeface="Times New Roman"/>
                <a:cs typeface="Times New Roman"/>
              </a:rPr>
              <a:t>soit </a:t>
            </a:r>
            <a:r>
              <a:rPr sz="1800" b="1" dirty="0">
                <a:latin typeface="Times New Roman"/>
                <a:cs typeface="Times New Roman"/>
              </a:rPr>
              <a:t>ne </a:t>
            </a:r>
            <a:r>
              <a:rPr sz="1800" b="1" spc="-30" dirty="0">
                <a:latin typeface="Times New Roman"/>
                <a:cs typeface="Times New Roman"/>
              </a:rPr>
              <a:t>pas </a:t>
            </a:r>
            <a:r>
              <a:rPr sz="1800" b="1" spc="-25" dirty="0">
                <a:latin typeface="Times New Roman"/>
                <a:cs typeface="Times New Roman"/>
              </a:rPr>
              <a:t>avoir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30" dirty="0">
                <a:latin typeface="Times New Roman"/>
                <a:cs typeface="Times New Roman"/>
              </a:rPr>
              <a:t>valeur.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30" dirty="0">
                <a:latin typeface="Times New Roman"/>
                <a:cs typeface="Times New Roman"/>
              </a:rPr>
              <a:t>remplacer </a:t>
            </a:r>
            <a:r>
              <a:rPr sz="1800" b="1" spc="-10" dirty="0">
                <a:latin typeface="Times New Roman"/>
                <a:cs typeface="Times New Roman"/>
              </a:rPr>
              <a:t>cette </a:t>
            </a:r>
            <a:r>
              <a:rPr sz="1800" b="1" spc="-35" dirty="0">
                <a:latin typeface="Times New Roman"/>
                <a:cs typeface="Times New Roman"/>
              </a:rPr>
              <a:t>valeur </a:t>
            </a:r>
            <a:r>
              <a:rPr sz="1800" b="1" spc="-50" dirty="0">
                <a:latin typeface="Times New Roman"/>
                <a:cs typeface="Times New Roman"/>
              </a:rPr>
              <a:t>par  </a:t>
            </a:r>
            <a:r>
              <a:rPr sz="1800" b="1" spc="-15" dirty="0">
                <a:latin typeface="Times New Roman"/>
                <a:cs typeface="Times New Roman"/>
              </a:rPr>
              <a:t>défaut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spécifier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qu'un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champ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doit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être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défini,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point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d'exclamation  </a:t>
            </a:r>
            <a:r>
              <a:rPr sz="1800" b="1" spc="-10" dirty="0">
                <a:latin typeface="Times New Roman"/>
                <a:cs typeface="Times New Roman"/>
              </a:rPr>
              <a:t>(!) </a:t>
            </a:r>
            <a:r>
              <a:rPr sz="1800" b="1" spc="-5" dirty="0">
                <a:latin typeface="Times New Roman"/>
                <a:cs typeface="Times New Roman"/>
              </a:rPr>
              <a:t>peut </a:t>
            </a:r>
            <a:r>
              <a:rPr sz="1800" b="1" spc="-25" dirty="0">
                <a:latin typeface="Times New Roman"/>
                <a:cs typeface="Times New Roman"/>
              </a:rPr>
              <a:t>être </a:t>
            </a:r>
            <a:r>
              <a:rPr sz="1800" b="1" spc="-20" dirty="0">
                <a:latin typeface="Times New Roman"/>
                <a:cs typeface="Times New Roman"/>
              </a:rPr>
              <a:t>ajouté </a:t>
            </a:r>
            <a:r>
              <a:rPr sz="1800" b="1" spc="-65" dirty="0">
                <a:latin typeface="Times New Roman"/>
                <a:cs typeface="Times New Roman"/>
              </a:rPr>
              <a:t>à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15" dirty="0">
                <a:latin typeface="Times New Roman"/>
                <a:cs typeface="Times New Roman"/>
              </a:rPr>
              <a:t>type. </a:t>
            </a:r>
            <a:r>
              <a:rPr sz="1800" b="1" spc="-40" dirty="0">
                <a:latin typeface="Times New Roman"/>
                <a:cs typeface="Times New Roman"/>
              </a:rPr>
              <a:t>Cela </a:t>
            </a:r>
            <a:r>
              <a:rPr sz="1800" b="1" spc="-20" dirty="0">
                <a:latin typeface="Times New Roman"/>
                <a:cs typeface="Times New Roman"/>
              </a:rPr>
              <a:t>garantit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spc="-20" dirty="0">
                <a:latin typeface="Times New Roman"/>
                <a:cs typeface="Times New Roman"/>
              </a:rPr>
              <a:t>présence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35" dirty="0">
                <a:latin typeface="Times New Roman"/>
                <a:cs typeface="Times New Roman"/>
              </a:rPr>
              <a:t>valeur </a:t>
            </a:r>
            <a:r>
              <a:rPr sz="1800" b="1" spc="-20" dirty="0">
                <a:latin typeface="Times New Roman"/>
                <a:cs typeface="Times New Roman"/>
              </a:rPr>
              <a:t>dans 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20" dirty="0">
                <a:latin typeface="Times New Roman"/>
                <a:cs typeface="Times New Roman"/>
              </a:rPr>
              <a:t>résultats </a:t>
            </a:r>
            <a:r>
              <a:rPr sz="1800" b="1" spc="-25" dirty="0">
                <a:latin typeface="Times New Roman"/>
                <a:cs typeface="Times New Roman"/>
              </a:rPr>
              <a:t>renvoyés </a:t>
            </a:r>
            <a:r>
              <a:rPr sz="1800" b="1" spc="-50" dirty="0">
                <a:latin typeface="Times New Roman"/>
                <a:cs typeface="Times New Roman"/>
              </a:rPr>
              <a:t>par </a:t>
            </a:r>
            <a:r>
              <a:rPr sz="1800" b="1" spc="-35" dirty="0">
                <a:latin typeface="Times New Roman"/>
                <a:cs typeface="Times New Roman"/>
              </a:rPr>
              <a:t>la</a:t>
            </a:r>
            <a:r>
              <a:rPr sz="1800" b="1" spc="-19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requête.</a:t>
            </a:r>
            <a:endParaRPr sz="1800">
              <a:latin typeface="Times New Roman"/>
              <a:cs typeface="Times New Roman"/>
            </a:endParaRPr>
          </a:p>
          <a:p>
            <a:pPr marL="12700" marR="658495">
              <a:lnSpc>
                <a:spcPct val="100000"/>
              </a:lnSpc>
              <a:spcBef>
                <a:spcPts val="2160"/>
              </a:spcBef>
            </a:pPr>
            <a:r>
              <a:rPr sz="1800" b="1" spc="-135" dirty="0">
                <a:latin typeface="Times New Roman"/>
                <a:cs typeface="Times New Roman"/>
              </a:rPr>
              <a:t>La </a:t>
            </a:r>
            <a:r>
              <a:rPr sz="1800" b="1" spc="-25" dirty="0">
                <a:latin typeface="Times New Roman"/>
                <a:cs typeface="Times New Roman"/>
              </a:rPr>
              <a:t>syntaxe </a:t>
            </a:r>
            <a:r>
              <a:rPr sz="1800" b="1" spc="-15" dirty="0">
                <a:latin typeface="Times New Roman"/>
                <a:cs typeface="Times New Roman"/>
              </a:rPr>
              <a:t>suivante </a:t>
            </a:r>
            <a:r>
              <a:rPr sz="1800" b="1" spc="-5" dirty="0">
                <a:latin typeface="Times New Roman"/>
                <a:cs typeface="Times New Roman"/>
              </a:rPr>
              <a:t>peut </a:t>
            </a:r>
            <a:r>
              <a:rPr sz="1800" b="1" spc="-25" dirty="0">
                <a:latin typeface="Times New Roman"/>
                <a:cs typeface="Times New Roman"/>
              </a:rPr>
              <a:t>être </a:t>
            </a:r>
            <a:r>
              <a:rPr sz="1800" b="1" dirty="0">
                <a:latin typeface="Times New Roman"/>
                <a:cs typeface="Times New Roman"/>
              </a:rPr>
              <a:t>utilisée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5" dirty="0">
                <a:latin typeface="Times New Roman"/>
                <a:cs typeface="Times New Roman"/>
              </a:rPr>
              <a:t>définir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25" dirty="0">
                <a:latin typeface="Times New Roman"/>
                <a:cs typeface="Times New Roman"/>
              </a:rPr>
              <a:t>champ</a:t>
            </a:r>
            <a:r>
              <a:rPr sz="1800" b="1" spc="-33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Times New Roman"/>
                <a:cs typeface="Times New Roman"/>
              </a:rPr>
              <a:t>non  </a:t>
            </a:r>
            <a:r>
              <a:rPr sz="1800" b="1" spc="-15" dirty="0">
                <a:latin typeface="Times New Roman"/>
                <a:cs typeface="Times New Roman"/>
              </a:rPr>
              <a:t>nullable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spc="-30" dirty="0">
                <a:latin typeface="Times New Roman"/>
                <a:cs typeface="Times New Roman"/>
              </a:rPr>
              <a:t>field:data_type!</a:t>
            </a:r>
            <a:endParaRPr sz="1800">
              <a:latin typeface="Times New Roman"/>
              <a:cs typeface="Times New Roman"/>
            </a:endParaRPr>
          </a:p>
          <a:p>
            <a:pPr marL="12700" marR="997585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latin typeface="Times New Roman"/>
                <a:cs typeface="Times New Roman"/>
              </a:rPr>
              <a:t>Dans </a:t>
            </a:r>
            <a:r>
              <a:rPr sz="1800" b="1" spc="-25" dirty="0">
                <a:latin typeface="Times New Roman"/>
                <a:cs typeface="Times New Roman"/>
              </a:rPr>
              <a:t>l'exemple </a:t>
            </a:r>
            <a:r>
              <a:rPr sz="1800" b="1" spc="-5" dirty="0">
                <a:latin typeface="Times New Roman"/>
                <a:cs typeface="Times New Roman"/>
              </a:rPr>
              <a:t>ci-dessous, stud_id est </a:t>
            </a:r>
            <a:r>
              <a:rPr sz="1800" b="1" spc="-35" dirty="0">
                <a:latin typeface="Times New Roman"/>
                <a:cs typeface="Times New Roman"/>
              </a:rPr>
              <a:t>déclaré </a:t>
            </a:r>
            <a:r>
              <a:rPr sz="1800" b="1" spc="5" dirty="0">
                <a:latin typeface="Times New Roman"/>
                <a:cs typeface="Times New Roman"/>
              </a:rPr>
              <a:t>comme</a:t>
            </a:r>
            <a:r>
              <a:rPr sz="1800" b="1" spc="-28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champ  </a:t>
            </a:r>
            <a:r>
              <a:rPr sz="1800" b="1" spc="-5" dirty="0">
                <a:latin typeface="Times New Roman"/>
                <a:cs typeface="Times New Roman"/>
              </a:rPr>
              <a:t>obligatoire.</a:t>
            </a:r>
            <a:endParaRPr sz="1800">
              <a:latin typeface="Times New Roman"/>
              <a:cs typeface="Times New Roman"/>
            </a:endParaRPr>
          </a:p>
          <a:p>
            <a:pPr marL="161290" marR="5027930" indent="-149225">
              <a:lnSpc>
                <a:spcPct val="100000"/>
              </a:lnSpc>
              <a:spcBef>
                <a:spcPts val="2160"/>
              </a:spcBef>
            </a:pP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15" dirty="0">
                <a:latin typeface="Times New Roman"/>
                <a:cs typeface="Times New Roman"/>
              </a:rPr>
              <a:t>Student </a:t>
            </a:r>
            <a:r>
              <a:rPr sz="1800" b="1" spc="-70" dirty="0">
                <a:latin typeface="Times New Roman"/>
                <a:cs typeface="Times New Roman"/>
              </a:rPr>
              <a:t>{  </a:t>
            </a:r>
            <a:r>
              <a:rPr sz="1800" b="1" spc="-20" dirty="0">
                <a:latin typeface="Times New Roman"/>
                <a:cs typeface="Times New Roman"/>
              </a:rPr>
              <a:t>stud_id:ID!  firstName:String  </a:t>
            </a:r>
            <a:r>
              <a:rPr sz="1800" b="1" spc="-25" dirty="0">
                <a:latin typeface="Times New Roman"/>
                <a:cs typeface="Times New Roman"/>
              </a:rPr>
              <a:t>lastName:String  </a:t>
            </a:r>
            <a:r>
              <a:rPr sz="1800" b="1" spc="-20" dirty="0">
                <a:latin typeface="Times New Roman"/>
                <a:cs typeface="Times New Roman"/>
              </a:rPr>
              <a:t>fullName:String  college:College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539" y="681926"/>
            <a:ext cx="6586855" cy="861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Résolveur</a:t>
            </a:r>
            <a:endParaRPr sz="2000">
              <a:latin typeface="Times New Roman"/>
              <a:cs typeface="Times New Roman"/>
            </a:endParaRPr>
          </a:p>
          <a:p>
            <a:pPr marL="247650" marR="5080">
              <a:lnSpc>
                <a:spcPct val="100000"/>
              </a:lnSpc>
              <a:spcBef>
                <a:spcPts val="1620"/>
              </a:spcBef>
            </a:pPr>
            <a:r>
              <a:rPr sz="1800" b="1" spc="-30" dirty="0">
                <a:latin typeface="Times New Roman"/>
                <a:cs typeface="Times New Roman"/>
              </a:rPr>
              <a:t>Resolver </a:t>
            </a:r>
            <a:r>
              <a:rPr sz="1800" b="1" spc="-5" dirty="0">
                <a:latin typeface="Times New Roman"/>
                <a:cs typeface="Times New Roman"/>
              </a:rPr>
              <a:t>est </a:t>
            </a:r>
            <a:r>
              <a:rPr sz="1800" b="1" dirty="0">
                <a:latin typeface="Times New Roman"/>
                <a:cs typeface="Times New Roman"/>
              </a:rPr>
              <a:t>une </a:t>
            </a:r>
            <a:r>
              <a:rPr sz="1800" b="1" spc="5" dirty="0">
                <a:latin typeface="Times New Roman"/>
                <a:cs typeface="Times New Roman"/>
              </a:rPr>
              <a:t>collection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10" dirty="0">
                <a:latin typeface="Times New Roman"/>
                <a:cs typeface="Times New Roman"/>
              </a:rPr>
              <a:t>fonctions </a:t>
            </a:r>
            <a:r>
              <a:rPr sz="1800" b="1" spc="-5" dirty="0">
                <a:latin typeface="Times New Roman"/>
                <a:cs typeface="Times New Roman"/>
              </a:rPr>
              <a:t>qui </a:t>
            </a:r>
            <a:r>
              <a:rPr sz="1800" b="1" spc="-10" dirty="0">
                <a:latin typeface="Times New Roman"/>
                <a:cs typeface="Times New Roman"/>
              </a:rPr>
              <a:t>génèrent </a:t>
            </a:r>
            <a:r>
              <a:rPr sz="1800" b="1" dirty="0">
                <a:latin typeface="Times New Roman"/>
                <a:cs typeface="Times New Roman"/>
              </a:rPr>
              <a:t>une </a:t>
            </a:r>
            <a:r>
              <a:rPr sz="1800" b="1" spc="-10" dirty="0">
                <a:latin typeface="Times New Roman"/>
                <a:cs typeface="Times New Roman"/>
              </a:rPr>
              <a:t>réponse 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dirty="0">
                <a:latin typeface="Times New Roman"/>
                <a:cs typeface="Times New Roman"/>
              </a:rPr>
              <a:t>une </a:t>
            </a:r>
            <a:r>
              <a:rPr sz="1800" b="1" spc="-20" dirty="0">
                <a:latin typeface="Times New Roman"/>
                <a:cs typeface="Times New Roman"/>
              </a:rPr>
              <a:t>requête </a:t>
            </a:r>
            <a:r>
              <a:rPr sz="1800" b="1" spc="-65" dirty="0">
                <a:latin typeface="Times New Roman"/>
                <a:cs typeface="Times New Roman"/>
              </a:rPr>
              <a:t>GraphQL. </a:t>
            </a:r>
            <a:r>
              <a:rPr sz="1800" b="1" spc="-70" dirty="0">
                <a:latin typeface="Times New Roman"/>
                <a:cs typeface="Times New Roman"/>
              </a:rPr>
              <a:t>En </a:t>
            </a:r>
            <a:r>
              <a:rPr sz="1800" b="1" spc="-15" dirty="0">
                <a:latin typeface="Times New Roman"/>
                <a:cs typeface="Times New Roman"/>
              </a:rPr>
              <a:t>termes </a:t>
            </a:r>
            <a:r>
              <a:rPr sz="1800" b="1" dirty="0">
                <a:latin typeface="Times New Roman"/>
                <a:cs typeface="Times New Roman"/>
              </a:rPr>
              <a:t>simples,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25" dirty="0">
                <a:latin typeface="Times New Roman"/>
                <a:cs typeface="Times New Roman"/>
              </a:rPr>
              <a:t>résolveur </a:t>
            </a:r>
            <a:r>
              <a:rPr sz="1800" b="1" spc="-10" dirty="0">
                <a:latin typeface="Times New Roman"/>
                <a:cs typeface="Times New Roman"/>
              </a:rPr>
              <a:t>agit  </a:t>
            </a:r>
            <a:r>
              <a:rPr sz="1800" b="1" spc="5" dirty="0">
                <a:latin typeface="Times New Roman"/>
                <a:cs typeface="Times New Roman"/>
              </a:rPr>
              <a:t>comme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gestionnaire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requêtes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imes New Roman"/>
                <a:cs typeface="Times New Roman"/>
              </a:rPr>
              <a:t>GraphQL.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Chaque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fonction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  </a:t>
            </a:r>
            <a:r>
              <a:rPr sz="1800" b="1" spc="5" dirty="0">
                <a:latin typeface="Times New Roman"/>
                <a:cs typeface="Times New Roman"/>
              </a:rPr>
              <a:t>résolution </a:t>
            </a:r>
            <a:r>
              <a:rPr sz="1800" b="1" spc="-20" dirty="0">
                <a:latin typeface="Times New Roman"/>
                <a:cs typeface="Times New Roman"/>
              </a:rPr>
              <a:t>dans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20" dirty="0">
                <a:latin typeface="Times New Roman"/>
                <a:cs typeface="Times New Roman"/>
              </a:rPr>
              <a:t>schéma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-25" dirty="0">
                <a:latin typeface="Times New Roman"/>
                <a:cs typeface="Times New Roman"/>
              </a:rPr>
              <a:t>accepte </a:t>
            </a:r>
            <a:r>
              <a:rPr sz="1800" b="1" spc="-30" dirty="0">
                <a:latin typeface="Times New Roman"/>
                <a:cs typeface="Times New Roman"/>
              </a:rPr>
              <a:t>quatre </a:t>
            </a:r>
            <a:r>
              <a:rPr sz="1800" b="1" spc="-15" dirty="0">
                <a:latin typeface="Times New Roman"/>
                <a:cs typeface="Times New Roman"/>
              </a:rPr>
              <a:t>arguments  </a:t>
            </a:r>
            <a:r>
              <a:rPr sz="1800" b="1" spc="10" dirty="0">
                <a:latin typeface="Times New Roman"/>
                <a:cs typeface="Times New Roman"/>
              </a:rPr>
              <a:t>positionnels </a:t>
            </a:r>
            <a:r>
              <a:rPr sz="1800" b="1" spc="5" dirty="0">
                <a:latin typeface="Times New Roman"/>
                <a:cs typeface="Times New Roman"/>
              </a:rPr>
              <a:t>comme </a:t>
            </a:r>
            <a:r>
              <a:rPr sz="1800" b="1" dirty="0">
                <a:latin typeface="Times New Roman"/>
                <a:cs typeface="Times New Roman"/>
              </a:rPr>
              <a:t>indiqué </a:t>
            </a:r>
            <a:r>
              <a:rPr sz="1800" b="1" spc="-5" dirty="0">
                <a:latin typeface="Times New Roman"/>
                <a:cs typeface="Times New Roman"/>
              </a:rPr>
              <a:t>ci-dessous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47650">
              <a:lnSpc>
                <a:spcPct val="100000"/>
              </a:lnSpc>
              <a:spcBef>
                <a:spcPts val="2160"/>
              </a:spcBef>
            </a:pPr>
            <a:r>
              <a:rPr sz="1800" b="1" spc="-10" dirty="0">
                <a:latin typeface="Times New Roman"/>
                <a:cs typeface="Times New Roman"/>
              </a:rPr>
              <a:t>fieldName:(root, </a:t>
            </a:r>
            <a:r>
              <a:rPr sz="1800" b="1" spc="-35" dirty="0">
                <a:latin typeface="Times New Roman"/>
                <a:cs typeface="Times New Roman"/>
              </a:rPr>
              <a:t>args, </a:t>
            </a:r>
            <a:r>
              <a:rPr sz="1800" b="1" dirty="0">
                <a:latin typeface="Times New Roman"/>
                <a:cs typeface="Times New Roman"/>
              </a:rPr>
              <a:t>context, </a:t>
            </a:r>
            <a:r>
              <a:rPr sz="1800" b="1" spc="20" dirty="0">
                <a:latin typeface="Times New Roman"/>
                <a:cs typeface="Times New Roman"/>
              </a:rPr>
              <a:t>info) </a:t>
            </a:r>
            <a:r>
              <a:rPr sz="1800" b="1" spc="-15" dirty="0">
                <a:latin typeface="Times New Roman"/>
                <a:cs typeface="Times New Roman"/>
              </a:rPr>
              <a:t>=&gt; </a:t>
            </a:r>
            <a:r>
              <a:rPr sz="1800" b="1" spc="-70" dirty="0">
                <a:latin typeface="Times New Roman"/>
                <a:cs typeface="Times New Roman"/>
              </a:rPr>
              <a:t>{ </a:t>
            </a:r>
            <a:r>
              <a:rPr sz="1800" b="1" spc="-15" dirty="0">
                <a:latin typeface="Times New Roman"/>
                <a:cs typeface="Times New Roman"/>
              </a:rPr>
              <a:t>result</a:t>
            </a:r>
            <a:r>
              <a:rPr sz="1800" b="1" spc="-305" dirty="0">
                <a:latin typeface="Times New Roman"/>
                <a:cs typeface="Times New Roman"/>
              </a:rPr>
              <a:t> </a:t>
            </a: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sz="1800" b="1" spc="15" dirty="0">
                <a:latin typeface="Times New Roman"/>
                <a:cs typeface="Times New Roman"/>
              </a:rPr>
              <a:t>Un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exemple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fonctions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résolveur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est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présenté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ci-dessous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306070" marR="52959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//resolver 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function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with </a:t>
            </a:r>
            <a:r>
              <a:rPr sz="1800" b="1" spc="30" dirty="0">
                <a:solidFill>
                  <a:srgbClr val="0000FF"/>
                </a:solidFill>
                <a:latin typeface="Times New Roman"/>
                <a:cs typeface="Times New Roman"/>
              </a:rPr>
              <a:t>no </a:t>
            </a:r>
            <a:r>
              <a:rPr sz="18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parameters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returning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string 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greeting:() =&gt;</a:t>
            </a:r>
            <a:r>
              <a:rPr sz="18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54659">
              <a:lnSpc>
                <a:spcPct val="100000"/>
              </a:lnSpc>
            </a:pP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return </a:t>
            </a:r>
            <a:r>
              <a:rPr sz="18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"hello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from TutorialsPoint</a:t>
            </a:r>
            <a:r>
              <a:rPr sz="1800" b="1" spc="-2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45" dirty="0">
                <a:solidFill>
                  <a:srgbClr val="0000FF"/>
                </a:solidFill>
                <a:latin typeface="Times New Roman"/>
                <a:cs typeface="Times New Roman"/>
              </a:rPr>
              <a:t>!!!"</a:t>
            </a:r>
            <a:endParaRPr sz="1800">
              <a:latin typeface="Times New Roman"/>
              <a:cs typeface="Times New Roman"/>
            </a:endParaRPr>
          </a:p>
          <a:p>
            <a:pPr marL="306070">
              <a:lnSpc>
                <a:spcPct val="100000"/>
              </a:lnSpc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306070" marR="849630">
              <a:lnSpc>
                <a:spcPct val="100000"/>
              </a:lnSpc>
              <a:spcBef>
                <a:spcPts val="2160"/>
              </a:spcBef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//resolver 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function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with </a:t>
            </a:r>
            <a:r>
              <a:rPr sz="1800" b="1" spc="30" dirty="0">
                <a:solidFill>
                  <a:srgbClr val="0000FF"/>
                </a:solidFill>
                <a:latin typeface="Times New Roman"/>
                <a:cs typeface="Times New Roman"/>
              </a:rPr>
              <a:t>no</a:t>
            </a:r>
            <a:r>
              <a:rPr sz="1800" b="1" spc="-3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parameters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returning 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list 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students:()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=&gt;</a:t>
            </a:r>
            <a:r>
              <a:rPr sz="1800" b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db.students.list()</a:t>
            </a:r>
            <a:endParaRPr sz="1800">
              <a:latin typeface="Times New Roman"/>
              <a:cs typeface="Times New Roman"/>
            </a:endParaRPr>
          </a:p>
          <a:p>
            <a:pPr marL="306070" marR="918210">
              <a:lnSpc>
                <a:spcPct val="100000"/>
              </a:lnSpc>
              <a:spcBef>
                <a:spcPts val="2160"/>
              </a:spcBef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//resolver 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function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with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arguments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returning</a:t>
            </a:r>
            <a:r>
              <a:rPr sz="1800" b="1" spc="-3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object 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studentById:(root,args,context,info)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=&gt;</a:t>
            </a:r>
            <a:r>
              <a:rPr sz="18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54659">
              <a:lnSpc>
                <a:spcPct val="100000"/>
              </a:lnSpc>
            </a:pP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return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db.students.get(args.id);</a:t>
            </a:r>
            <a:endParaRPr sz="1800">
              <a:latin typeface="Times New Roman"/>
              <a:cs typeface="Times New Roman"/>
            </a:endParaRPr>
          </a:p>
          <a:p>
            <a:pPr marL="306070">
              <a:lnSpc>
                <a:spcPct val="100000"/>
              </a:lnSpc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516255" marR="428625" indent="-369570">
              <a:lnSpc>
                <a:spcPct val="201600"/>
              </a:lnSpc>
              <a:spcBef>
                <a:spcPts val="830"/>
              </a:spcBef>
            </a:pPr>
            <a:r>
              <a:rPr sz="1800" b="1" spc="-10" dirty="0">
                <a:latin typeface="Times New Roman"/>
                <a:cs typeface="Times New Roman"/>
              </a:rPr>
              <a:t>Ci-dessous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sont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arguments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positionnels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leur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description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  </a:t>
            </a:r>
            <a:r>
              <a:rPr sz="1800" b="1" spc="5" dirty="0">
                <a:latin typeface="Times New Roman"/>
                <a:cs typeface="Times New Roman"/>
              </a:rPr>
              <a:t>1.root</a:t>
            </a:r>
            <a:endParaRPr sz="1800">
              <a:latin typeface="Times New Roman"/>
              <a:cs typeface="Times New Roman"/>
            </a:endParaRPr>
          </a:p>
          <a:p>
            <a:pPr marL="714375" marR="100965">
              <a:lnSpc>
                <a:spcPct val="100000"/>
              </a:lnSpc>
            </a:pPr>
            <a:r>
              <a:rPr sz="1800" b="1" spc="-65" dirty="0">
                <a:latin typeface="Times New Roman"/>
                <a:cs typeface="Times New Roman"/>
              </a:rPr>
              <a:t>L'objet </a:t>
            </a:r>
            <a:r>
              <a:rPr sz="1800" b="1" spc="-5" dirty="0">
                <a:latin typeface="Times New Roman"/>
                <a:cs typeface="Times New Roman"/>
              </a:rPr>
              <a:t>qui </a:t>
            </a:r>
            <a:r>
              <a:rPr sz="1800" b="1" spc="10" dirty="0">
                <a:latin typeface="Times New Roman"/>
                <a:cs typeface="Times New Roman"/>
              </a:rPr>
              <a:t>contient</a:t>
            </a:r>
            <a:r>
              <a:rPr sz="1800" b="1" spc="-3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 </a:t>
            </a:r>
            <a:r>
              <a:rPr sz="1800" b="1" spc="-20" dirty="0">
                <a:latin typeface="Times New Roman"/>
                <a:cs typeface="Times New Roman"/>
              </a:rPr>
              <a:t>résultat </a:t>
            </a:r>
            <a:r>
              <a:rPr sz="1800" b="1" spc="-25" dirty="0">
                <a:latin typeface="Times New Roman"/>
                <a:cs typeface="Times New Roman"/>
              </a:rPr>
              <a:t>renvoyé </a:t>
            </a:r>
            <a:r>
              <a:rPr sz="1800" b="1" spc="-50" dirty="0">
                <a:latin typeface="Times New Roman"/>
                <a:cs typeface="Times New Roman"/>
              </a:rPr>
              <a:t>par </a:t>
            </a:r>
            <a:r>
              <a:rPr sz="1800" b="1" spc="-10" dirty="0">
                <a:latin typeface="Times New Roman"/>
                <a:cs typeface="Times New Roman"/>
              </a:rPr>
              <a:t>le </a:t>
            </a:r>
            <a:r>
              <a:rPr sz="1800" b="1" spc="-25" dirty="0">
                <a:latin typeface="Times New Roman"/>
                <a:cs typeface="Times New Roman"/>
              </a:rPr>
              <a:t>résolveur </a:t>
            </a:r>
            <a:r>
              <a:rPr sz="1800" b="1" spc="-30" dirty="0">
                <a:latin typeface="Times New Roman"/>
                <a:cs typeface="Times New Roman"/>
              </a:rPr>
              <a:t>sur </a:t>
            </a:r>
            <a:r>
              <a:rPr sz="1800" b="1" spc="-10" dirty="0">
                <a:latin typeface="Times New Roman"/>
                <a:cs typeface="Times New Roman"/>
              </a:rPr>
              <a:t>le  </a:t>
            </a:r>
            <a:r>
              <a:rPr sz="1800" b="1" spc="-25" dirty="0">
                <a:latin typeface="Times New Roman"/>
                <a:cs typeface="Times New Roman"/>
              </a:rPr>
              <a:t>champ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parent.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578" y="505777"/>
            <a:ext cx="6622415" cy="84594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800" b="1" dirty="0">
                <a:latin typeface="Times New Roman"/>
                <a:cs typeface="Times New Roman"/>
                <a:hlinkClick r:id="rId2"/>
              </a:rPr>
              <a:t>2.</a:t>
            </a:r>
            <a:r>
              <a:rPr sz="1800" b="1" spc="-65" dirty="0">
                <a:latin typeface="Times New Roman"/>
                <a:cs typeface="Times New Roman"/>
                <a:hlinkClick r:id="rId2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args</a:t>
            </a:r>
            <a:endParaRPr sz="1800">
              <a:latin typeface="Times New Roman"/>
              <a:cs typeface="Times New Roman"/>
            </a:endParaRPr>
          </a:p>
          <a:p>
            <a:pPr marL="210820">
              <a:lnSpc>
                <a:spcPct val="100000"/>
              </a:lnSpc>
              <a:spcBef>
                <a:spcPts val="720"/>
              </a:spcBef>
            </a:pPr>
            <a:r>
              <a:rPr sz="1800" b="1" spc="15" dirty="0">
                <a:latin typeface="Times New Roman"/>
                <a:cs typeface="Times New Roman"/>
              </a:rPr>
              <a:t>Un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objet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Times New Roman"/>
                <a:cs typeface="Times New Roman"/>
              </a:rPr>
              <a:t>avec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arguments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passés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dans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champ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la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requête.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b="1" dirty="0">
                <a:latin typeface="Times New Roman"/>
                <a:cs typeface="Times New Roman"/>
              </a:rPr>
              <a:t>3 </a:t>
            </a:r>
            <a:r>
              <a:rPr sz="1800" b="1" spc="5" dirty="0">
                <a:latin typeface="Times New Roman"/>
                <a:cs typeface="Times New Roman"/>
              </a:rPr>
              <a:t>.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context</a:t>
            </a:r>
            <a:endParaRPr sz="180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  <a:spcBef>
                <a:spcPts val="720"/>
              </a:spcBef>
            </a:pPr>
            <a:r>
              <a:rPr sz="1800" b="1" spc="-10" dirty="0">
                <a:latin typeface="Times New Roman"/>
                <a:cs typeface="Times New Roman"/>
              </a:rPr>
              <a:t>Il </a:t>
            </a:r>
            <a:r>
              <a:rPr sz="1800" b="1" spc="-35" dirty="0">
                <a:latin typeface="Times New Roman"/>
                <a:cs typeface="Times New Roman"/>
              </a:rPr>
              <a:t>s'agit </a:t>
            </a:r>
            <a:r>
              <a:rPr sz="1800" b="1" spc="-40" dirty="0">
                <a:latin typeface="Times New Roman"/>
                <a:cs typeface="Times New Roman"/>
              </a:rPr>
              <a:t>d'un </a:t>
            </a:r>
            <a:r>
              <a:rPr sz="1800" b="1" spc="-20" dirty="0">
                <a:latin typeface="Times New Roman"/>
                <a:cs typeface="Times New Roman"/>
              </a:rPr>
              <a:t>objet </a:t>
            </a:r>
            <a:r>
              <a:rPr sz="1800" b="1" spc="-35" dirty="0">
                <a:latin typeface="Times New Roman"/>
                <a:cs typeface="Times New Roman"/>
              </a:rPr>
              <a:t>partagé </a:t>
            </a:r>
            <a:r>
              <a:rPr sz="1800" b="1" spc="-50" dirty="0">
                <a:latin typeface="Times New Roman"/>
                <a:cs typeface="Times New Roman"/>
              </a:rPr>
              <a:t>par </a:t>
            </a:r>
            <a:r>
              <a:rPr sz="1800" b="1" spc="10" dirty="0">
                <a:latin typeface="Times New Roman"/>
                <a:cs typeface="Times New Roman"/>
              </a:rPr>
              <a:t>tous </a:t>
            </a:r>
            <a:r>
              <a:rPr sz="1800" b="1" spc="-10" dirty="0">
                <a:latin typeface="Times New Roman"/>
                <a:cs typeface="Times New Roman"/>
              </a:rPr>
              <a:t>les</a:t>
            </a:r>
            <a:r>
              <a:rPr sz="1800" b="1" spc="-33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résolveurs </a:t>
            </a:r>
            <a:r>
              <a:rPr sz="1800" b="1" spc="-35" dirty="0">
                <a:latin typeface="Times New Roman"/>
                <a:cs typeface="Times New Roman"/>
              </a:rPr>
              <a:t>d'une </a:t>
            </a:r>
            <a:r>
              <a:rPr sz="1800" b="1" spc="-20" dirty="0">
                <a:latin typeface="Times New Roman"/>
                <a:cs typeface="Times New Roman"/>
              </a:rPr>
              <a:t>requête</a:t>
            </a:r>
            <a:endParaRPr sz="180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  <a:spcBef>
                <a:spcPts val="1080"/>
              </a:spcBef>
            </a:pPr>
            <a:r>
              <a:rPr sz="1800" b="1" spc="-20" dirty="0">
                <a:latin typeface="Times New Roman"/>
                <a:cs typeface="Times New Roman"/>
              </a:rPr>
              <a:t>particulière.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Times New Roman"/>
                <a:cs typeface="Times New Roman"/>
              </a:rPr>
              <a:t>4.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info</a:t>
            </a:r>
            <a:endParaRPr sz="1800">
              <a:latin typeface="Times New Roman"/>
              <a:cs typeface="Times New Roman"/>
            </a:endParaRPr>
          </a:p>
          <a:p>
            <a:pPr marL="161290" marR="508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Times New Roman"/>
                <a:cs typeface="Times New Roman"/>
              </a:rPr>
              <a:t>Il </a:t>
            </a:r>
            <a:r>
              <a:rPr sz="1800" b="1" spc="10" dirty="0">
                <a:latin typeface="Times New Roman"/>
                <a:cs typeface="Times New Roman"/>
              </a:rPr>
              <a:t>contient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spc="5" dirty="0">
                <a:latin typeface="Times New Roman"/>
                <a:cs typeface="Times New Roman"/>
              </a:rPr>
              <a:t>informations </a:t>
            </a:r>
            <a:r>
              <a:rPr sz="1800" b="1" spc="-30" dirty="0">
                <a:latin typeface="Times New Roman"/>
                <a:cs typeface="Times New Roman"/>
              </a:rPr>
              <a:t>sur </a:t>
            </a:r>
            <a:r>
              <a:rPr sz="1800" b="1" spc="-35" dirty="0">
                <a:latin typeface="Times New Roman"/>
                <a:cs typeface="Times New Roman"/>
              </a:rPr>
              <a:t>l'état </a:t>
            </a:r>
            <a:r>
              <a:rPr sz="1800" b="1" spc="-15" dirty="0">
                <a:latin typeface="Times New Roman"/>
                <a:cs typeface="Times New Roman"/>
              </a:rPr>
              <a:t>d'exécution de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spc="-20" dirty="0">
                <a:latin typeface="Times New Roman"/>
                <a:cs typeface="Times New Roman"/>
              </a:rPr>
              <a:t>requête,  </a:t>
            </a:r>
            <a:r>
              <a:rPr sz="1800" b="1" spc="5" dirty="0">
                <a:latin typeface="Times New Roman"/>
                <a:cs typeface="Times New Roman"/>
              </a:rPr>
              <a:t>notamment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Times New Roman"/>
                <a:cs typeface="Times New Roman"/>
              </a:rPr>
              <a:t>nom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du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champ,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chemin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d'accès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au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champ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depuis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la  </a:t>
            </a:r>
            <a:r>
              <a:rPr sz="1800" b="1" spc="-20" dirty="0">
                <a:latin typeface="Times New Roman"/>
                <a:cs typeface="Times New Roman"/>
              </a:rPr>
              <a:t>racine.</a:t>
            </a:r>
            <a:endParaRPr sz="18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  <a:spcBef>
                <a:spcPts val="2125"/>
              </a:spcBef>
              <a:tabLst>
                <a:tab pos="1078230" algn="l"/>
              </a:tabLst>
            </a:pPr>
            <a:r>
              <a:rPr sz="1800" b="1" spc="-50" dirty="0">
                <a:latin typeface="Times New Roman"/>
                <a:cs typeface="Times New Roman"/>
              </a:rPr>
              <a:t>Etape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	</a:t>
            </a:r>
            <a:r>
              <a:rPr sz="1800" b="1" spc="-55" dirty="0">
                <a:latin typeface="Times New Roman"/>
                <a:cs typeface="Times New Roman"/>
              </a:rPr>
              <a:t>Créer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schéma</a:t>
            </a:r>
            <a:endParaRPr sz="1800">
              <a:latin typeface="Times New Roman"/>
              <a:cs typeface="Times New Roman"/>
            </a:endParaRPr>
          </a:p>
          <a:p>
            <a:pPr marL="389890" marR="645795">
              <a:lnSpc>
                <a:spcPct val="100000"/>
              </a:lnSpc>
              <a:spcBef>
                <a:spcPts val="2000"/>
              </a:spcBef>
            </a:pPr>
            <a:r>
              <a:rPr sz="1800" b="1" spc="-10" dirty="0">
                <a:latin typeface="Times New Roman"/>
                <a:cs typeface="Times New Roman"/>
              </a:rPr>
              <a:t>Ajoutez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fichier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schema.graphql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dans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dossier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du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projet 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-15" dirty="0">
                <a:latin typeface="Times New Roman"/>
                <a:cs typeface="Times New Roman"/>
              </a:rPr>
              <a:t>ajoutez </a:t>
            </a:r>
            <a:r>
              <a:rPr sz="1800" b="1" spc="-10" dirty="0">
                <a:latin typeface="Times New Roman"/>
                <a:cs typeface="Times New Roman"/>
              </a:rPr>
              <a:t>le code </a:t>
            </a:r>
            <a:r>
              <a:rPr sz="1800" b="1" spc="-15" dirty="0">
                <a:latin typeface="Times New Roman"/>
                <a:cs typeface="Times New Roman"/>
              </a:rPr>
              <a:t>suivant</a:t>
            </a:r>
            <a:r>
              <a:rPr sz="1800" b="1" spc="-265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539115" marR="4293235" indent="-149225">
              <a:lnSpc>
                <a:spcPct val="100000"/>
              </a:lnSpc>
              <a:spcBef>
                <a:spcPts val="2160"/>
              </a:spcBef>
            </a:pP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type </a:t>
            </a:r>
            <a:r>
              <a:rPr sz="18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Query </a:t>
            </a: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  </a:t>
            </a: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greeting:String 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students:[Student]</a:t>
            </a:r>
            <a:endParaRPr sz="1800">
              <a:latin typeface="Times New Roman"/>
              <a:cs typeface="Times New Roman"/>
            </a:endParaRPr>
          </a:p>
          <a:p>
            <a:pPr marL="539115">
              <a:lnSpc>
                <a:spcPct val="100000"/>
              </a:lnSpc>
            </a:pP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studentById(id:ID!):Student</a:t>
            </a:r>
            <a:endParaRPr sz="1800">
              <a:latin typeface="Times New Roman"/>
              <a:cs typeface="Times New Roman"/>
            </a:endParaRPr>
          </a:p>
          <a:p>
            <a:pPr marL="389890">
              <a:lnSpc>
                <a:spcPct val="100000"/>
              </a:lnSpc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539115" marR="4453255" indent="-149225">
              <a:lnSpc>
                <a:spcPct val="100000"/>
              </a:lnSpc>
              <a:spcBef>
                <a:spcPts val="2160"/>
              </a:spcBef>
            </a:pP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type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Student </a:t>
            </a: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  </a:t>
            </a:r>
            <a:r>
              <a:rPr sz="18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id:ID! 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firstName:String  </a:t>
            </a: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lastName:String  </a:t>
            </a:r>
            <a:r>
              <a:rPr sz="18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password:String  </a:t>
            </a: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collegeId:String</a:t>
            </a:r>
            <a:endParaRPr sz="1800">
              <a:latin typeface="Times New Roman"/>
              <a:cs typeface="Times New Roman"/>
            </a:endParaRPr>
          </a:p>
          <a:p>
            <a:pPr marL="389890">
              <a:lnSpc>
                <a:spcPct val="100000"/>
              </a:lnSpc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1934" y="594626"/>
            <a:ext cx="4973320" cy="857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Times New Roman"/>
                <a:cs typeface="Times New Roman"/>
              </a:rPr>
              <a:t>Étape </a:t>
            </a:r>
            <a:r>
              <a:rPr sz="1800" b="1" dirty="0">
                <a:latin typeface="Times New Roman"/>
                <a:cs typeface="Times New Roman"/>
              </a:rPr>
              <a:t>2 </a:t>
            </a:r>
            <a:r>
              <a:rPr sz="1800" b="1" spc="15" dirty="0">
                <a:latin typeface="Times New Roman"/>
                <a:cs typeface="Times New Roman"/>
              </a:rPr>
              <a:t>- </a:t>
            </a:r>
            <a:r>
              <a:rPr sz="1800" b="1" spc="-55" dirty="0">
                <a:latin typeface="Times New Roman"/>
                <a:cs typeface="Times New Roman"/>
              </a:rPr>
              <a:t>Créer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21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résolveur</a:t>
            </a:r>
            <a:endParaRPr sz="1800">
              <a:latin typeface="Times New Roman"/>
              <a:cs typeface="Times New Roman"/>
            </a:endParaRPr>
          </a:p>
          <a:p>
            <a:pPr marL="96520" marR="2438400">
              <a:lnSpc>
                <a:spcPct val="200000"/>
              </a:lnSpc>
              <a:spcBef>
                <a:spcPts val="39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const </a:t>
            </a:r>
            <a:r>
              <a:rPr sz="18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db </a:t>
            </a:r>
            <a:r>
              <a:rPr sz="1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800" b="1" spc="-1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require('./db'); 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const </a:t>
            </a:r>
            <a:r>
              <a:rPr sz="18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Query </a:t>
            </a:r>
            <a:r>
              <a:rPr sz="1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800" b="1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45110" marR="789305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students:()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=&gt;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db.students.list(), 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college:() =&gt;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db.colleges.list(), 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studentById:(root,args,context,info)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=&gt;</a:t>
            </a:r>
            <a:r>
              <a:rPr sz="18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393700" marR="27813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//args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will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contain </a:t>
            </a:r>
            <a:r>
              <a:rPr sz="18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parameter </a:t>
            </a: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passed </a:t>
            </a:r>
            <a:r>
              <a:rPr sz="18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800" b="1" spc="-2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query  </a:t>
            </a: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return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db.students.get(args.id);</a:t>
            </a:r>
            <a:endParaRPr sz="180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245110" marR="1078230" indent="-149225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const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Student </a:t>
            </a:r>
            <a:r>
              <a:rPr sz="1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 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fullName:(root,args,context,info)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=&gt;</a:t>
            </a:r>
            <a:r>
              <a:rPr sz="1800" b="1" spc="-1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return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root.firstName+":"+root.lastName</a:t>
            </a:r>
            <a:endParaRPr sz="180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8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},</a:t>
            </a:r>
            <a:endParaRPr sz="180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college:(root)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=&gt;</a:t>
            </a:r>
            <a:r>
              <a:rPr sz="1800" b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return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db.colleges.get(root.collegeId);</a:t>
            </a:r>
            <a:endParaRPr sz="180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294640" marR="1925955" indent="-198755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const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College </a:t>
            </a:r>
            <a:r>
              <a:rPr sz="1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 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studentsByCollge:(root) =&gt;</a:t>
            </a:r>
            <a:r>
              <a:rPr sz="18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187450" marR="5080" indent="-793750">
              <a:lnSpc>
                <a:spcPct val="100000"/>
              </a:lnSpc>
              <a:tabLst>
                <a:tab pos="1160780" algn="l"/>
              </a:tabLst>
            </a:pP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return	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db.students.list().filter(function(item)</a:t>
            </a:r>
            <a:r>
              <a:rPr sz="1800" b="1" spc="-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  </a:t>
            </a: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return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item.collegeId </a:t>
            </a:r>
            <a:r>
              <a:rPr sz="1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==</a:t>
            </a:r>
            <a:r>
              <a:rPr sz="1800" b="1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root.id;</a:t>
            </a:r>
            <a:endParaRPr sz="1800">
              <a:latin typeface="Times New Roman"/>
              <a:cs typeface="Times New Roman"/>
            </a:endParaRPr>
          </a:p>
          <a:p>
            <a:pPr marL="790575">
              <a:lnSpc>
                <a:spcPct val="100000"/>
              </a:lnSpc>
            </a:pP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});</a:t>
            </a:r>
            <a:endParaRPr sz="180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2160"/>
              </a:spcBef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module.exports </a:t>
            </a:r>
            <a:r>
              <a:rPr sz="1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{Query,Student,</a:t>
            </a:r>
            <a:r>
              <a:rPr sz="1800" b="1" spc="-1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College}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512" y="874179"/>
            <a:ext cx="6734175" cy="867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445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Ici, </a:t>
            </a:r>
            <a:r>
              <a:rPr sz="1800" b="1" spc="-15" dirty="0">
                <a:latin typeface="Times New Roman"/>
                <a:cs typeface="Times New Roman"/>
              </a:rPr>
              <a:t>studentById </a:t>
            </a:r>
            <a:r>
              <a:rPr sz="1800" b="1" spc="-20" dirty="0">
                <a:latin typeface="Times New Roman"/>
                <a:cs typeface="Times New Roman"/>
              </a:rPr>
              <a:t>prend </a:t>
            </a:r>
            <a:r>
              <a:rPr sz="1800" b="1" dirty="0">
                <a:latin typeface="Times New Roman"/>
                <a:cs typeface="Times New Roman"/>
              </a:rPr>
              <a:t>en compte trois </a:t>
            </a:r>
            <a:r>
              <a:rPr sz="1800" b="1" spc="-30" dirty="0">
                <a:latin typeface="Times New Roman"/>
                <a:cs typeface="Times New Roman"/>
              </a:rPr>
              <a:t>paramètres. </a:t>
            </a:r>
            <a:r>
              <a:rPr sz="1800" b="1" spc="-5" dirty="0">
                <a:latin typeface="Times New Roman"/>
                <a:cs typeface="Times New Roman"/>
              </a:rPr>
              <a:t>Comme </a:t>
            </a:r>
            <a:r>
              <a:rPr sz="1800" b="1" spc="-10" dirty="0">
                <a:latin typeface="Times New Roman"/>
                <a:cs typeface="Times New Roman"/>
              </a:rPr>
              <a:t>discuté  </a:t>
            </a:r>
            <a:r>
              <a:rPr sz="1800" b="1" spc="-20" dirty="0">
                <a:latin typeface="Times New Roman"/>
                <a:cs typeface="Times New Roman"/>
              </a:rPr>
              <a:t>dans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ce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chapitre,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studentId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peut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être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récupéré</a:t>
            </a:r>
            <a:r>
              <a:rPr sz="1800" b="1" spc="-65" dirty="0">
                <a:latin typeface="Times New Roman"/>
                <a:cs typeface="Times New Roman"/>
              </a:rPr>
              <a:t> à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partir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args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;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root  </a:t>
            </a:r>
            <a:r>
              <a:rPr sz="1800" b="1" spc="-10" dirty="0">
                <a:latin typeface="Times New Roman"/>
                <a:cs typeface="Times New Roman"/>
              </a:rPr>
              <a:t>contiendra </a:t>
            </a:r>
            <a:r>
              <a:rPr sz="1800" b="1" spc="-35" dirty="0">
                <a:latin typeface="Times New Roman"/>
                <a:cs typeface="Times New Roman"/>
              </a:rPr>
              <a:t>l'objet </a:t>
            </a:r>
            <a:r>
              <a:rPr sz="1800" b="1" spc="-40" dirty="0">
                <a:latin typeface="Times New Roman"/>
                <a:cs typeface="Times New Roman"/>
              </a:rPr>
              <a:t>Query </a:t>
            </a:r>
            <a:r>
              <a:rPr sz="1800" b="1" spc="5" dirty="0">
                <a:latin typeface="Times New Roman"/>
                <a:cs typeface="Times New Roman"/>
              </a:rPr>
              <a:t>lui-même.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30" dirty="0">
                <a:latin typeface="Times New Roman"/>
                <a:cs typeface="Times New Roman"/>
              </a:rPr>
              <a:t>renvoyer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5" dirty="0">
                <a:latin typeface="Times New Roman"/>
                <a:cs typeface="Times New Roman"/>
              </a:rPr>
              <a:t>étudiant  </a:t>
            </a:r>
            <a:r>
              <a:rPr sz="1800" b="1" spc="-10" dirty="0">
                <a:latin typeface="Times New Roman"/>
                <a:cs typeface="Times New Roman"/>
              </a:rPr>
              <a:t>spécifique, </a:t>
            </a:r>
            <a:r>
              <a:rPr sz="1800" b="1" spc="10" dirty="0">
                <a:latin typeface="Times New Roman"/>
                <a:cs typeface="Times New Roman"/>
              </a:rPr>
              <a:t>nous </a:t>
            </a:r>
            <a:r>
              <a:rPr sz="1800" b="1" spc="-10" dirty="0">
                <a:latin typeface="Times New Roman"/>
                <a:cs typeface="Times New Roman"/>
              </a:rPr>
              <a:t>devons </a:t>
            </a:r>
            <a:r>
              <a:rPr sz="1800" b="1" spc="-30" dirty="0">
                <a:latin typeface="Times New Roman"/>
                <a:cs typeface="Times New Roman"/>
              </a:rPr>
              <a:t>appeler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dirty="0">
                <a:latin typeface="Times New Roman"/>
                <a:cs typeface="Times New Roman"/>
              </a:rPr>
              <a:t>méthode </a:t>
            </a:r>
            <a:r>
              <a:rPr sz="1800" b="1" spc="-10" dirty="0">
                <a:latin typeface="Times New Roman"/>
                <a:cs typeface="Times New Roman"/>
              </a:rPr>
              <a:t>get </a:t>
            </a:r>
            <a:r>
              <a:rPr sz="1800" b="1" spc="-45" dirty="0">
                <a:latin typeface="Times New Roman"/>
                <a:cs typeface="Times New Roman"/>
              </a:rPr>
              <a:t>avec </a:t>
            </a:r>
            <a:r>
              <a:rPr sz="1800" b="1" spc="-10" dirty="0">
                <a:latin typeface="Times New Roman"/>
                <a:cs typeface="Times New Roman"/>
              </a:rPr>
              <a:t>le </a:t>
            </a:r>
            <a:r>
              <a:rPr sz="1800" b="1" spc="-35" dirty="0">
                <a:latin typeface="Times New Roman"/>
                <a:cs typeface="Times New Roman"/>
              </a:rPr>
              <a:t>paramètre </a:t>
            </a:r>
            <a:r>
              <a:rPr sz="1800" b="1" spc="5" dirty="0">
                <a:latin typeface="Times New Roman"/>
                <a:cs typeface="Times New Roman"/>
              </a:rPr>
              <a:t>id  </a:t>
            </a:r>
            <a:r>
              <a:rPr sz="1800" b="1" spc="-20" dirty="0">
                <a:latin typeface="Times New Roman"/>
                <a:cs typeface="Times New Roman"/>
              </a:rPr>
              <a:t>dans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spc="5" dirty="0">
                <a:latin typeface="Times New Roman"/>
                <a:cs typeface="Times New Roman"/>
              </a:rPr>
              <a:t>collection </a:t>
            </a:r>
            <a:r>
              <a:rPr sz="1800" b="1" spc="-15" dirty="0">
                <a:latin typeface="Times New Roman"/>
                <a:cs typeface="Times New Roman"/>
              </a:rPr>
              <a:t>des</a:t>
            </a:r>
            <a:r>
              <a:rPr sz="1800" b="1" spc="-19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étudiants.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</a:pPr>
            <a:r>
              <a:rPr sz="1800" b="1" spc="-10" dirty="0">
                <a:latin typeface="Times New Roman"/>
                <a:cs typeface="Times New Roman"/>
              </a:rPr>
              <a:t>Ici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,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salutation,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étudiants,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studentById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sont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résolveurs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qui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gèrent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la  </a:t>
            </a:r>
            <a:r>
              <a:rPr sz="1800" b="1" spc="-20" dirty="0">
                <a:latin typeface="Times New Roman"/>
                <a:cs typeface="Times New Roman"/>
              </a:rPr>
              <a:t>requête. </a:t>
            </a:r>
            <a:r>
              <a:rPr sz="1800" b="1" spc="-135" dirty="0">
                <a:latin typeface="Times New Roman"/>
                <a:cs typeface="Times New Roman"/>
              </a:rPr>
              <a:t>La </a:t>
            </a:r>
            <a:r>
              <a:rPr sz="1800" b="1" spc="15" dirty="0">
                <a:latin typeface="Times New Roman"/>
                <a:cs typeface="Times New Roman"/>
              </a:rPr>
              <a:t>fonction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5" dirty="0">
                <a:latin typeface="Times New Roman"/>
                <a:cs typeface="Times New Roman"/>
              </a:rPr>
              <a:t>résolution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spc="-5" dirty="0">
                <a:latin typeface="Times New Roman"/>
                <a:cs typeface="Times New Roman"/>
              </a:rPr>
              <a:t>étudiants </a:t>
            </a:r>
            <a:r>
              <a:rPr sz="1800" b="1" spc="-10" dirty="0">
                <a:latin typeface="Times New Roman"/>
                <a:cs typeface="Times New Roman"/>
              </a:rPr>
              <a:t>renvoie </a:t>
            </a:r>
            <a:r>
              <a:rPr sz="1800" b="1" dirty="0">
                <a:latin typeface="Times New Roman"/>
                <a:cs typeface="Times New Roman"/>
              </a:rPr>
              <a:t>une liste  </a:t>
            </a:r>
            <a:r>
              <a:rPr sz="1800" b="1" spc="-20" dirty="0">
                <a:latin typeface="Times New Roman"/>
                <a:cs typeface="Times New Roman"/>
              </a:rPr>
              <a:t>d'étudiants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spc="-10" dirty="0">
                <a:latin typeface="Times New Roman"/>
                <a:cs typeface="Times New Roman"/>
              </a:rPr>
              <a:t>couche </a:t>
            </a:r>
            <a:r>
              <a:rPr sz="1800" b="1" spc="-50" dirty="0">
                <a:latin typeface="Times New Roman"/>
                <a:cs typeface="Times New Roman"/>
              </a:rPr>
              <a:t>d'accès </a:t>
            </a:r>
            <a:r>
              <a:rPr sz="1800" b="1" spc="-35" dirty="0">
                <a:latin typeface="Times New Roman"/>
                <a:cs typeface="Times New Roman"/>
              </a:rPr>
              <a:t>aux </a:t>
            </a:r>
            <a:r>
              <a:rPr sz="1800" b="1" dirty="0">
                <a:latin typeface="Times New Roman"/>
                <a:cs typeface="Times New Roman"/>
              </a:rPr>
              <a:t>données.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40" dirty="0">
                <a:latin typeface="Times New Roman"/>
                <a:cs typeface="Times New Roman"/>
              </a:rPr>
              <a:t>accéder </a:t>
            </a:r>
            <a:r>
              <a:rPr sz="1800" b="1" spc="-35" dirty="0">
                <a:latin typeface="Times New Roman"/>
                <a:cs typeface="Times New Roman"/>
              </a:rPr>
              <a:t>aux  </a:t>
            </a:r>
            <a:r>
              <a:rPr sz="1800" b="1" spc="10" dirty="0">
                <a:latin typeface="Times New Roman"/>
                <a:cs typeface="Times New Roman"/>
              </a:rPr>
              <a:t>fonctions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5" dirty="0">
                <a:latin typeface="Times New Roman"/>
                <a:cs typeface="Times New Roman"/>
              </a:rPr>
              <a:t>résolution </a:t>
            </a:r>
            <a:r>
              <a:rPr sz="1800" b="1" dirty="0">
                <a:latin typeface="Times New Roman"/>
                <a:cs typeface="Times New Roman"/>
              </a:rPr>
              <a:t>en </a:t>
            </a:r>
            <a:r>
              <a:rPr sz="1800" b="1" spc="-15" dirty="0">
                <a:latin typeface="Times New Roman"/>
                <a:cs typeface="Times New Roman"/>
              </a:rPr>
              <a:t>dehors </a:t>
            </a:r>
            <a:r>
              <a:rPr sz="1800" b="1" spc="-10" dirty="0">
                <a:latin typeface="Times New Roman"/>
                <a:cs typeface="Times New Roman"/>
              </a:rPr>
              <a:t>du </a:t>
            </a:r>
            <a:r>
              <a:rPr sz="1800" b="1" spc="5" dirty="0">
                <a:latin typeface="Times New Roman"/>
                <a:cs typeface="Times New Roman"/>
              </a:rPr>
              <a:t>module, </a:t>
            </a:r>
            <a:r>
              <a:rPr sz="1800" b="1" spc="-35" dirty="0">
                <a:latin typeface="Times New Roman"/>
                <a:cs typeface="Times New Roman"/>
              </a:rPr>
              <a:t>l'objet </a:t>
            </a:r>
            <a:r>
              <a:rPr sz="1800" b="1" spc="-40" dirty="0">
                <a:latin typeface="Times New Roman"/>
                <a:cs typeface="Times New Roman"/>
              </a:rPr>
              <a:t>Query </a:t>
            </a:r>
            <a:r>
              <a:rPr sz="1800" b="1" spc="15" dirty="0">
                <a:latin typeface="Times New Roman"/>
                <a:cs typeface="Times New Roman"/>
              </a:rPr>
              <a:t>doit </a:t>
            </a:r>
            <a:r>
              <a:rPr sz="1800" b="1" spc="-25" dirty="0">
                <a:latin typeface="Times New Roman"/>
                <a:cs typeface="Times New Roman"/>
              </a:rPr>
              <a:t>être  </a:t>
            </a:r>
            <a:r>
              <a:rPr sz="1800" b="1" spc="-15" dirty="0">
                <a:latin typeface="Times New Roman"/>
                <a:cs typeface="Times New Roman"/>
              </a:rPr>
              <a:t>exporté </a:t>
            </a:r>
            <a:r>
              <a:rPr sz="1800" b="1" spc="-65" dirty="0">
                <a:latin typeface="Times New Roman"/>
                <a:cs typeface="Times New Roman"/>
              </a:rPr>
              <a:t>à </a:t>
            </a:r>
            <a:r>
              <a:rPr sz="1800" b="1" spc="-35" dirty="0">
                <a:latin typeface="Times New Roman"/>
                <a:cs typeface="Times New Roman"/>
              </a:rPr>
              <a:t>l'aide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module.exports.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0" dirty="0">
                <a:latin typeface="Times New Roman"/>
                <a:cs typeface="Times New Roman"/>
              </a:rPr>
              <a:t>Étape </a:t>
            </a:r>
            <a:r>
              <a:rPr sz="1800" b="1" dirty="0">
                <a:latin typeface="Times New Roman"/>
                <a:cs typeface="Times New Roman"/>
              </a:rPr>
              <a:t>3 </a:t>
            </a:r>
            <a:r>
              <a:rPr sz="1800" b="1" spc="15" dirty="0">
                <a:latin typeface="Times New Roman"/>
                <a:cs typeface="Times New Roman"/>
              </a:rPr>
              <a:t>- </a:t>
            </a:r>
            <a:r>
              <a:rPr sz="1800" b="1" spc="-30" dirty="0">
                <a:latin typeface="Times New Roman"/>
                <a:cs typeface="Times New Roman"/>
              </a:rPr>
              <a:t>Exécutez</a:t>
            </a:r>
            <a:r>
              <a:rPr sz="1800" b="1" spc="-21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l'application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154305">
              <a:lnSpc>
                <a:spcPct val="100000"/>
              </a:lnSpc>
            </a:pPr>
            <a:r>
              <a:rPr sz="1800" b="1" spc="-40" dirty="0">
                <a:latin typeface="Times New Roman"/>
                <a:cs typeface="Times New Roman"/>
              </a:rPr>
              <a:t>Créez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15" dirty="0">
                <a:latin typeface="Times New Roman"/>
                <a:cs typeface="Times New Roman"/>
              </a:rPr>
              <a:t>fichier </a:t>
            </a:r>
            <a:r>
              <a:rPr sz="1800" b="1" spc="-35" dirty="0">
                <a:latin typeface="Times New Roman"/>
                <a:cs typeface="Times New Roman"/>
              </a:rPr>
              <a:t>server.js. </a:t>
            </a:r>
            <a:r>
              <a:rPr sz="1800" b="1" spc="-15" dirty="0">
                <a:latin typeface="Times New Roman"/>
                <a:cs typeface="Times New Roman"/>
              </a:rPr>
              <a:t>Reportez-vous </a:t>
            </a:r>
            <a:r>
              <a:rPr sz="1800" b="1" spc="-65" dirty="0">
                <a:latin typeface="Times New Roman"/>
                <a:cs typeface="Times New Roman"/>
              </a:rPr>
              <a:t>à </a:t>
            </a:r>
            <a:r>
              <a:rPr sz="1800" b="1" spc="-35" dirty="0">
                <a:latin typeface="Times New Roman"/>
                <a:cs typeface="Times New Roman"/>
              </a:rPr>
              <a:t>l'étape </a:t>
            </a:r>
            <a:r>
              <a:rPr sz="1800" b="1" dirty="0">
                <a:latin typeface="Times New Roman"/>
                <a:cs typeface="Times New Roman"/>
              </a:rPr>
              <a:t>8 </a:t>
            </a:r>
            <a:r>
              <a:rPr sz="1800" b="1" spc="-10" dirty="0">
                <a:latin typeface="Times New Roman"/>
                <a:cs typeface="Times New Roman"/>
              </a:rPr>
              <a:t>du </a:t>
            </a:r>
            <a:r>
              <a:rPr sz="1800" b="1" spc="-25" dirty="0">
                <a:latin typeface="Times New Roman"/>
                <a:cs typeface="Times New Roman"/>
              </a:rPr>
              <a:t>chapitre  </a:t>
            </a:r>
            <a:r>
              <a:rPr sz="1800" b="1" spc="-5" dirty="0">
                <a:latin typeface="Times New Roman"/>
                <a:cs typeface="Times New Roman"/>
              </a:rPr>
              <a:t>Configuration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l'environnement.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Exécutez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la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commande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npm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start  </a:t>
            </a:r>
            <a:r>
              <a:rPr sz="1800" b="1" spc="-20" dirty="0">
                <a:latin typeface="Times New Roman"/>
                <a:cs typeface="Times New Roman"/>
              </a:rPr>
              <a:t>dans </a:t>
            </a:r>
            <a:r>
              <a:rPr sz="1800" b="1" spc="-10" dirty="0">
                <a:latin typeface="Times New Roman"/>
                <a:cs typeface="Times New Roman"/>
              </a:rPr>
              <a:t>le terminal. </a:t>
            </a:r>
            <a:r>
              <a:rPr sz="1800" b="1" spc="-114" dirty="0">
                <a:latin typeface="Times New Roman"/>
                <a:cs typeface="Times New Roman"/>
              </a:rPr>
              <a:t>Le </a:t>
            </a:r>
            <a:r>
              <a:rPr sz="1800" b="1" spc="-35" dirty="0">
                <a:latin typeface="Times New Roman"/>
                <a:cs typeface="Times New Roman"/>
              </a:rPr>
              <a:t>serveur </a:t>
            </a:r>
            <a:r>
              <a:rPr sz="1800" b="1" spc="-40" dirty="0">
                <a:latin typeface="Times New Roman"/>
                <a:cs typeface="Times New Roman"/>
              </a:rPr>
              <a:t>sera </a:t>
            </a:r>
            <a:r>
              <a:rPr sz="1800" b="1" spc="-5" dirty="0">
                <a:latin typeface="Times New Roman"/>
                <a:cs typeface="Times New Roman"/>
              </a:rPr>
              <a:t>opérationnel </a:t>
            </a:r>
            <a:r>
              <a:rPr sz="1800" b="1" spc="-30" dirty="0">
                <a:latin typeface="Times New Roman"/>
                <a:cs typeface="Times New Roman"/>
              </a:rPr>
              <a:t>sur </a:t>
            </a:r>
            <a:r>
              <a:rPr sz="1800" b="1" spc="-10" dirty="0">
                <a:latin typeface="Times New Roman"/>
                <a:cs typeface="Times New Roman"/>
              </a:rPr>
              <a:t>le port </a:t>
            </a:r>
            <a:r>
              <a:rPr sz="1800" b="1" dirty="0">
                <a:latin typeface="Times New Roman"/>
                <a:cs typeface="Times New Roman"/>
              </a:rPr>
              <a:t>9000. </a:t>
            </a:r>
            <a:r>
              <a:rPr sz="1800" b="1" spc="-10" dirty="0">
                <a:latin typeface="Times New Roman"/>
                <a:cs typeface="Times New Roman"/>
              </a:rPr>
              <a:t>Ici,  </a:t>
            </a:r>
            <a:r>
              <a:rPr sz="1800" b="1" spc="10" dirty="0">
                <a:latin typeface="Times New Roman"/>
                <a:cs typeface="Times New Roman"/>
              </a:rPr>
              <a:t>nous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utilisons</a:t>
            </a:r>
            <a:r>
              <a:rPr sz="1800" b="1" spc="-60" dirty="0">
                <a:latin typeface="Times New Roman"/>
                <a:cs typeface="Times New Roman"/>
              </a:rPr>
              <a:t> GraphiQL </a:t>
            </a:r>
            <a:r>
              <a:rPr sz="1800" b="1" spc="5" dirty="0">
                <a:latin typeface="Times New Roman"/>
                <a:cs typeface="Times New Roman"/>
              </a:rPr>
              <a:t>comme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client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pour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tester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l'application.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imes New Roman"/>
              <a:cs typeface="Times New Roman"/>
            </a:endParaRPr>
          </a:p>
          <a:p>
            <a:pPr marL="79375" marR="241935">
              <a:lnSpc>
                <a:spcPct val="100000"/>
              </a:lnSpc>
            </a:pPr>
            <a:r>
              <a:rPr sz="1800" b="1" spc="-30" dirty="0">
                <a:latin typeface="Times New Roman"/>
                <a:cs typeface="Times New Roman"/>
              </a:rPr>
              <a:t>Ouvrez </a:t>
            </a:r>
            <a:r>
              <a:rPr sz="1800" b="1" spc="-10" dirty="0">
                <a:latin typeface="Times New Roman"/>
                <a:cs typeface="Times New Roman"/>
              </a:rPr>
              <a:t>le </a:t>
            </a:r>
            <a:r>
              <a:rPr sz="1800" b="1" spc="-25" dirty="0">
                <a:latin typeface="Times New Roman"/>
                <a:cs typeface="Times New Roman"/>
              </a:rPr>
              <a:t>navigateur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-15" dirty="0">
                <a:latin typeface="Times New Roman"/>
                <a:cs typeface="Times New Roman"/>
              </a:rPr>
              <a:t>entrez </a:t>
            </a:r>
            <a:r>
              <a:rPr sz="1800" b="1" spc="-35" dirty="0">
                <a:latin typeface="Times New Roman"/>
                <a:cs typeface="Times New Roman"/>
              </a:rPr>
              <a:t>l'url, </a:t>
            </a:r>
            <a:r>
              <a:rPr sz="1800" b="1" spc="-10" dirty="0">
                <a:latin typeface="Times New Roman"/>
                <a:cs typeface="Times New Roman"/>
              </a:rPr>
              <a:t>http://localhost:9000/graphiql</a:t>
            </a:r>
            <a:r>
              <a:rPr sz="1800" b="1" spc="-25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.  </a:t>
            </a:r>
            <a:r>
              <a:rPr sz="1800" b="1" spc="-30" dirty="0">
                <a:latin typeface="Times New Roman"/>
                <a:cs typeface="Times New Roman"/>
              </a:rPr>
              <a:t>Tapez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spc="-20" dirty="0">
                <a:latin typeface="Times New Roman"/>
                <a:cs typeface="Times New Roman"/>
              </a:rPr>
              <a:t>requête </a:t>
            </a:r>
            <a:r>
              <a:rPr sz="1800" b="1" spc="-15" dirty="0">
                <a:latin typeface="Times New Roman"/>
                <a:cs typeface="Times New Roman"/>
              </a:rPr>
              <a:t>suivante </a:t>
            </a:r>
            <a:r>
              <a:rPr sz="1800" b="1" spc="-20" dirty="0">
                <a:latin typeface="Times New Roman"/>
                <a:cs typeface="Times New Roman"/>
              </a:rPr>
              <a:t>dans</a:t>
            </a:r>
            <a:r>
              <a:rPr sz="1800" b="1" spc="-204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l'éditeur</a:t>
            </a:r>
            <a:endParaRPr sz="180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  <a:spcBef>
                <a:spcPts val="2165"/>
              </a:spcBef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10845" marR="3987800" indent="-149225">
              <a:lnSpc>
                <a:spcPct val="100000"/>
              </a:lnSpc>
            </a:pPr>
            <a:r>
              <a:rPr sz="18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studentById(id:"S1001")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  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id</a:t>
            </a:r>
            <a:endParaRPr sz="1800">
              <a:latin typeface="Times New Roman"/>
              <a:cs typeface="Times New Roman"/>
            </a:endParaRPr>
          </a:p>
          <a:p>
            <a:pPr marL="410845" marR="5346065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firstName 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lastName</a:t>
            </a:r>
            <a:endParaRPr sz="1800">
              <a:latin typeface="Times New Roman"/>
              <a:cs typeface="Times New Roman"/>
            </a:endParaRPr>
          </a:p>
          <a:p>
            <a:pPr marL="261620">
              <a:lnSpc>
                <a:spcPct val="100000"/>
              </a:lnSpc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039" y="610082"/>
            <a:ext cx="2825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289" y="1234503"/>
            <a:ext cx="6607809" cy="914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180975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-5" dirty="0">
                <a:latin typeface="Times New Roman"/>
                <a:cs typeface="Times New Roman"/>
              </a:rPr>
              <a:t>est </a:t>
            </a:r>
            <a:r>
              <a:rPr sz="1800" b="1" dirty="0">
                <a:latin typeface="Times New Roman"/>
                <a:cs typeface="Times New Roman"/>
              </a:rPr>
              <a:t>une </a:t>
            </a:r>
            <a:r>
              <a:rPr sz="1800" b="1" spc="5" dirty="0">
                <a:latin typeface="Times New Roman"/>
                <a:cs typeface="Times New Roman"/>
              </a:rPr>
              <a:t>technologie </a:t>
            </a:r>
            <a:r>
              <a:rPr sz="1800" b="1" dirty="0">
                <a:latin typeface="Times New Roman"/>
                <a:cs typeface="Times New Roman"/>
              </a:rPr>
              <a:t>côté </a:t>
            </a:r>
            <a:r>
              <a:rPr sz="1800" b="1" spc="-35" dirty="0">
                <a:latin typeface="Times New Roman"/>
                <a:cs typeface="Times New Roman"/>
              </a:rPr>
              <a:t>serveur </a:t>
            </a:r>
            <a:r>
              <a:rPr sz="1800" b="1" spc="5" dirty="0">
                <a:latin typeface="Times New Roman"/>
                <a:cs typeface="Times New Roman"/>
              </a:rPr>
              <a:t>open </a:t>
            </a:r>
            <a:r>
              <a:rPr sz="1800" b="1" spc="-20" dirty="0">
                <a:latin typeface="Times New Roman"/>
                <a:cs typeface="Times New Roman"/>
              </a:rPr>
              <a:t>source </a:t>
            </a:r>
            <a:r>
              <a:rPr sz="1800" b="1" spc="-5" dirty="0">
                <a:latin typeface="Times New Roman"/>
                <a:cs typeface="Times New Roman"/>
              </a:rPr>
              <a:t>qui </a:t>
            </a:r>
            <a:r>
              <a:rPr sz="1800" b="1" spc="-65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latin typeface="Times New Roman"/>
                <a:cs typeface="Times New Roman"/>
              </a:rPr>
              <a:t>été  </a:t>
            </a:r>
            <a:r>
              <a:rPr sz="1800" b="1" spc="-15" dirty="0">
                <a:latin typeface="Times New Roman"/>
                <a:cs typeface="Times New Roman"/>
              </a:rPr>
              <a:t>développée </a:t>
            </a:r>
            <a:r>
              <a:rPr sz="1800" b="1" spc="-50" dirty="0">
                <a:latin typeface="Times New Roman"/>
                <a:cs typeface="Times New Roman"/>
              </a:rPr>
              <a:t>par </a:t>
            </a:r>
            <a:r>
              <a:rPr sz="1800" b="1" spc="-35" dirty="0">
                <a:latin typeface="Times New Roman"/>
                <a:cs typeface="Times New Roman"/>
              </a:rPr>
              <a:t>Facebook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dirty="0">
                <a:latin typeface="Times New Roman"/>
                <a:cs typeface="Times New Roman"/>
              </a:rPr>
              <a:t>optimiser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20" dirty="0">
                <a:latin typeface="Times New Roman"/>
                <a:cs typeface="Times New Roman"/>
              </a:rPr>
              <a:t>appels </a:t>
            </a:r>
            <a:r>
              <a:rPr sz="1800" b="1" spc="-50" dirty="0">
                <a:latin typeface="Times New Roman"/>
                <a:cs typeface="Times New Roman"/>
              </a:rPr>
              <a:t>d'API</a:t>
            </a:r>
            <a:r>
              <a:rPr sz="1800" b="1" spc="-265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RESTful.  </a:t>
            </a:r>
            <a:r>
              <a:rPr sz="1800" b="1" spc="-50" dirty="0">
                <a:latin typeface="Times New Roman"/>
                <a:cs typeface="Times New Roman"/>
              </a:rPr>
              <a:t>C'est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moteur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d'exécution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langage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requête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données.</a:t>
            </a:r>
            <a:endParaRPr sz="1800">
              <a:latin typeface="Times New Roman"/>
              <a:cs typeface="Times New Roman"/>
            </a:endParaRPr>
          </a:p>
          <a:p>
            <a:pPr marL="45720" marR="386715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Dans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ce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chapitre,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nous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discutons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avantages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l'utilisation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  </a:t>
            </a:r>
            <a:r>
              <a:rPr sz="1800" b="1" spc="-65" dirty="0">
                <a:latin typeface="Times New Roman"/>
                <a:cs typeface="Times New Roman"/>
              </a:rPr>
              <a:t>GraphQL.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Pourquoi</a:t>
            </a:r>
            <a:r>
              <a:rPr sz="20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GraphQL</a:t>
            </a:r>
            <a:endParaRPr sz="2000">
              <a:latin typeface="Times New Roman"/>
              <a:cs typeface="Times New Roman"/>
            </a:endParaRPr>
          </a:p>
          <a:p>
            <a:pPr marL="130175" marR="5080">
              <a:lnSpc>
                <a:spcPct val="100000"/>
              </a:lnSpc>
              <a:spcBef>
                <a:spcPts val="944"/>
              </a:spcBef>
            </a:pPr>
            <a:r>
              <a:rPr sz="1800" b="1" spc="-80" dirty="0">
                <a:latin typeface="Times New Roman"/>
                <a:cs typeface="Times New Roman"/>
              </a:rPr>
              <a:t>Les </a:t>
            </a:r>
            <a:r>
              <a:rPr sz="1800" b="1" spc="-25" dirty="0">
                <a:latin typeface="Times New Roman"/>
                <a:cs typeface="Times New Roman"/>
              </a:rPr>
              <a:t>API </a:t>
            </a:r>
            <a:r>
              <a:rPr sz="1800" b="1" spc="-60" dirty="0">
                <a:latin typeface="Times New Roman"/>
                <a:cs typeface="Times New Roman"/>
              </a:rPr>
              <a:t>RESTful </a:t>
            </a:r>
            <a:r>
              <a:rPr sz="1800" b="1" spc="-5" dirty="0">
                <a:latin typeface="Times New Roman"/>
                <a:cs typeface="Times New Roman"/>
              </a:rPr>
              <a:t>suivent </a:t>
            </a:r>
            <a:r>
              <a:rPr sz="1800" b="1" dirty="0">
                <a:latin typeface="Times New Roman"/>
                <a:cs typeface="Times New Roman"/>
              </a:rPr>
              <a:t>une </a:t>
            </a:r>
            <a:r>
              <a:rPr sz="1800" b="1" spc="-25" dirty="0">
                <a:latin typeface="Times New Roman"/>
                <a:cs typeface="Times New Roman"/>
              </a:rPr>
              <a:t>approche </a:t>
            </a:r>
            <a:r>
              <a:rPr sz="1800" b="1" spc="-30" dirty="0">
                <a:latin typeface="Times New Roman"/>
                <a:cs typeface="Times New Roman"/>
              </a:rPr>
              <a:t>claire </a:t>
            </a:r>
            <a:r>
              <a:rPr sz="1800" b="1" spc="-5" dirty="0">
                <a:latin typeface="Times New Roman"/>
                <a:cs typeface="Times New Roman"/>
              </a:rPr>
              <a:t>et bien </a:t>
            </a:r>
            <a:r>
              <a:rPr sz="1800" b="1" spc="-25" dirty="0">
                <a:latin typeface="Times New Roman"/>
                <a:cs typeface="Times New Roman"/>
              </a:rPr>
              <a:t>structurée</a:t>
            </a:r>
            <a:r>
              <a:rPr sz="1800" b="1" spc="-32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axée  sur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20" dirty="0">
                <a:latin typeface="Times New Roman"/>
                <a:cs typeface="Times New Roman"/>
              </a:rPr>
              <a:t>ressources. </a:t>
            </a:r>
            <a:r>
              <a:rPr sz="1800" b="1" spc="-15" dirty="0">
                <a:latin typeface="Times New Roman"/>
                <a:cs typeface="Times New Roman"/>
              </a:rPr>
              <a:t>Cependant, lorsque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dirty="0">
                <a:latin typeface="Times New Roman"/>
                <a:cs typeface="Times New Roman"/>
              </a:rPr>
              <a:t>données </a:t>
            </a:r>
            <a:r>
              <a:rPr sz="1800" b="1" spc="-5" dirty="0">
                <a:latin typeface="Times New Roman"/>
                <a:cs typeface="Times New Roman"/>
              </a:rPr>
              <a:t>deviennent </a:t>
            </a:r>
            <a:r>
              <a:rPr sz="1800" b="1" spc="-10" dirty="0">
                <a:latin typeface="Times New Roman"/>
                <a:cs typeface="Times New Roman"/>
              </a:rPr>
              <a:t>plus  complexes, les </a:t>
            </a:r>
            <a:r>
              <a:rPr sz="1800" b="1" spc="-15" dirty="0">
                <a:latin typeface="Times New Roman"/>
                <a:cs typeface="Times New Roman"/>
              </a:rPr>
              <a:t>itinéraires s'allongent. Parfois, </a:t>
            </a:r>
            <a:r>
              <a:rPr sz="1800" b="1" spc="15" dirty="0">
                <a:latin typeface="Times New Roman"/>
                <a:cs typeface="Times New Roman"/>
              </a:rPr>
              <a:t>il </a:t>
            </a:r>
            <a:r>
              <a:rPr sz="1800" b="1" spc="-30" dirty="0">
                <a:latin typeface="Times New Roman"/>
                <a:cs typeface="Times New Roman"/>
              </a:rPr>
              <a:t>n'est pas </a:t>
            </a:r>
            <a:r>
              <a:rPr sz="1800" b="1" spc="-5" dirty="0">
                <a:latin typeface="Times New Roman"/>
                <a:cs typeface="Times New Roman"/>
              </a:rPr>
              <a:t>possible</a:t>
            </a:r>
            <a:r>
              <a:rPr sz="1800" b="1" spc="-3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  </a:t>
            </a:r>
            <a:r>
              <a:rPr sz="1800" b="1" spc="-35" dirty="0">
                <a:latin typeface="Times New Roman"/>
                <a:cs typeface="Times New Roman"/>
              </a:rPr>
              <a:t>récupérer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dirty="0">
                <a:latin typeface="Times New Roman"/>
                <a:cs typeface="Times New Roman"/>
              </a:rPr>
              <a:t>données </a:t>
            </a:r>
            <a:r>
              <a:rPr sz="1800" b="1" spc="-45" dirty="0">
                <a:latin typeface="Times New Roman"/>
                <a:cs typeface="Times New Roman"/>
              </a:rPr>
              <a:t>avec </a:t>
            </a:r>
            <a:r>
              <a:rPr sz="1800" b="1" dirty="0">
                <a:latin typeface="Times New Roman"/>
                <a:cs typeface="Times New Roman"/>
              </a:rPr>
              <a:t>une</a:t>
            </a:r>
            <a:r>
              <a:rPr sz="1800" b="1" spc="-3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seule </a:t>
            </a:r>
            <a:r>
              <a:rPr sz="1800" b="1" spc="-20" dirty="0">
                <a:latin typeface="Times New Roman"/>
                <a:cs typeface="Times New Roman"/>
              </a:rPr>
              <a:t>requête. </a:t>
            </a:r>
            <a:r>
              <a:rPr sz="1800" b="1" spc="-50" dirty="0">
                <a:latin typeface="Times New Roman"/>
                <a:cs typeface="Times New Roman"/>
              </a:rPr>
              <a:t>C'est </a:t>
            </a:r>
            <a:r>
              <a:rPr sz="1800" b="1" spc="-35" dirty="0">
                <a:latin typeface="Times New Roman"/>
                <a:cs typeface="Times New Roman"/>
              </a:rPr>
              <a:t>là </a:t>
            </a:r>
            <a:r>
              <a:rPr sz="1800" b="1" spc="-20" dirty="0">
                <a:latin typeface="Times New Roman"/>
                <a:cs typeface="Times New Roman"/>
              </a:rPr>
              <a:t>que </a:t>
            </a:r>
            <a:r>
              <a:rPr sz="1800" b="1" spc="-75" dirty="0">
                <a:latin typeface="Times New Roman"/>
                <a:cs typeface="Times New Roman"/>
              </a:rPr>
              <a:t>GraphQL  </a:t>
            </a:r>
            <a:r>
              <a:rPr sz="1800" b="1" spc="-10" dirty="0">
                <a:latin typeface="Times New Roman"/>
                <a:cs typeface="Times New Roman"/>
              </a:rPr>
              <a:t>devient </a:t>
            </a:r>
            <a:r>
              <a:rPr sz="1800" b="1" spc="5" dirty="0">
                <a:latin typeface="Times New Roman"/>
                <a:cs typeface="Times New Roman"/>
              </a:rPr>
              <a:t>utile.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-25" dirty="0">
                <a:latin typeface="Times New Roman"/>
                <a:cs typeface="Times New Roman"/>
              </a:rPr>
              <a:t>structure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dirty="0">
                <a:latin typeface="Times New Roman"/>
                <a:cs typeface="Times New Roman"/>
              </a:rPr>
              <a:t>données </a:t>
            </a:r>
            <a:r>
              <a:rPr sz="1800" b="1" spc="5" dirty="0">
                <a:latin typeface="Times New Roman"/>
                <a:cs typeface="Times New Roman"/>
              </a:rPr>
              <a:t>sous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spc="-5" dirty="0">
                <a:latin typeface="Times New Roman"/>
                <a:cs typeface="Times New Roman"/>
              </a:rPr>
              <a:t>forme </a:t>
            </a:r>
            <a:r>
              <a:rPr sz="1800" b="1" spc="-40" dirty="0">
                <a:latin typeface="Times New Roman"/>
                <a:cs typeface="Times New Roman"/>
              </a:rPr>
              <a:t>d'un  </a:t>
            </a:r>
            <a:r>
              <a:rPr sz="1800" b="1" spc="-25" dirty="0">
                <a:latin typeface="Times New Roman"/>
                <a:cs typeface="Times New Roman"/>
              </a:rPr>
              <a:t>graphique </a:t>
            </a:r>
            <a:r>
              <a:rPr sz="1800" b="1" spc="-45" dirty="0">
                <a:latin typeface="Times New Roman"/>
                <a:cs typeface="Times New Roman"/>
              </a:rPr>
              <a:t>avec </a:t>
            </a:r>
            <a:r>
              <a:rPr sz="1800" b="1" spc="-40" dirty="0">
                <a:latin typeface="Times New Roman"/>
                <a:cs typeface="Times New Roman"/>
              </a:rPr>
              <a:t>sa </a:t>
            </a:r>
            <a:r>
              <a:rPr sz="1800" b="1" spc="-10" dirty="0">
                <a:latin typeface="Times New Roman"/>
                <a:cs typeface="Times New Roman"/>
              </a:rPr>
              <a:t>puissante </a:t>
            </a:r>
            <a:r>
              <a:rPr sz="1800" b="1" spc="-25" dirty="0">
                <a:latin typeface="Times New Roman"/>
                <a:cs typeface="Times New Roman"/>
              </a:rPr>
              <a:t>syntaxe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20" dirty="0">
                <a:latin typeface="Times New Roman"/>
                <a:cs typeface="Times New Roman"/>
              </a:rPr>
              <a:t>requête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30" dirty="0">
                <a:latin typeface="Times New Roman"/>
                <a:cs typeface="Times New Roman"/>
              </a:rPr>
              <a:t>parcourir,  </a:t>
            </a:r>
            <a:r>
              <a:rPr sz="1800" b="1" spc="-35" dirty="0">
                <a:latin typeface="Times New Roman"/>
                <a:cs typeface="Times New Roman"/>
              </a:rPr>
              <a:t>récupérer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dirty="0">
                <a:latin typeface="Times New Roman"/>
                <a:cs typeface="Times New Roman"/>
              </a:rPr>
              <a:t>modifier </a:t>
            </a:r>
            <a:r>
              <a:rPr sz="1800" b="1" spc="-10" dirty="0">
                <a:latin typeface="Times New Roman"/>
                <a:cs typeface="Times New Roman"/>
              </a:rPr>
              <a:t>les</a:t>
            </a:r>
            <a:r>
              <a:rPr sz="1800" b="1" spc="-20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données.</a:t>
            </a:r>
            <a:endParaRPr sz="180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  <a:spcBef>
                <a:spcPts val="1675"/>
              </a:spcBef>
            </a:pP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Voici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les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avantages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de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l'utilisation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du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langage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de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requête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GraphQL</a:t>
            </a:r>
            <a:endParaRPr sz="1800">
              <a:latin typeface="Times New Roman"/>
              <a:cs typeface="Times New Roman"/>
            </a:endParaRPr>
          </a:p>
          <a:p>
            <a:pPr marL="138430" marR="222885">
              <a:lnSpc>
                <a:spcPct val="100000"/>
              </a:lnSpc>
              <a:spcBef>
                <a:spcPts val="1735"/>
              </a:spcBef>
            </a:pPr>
            <a:r>
              <a:rPr sz="1800" b="1" spc="-35" dirty="0">
                <a:latin typeface="Times New Roman"/>
                <a:cs typeface="Times New Roman"/>
              </a:rPr>
              <a:t>Envoyez </a:t>
            </a:r>
            <a:r>
              <a:rPr sz="1800" b="1" dirty="0">
                <a:latin typeface="Times New Roman"/>
                <a:cs typeface="Times New Roman"/>
              </a:rPr>
              <a:t>une </a:t>
            </a:r>
            <a:r>
              <a:rPr sz="1800" b="1" spc="-20" dirty="0">
                <a:latin typeface="Times New Roman"/>
                <a:cs typeface="Times New Roman"/>
              </a:rPr>
              <a:t>requête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-65" dirty="0">
                <a:latin typeface="Times New Roman"/>
                <a:cs typeface="Times New Roman"/>
              </a:rPr>
              <a:t>à </a:t>
            </a:r>
            <a:r>
              <a:rPr sz="1800" b="1" spc="-20" dirty="0">
                <a:latin typeface="Times New Roman"/>
                <a:cs typeface="Times New Roman"/>
              </a:rPr>
              <a:t>votre </a:t>
            </a:r>
            <a:r>
              <a:rPr sz="1800" b="1" spc="-25" dirty="0">
                <a:latin typeface="Times New Roman"/>
                <a:cs typeface="Times New Roman"/>
              </a:rPr>
              <a:t>API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dirty="0">
                <a:latin typeface="Times New Roman"/>
                <a:cs typeface="Times New Roman"/>
              </a:rPr>
              <a:t>obtenez</a:t>
            </a:r>
            <a:r>
              <a:rPr sz="1800" b="1" spc="-27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exactement  </a:t>
            </a:r>
            <a:r>
              <a:rPr sz="1800" b="1" spc="-30" dirty="0">
                <a:latin typeface="Times New Roman"/>
                <a:cs typeface="Times New Roman"/>
              </a:rPr>
              <a:t>ce </a:t>
            </a:r>
            <a:r>
              <a:rPr sz="1800" b="1" spc="10" dirty="0">
                <a:latin typeface="Times New Roman"/>
                <a:cs typeface="Times New Roman"/>
              </a:rPr>
              <a:t>dont </a:t>
            </a:r>
            <a:r>
              <a:rPr sz="1800" b="1" spc="-10" dirty="0">
                <a:latin typeface="Times New Roman"/>
                <a:cs typeface="Times New Roman"/>
              </a:rPr>
              <a:t>vous </a:t>
            </a:r>
            <a:r>
              <a:rPr sz="1800" b="1" spc="-35" dirty="0">
                <a:latin typeface="Times New Roman"/>
                <a:cs typeface="Times New Roman"/>
              </a:rPr>
              <a:t>avez </a:t>
            </a:r>
            <a:r>
              <a:rPr sz="1800" b="1" spc="5" dirty="0">
                <a:latin typeface="Times New Roman"/>
                <a:cs typeface="Times New Roman"/>
              </a:rPr>
              <a:t>besoin. </a:t>
            </a:r>
            <a:r>
              <a:rPr sz="1800" b="1" spc="-80" dirty="0">
                <a:latin typeface="Times New Roman"/>
                <a:cs typeface="Times New Roman"/>
              </a:rPr>
              <a:t>Les </a:t>
            </a:r>
            <a:r>
              <a:rPr sz="1800" b="1" spc="-20" dirty="0">
                <a:latin typeface="Times New Roman"/>
                <a:cs typeface="Times New Roman"/>
              </a:rPr>
              <a:t>requêtes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-5" dirty="0">
                <a:latin typeface="Times New Roman"/>
                <a:cs typeface="Times New Roman"/>
              </a:rPr>
              <a:t>renvoient  </a:t>
            </a:r>
            <a:r>
              <a:rPr sz="1800" b="1" spc="-10" dirty="0">
                <a:latin typeface="Times New Roman"/>
                <a:cs typeface="Times New Roman"/>
              </a:rPr>
              <a:t>toujours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spc="-20" dirty="0">
                <a:latin typeface="Times New Roman"/>
                <a:cs typeface="Times New Roman"/>
              </a:rPr>
              <a:t>résultats </a:t>
            </a:r>
            <a:r>
              <a:rPr sz="1800" b="1" spc="-15" dirty="0">
                <a:latin typeface="Times New Roman"/>
                <a:cs typeface="Times New Roman"/>
              </a:rPr>
              <a:t>prévisibles. </a:t>
            </a:r>
            <a:r>
              <a:rPr sz="1800" b="1" spc="-80" dirty="0">
                <a:latin typeface="Times New Roman"/>
                <a:cs typeface="Times New Roman"/>
              </a:rPr>
              <a:t>Les </a:t>
            </a:r>
            <a:r>
              <a:rPr sz="1800" b="1" spc="-10" dirty="0">
                <a:latin typeface="Times New Roman"/>
                <a:cs typeface="Times New Roman"/>
              </a:rPr>
              <a:t>applications </a:t>
            </a:r>
            <a:r>
              <a:rPr sz="1800" b="1" dirty="0">
                <a:latin typeface="Times New Roman"/>
                <a:cs typeface="Times New Roman"/>
              </a:rPr>
              <a:t>utilisant 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15" dirty="0">
                <a:latin typeface="Times New Roman"/>
                <a:cs typeface="Times New Roman"/>
              </a:rPr>
              <a:t>sont </a:t>
            </a:r>
            <a:r>
              <a:rPr sz="1800" b="1" spc="-25" dirty="0">
                <a:latin typeface="Times New Roman"/>
                <a:cs typeface="Times New Roman"/>
              </a:rPr>
              <a:t>rapides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-15" dirty="0">
                <a:latin typeface="Times New Roman"/>
                <a:cs typeface="Times New Roman"/>
              </a:rPr>
              <a:t>stables. Contrairement </a:t>
            </a:r>
            <a:r>
              <a:rPr sz="1800" b="1" spc="-35" dirty="0">
                <a:latin typeface="Times New Roman"/>
                <a:cs typeface="Times New Roman"/>
              </a:rPr>
              <a:t>aux </a:t>
            </a:r>
            <a:r>
              <a:rPr sz="1800" b="1" spc="-25" dirty="0">
                <a:latin typeface="Times New Roman"/>
                <a:cs typeface="Times New Roman"/>
              </a:rPr>
              <a:t>services  </a:t>
            </a:r>
            <a:r>
              <a:rPr sz="1800" b="1" spc="-20" dirty="0">
                <a:latin typeface="Times New Roman"/>
                <a:cs typeface="Times New Roman"/>
              </a:rPr>
              <a:t>Restful, </a:t>
            </a:r>
            <a:r>
              <a:rPr sz="1800" b="1" spc="-25" dirty="0">
                <a:latin typeface="Times New Roman"/>
                <a:cs typeface="Times New Roman"/>
              </a:rPr>
              <a:t>ces </a:t>
            </a:r>
            <a:r>
              <a:rPr sz="1800" b="1" spc="-10" dirty="0">
                <a:latin typeface="Times New Roman"/>
                <a:cs typeface="Times New Roman"/>
              </a:rPr>
              <a:t>applications </a:t>
            </a:r>
            <a:r>
              <a:rPr sz="1800" b="1" spc="-15" dirty="0">
                <a:latin typeface="Times New Roman"/>
                <a:cs typeface="Times New Roman"/>
              </a:rPr>
              <a:t>peuvent </a:t>
            </a:r>
            <a:r>
              <a:rPr sz="1800" b="1" spc="-20" dirty="0">
                <a:latin typeface="Times New Roman"/>
                <a:cs typeface="Times New Roman"/>
              </a:rPr>
              <a:t>restreindre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dirty="0">
                <a:latin typeface="Times New Roman"/>
                <a:cs typeface="Times New Roman"/>
              </a:rPr>
              <a:t>données </a:t>
            </a:r>
            <a:r>
              <a:rPr sz="1800" b="1" spc="-5" dirty="0">
                <a:latin typeface="Times New Roman"/>
                <a:cs typeface="Times New Roman"/>
              </a:rPr>
              <a:t>qui  </a:t>
            </a:r>
            <a:r>
              <a:rPr sz="1800" b="1" dirty="0">
                <a:latin typeface="Times New Roman"/>
                <a:cs typeface="Times New Roman"/>
              </a:rPr>
              <a:t>doivent </a:t>
            </a:r>
            <a:r>
              <a:rPr sz="1800" b="1" spc="-25" dirty="0">
                <a:latin typeface="Times New Roman"/>
                <a:cs typeface="Times New Roman"/>
              </a:rPr>
              <a:t>être </a:t>
            </a:r>
            <a:r>
              <a:rPr sz="1800" b="1" spc="-20" dirty="0">
                <a:latin typeface="Times New Roman"/>
                <a:cs typeface="Times New Roman"/>
              </a:rPr>
              <a:t>extraites </a:t>
            </a:r>
            <a:r>
              <a:rPr sz="1800" b="1" spc="-10" dirty="0">
                <a:latin typeface="Times New Roman"/>
                <a:cs typeface="Times New Roman"/>
              </a:rPr>
              <a:t>du</a:t>
            </a:r>
            <a:r>
              <a:rPr sz="1800" b="1" spc="-20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serveur.</a:t>
            </a:r>
            <a:endParaRPr sz="1800">
              <a:latin typeface="Times New Roman"/>
              <a:cs typeface="Times New Roman"/>
            </a:endParaRPr>
          </a:p>
          <a:p>
            <a:pPr marL="138430">
              <a:lnSpc>
                <a:spcPct val="100000"/>
              </a:lnSpc>
              <a:spcBef>
                <a:spcPts val="2160"/>
              </a:spcBef>
            </a:pPr>
            <a:r>
              <a:rPr sz="1800" b="1" spc="-50" dirty="0">
                <a:latin typeface="Times New Roman"/>
                <a:cs typeface="Times New Roman"/>
              </a:rPr>
              <a:t>L'exemple </a:t>
            </a:r>
            <a:r>
              <a:rPr sz="1800" b="1" spc="-15" dirty="0">
                <a:latin typeface="Times New Roman"/>
                <a:cs typeface="Times New Roman"/>
              </a:rPr>
              <a:t>suivant </a:t>
            </a:r>
            <a:r>
              <a:rPr sz="1800" b="1" spc="-10" dirty="0">
                <a:latin typeface="Times New Roman"/>
                <a:cs typeface="Times New Roman"/>
              </a:rPr>
              <a:t>vous </a:t>
            </a:r>
            <a:r>
              <a:rPr sz="1800" b="1" spc="-35" dirty="0">
                <a:latin typeface="Times New Roman"/>
                <a:cs typeface="Times New Roman"/>
              </a:rPr>
              <a:t>aidera </a:t>
            </a:r>
            <a:r>
              <a:rPr sz="1800" b="1" spc="-65" dirty="0">
                <a:latin typeface="Times New Roman"/>
                <a:cs typeface="Times New Roman"/>
              </a:rPr>
              <a:t>à </a:t>
            </a:r>
            <a:r>
              <a:rPr sz="1800" b="1" dirty="0">
                <a:latin typeface="Times New Roman"/>
                <a:cs typeface="Times New Roman"/>
              </a:rPr>
              <a:t>mieux </a:t>
            </a:r>
            <a:r>
              <a:rPr sz="1800" b="1" spc="-20" dirty="0">
                <a:latin typeface="Times New Roman"/>
                <a:cs typeface="Times New Roman"/>
              </a:rPr>
              <a:t>comprendre </a:t>
            </a:r>
            <a:r>
              <a:rPr sz="1800" b="1" spc="-30" dirty="0">
                <a:latin typeface="Times New Roman"/>
                <a:cs typeface="Times New Roman"/>
              </a:rPr>
              <a:t>cela</a:t>
            </a:r>
            <a:r>
              <a:rPr sz="1800" b="1" spc="-27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marL="138430" marR="161925">
              <a:lnSpc>
                <a:spcPct val="100000"/>
              </a:lnSpc>
              <a:spcBef>
                <a:spcPts val="2160"/>
              </a:spcBef>
            </a:pPr>
            <a:r>
              <a:rPr sz="1800" b="1" spc="-5" dirty="0">
                <a:latin typeface="Times New Roman"/>
                <a:cs typeface="Times New Roman"/>
              </a:rPr>
              <a:t>Considérons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20" dirty="0">
                <a:latin typeface="Times New Roman"/>
                <a:cs typeface="Times New Roman"/>
              </a:rPr>
              <a:t>objet </a:t>
            </a:r>
            <a:r>
              <a:rPr sz="1800" b="1" spc="-10" dirty="0">
                <a:latin typeface="Times New Roman"/>
                <a:cs typeface="Times New Roman"/>
              </a:rPr>
              <a:t>métier </a:t>
            </a:r>
            <a:r>
              <a:rPr sz="1800" b="1" spc="-15" dirty="0">
                <a:latin typeface="Times New Roman"/>
                <a:cs typeface="Times New Roman"/>
              </a:rPr>
              <a:t>Student </a:t>
            </a:r>
            <a:r>
              <a:rPr sz="1800" b="1" spc="-45" dirty="0">
                <a:latin typeface="Times New Roman"/>
                <a:cs typeface="Times New Roman"/>
              </a:rPr>
              <a:t>avec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15" dirty="0">
                <a:latin typeface="Times New Roman"/>
                <a:cs typeface="Times New Roman"/>
              </a:rPr>
              <a:t>attributs </a:t>
            </a:r>
            <a:r>
              <a:rPr sz="1800" b="1" spc="5" dirty="0">
                <a:latin typeface="Times New Roman"/>
                <a:cs typeface="Times New Roman"/>
              </a:rPr>
              <a:t>id,  </a:t>
            </a:r>
            <a:r>
              <a:rPr sz="1800" b="1" spc="-10" dirty="0">
                <a:latin typeface="Times New Roman"/>
                <a:cs typeface="Times New Roman"/>
              </a:rPr>
              <a:t>firstName, </a:t>
            </a:r>
            <a:r>
              <a:rPr sz="1800" b="1" spc="-15" dirty="0">
                <a:latin typeface="Times New Roman"/>
                <a:cs typeface="Times New Roman"/>
              </a:rPr>
              <a:t>lastName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-10" dirty="0">
                <a:latin typeface="Times New Roman"/>
                <a:cs typeface="Times New Roman"/>
              </a:rPr>
              <a:t>collegeName </a:t>
            </a:r>
            <a:r>
              <a:rPr sz="1800" b="1" spc="5" dirty="0">
                <a:latin typeface="Times New Roman"/>
                <a:cs typeface="Times New Roman"/>
              </a:rPr>
              <a:t>. </a:t>
            </a:r>
            <a:r>
              <a:rPr sz="1800" b="1" spc="-5" dirty="0">
                <a:latin typeface="Times New Roman"/>
                <a:cs typeface="Times New Roman"/>
              </a:rPr>
              <a:t>Supposons </a:t>
            </a:r>
            <a:r>
              <a:rPr sz="1800" b="1" spc="-30" dirty="0">
                <a:latin typeface="Times New Roman"/>
                <a:cs typeface="Times New Roman"/>
              </a:rPr>
              <a:t>qu'une  </a:t>
            </a:r>
            <a:r>
              <a:rPr sz="1800" b="1" spc="-10" dirty="0">
                <a:latin typeface="Times New Roman"/>
                <a:cs typeface="Times New Roman"/>
              </a:rPr>
              <a:t>application </a:t>
            </a:r>
            <a:r>
              <a:rPr sz="1800" b="1" spc="5" dirty="0">
                <a:latin typeface="Times New Roman"/>
                <a:cs typeface="Times New Roman"/>
              </a:rPr>
              <a:t>mobile </a:t>
            </a:r>
            <a:r>
              <a:rPr sz="1800" b="1" spc="-30" dirty="0">
                <a:latin typeface="Times New Roman"/>
                <a:cs typeface="Times New Roman"/>
              </a:rPr>
              <a:t>n'ait </a:t>
            </a:r>
            <a:r>
              <a:rPr sz="1800" b="1" spc="5" dirty="0">
                <a:latin typeface="Times New Roman"/>
                <a:cs typeface="Times New Roman"/>
              </a:rPr>
              <a:t>besoin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35" dirty="0">
                <a:latin typeface="Times New Roman"/>
                <a:cs typeface="Times New Roman"/>
              </a:rPr>
              <a:t>récupérer </a:t>
            </a:r>
            <a:r>
              <a:rPr sz="1800" b="1" spc="-20" dirty="0">
                <a:latin typeface="Times New Roman"/>
                <a:cs typeface="Times New Roman"/>
              </a:rPr>
              <a:t>que </a:t>
            </a:r>
            <a:r>
              <a:rPr sz="1800" b="1" spc="-10" dirty="0">
                <a:latin typeface="Times New Roman"/>
                <a:cs typeface="Times New Roman"/>
              </a:rPr>
              <a:t>firstName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5" dirty="0">
                <a:latin typeface="Times New Roman"/>
                <a:cs typeface="Times New Roman"/>
              </a:rPr>
              <a:t>id .  </a:t>
            </a:r>
            <a:r>
              <a:rPr sz="1800" b="1" spc="-35" dirty="0">
                <a:latin typeface="Times New Roman"/>
                <a:cs typeface="Times New Roman"/>
              </a:rPr>
              <a:t>Si </a:t>
            </a:r>
            <a:r>
              <a:rPr sz="1800" b="1" spc="10" dirty="0">
                <a:latin typeface="Times New Roman"/>
                <a:cs typeface="Times New Roman"/>
              </a:rPr>
              <a:t>nous </a:t>
            </a:r>
            <a:r>
              <a:rPr sz="1800" b="1" spc="-5" dirty="0">
                <a:latin typeface="Times New Roman"/>
                <a:cs typeface="Times New Roman"/>
              </a:rPr>
              <a:t>concevons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15" dirty="0">
                <a:latin typeface="Times New Roman"/>
                <a:cs typeface="Times New Roman"/>
              </a:rPr>
              <a:t>point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dirty="0">
                <a:latin typeface="Times New Roman"/>
                <a:cs typeface="Times New Roman"/>
              </a:rPr>
              <a:t>terminaison </a:t>
            </a:r>
            <a:r>
              <a:rPr sz="1800" b="1" spc="-105" dirty="0">
                <a:latin typeface="Times New Roman"/>
                <a:cs typeface="Times New Roman"/>
              </a:rPr>
              <a:t>REST </a:t>
            </a:r>
            <a:r>
              <a:rPr sz="1800" b="1" spc="5" dirty="0">
                <a:latin typeface="Times New Roman"/>
                <a:cs typeface="Times New Roman"/>
              </a:rPr>
              <a:t>comme </a:t>
            </a:r>
            <a:r>
              <a:rPr sz="1800" b="1" spc="15" dirty="0">
                <a:latin typeface="Times New Roman"/>
                <a:cs typeface="Times New Roman"/>
              </a:rPr>
              <a:t>/api/v1/  </a:t>
            </a:r>
            <a:r>
              <a:rPr sz="1800" b="1" spc="-5" dirty="0">
                <a:latin typeface="Times New Roman"/>
                <a:cs typeface="Times New Roman"/>
              </a:rPr>
              <a:t>students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,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il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finira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par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récupérer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données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pour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tous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champs  </a:t>
            </a:r>
            <a:r>
              <a:rPr sz="1800" b="1" spc="-40" dirty="0">
                <a:latin typeface="Times New Roman"/>
                <a:cs typeface="Times New Roman"/>
              </a:rPr>
              <a:t>d'un </a:t>
            </a:r>
            <a:r>
              <a:rPr sz="1800" b="1" spc="-20" dirty="0">
                <a:latin typeface="Times New Roman"/>
                <a:cs typeface="Times New Roman"/>
              </a:rPr>
              <a:t>objet </a:t>
            </a:r>
            <a:r>
              <a:rPr sz="1800" b="1" spc="-5" dirty="0">
                <a:latin typeface="Times New Roman"/>
                <a:cs typeface="Times New Roman"/>
              </a:rPr>
              <a:t>étudiant </a:t>
            </a:r>
            <a:r>
              <a:rPr sz="1800" b="1" spc="5" dirty="0">
                <a:latin typeface="Times New Roman"/>
                <a:cs typeface="Times New Roman"/>
              </a:rPr>
              <a:t>. </a:t>
            </a:r>
            <a:r>
              <a:rPr sz="1800" b="1" spc="-40" dirty="0">
                <a:latin typeface="Times New Roman"/>
                <a:cs typeface="Times New Roman"/>
              </a:rPr>
              <a:t>Cela </a:t>
            </a:r>
            <a:r>
              <a:rPr sz="1800" b="1" spc="5" dirty="0">
                <a:latin typeface="Times New Roman"/>
                <a:cs typeface="Times New Roman"/>
              </a:rPr>
              <a:t>signifie </a:t>
            </a:r>
            <a:r>
              <a:rPr sz="1800" b="1" spc="-20" dirty="0">
                <a:latin typeface="Times New Roman"/>
                <a:cs typeface="Times New Roman"/>
              </a:rPr>
              <a:t>que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dirty="0">
                <a:latin typeface="Times New Roman"/>
                <a:cs typeface="Times New Roman"/>
              </a:rPr>
              <a:t>données </a:t>
            </a:r>
            <a:r>
              <a:rPr sz="1800" b="1" spc="15" dirty="0">
                <a:latin typeface="Times New Roman"/>
                <a:cs typeface="Times New Roman"/>
              </a:rPr>
              <a:t>sont  </a:t>
            </a:r>
            <a:r>
              <a:rPr sz="1800" b="1" spc="-10" dirty="0">
                <a:latin typeface="Times New Roman"/>
                <a:cs typeface="Times New Roman"/>
              </a:rPr>
              <a:t>surexploitées </a:t>
            </a:r>
            <a:r>
              <a:rPr sz="1800" b="1" spc="-50" dirty="0">
                <a:latin typeface="Times New Roman"/>
                <a:cs typeface="Times New Roman"/>
              </a:rPr>
              <a:t>par </a:t>
            </a:r>
            <a:r>
              <a:rPr sz="1800" b="1" spc="-10" dirty="0">
                <a:latin typeface="Times New Roman"/>
                <a:cs typeface="Times New Roman"/>
              </a:rPr>
              <a:t>le </a:t>
            </a:r>
            <a:r>
              <a:rPr sz="1800" b="1" spc="-30" dirty="0">
                <a:latin typeface="Times New Roman"/>
                <a:cs typeface="Times New Roman"/>
              </a:rPr>
              <a:t>service</a:t>
            </a:r>
            <a:r>
              <a:rPr sz="1800" b="1" spc="-170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RESTful.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999" y="832967"/>
            <a:ext cx="600964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0000FF"/>
                </a:solidFill>
                <a:latin typeface="Times New Roman"/>
                <a:cs typeface="Times New Roman"/>
              </a:rPr>
              <a:t>La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sortie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de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la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requête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ci-dessus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est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comme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indiqué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ci-dessous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45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309880" marR="4140835" indent="-149225">
              <a:lnSpc>
                <a:spcPct val="100000"/>
              </a:lnSpc>
            </a:pPr>
            <a:r>
              <a:rPr sz="1800" b="1" spc="-130" dirty="0">
                <a:solidFill>
                  <a:srgbClr val="0000FF"/>
                </a:solidFill>
                <a:latin typeface="Times New Roman"/>
                <a:cs typeface="Times New Roman"/>
              </a:rPr>
              <a:t>"data": </a:t>
            </a: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  "studentById":</a:t>
            </a:r>
            <a:r>
              <a:rPr sz="1800" b="1" spc="-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</a:pPr>
            <a:r>
              <a:rPr sz="1800" b="1" spc="-155" dirty="0">
                <a:solidFill>
                  <a:srgbClr val="0000FF"/>
                </a:solidFill>
                <a:latin typeface="Times New Roman"/>
                <a:cs typeface="Times New Roman"/>
              </a:rPr>
              <a:t>"id":</a:t>
            </a:r>
            <a:r>
              <a:rPr sz="18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"S1001",</a:t>
            </a:r>
            <a:endParaRPr sz="1800">
              <a:latin typeface="Times New Roman"/>
              <a:cs typeface="Times New Roman"/>
            </a:endParaRPr>
          </a:p>
          <a:p>
            <a:pPr marL="459105" marR="2954020">
              <a:lnSpc>
                <a:spcPct val="100000"/>
              </a:lnSpc>
            </a:pP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"firstName":</a:t>
            </a:r>
            <a:r>
              <a:rPr sz="18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"Mohtashim",  </a:t>
            </a:r>
            <a:r>
              <a:rPr sz="18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"lastName":</a:t>
            </a:r>
            <a:r>
              <a:rPr sz="1800" b="1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"Mohammad"</a:t>
            </a:r>
            <a:endParaRPr sz="180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727" y="1236471"/>
            <a:ext cx="6664959" cy="712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Times New Roman"/>
                <a:cs typeface="Times New Roman"/>
              </a:rPr>
              <a:t>Une </a:t>
            </a:r>
            <a:r>
              <a:rPr sz="1800" b="1" spc="-5" dirty="0">
                <a:latin typeface="Times New Roman"/>
                <a:cs typeface="Times New Roman"/>
              </a:rPr>
              <a:t>opération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-5" dirty="0">
                <a:latin typeface="Times New Roman"/>
                <a:cs typeface="Times New Roman"/>
              </a:rPr>
              <a:t>peut </a:t>
            </a:r>
            <a:r>
              <a:rPr sz="1800" b="1" spc="-25" dirty="0">
                <a:latin typeface="Times New Roman"/>
                <a:cs typeface="Times New Roman"/>
              </a:rPr>
              <a:t>être </a:t>
            </a:r>
            <a:r>
              <a:rPr sz="1800" b="1" dirty="0">
                <a:latin typeface="Times New Roman"/>
                <a:cs typeface="Times New Roman"/>
              </a:rPr>
              <a:t>une </a:t>
            </a:r>
            <a:r>
              <a:rPr sz="1800" b="1" spc="-5" dirty="0">
                <a:latin typeface="Times New Roman"/>
                <a:cs typeface="Times New Roman"/>
              </a:rPr>
              <a:t>opération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20" dirty="0">
                <a:latin typeface="Times New Roman"/>
                <a:cs typeface="Times New Roman"/>
              </a:rPr>
              <a:t>lecture </a:t>
            </a:r>
            <a:r>
              <a:rPr sz="1800" b="1" spc="20" dirty="0">
                <a:latin typeface="Times New Roman"/>
                <a:cs typeface="Times New Roman"/>
              </a:rPr>
              <a:t>ou  </a:t>
            </a:r>
            <a:r>
              <a:rPr sz="1800" b="1" spc="-30" dirty="0">
                <a:latin typeface="Times New Roman"/>
                <a:cs typeface="Times New Roman"/>
              </a:rPr>
              <a:t>d'écriture. </a:t>
            </a:r>
            <a:r>
              <a:rPr sz="1800" b="1" spc="5" dirty="0">
                <a:latin typeface="Times New Roman"/>
                <a:cs typeface="Times New Roman"/>
              </a:rPr>
              <a:t>Une </a:t>
            </a:r>
            <a:r>
              <a:rPr sz="1800" b="1" spc="-20" dirty="0">
                <a:latin typeface="Times New Roman"/>
                <a:cs typeface="Times New Roman"/>
              </a:rPr>
              <a:t>requête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-5" dirty="0">
                <a:latin typeface="Times New Roman"/>
                <a:cs typeface="Times New Roman"/>
              </a:rPr>
              <a:t>est </a:t>
            </a:r>
            <a:r>
              <a:rPr sz="1800" b="1" dirty="0">
                <a:latin typeface="Times New Roman"/>
                <a:cs typeface="Times New Roman"/>
              </a:rPr>
              <a:t>utilisée </a:t>
            </a:r>
            <a:r>
              <a:rPr sz="1800" b="1" spc="-15" dirty="0">
                <a:latin typeface="Times New Roman"/>
                <a:cs typeface="Times New Roman"/>
              </a:rPr>
              <a:t>pour lire </a:t>
            </a:r>
            <a:r>
              <a:rPr sz="1800" b="1" spc="20" dirty="0">
                <a:latin typeface="Times New Roman"/>
                <a:cs typeface="Times New Roman"/>
              </a:rPr>
              <a:t>ou </a:t>
            </a:r>
            <a:r>
              <a:rPr sz="1800" b="1" spc="-35" dirty="0">
                <a:latin typeface="Times New Roman"/>
                <a:cs typeface="Times New Roman"/>
              </a:rPr>
              <a:t>récupérer 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spc="-35" dirty="0">
                <a:latin typeface="Times New Roman"/>
                <a:cs typeface="Times New Roman"/>
              </a:rPr>
              <a:t>valeurs </a:t>
            </a:r>
            <a:r>
              <a:rPr sz="1800" b="1" spc="-5" dirty="0">
                <a:latin typeface="Times New Roman"/>
                <a:cs typeface="Times New Roman"/>
              </a:rPr>
              <a:t>tandis </a:t>
            </a:r>
            <a:r>
              <a:rPr sz="1800" b="1" spc="-30" dirty="0">
                <a:latin typeface="Times New Roman"/>
                <a:cs typeface="Times New Roman"/>
              </a:rPr>
              <a:t>qu'une </a:t>
            </a:r>
            <a:r>
              <a:rPr sz="1800" b="1" spc="5" dirty="0">
                <a:latin typeface="Times New Roman"/>
                <a:cs typeface="Times New Roman"/>
              </a:rPr>
              <a:t>mutation </a:t>
            </a:r>
            <a:r>
              <a:rPr sz="1800" b="1" spc="-5" dirty="0">
                <a:latin typeface="Times New Roman"/>
                <a:cs typeface="Times New Roman"/>
              </a:rPr>
              <a:t>est </a:t>
            </a:r>
            <a:r>
              <a:rPr sz="1800" b="1" dirty="0">
                <a:latin typeface="Times New Roman"/>
                <a:cs typeface="Times New Roman"/>
              </a:rPr>
              <a:t>utilisée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30" dirty="0">
                <a:latin typeface="Times New Roman"/>
                <a:cs typeface="Times New Roman"/>
              </a:rPr>
              <a:t>écrire </a:t>
            </a:r>
            <a:r>
              <a:rPr sz="1800" b="1" spc="20" dirty="0">
                <a:latin typeface="Times New Roman"/>
                <a:cs typeface="Times New Roman"/>
              </a:rPr>
              <a:t>ou </a:t>
            </a:r>
            <a:r>
              <a:rPr sz="1800" b="1" spc="-20" dirty="0">
                <a:latin typeface="Times New Roman"/>
                <a:cs typeface="Times New Roman"/>
              </a:rPr>
              <a:t>publier  </a:t>
            </a:r>
            <a:r>
              <a:rPr sz="1800" b="1" spc="-15" dirty="0">
                <a:latin typeface="Times New Roman"/>
                <a:cs typeface="Times New Roman"/>
              </a:rPr>
              <a:t>des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valeurs.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Dans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deux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cas,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l'opération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est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une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simple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chaîne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qu'un  serveur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-5" dirty="0">
                <a:latin typeface="Times New Roman"/>
                <a:cs typeface="Times New Roman"/>
              </a:rPr>
              <a:t>peut </a:t>
            </a:r>
            <a:r>
              <a:rPr sz="1800" b="1" spc="-35" dirty="0">
                <a:latin typeface="Times New Roman"/>
                <a:cs typeface="Times New Roman"/>
              </a:rPr>
              <a:t>analyser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-20" dirty="0">
                <a:latin typeface="Times New Roman"/>
                <a:cs typeface="Times New Roman"/>
              </a:rPr>
              <a:t>répondre </a:t>
            </a:r>
            <a:r>
              <a:rPr sz="1800" b="1" spc="-45" dirty="0">
                <a:latin typeface="Times New Roman"/>
                <a:cs typeface="Times New Roman"/>
              </a:rPr>
              <a:t>avec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dirty="0">
                <a:latin typeface="Times New Roman"/>
                <a:cs typeface="Times New Roman"/>
              </a:rPr>
              <a:t>données</a:t>
            </a:r>
            <a:r>
              <a:rPr sz="1800" b="1" spc="-32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dans </a:t>
            </a:r>
            <a:r>
              <a:rPr sz="1800" b="1" spc="5" dirty="0">
                <a:latin typeface="Times New Roman"/>
                <a:cs typeface="Times New Roman"/>
              </a:rPr>
              <a:t>un  </a:t>
            </a:r>
            <a:r>
              <a:rPr sz="1800" b="1" spc="-15" dirty="0">
                <a:latin typeface="Times New Roman"/>
                <a:cs typeface="Times New Roman"/>
              </a:rPr>
              <a:t>format </a:t>
            </a:r>
            <a:r>
              <a:rPr sz="1800" b="1" spc="-10" dirty="0">
                <a:latin typeface="Times New Roman"/>
                <a:cs typeface="Times New Roman"/>
              </a:rPr>
              <a:t>spécifique. </a:t>
            </a:r>
            <a:r>
              <a:rPr sz="1800" b="1" spc="-114" dirty="0">
                <a:latin typeface="Times New Roman"/>
                <a:cs typeface="Times New Roman"/>
              </a:rPr>
              <a:t>Le </a:t>
            </a:r>
            <a:r>
              <a:rPr sz="1800" b="1" spc="-15" dirty="0">
                <a:latin typeface="Times New Roman"/>
                <a:cs typeface="Times New Roman"/>
              </a:rPr>
              <a:t>format de </a:t>
            </a:r>
            <a:r>
              <a:rPr sz="1800" b="1" spc="-10" dirty="0">
                <a:latin typeface="Times New Roman"/>
                <a:cs typeface="Times New Roman"/>
              </a:rPr>
              <a:t>réponse </a:t>
            </a:r>
            <a:r>
              <a:rPr sz="1800" b="1" spc="-15" dirty="0">
                <a:latin typeface="Times New Roman"/>
                <a:cs typeface="Times New Roman"/>
              </a:rPr>
              <a:t>populaire généralement  </a:t>
            </a:r>
            <a:r>
              <a:rPr sz="1800" b="1" spc="5" dirty="0">
                <a:latin typeface="Times New Roman"/>
                <a:cs typeface="Times New Roman"/>
              </a:rPr>
              <a:t>utilisé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pour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applications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mobiles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Web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est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imes New Roman"/>
                <a:cs typeface="Times New Roman"/>
              </a:rPr>
              <a:t>JSON.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imes New Roman"/>
              <a:cs typeface="Times New Roman"/>
            </a:endParaRPr>
          </a:p>
          <a:p>
            <a:pPr marL="24130" marR="650875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Illustration</a:t>
            </a:r>
            <a:r>
              <a:rPr sz="22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2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2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Requête</a:t>
            </a:r>
            <a:r>
              <a:rPr sz="22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du</a:t>
            </a:r>
            <a:r>
              <a:rPr sz="22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00FF"/>
                </a:solidFill>
                <a:latin typeface="Times New Roman"/>
                <a:cs typeface="Times New Roman"/>
              </a:rPr>
              <a:t>modèle</a:t>
            </a:r>
            <a:r>
              <a:rPr sz="22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étudiant</a:t>
            </a:r>
            <a:r>
              <a:rPr sz="22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avec</a:t>
            </a:r>
            <a:r>
              <a:rPr sz="22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un  </a:t>
            </a:r>
            <a:r>
              <a:rPr sz="22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champ</a:t>
            </a:r>
            <a:r>
              <a:rPr sz="22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personnalisé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sz="2200" b="1" spc="-35" dirty="0">
                <a:latin typeface="Times New Roman"/>
                <a:cs typeface="Times New Roman"/>
              </a:rPr>
              <a:t>Tapez </a:t>
            </a:r>
            <a:r>
              <a:rPr sz="2200" b="1" spc="-40" dirty="0">
                <a:latin typeface="Times New Roman"/>
                <a:cs typeface="Times New Roman"/>
              </a:rPr>
              <a:t>la </a:t>
            </a:r>
            <a:r>
              <a:rPr sz="2200" b="1" spc="-25" dirty="0">
                <a:latin typeface="Times New Roman"/>
                <a:cs typeface="Times New Roman"/>
              </a:rPr>
              <a:t>requête </a:t>
            </a:r>
            <a:r>
              <a:rPr sz="2200" b="1" spc="-15" dirty="0">
                <a:latin typeface="Times New Roman"/>
                <a:cs typeface="Times New Roman"/>
              </a:rPr>
              <a:t>suivante </a:t>
            </a:r>
            <a:r>
              <a:rPr sz="2200" b="1" spc="-25" dirty="0">
                <a:latin typeface="Times New Roman"/>
                <a:cs typeface="Times New Roman"/>
              </a:rPr>
              <a:t>dans </a:t>
            </a:r>
            <a:r>
              <a:rPr sz="2200" b="1" spc="-30" dirty="0">
                <a:latin typeface="Times New Roman"/>
                <a:cs typeface="Times New Roman"/>
              </a:rPr>
              <a:t>l'éditeur</a:t>
            </a:r>
            <a:r>
              <a:rPr sz="2200" b="1" spc="-320" dirty="0">
                <a:latin typeface="Times New Roman"/>
                <a:cs typeface="Times New Roman"/>
              </a:rPr>
              <a:t> </a:t>
            </a:r>
            <a:r>
              <a:rPr sz="2200" b="1" spc="-175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2640"/>
              </a:spcBef>
            </a:pP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434975" marR="5124450" indent="-182245">
              <a:lnSpc>
                <a:spcPct val="100000"/>
              </a:lnSpc>
            </a:pPr>
            <a:r>
              <a:rPr sz="2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students{  </a:t>
            </a:r>
            <a:r>
              <a:rPr sz="22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id  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fullName</a:t>
            </a:r>
            <a:endParaRPr sz="2200">
              <a:latin typeface="Times New Roman"/>
              <a:cs typeface="Times New Roman"/>
            </a:endParaRPr>
          </a:p>
          <a:p>
            <a:pPr marL="252729">
              <a:lnSpc>
                <a:spcPct val="100000"/>
              </a:lnSpc>
            </a:pP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</a:pP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</a:pPr>
            <a:r>
              <a:rPr sz="2200" b="1" spc="-165" dirty="0">
                <a:latin typeface="Times New Roman"/>
                <a:cs typeface="Times New Roman"/>
              </a:rPr>
              <a:t>La </a:t>
            </a:r>
            <a:r>
              <a:rPr sz="2200" b="1" spc="-15" dirty="0">
                <a:latin typeface="Times New Roman"/>
                <a:cs typeface="Times New Roman"/>
              </a:rPr>
              <a:t>réponse </a:t>
            </a:r>
            <a:r>
              <a:rPr sz="2200" b="1" spc="-75" dirty="0">
                <a:latin typeface="Times New Roman"/>
                <a:cs typeface="Times New Roman"/>
              </a:rPr>
              <a:t>à </a:t>
            </a:r>
            <a:r>
              <a:rPr sz="2200" b="1" spc="-40" dirty="0">
                <a:latin typeface="Times New Roman"/>
                <a:cs typeface="Times New Roman"/>
              </a:rPr>
              <a:t>la </a:t>
            </a:r>
            <a:r>
              <a:rPr sz="2200" b="1" spc="-25" dirty="0">
                <a:latin typeface="Times New Roman"/>
                <a:cs typeface="Times New Roman"/>
              </a:rPr>
              <a:t>requête </a:t>
            </a:r>
            <a:r>
              <a:rPr sz="2200" b="1" spc="-10" dirty="0">
                <a:latin typeface="Times New Roman"/>
                <a:cs typeface="Times New Roman"/>
              </a:rPr>
              <a:t>est </a:t>
            </a:r>
            <a:r>
              <a:rPr sz="2200" b="1" spc="5" dirty="0">
                <a:latin typeface="Times New Roman"/>
                <a:cs typeface="Times New Roman"/>
              </a:rPr>
              <a:t>donnée </a:t>
            </a:r>
            <a:r>
              <a:rPr sz="2200" b="1" spc="-5" dirty="0">
                <a:latin typeface="Times New Roman"/>
                <a:cs typeface="Times New Roman"/>
              </a:rPr>
              <a:t>ci-dessous</a:t>
            </a:r>
            <a:r>
              <a:rPr sz="2200" b="1" spc="-275" dirty="0">
                <a:latin typeface="Times New Roman"/>
                <a:cs typeface="Times New Roman"/>
              </a:rPr>
              <a:t> </a:t>
            </a:r>
            <a:r>
              <a:rPr sz="2200" b="1" spc="-175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645" y="601408"/>
            <a:ext cx="1234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Requête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010" y="760755"/>
            <a:ext cx="5262880" cy="673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94310">
              <a:lnSpc>
                <a:spcPct val="100000"/>
              </a:lnSpc>
            </a:pPr>
            <a:r>
              <a:rPr sz="2200" b="1" spc="-160" dirty="0">
                <a:solidFill>
                  <a:srgbClr val="0000FF"/>
                </a:solidFill>
                <a:latin typeface="Times New Roman"/>
                <a:cs typeface="Times New Roman"/>
              </a:rPr>
              <a:t>"data":</a:t>
            </a:r>
            <a:r>
              <a:rPr sz="22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2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"students":</a:t>
            </a:r>
            <a:r>
              <a:rPr sz="22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35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endParaRPr sz="22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</a:pP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739775">
              <a:lnSpc>
                <a:spcPct val="100000"/>
              </a:lnSpc>
            </a:pPr>
            <a:r>
              <a:rPr sz="2200" b="1" spc="-190" dirty="0">
                <a:solidFill>
                  <a:srgbClr val="0000FF"/>
                </a:solidFill>
                <a:latin typeface="Times New Roman"/>
                <a:cs typeface="Times New Roman"/>
              </a:rPr>
              <a:t>"id":</a:t>
            </a:r>
            <a:r>
              <a:rPr sz="22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"S1001",</a:t>
            </a:r>
            <a:endParaRPr sz="2200">
              <a:latin typeface="Times New Roman"/>
              <a:cs typeface="Times New Roman"/>
            </a:endParaRPr>
          </a:p>
          <a:p>
            <a:pPr marL="739775">
              <a:lnSpc>
                <a:spcPct val="100000"/>
              </a:lnSpc>
            </a:pPr>
            <a:r>
              <a:rPr sz="22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"fullName":</a:t>
            </a:r>
            <a:r>
              <a:rPr sz="2200" b="1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"Mohtashim:Mohammad"</a:t>
            </a:r>
            <a:endParaRPr sz="22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</a:pPr>
            <a:r>
              <a:rPr sz="22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},</a:t>
            </a:r>
            <a:endParaRPr sz="22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  <a:spcBef>
                <a:spcPts val="2640"/>
              </a:spcBef>
            </a:pP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739775">
              <a:lnSpc>
                <a:spcPct val="100000"/>
              </a:lnSpc>
            </a:pPr>
            <a:r>
              <a:rPr sz="2200" b="1" spc="-190" dirty="0">
                <a:solidFill>
                  <a:srgbClr val="0000FF"/>
                </a:solidFill>
                <a:latin typeface="Times New Roman"/>
                <a:cs typeface="Times New Roman"/>
              </a:rPr>
              <a:t>"id":</a:t>
            </a:r>
            <a:r>
              <a:rPr sz="22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"S1002",</a:t>
            </a:r>
            <a:endParaRPr sz="2200">
              <a:latin typeface="Times New Roman"/>
              <a:cs typeface="Times New Roman"/>
            </a:endParaRPr>
          </a:p>
          <a:p>
            <a:pPr marL="739775">
              <a:lnSpc>
                <a:spcPct val="100000"/>
              </a:lnSpc>
            </a:pPr>
            <a:r>
              <a:rPr sz="22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"fullName":</a:t>
            </a:r>
            <a:r>
              <a:rPr sz="22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"Kannan:Sudhakaran"</a:t>
            </a:r>
            <a:endParaRPr sz="22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</a:pPr>
            <a:r>
              <a:rPr sz="22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},</a:t>
            </a:r>
            <a:endParaRPr sz="22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  <a:spcBef>
                <a:spcPts val="2640"/>
              </a:spcBef>
            </a:pP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739775">
              <a:lnSpc>
                <a:spcPct val="100000"/>
              </a:lnSpc>
            </a:pPr>
            <a:r>
              <a:rPr sz="2200" b="1" spc="-190" dirty="0">
                <a:solidFill>
                  <a:srgbClr val="0000FF"/>
                </a:solidFill>
                <a:latin typeface="Times New Roman"/>
                <a:cs typeface="Times New Roman"/>
              </a:rPr>
              <a:t>"id":</a:t>
            </a:r>
            <a:r>
              <a:rPr sz="22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"S1003",</a:t>
            </a:r>
            <a:endParaRPr sz="2200">
              <a:latin typeface="Times New Roman"/>
              <a:cs typeface="Times New Roman"/>
            </a:endParaRPr>
          </a:p>
          <a:p>
            <a:pPr marL="739775">
              <a:lnSpc>
                <a:spcPct val="100000"/>
              </a:lnSpc>
            </a:pPr>
            <a:r>
              <a:rPr sz="22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"fullName":</a:t>
            </a:r>
            <a:r>
              <a:rPr sz="22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"Kiran:Panigrahi"</a:t>
            </a:r>
            <a:endParaRPr sz="22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</a:pP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200" b="1" spc="35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sz="2200">
              <a:latin typeface="Times New Roman"/>
              <a:cs typeface="Times New Roman"/>
            </a:endParaRPr>
          </a:p>
          <a:p>
            <a:pPr marL="194310">
              <a:lnSpc>
                <a:spcPct val="100000"/>
              </a:lnSpc>
            </a:pP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117" y="681456"/>
            <a:ext cx="5423535" cy="620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Illustration </a:t>
            </a:r>
            <a:r>
              <a:rPr sz="2200" b="1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2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- </a:t>
            </a:r>
            <a:r>
              <a:rPr sz="22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Requête</a:t>
            </a:r>
            <a:r>
              <a:rPr sz="2200" b="1" spc="-3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imbriquée</a:t>
            </a:r>
            <a:endParaRPr sz="22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  <a:spcBef>
                <a:spcPts val="2585"/>
              </a:spcBef>
            </a:pPr>
            <a:r>
              <a:rPr sz="2200" b="1" spc="-35" dirty="0">
                <a:latin typeface="Times New Roman"/>
                <a:cs typeface="Times New Roman"/>
              </a:rPr>
              <a:t>Tapez </a:t>
            </a:r>
            <a:r>
              <a:rPr sz="2200" b="1" spc="-40" dirty="0">
                <a:latin typeface="Times New Roman"/>
                <a:cs typeface="Times New Roman"/>
              </a:rPr>
              <a:t>la </a:t>
            </a:r>
            <a:r>
              <a:rPr sz="2200" b="1" spc="-25" dirty="0">
                <a:latin typeface="Times New Roman"/>
                <a:cs typeface="Times New Roman"/>
              </a:rPr>
              <a:t>requête </a:t>
            </a:r>
            <a:r>
              <a:rPr sz="2200" b="1" spc="-15" dirty="0">
                <a:latin typeface="Times New Roman"/>
                <a:cs typeface="Times New Roman"/>
              </a:rPr>
              <a:t>suivante </a:t>
            </a:r>
            <a:r>
              <a:rPr sz="2200" b="1" spc="-25" dirty="0">
                <a:latin typeface="Times New Roman"/>
                <a:cs typeface="Times New Roman"/>
              </a:rPr>
              <a:t>dans </a:t>
            </a:r>
            <a:r>
              <a:rPr sz="2200" b="1" spc="-30" dirty="0">
                <a:latin typeface="Times New Roman"/>
                <a:cs typeface="Times New Roman"/>
              </a:rPr>
              <a:t>l'éditeur</a:t>
            </a:r>
            <a:r>
              <a:rPr sz="2200" b="1" spc="-330" dirty="0">
                <a:latin typeface="Times New Roman"/>
                <a:cs typeface="Times New Roman"/>
              </a:rPr>
              <a:t> </a:t>
            </a:r>
            <a:r>
              <a:rPr sz="2200" b="1" spc="-175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560705" marR="3670300" indent="-182245">
              <a:lnSpc>
                <a:spcPct val="100000"/>
              </a:lnSpc>
            </a:pPr>
            <a:r>
              <a:rPr sz="2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students{  </a:t>
            </a:r>
            <a:r>
              <a:rPr sz="22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id  </a:t>
            </a:r>
            <a:r>
              <a:rPr sz="2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firstName  college</a:t>
            </a:r>
            <a:r>
              <a:rPr sz="22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742950" marR="3717925">
              <a:lnSpc>
                <a:spcPct val="100000"/>
              </a:lnSpc>
            </a:pPr>
            <a:r>
              <a:rPr sz="22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id  </a:t>
            </a:r>
            <a:r>
              <a:rPr sz="2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name  </a:t>
            </a:r>
            <a:r>
              <a:rPr sz="22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location  </a:t>
            </a:r>
            <a:r>
              <a:rPr sz="2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rating</a:t>
            </a:r>
            <a:endParaRPr sz="2200">
              <a:latin typeface="Times New Roman"/>
              <a:cs typeface="Times New Roman"/>
            </a:endParaRPr>
          </a:p>
          <a:p>
            <a:pPr marL="560705">
              <a:lnSpc>
                <a:spcPct val="100000"/>
              </a:lnSpc>
            </a:pP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379095">
              <a:lnSpc>
                <a:spcPct val="100000"/>
              </a:lnSpc>
            </a:pP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sz="22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2200" b="1" spc="-165" dirty="0">
                <a:latin typeface="Times New Roman"/>
                <a:cs typeface="Times New Roman"/>
              </a:rPr>
              <a:t>La </a:t>
            </a:r>
            <a:r>
              <a:rPr sz="2200" b="1" spc="-15" dirty="0">
                <a:latin typeface="Times New Roman"/>
                <a:cs typeface="Times New Roman"/>
              </a:rPr>
              <a:t>réponse </a:t>
            </a:r>
            <a:r>
              <a:rPr sz="2200" b="1" spc="-75" dirty="0">
                <a:latin typeface="Times New Roman"/>
                <a:cs typeface="Times New Roman"/>
              </a:rPr>
              <a:t>à </a:t>
            </a:r>
            <a:r>
              <a:rPr sz="2200" b="1" spc="-40" dirty="0">
                <a:latin typeface="Times New Roman"/>
                <a:cs typeface="Times New Roman"/>
              </a:rPr>
              <a:t>la </a:t>
            </a:r>
            <a:r>
              <a:rPr sz="2200" b="1" spc="-25" dirty="0">
                <a:latin typeface="Times New Roman"/>
                <a:cs typeface="Times New Roman"/>
              </a:rPr>
              <a:t>requête </a:t>
            </a:r>
            <a:r>
              <a:rPr sz="2200" b="1" spc="-10" dirty="0">
                <a:latin typeface="Times New Roman"/>
                <a:cs typeface="Times New Roman"/>
              </a:rPr>
              <a:t>est </a:t>
            </a:r>
            <a:r>
              <a:rPr sz="2200" b="1" spc="5" dirty="0">
                <a:latin typeface="Times New Roman"/>
                <a:cs typeface="Times New Roman"/>
              </a:rPr>
              <a:t>donnée </a:t>
            </a:r>
            <a:r>
              <a:rPr sz="2200" b="1" spc="-5" dirty="0">
                <a:latin typeface="Times New Roman"/>
                <a:cs typeface="Times New Roman"/>
              </a:rPr>
              <a:t>ci-dessous</a:t>
            </a:r>
            <a:r>
              <a:rPr sz="2200" b="1" spc="-265" dirty="0">
                <a:latin typeface="Times New Roman"/>
                <a:cs typeface="Times New Roman"/>
              </a:rPr>
              <a:t> </a:t>
            </a:r>
            <a:r>
              <a:rPr sz="2200" b="1" spc="-175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894" y="133769"/>
            <a:ext cx="3408045" cy="1044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imes New Roman"/>
                <a:cs typeface="Times New Roman"/>
                <a:hlinkClick r:id="rId2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1800" b="1" spc="-130" dirty="0">
                <a:latin typeface="Times New Roman"/>
                <a:cs typeface="Times New Roman"/>
              </a:rPr>
              <a:t>"data":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7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</a:pPr>
            <a:r>
              <a:rPr sz="1800" b="1" spc="-75" dirty="0">
                <a:latin typeface="Times New Roman"/>
                <a:cs typeface="Times New Roman"/>
              </a:rPr>
              <a:t>"students":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Times New Roman"/>
                <a:cs typeface="Times New Roman"/>
              </a:rPr>
              <a:t>[</a:t>
            </a:r>
            <a:endParaRPr sz="18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607695">
              <a:lnSpc>
                <a:spcPct val="100000"/>
              </a:lnSpc>
            </a:pPr>
            <a:r>
              <a:rPr sz="1800" b="1" spc="-155" dirty="0">
                <a:latin typeface="Times New Roman"/>
                <a:cs typeface="Times New Roman"/>
              </a:rPr>
              <a:t>"id":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90" dirty="0">
                <a:latin typeface="Times New Roman"/>
                <a:cs typeface="Times New Roman"/>
              </a:rPr>
              <a:t>"S1001",</a:t>
            </a:r>
            <a:endParaRPr sz="1800">
              <a:latin typeface="Times New Roman"/>
              <a:cs typeface="Times New Roman"/>
            </a:endParaRPr>
          </a:p>
          <a:p>
            <a:pPr marL="607695" marR="203835">
              <a:lnSpc>
                <a:spcPct val="100000"/>
              </a:lnSpc>
            </a:pPr>
            <a:r>
              <a:rPr sz="1800" b="1" spc="-75" dirty="0">
                <a:latin typeface="Times New Roman"/>
                <a:cs typeface="Times New Roman"/>
              </a:rPr>
              <a:t>"firstName":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spc="-60" dirty="0">
                <a:latin typeface="Times New Roman"/>
                <a:cs typeface="Times New Roman"/>
              </a:rPr>
              <a:t>"Mohtashim",  </a:t>
            </a:r>
            <a:r>
              <a:rPr sz="1800" b="1" spc="-85" dirty="0">
                <a:latin typeface="Times New Roman"/>
                <a:cs typeface="Times New Roman"/>
              </a:rPr>
              <a:t>"college":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7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1800" b="1" spc="-155" dirty="0">
                <a:latin typeface="Times New Roman"/>
                <a:cs typeface="Times New Roman"/>
              </a:rPr>
              <a:t>"id":</a:t>
            </a:r>
            <a:r>
              <a:rPr sz="1800" b="1" spc="-65" dirty="0">
                <a:latin typeface="Times New Roman"/>
                <a:cs typeface="Times New Roman"/>
              </a:rPr>
              <a:t> "col-102",</a:t>
            </a:r>
            <a:endParaRPr sz="1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1800" b="1" spc="-120" dirty="0">
                <a:latin typeface="Times New Roman"/>
                <a:cs typeface="Times New Roman"/>
              </a:rPr>
              <a:t>"name":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10" dirty="0">
                <a:latin typeface="Times New Roman"/>
                <a:cs typeface="Times New Roman"/>
              </a:rPr>
              <a:t>"CUSAT",</a:t>
            </a:r>
            <a:endParaRPr sz="1800">
              <a:latin typeface="Times New Roman"/>
              <a:cs typeface="Times New Roman"/>
            </a:endParaRPr>
          </a:p>
          <a:p>
            <a:pPr marL="756285" marR="719455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"location":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110" dirty="0">
                <a:latin typeface="Times New Roman"/>
                <a:cs typeface="Times New Roman"/>
              </a:rPr>
              <a:t>"Kerala",  </a:t>
            </a:r>
            <a:r>
              <a:rPr sz="1800" b="1" spc="-100" dirty="0">
                <a:latin typeface="Times New Roman"/>
                <a:cs typeface="Times New Roman"/>
              </a:rPr>
              <a:t>"rating":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4.5</a:t>
            </a:r>
            <a:endParaRPr sz="1800">
              <a:latin typeface="Times New Roman"/>
              <a:cs typeface="Times New Roman"/>
            </a:endParaRPr>
          </a:p>
          <a:p>
            <a:pPr marL="607695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</a:pPr>
            <a:r>
              <a:rPr sz="1800" b="1" spc="-30" dirty="0">
                <a:latin typeface="Times New Roman"/>
                <a:cs typeface="Times New Roman"/>
              </a:rPr>
              <a:t>},</a:t>
            </a:r>
            <a:endParaRPr sz="18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2160"/>
              </a:spcBef>
            </a:pPr>
            <a:r>
              <a:rPr sz="1800" b="1" spc="-7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607695">
              <a:lnSpc>
                <a:spcPct val="100000"/>
              </a:lnSpc>
            </a:pPr>
            <a:r>
              <a:rPr sz="1800" b="1" spc="-155" dirty="0">
                <a:latin typeface="Times New Roman"/>
                <a:cs typeface="Times New Roman"/>
              </a:rPr>
              <a:t>"id":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90" dirty="0">
                <a:latin typeface="Times New Roman"/>
                <a:cs typeface="Times New Roman"/>
              </a:rPr>
              <a:t>"S1002",</a:t>
            </a:r>
            <a:endParaRPr sz="1800">
              <a:latin typeface="Times New Roman"/>
              <a:cs typeface="Times New Roman"/>
            </a:endParaRPr>
          </a:p>
          <a:p>
            <a:pPr marL="607695" marR="548005">
              <a:lnSpc>
                <a:spcPct val="100000"/>
              </a:lnSpc>
            </a:pPr>
            <a:r>
              <a:rPr sz="1800" b="1" spc="-75" dirty="0">
                <a:latin typeface="Times New Roman"/>
                <a:cs typeface="Times New Roman"/>
              </a:rPr>
              <a:t>"firstName": </a:t>
            </a:r>
            <a:r>
              <a:rPr sz="1800" b="1" spc="-95" dirty="0">
                <a:latin typeface="Times New Roman"/>
                <a:cs typeface="Times New Roman"/>
              </a:rPr>
              <a:t>"Kannan",  </a:t>
            </a:r>
            <a:r>
              <a:rPr sz="1800" b="1" spc="-85" dirty="0">
                <a:latin typeface="Times New Roman"/>
                <a:cs typeface="Times New Roman"/>
              </a:rPr>
              <a:t>"college":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7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1800" b="1" spc="-155" dirty="0">
                <a:latin typeface="Times New Roman"/>
                <a:cs typeface="Times New Roman"/>
              </a:rPr>
              <a:t>"id":</a:t>
            </a:r>
            <a:r>
              <a:rPr sz="1800" b="1" spc="-65" dirty="0">
                <a:latin typeface="Times New Roman"/>
                <a:cs typeface="Times New Roman"/>
              </a:rPr>
              <a:t> "col-101",</a:t>
            </a:r>
            <a:endParaRPr sz="1800">
              <a:latin typeface="Times New Roman"/>
              <a:cs typeface="Times New Roman"/>
            </a:endParaRPr>
          </a:p>
          <a:p>
            <a:pPr marL="756285" marR="5080">
              <a:lnSpc>
                <a:spcPct val="100000"/>
              </a:lnSpc>
            </a:pPr>
            <a:r>
              <a:rPr sz="1800" b="1" spc="-120" dirty="0">
                <a:latin typeface="Times New Roman"/>
                <a:cs typeface="Times New Roman"/>
              </a:rPr>
              <a:t>"name": </a:t>
            </a:r>
            <a:r>
              <a:rPr sz="1800" b="1" spc="-125" dirty="0">
                <a:latin typeface="Times New Roman"/>
                <a:cs typeface="Times New Roman"/>
              </a:rPr>
              <a:t>"AMU",  </a:t>
            </a:r>
            <a:r>
              <a:rPr sz="1800" b="1" spc="-70" dirty="0">
                <a:latin typeface="Times New Roman"/>
                <a:cs typeface="Times New Roman"/>
              </a:rPr>
              <a:t>"location": "Uttar </a:t>
            </a:r>
            <a:r>
              <a:rPr sz="1800" b="1" spc="-60" dirty="0">
                <a:latin typeface="Times New Roman"/>
                <a:cs typeface="Times New Roman"/>
              </a:rPr>
              <a:t>Pradesh",  </a:t>
            </a:r>
            <a:r>
              <a:rPr sz="1800" b="1" spc="-100" dirty="0">
                <a:latin typeface="Times New Roman"/>
                <a:cs typeface="Times New Roman"/>
              </a:rPr>
              <a:t>"rating":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607695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</a:pPr>
            <a:r>
              <a:rPr sz="1800" b="1" spc="-30" dirty="0">
                <a:latin typeface="Times New Roman"/>
                <a:cs typeface="Times New Roman"/>
              </a:rPr>
              <a:t>},</a:t>
            </a:r>
            <a:endParaRPr sz="18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2160"/>
              </a:spcBef>
            </a:pPr>
            <a:r>
              <a:rPr sz="1800" b="1" spc="-7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607695">
              <a:lnSpc>
                <a:spcPct val="100000"/>
              </a:lnSpc>
            </a:pPr>
            <a:r>
              <a:rPr sz="1800" b="1" spc="-155" dirty="0">
                <a:latin typeface="Times New Roman"/>
                <a:cs typeface="Times New Roman"/>
              </a:rPr>
              <a:t>"id":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90" dirty="0">
                <a:latin typeface="Times New Roman"/>
                <a:cs typeface="Times New Roman"/>
              </a:rPr>
              <a:t>"S1003",</a:t>
            </a:r>
            <a:endParaRPr sz="1800">
              <a:latin typeface="Times New Roman"/>
              <a:cs typeface="Times New Roman"/>
            </a:endParaRPr>
          </a:p>
          <a:p>
            <a:pPr marL="607695" marR="753745">
              <a:lnSpc>
                <a:spcPct val="100000"/>
              </a:lnSpc>
            </a:pPr>
            <a:r>
              <a:rPr sz="1800" b="1" spc="-75" dirty="0">
                <a:latin typeface="Times New Roman"/>
                <a:cs typeface="Times New Roman"/>
              </a:rPr>
              <a:t>"firstName": </a:t>
            </a:r>
            <a:r>
              <a:rPr sz="1800" b="1" spc="-110" dirty="0">
                <a:latin typeface="Times New Roman"/>
                <a:cs typeface="Times New Roman"/>
              </a:rPr>
              <a:t>"Kiran",  </a:t>
            </a:r>
            <a:r>
              <a:rPr sz="1800" b="1" spc="-85" dirty="0">
                <a:latin typeface="Times New Roman"/>
                <a:cs typeface="Times New Roman"/>
              </a:rPr>
              <a:t>"college":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7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1800" b="1" spc="-155" dirty="0">
                <a:latin typeface="Times New Roman"/>
                <a:cs typeface="Times New Roman"/>
              </a:rPr>
              <a:t>"id":</a:t>
            </a:r>
            <a:r>
              <a:rPr sz="1800" b="1" spc="-65" dirty="0">
                <a:latin typeface="Times New Roman"/>
                <a:cs typeface="Times New Roman"/>
              </a:rPr>
              <a:t> "col-101",</a:t>
            </a:r>
            <a:endParaRPr sz="1800">
              <a:latin typeface="Times New Roman"/>
              <a:cs typeface="Times New Roman"/>
            </a:endParaRPr>
          </a:p>
          <a:p>
            <a:pPr marL="756285" marR="5080">
              <a:lnSpc>
                <a:spcPct val="100000"/>
              </a:lnSpc>
            </a:pPr>
            <a:r>
              <a:rPr sz="1800" b="1" spc="-120" dirty="0">
                <a:latin typeface="Times New Roman"/>
                <a:cs typeface="Times New Roman"/>
              </a:rPr>
              <a:t>"name": </a:t>
            </a:r>
            <a:r>
              <a:rPr sz="1800" b="1" spc="-125" dirty="0">
                <a:latin typeface="Times New Roman"/>
                <a:cs typeface="Times New Roman"/>
              </a:rPr>
              <a:t>"AMU",  </a:t>
            </a:r>
            <a:r>
              <a:rPr sz="1800" b="1" spc="-70" dirty="0">
                <a:latin typeface="Times New Roman"/>
                <a:cs typeface="Times New Roman"/>
              </a:rPr>
              <a:t>"location": "Uttar </a:t>
            </a:r>
            <a:r>
              <a:rPr sz="1800" b="1" spc="-60" dirty="0">
                <a:latin typeface="Times New Roman"/>
                <a:cs typeface="Times New Roman"/>
              </a:rPr>
              <a:t>Pradesh",  </a:t>
            </a:r>
            <a:r>
              <a:rPr sz="1800" b="1" spc="-100" dirty="0">
                <a:latin typeface="Times New Roman"/>
                <a:cs typeface="Times New Roman"/>
              </a:rPr>
              <a:t>"rating":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607695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</a:pPr>
            <a:r>
              <a:rPr sz="1800" b="1" spc="3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7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801" y="781698"/>
            <a:ext cx="7054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Times New Roman"/>
                <a:cs typeface="Times New Roman"/>
              </a:rPr>
              <a:t>Ce </a:t>
            </a:r>
            <a:r>
              <a:rPr sz="1800" b="1" spc="-15" dirty="0">
                <a:latin typeface="Times New Roman"/>
                <a:cs typeface="Times New Roman"/>
              </a:rPr>
              <a:t>problème </a:t>
            </a:r>
            <a:r>
              <a:rPr sz="1800" b="1" spc="-5" dirty="0">
                <a:latin typeface="Times New Roman"/>
                <a:cs typeface="Times New Roman"/>
              </a:rPr>
              <a:t>peut </a:t>
            </a:r>
            <a:r>
              <a:rPr sz="1800" b="1" spc="-25" dirty="0">
                <a:latin typeface="Times New Roman"/>
                <a:cs typeface="Times New Roman"/>
              </a:rPr>
              <a:t>être </a:t>
            </a:r>
            <a:r>
              <a:rPr sz="1800" b="1" spc="-10" dirty="0">
                <a:latin typeface="Times New Roman"/>
                <a:cs typeface="Times New Roman"/>
              </a:rPr>
              <a:t>résolu </a:t>
            </a:r>
            <a:r>
              <a:rPr sz="1800" b="1" dirty="0">
                <a:latin typeface="Times New Roman"/>
                <a:cs typeface="Times New Roman"/>
              </a:rPr>
              <a:t>en utilisant </a:t>
            </a:r>
            <a:r>
              <a:rPr sz="1800" b="1" spc="-65" dirty="0">
                <a:latin typeface="Times New Roman"/>
                <a:cs typeface="Times New Roman"/>
              </a:rPr>
              <a:t>GraphQL. </a:t>
            </a:r>
            <a:r>
              <a:rPr sz="1800" b="1" spc="-15" dirty="0">
                <a:latin typeface="Times New Roman"/>
                <a:cs typeface="Times New Roman"/>
              </a:rPr>
              <a:t>Considérez</a:t>
            </a:r>
            <a:r>
              <a:rPr sz="1800" b="1" spc="-32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spc="-20" dirty="0">
                <a:latin typeface="Times New Roman"/>
                <a:cs typeface="Times New Roman"/>
              </a:rPr>
              <a:t>requête 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5" dirty="0">
                <a:latin typeface="Times New Roman"/>
                <a:cs typeface="Times New Roman"/>
              </a:rPr>
              <a:t>donnée </a:t>
            </a:r>
            <a:r>
              <a:rPr sz="1800" b="1" spc="-5" dirty="0">
                <a:latin typeface="Times New Roman"/>
                <a:cs typeface="Times New Roman"/>
              </a:rPr>
              <a:t>ci-dessous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3243" y="1515516"/>
            <a:ext cx="5911303" cy="138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23722" y="3190570"/>
            <a:ext cx="68313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imes New Roman"/>
                <a:cs typeface="Times New Roman"/>
              </a:rPr>
              <a:t>Cela </a:t>
            </a:r>
            <a:r>
              <a:rPr sz="1800" b="1" spc="-45" dirty="0">
                <a:latin typeface="Times New Roman"/>
                <a:cs typeface="Times New Roman"/>
              </a:rPr>
              <a:t>renverra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spc="-35" dirty="0">
                <a:latin typeface="Times New Roman"/>
                <a:cs typeface="Times New Roman"/>
              </a:rPr>
              <a:t>valeurs </a:t>
            </a:r>
            <a:r>
              <a:rPr sz="1800" b="1" dirty="0">
                <a:latin typeface="Times New Roman"/>
                <a:cs typeface="Times New Roman"/>
              </a:rPr>
              <a:t>uniquement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25" dirty="0">
                <a:latin typeface="Times New Roman"/>
                <a:cs typeface="Times New Roman"/>
              </a:rPr>
              <a:t>champs </a:t>
            </a:r>
            <a:r>
              <a:rPr sz="1800" b="1" spc="5" dirty="0">
                <a:latin typeface="Times New Roman"/>
                <a:cs typeface="Times New Roman"/>
              </a:rPr>
              <a:t>id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-10" dirty="0">
                <a:latin typeface="Times New Roman"/>
                <a:cs typeface="Times New Roman"/>
              </a:rPr>
              <a:t>firstname.  </a:t>
            </a:r>
            <a:r>
              <a:rPr sz="1800" b="1" spc="-135" dirty="0">
                <a:latin typeface="Times New Roman"/>
                <a:cs typeface="Times New Roman"/>
              </a:rPr>
              <a:t>La </a:t>
            </a:r>
            <a:r>
              <a:rPr sz="1800" b="1" spc="-20" dirty="0">
                <a:latin typeface="Times New Roman"/>
                <a:cs typeface="Times New Roman"/>
              </a:rPr>
              <a:t>requête </a:t>
            </a:r>
            <a:r>
              <a:rPr sz="1800" b="1" dirty="0">
                <a:latin typeface="Times New Roman"/>
                <a:cs typeface="Times New Roman"/>
              </a:rPr>
              <a:t>ne </a:t>
            </a:r>
            <a:r>
              <a:rPr sz="1800" b="1" spc="-40" dirty="0">
                <a:latin typeface="Times New Roman"/>
                <a:cs typeface="Times New Roman"/>
              </a:rPr>
              <a:t>récupérera </a:t>
            </a:r>
            <a:r>
              <a:rPr sz="1800" b="1" spc="-30" dirty="0">
                <a:latin typeface="Times New Roman"/>
                <a:cs typeface="Times New Roman"/>
              </a:rPr>
              <a:t>pas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35" dirty="0">
                <a:latin typeface="Times New Roman"/>
                <a:cs typeface="Times New Roman"/>
              </a:rPr>
              <a:t>valeurs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spc="-25" dirty="0">
                <a:latin typeface="Times New Roman"/>
                <a:cs typeface="Times New Roman"/>
              </a:rPr>
              <a:t>autres </a:t>
            </a:r>
            <a:r>
              <a:rPr sz="1800" b="1" spc="-15" dirty="0">
                <a:latin typeface="Times New Roman"/>
                <a:cs typeface="Times New Roman"/>
              </a:rPr>
              <a:t>attributs de </a:t>
            </a:r>
            <a:r>
              <a:rPr sz="1800" b="1" spc="-35" dirty="0">
                <a:latin typeface="Times New Roman"/>
                <a:cs typeface="Times New Roman"/>
              </a:rPr>
              <a:t>l'objet  </a:t>
            </a:r>
            <a:r>
              <a:rPr sz="1800" b="1" spc="-5" dirty="0">
                <a:latin typeface="Times New Roman"/>
                <a:cs typeface="Times New Roman"/>
              </a:rPr>
              <a:t>étudiant. </a:t>
            </a:r>
            <a:r>
              <a:rPr sz="1800" b="1" spc="-135" dirty="0">
                <a:latin typeface="Times New Roman"/>
                <a:cs typeface="Times New Roman"/>
              </a:rPr>
              <a:t>La </a:t>
            </a:r>
            <a:r>
              <a:rPr sz="1800" b="1" spc="-10" dirty="0">
                <a:latin typeface="Times New Roman"/>
                <a:cs typeface="Times New Roman"/>
              </a:rPr>
              <a:t>réponse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spc="-20" dirty="0">
                <a:latin typeface="Times New Roman"/>
                <a:cs typeface="Times New Roman"/>
              </a:rPr>
              <a:t>requête </a:t>
            </a:r>
            <a:r>
              <a:rPr sz="1800" b="1" spc="-10" dirty="0">
                <a:latin typeface="Times New Roman"/>
                <a:cs typeface="Times New Roman"/>
              </a:rPr>
              <a:t>illustrée ci-dessus </a:t>
            </a:r>
            <a:r>
              <a:rPr sz="1800" b="1" spc="-5" dirty="0">
                <a:latin typeface="Times New Roman"/>
                <a:cs typeface="Times New Roman"/>
              </a:rPr>
              <a:t>est </a:t>
            </a:r>
            <a:r>
              <a:rPr sz="1800" b="1" spc="5" dirty="0">
                <a:latin typeface="Times New Roman"/>
                <a:cs typeface="Times New Roman"/>
              </a:rPr>
              <a:t>comme</a:t>
            </a:r>
            <a:r>
              <a:rPr sz="1800" b="1" spc="-3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indiqué  </a:t>
            </a:r>
            <a:r>
              <a:rPr sz="1800" b="1" spc="-5" dirty="0">
                <a:latin typeface="Times New Roman"/>
                <a:cs typeface="Times New Roman"/>
              </a:rPr>
              <a:t>ci-dessous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923" y="4450905"/>
            <a:ext cx="5777524" cy="2481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7999" y="7253414"/>
            <a:ext cx="6664959" cy="211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Obtenez</a:t>
            </a:r>
            <a:r>
              <a:rPr sz="18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de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nombreuses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ressources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en</a:t>
            </a:r>
            <a:r>
              <a:rPr sz="18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une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seule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requête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335"/>
              </a:spcBef>
            </a:pPr>
            <a:r>
              <a:rPr sz="1800" b="1" spc="-80" dirty="0">
                <a:latin typeface="Times New Roman"/>
                <a:cs typeface="Times New Roman"/>
              </a:rPr>
              <a:t>Les </a:t>
            </a:r>
            <a:r>
              <a:rPr sz="1800" b="1" spc="-20" dirty="0">
                <a:latin typeface="Times New Roman"/>
                <a:cs typeface="Times New Roman"/>
              </a:rPr>
              <a:t>requêtes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-10" dirty="0">
                <a:latin typeface="Times New Roman"/>
                <a:cs typeface="Times New Roman"/>
              </a:rPr>
              <a:t>aident </a:t>
            </a:r>
            <a:r>
              <a:rPr sz="1800" b="1" spc="-65" dirty="0">
                <a:latin typeface="Times New Roman"/>
                <a:cs typeface="Times New Roman"/>
              </a:rPr>
              <a:t>à </a:t>
            </a:r>
            <a:r>
              <a:rPr sz="1800" b="1" spc="-35" dirty="0">
                <a:latin typeface="Times New Roman"/>
                <a:cs typeface="Times New Roman"/>
              </a:rPr>
              <a:t>récupérer </a:t>
            </a:r>
            <a:r>
              <a:rPr sz="1800" b="1" dirty="0">
                <a:latin typeface="Times New Roman"/>
                <a:cs typeface="Times New Roman"/>
              </a:rPr>
              <a:t>en </a:t>
            </a:r>
            <a:r>
              <a:rPr sz="1800" b="1" spc="-15" dirty="0">
                <a:latin typeface="Times New Roman"/>
                <a:cs typeface="Times New Roman"/>
              </a:rPr>
              <a:t>douceur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15" dirty="0">
                <a:latin typeface="Times New Roman"/>
                <a:cs typeface="Times New Roman"/>
              </a:rPr>
              <a:t>objets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métier  associés, </a:t>
            </a:r>
            <a:r>
              <a:rPr sz="1800" b="1" spc="-5" dirty="0">
                <a:latin typeface="Times New Roman"/>
                <a:cs typeface="Times New Roman"/>
              </a:rPr>
              <a:t>tandis </a:t>
            </a:r>
            <a:r>
              <a:rPr sz="1800" b="1" spc="-20" dirty="0">
                <a:latin typeface="Times New Roman"/>
                <a:cs typeface="Times New Roman"/>
              </a:rPr>
              <a:t>que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25" dirty="0">
                <a:latin typeface="Times New Roman"/>
                <a:cs typeface="Times New Roman"/>
              </a:rPr>
              <a:t>API </a:t>
            </a:r>
            <a:r>
              <a:rPr sz="1800" b="1" spc="-105" dirty="0">
                <a:latin typeface="Times New Roman"/>
                <a:cs typeface="Times New Roman"/>
              </a:rPr>
              <a:t>REST </a:t>
            </a:r>
            <a:r>
              <a:rPr sz="1800" b="1" spc="-15" dirty="0">
                <a:latin typeface="Times New Roman"/>
                <a:cs typeface="Times New Roman"/>
              </a:rPr>
              <a:t>typiques </a:t>
            </a:r>
            <a:r>
              <a:rPr sz="1800" b="1" spc="-5" dirty="0">
                <a:latin typeface="Times New Roman"/>
                <a:cs typeface="Times New Roman"/>
              </a:rPr>
              <a:t>nécessitent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29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chargement  </a:t>
            </a:r>
            <a:r>
              <a:rPr sz="1800" b="1" spc="-65" dirty="0">
                <a:latin typeface="Times New Roman"/>
                <a:cs typeface="Times New Roman"/>
              </a:rPr>
              <a:t>à </a:t>
            </a:r>
            <a:r>
              <a:rPr sz="1800" b="1" spc="-30" dirty="0">
                <a:latin typeface="Times New Roman"/>
                <a:cs typeface="Times New Roman"/>
              </a:rPr>
              <a:t>partir </a:t>
            </a:r>
            <a:r>
              <a:rPr sz="1800" b="1" spc="-15" dirty="0">
                <a:latin typeface="Times New Roman"/>
                <a:cs typeface="Times New Roman"/>
              </a:rPr>
              <a:t>de plusieurs </a:t>
            </a:r>
            <a:r>
              <a:rPr sz="1800" b="1" spc="-80" dirty="0">
                <a:latin typeface="Times New Roman"/>
                <a:cs typeface="Times New Roman"/>
              </a:rPr>
              <a:t>URL. Les </a:t>
            </a:r>
            <a:r>
              <a:rPr sz="1800" b="1" spc="-25" dirty="0">
                <a:latin typeface="Times New Roman"/>
                <a:cs typeface="Times New Roman"/>
              </a:rPr>
              <a:t>API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-25" dirty="0">
                <a:latin typeface="Times New Roman"/>
                <a:cs typeface="Times New Roman"/>
              </a:rPr>
              <a:t>récupèrent </a:t>
            </a:r>
            <a:r>
              <a:rPr sz="1800" b="1" spc="5" dirty="0">
                <a:latin typeface="Times New Roman"/>
                <a:cs typeface="Times New Roman"/>
              </a:rPr>
              <a:t>toutes </a:t>
            </a:r>
            <a:r>
              <a:rPr sz="1800" b="1" spc="-10" dirty="0">
                <a:latin typeface="Times New Roman"/>
                <a:cs typeface="Times New Roman"/>
              </a:rPr>
              <a:t>les  </a:t>
            </a:r>
            <a:r>
              <a:rPr sz="1800" b="1" dirty="0">
                <a:latin typeface="Times New Roman"/>
                <a:cs typeface="Times New Roman"/>
              </a:rPr>
              <a:t>données </a:t>
            </a:r>
            <a:r>
              <a:rPr sz="1800" b="1" spc="10" dirty="0">
                <a:latin typeface="Times New Roman"/>
                <a:cs typeface="Times New Roman"/>
              </a:rPr>
              <a:t>dont </a:t>
            </a:r>
            <a:r>
              <a:rPr sz="1800" b="1" spc="-20" dirty="0">
                <a:latin typeface="Times New Roman"/>
                <a:cs typeface="Times New Roman"/>
              </a:rPr>
              <a:t>votre </a:t>
            </a:r>
            <a:r>
              <a:rPr sz="1800" b="1" spc="-10" dirty="0">
                <a:latin typeface="Times New Roman"/>
                <a:cs typeface="Times New Roman"/>
              </a:rPr>
              <a:t>application </a:t>
            </a:r>
            <a:r>
              <a:rPr sz="1800" b="1" spc="-65" dirty="0">
                <a:latin typeface="Times New Roman"/>
                <a:cs typeface="Times New Roman"/>
              </a:rPr>
              <a:t>a </a:t>
            </a:r>
            <a:r>
              <a:rPr sz="1800" b="1" spc="5" dirty="0">
                <a:latin typeface="Times New Roman"/>
                <a:cs typeface="Times New Roman"/>
              </a:rPr>
              <a:t>besoin </a:t>
            </a:r>
            <a:r>
              <a:rPr sz="1800" b="1" dirty="0">
                <a:latin typeface="Times New Roman"/>
                <a:cs typeface="Times New Roman"/>
              </a:rPr>
              <a:t>en une </a:t>
            </a:r>
            <a:r>
              <a:rPr sz="1800" b="1" spc="-10" dirty="0">
                <a:latin typeface="Times New Roman"/>
                <a:cs typeface="Times New Roman"/>
              </a:rPr>
              <a:t>seule </a:t>
            </a:r>
            <a:r>
              <a:rPr sz="1800" b="1" spc="-20" dirty="0">
                <a:latin typeface="Times New Roman"/>
                <a:cs typeface="Times New Roman"/>
              </a:rPr>
              <a:t>requête. </a:t>
            </a:r>
            <a:r>
              <a:rPr sz="1800" b="1" spc="-80" dirty="0">
                <a:latin typeface="Times New Roman"/>
                <a:cs typeface="Times New Roman"/>
              </a:rPr>
              <a:t>Les  </a:t>
            </a:r>
            <a:r>
              <a:rPr sz="1800" b="1" spc="-10" dirty="0">
                <a:latin typeface="Times New Roman"/>
                <a:cs typeface="Times New Roman"/>
              </a:rPr>
              <a:t>applications </a:t>
            </a:r>
            <a:r>
              <a:rPr sz="1800" b="1" dirty="0">
                <a:latin typeface="Times New Roman"/>
                <a:cs typeface="Times New Roman"/>
              </a:rPr>
              <a:t>utilisant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-15" dirty="0">
                <a:latin typeface="Times New Roman"/>
                <a:cs typeface="Times New Roman"/>
              </a:rPr>
              <a:t>peuvent </a:t>
            </a:r>
            <a:r>
              <a:rPr sz="1800" b="1" spc="-25" dirty="0">
                <a:latin typeface="Times New Roman"/>
                <a:cs typeface="Times New Roman"/>
              </a:rPr>
              <a:t>être rapides </a:t>
            </a:r>
            <a:r>
              <a:rPr sz="1800" b="1" dirty="0">
                <a:latin typeface="Times New Roman"/>
                <a:cs typeface="Times New Roman"/>
              </a:rPr>
              <a:t>même </a:t>
            </a:r>
            <a:r>
              <a:rPr sz="1800" b="1" spc="-30" dirty="0">
                <a:latin typeface="Times New Roman"/>
                <a:cs typeface="Times New Roman"/>
              </a:rPr>
              <a:t>sur </a:t>
            </a:r>
            <a:r>
              <a:rPr sz="1800" b="1" spc="-15" dirty="0">
                <a:latin typeface="Times New Roman"/>
                <a:cs typeface="Times New Roman"/>
              </a:rPr>
              <a:t>des  </a:t>
            </a:r>
            <a:r>
              <a:rPr sz="1800" b="1" spc="5" dirty="0">
                <a:latin typeface="Times New Roman"/>
                <a:cs typeface="Times New Roman"/>
              </a:rPr>
              <a:t>connexions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30" dirty="0">
                <a:latin typeface="Times New Roman"/>
                <a:cs typeface="Times New Roman"/>
              </a:rPr>
              <a:t>réseau </a:t>
            </a:r>
            <a:r>
              <a:rPr sz="1800" b="1" spc="5" dirty="0">
                <a:latin typeface="Times New Roman"/>
                <a:cs typeface="Times New Roman"/>
              </a:rPr>
              <a:t>mobile</a:t>
            </a:r>
            <a:r>
              <a:rPr sz="1800" b="1" spc="-20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lentes.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801" y="778751"/>
            <a:ext cx="692912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Considérons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30" dirty="0">
                <a:latin typeface="Times New Roman"/>
                <a:cs typeface="Times New Roman"/>
              </a:rPr>
              <a:t>autre </a:t>
            </a:r>
            <a:r>
              <a:rPr sz="1800" b="1" spc="-20" dirty="0">
                <a:latin typeface="Times New Roman"/>
                <a:cs typeface="Times New Roman"/>
              </a:rPr>
              <a:t>objet </a:t>
            </a:r>
            <a:r>
              <a:rPr sz="1800" b="1" spc="-5" dirty="0">
                <a:latin typeface="Times New Roman"/>
                <a:cs typeface="Times New Roman"/>
              </a:rPr>
              <a:t>métier, </a:t>
            </a:r>
            <a:r>
              <a:rPr sz="1800" b="1" spc="-15" dirty="0">
                <a:latin typeface="Times New Roman"/>
                <a:cs typeface="Times New Roman"/>
              </a:rPr>
              <a:t>College </a:t>
            </a:r>
            <a:r>
              <a:rPr sz="1800" b="1" spc="-5" dirty="0">
                <a:latin typeface="Times New Roman"/>
                <a:cs typeface="Times New Roman"/>
              </a:rPr>
              <a:t>qui </a:t>
            </a:r>
            <a:r>
              <a:rPr sz="1800" b="1" spc="-65" dirty="0">
                <a:latin typeface="Times New Roman"/>
                <a:cs typeface="Times New Roman"/>
              </a:rPr>
              <a:t>a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15" dirty="0">
                <a:latin typeface="Times New Roman"/>
                <a:cs typeface="Times New Roman"/>
              </a:rPr>
              <a:t>attributs </a:t>
            </a:r>
            <a:r>
              <a:rPr sz="1800" b="1" spc="-145" dirty="0">
                <a:latin typeface="Times New Roman"/>
                <a:cs typeface="Times New Roman"/>
              </a:rPr>
              <a:t>: </a:t>
            </a:r>
            <a:r>
              <a:rPr sz="1800" b="1" spc="25" dirty="0">
                <a:latin typeface="Times New Roman"/>
                <a:cs typeface="Times New Roman"/>
              </a:rPr>
              <a:t>nom </a:t>
            </a:r>
            <a:r>
              <a:rPr sz="1800" b="1" spc="-5" dirty="0">
                <a:latin typeface="Times New Roman"/>
                <a:cs typeface="Times New Roman"/>
              </a:rPr>
              <a:t>et  </a:t>
            </a:r>
            <a:r>
              <a:rPr sz="1800" b="1" spc="-10" dirty="0">
                <a:latin typeface="Times New Roman"/>
                <a:cs typeface="Times New Roman"/>
              </a:rPr>
              <a:t>emplacement. </a:t>
            </a:r>
            <a:r>
              <a:rPr sz="1800" b="1" spc="-180" dirty="0">
                <a:latin typeface="Times New Roman"/>
                <a:cs typeface="Times New Roman"/>
              </a:rPr>
              <a:t>L' </a:t>
            </a:r>
            <a:r>
              <a:rPr sz="1800" b="1" spc="-20" dirty="0">
                <a:latin typeface="Times New Roman"/>
                <a:cs typeface="Times New Roman"/>
              </a:rPr>
              <a:t>objet </a:t>
            </a:r>
            <a:r>
              <a:rPr sz="1800" b="1" spc="-10" dirty="0">
                <a:latin typeface="Times New Roman"/>
                <a:cs typeface="Times New Roman"/>
              </a:rPr>
              <a:t>métier </a:t>
            </a:r>
            <a:r>
              <a:rPr sz="1800" b="1" spc="-15" dirty="0">
                <a:latin typeface="Times New Roman"/>
                <a:cs typeface="Times New Roman"/>
              </a:rPr>
              <a:t>Student </a:t>
            </a:r>
            <a:r>
              <a:rPr sz="1800" b="1" spc="-65" dirty="0">
                <a:latin typeface="Times New Roman"/>
                <a:cs typeface="Times New Roman"/>
              </a:rPr>
              <a:t>a </a:t>
            </a:r>
            <a:r>
              <a:rPr sz="1800" b="1" dirty="0">
                <a:latin typeface="Times New Roman"/>
                <a:cs typeface="Times New Roman"/>
              </a:rPr>
              <a:t>une </a:t>
            </a:r>
            <a:r>
              <a:rPr sz="1800" b="1" spc="-10" dirty="0">
                <a:latin typeface="Times New Roman"/>
                <a:cs typeface="Times New Roman"/>
              </a:rPr>
              <a:t>relation </a:t>
            </a:r>
            <a:r>
              <a:rPr sz="1800" b="1" spc="-15" dirty="0">
                <a:latin typeface="Times New Roman"/>
                <a:cs typeface="Times New Roman"/>
              </a:rPr>
              <a:t>d'association </a:t>
            </a:r>
            <a:r>
              <a:rPr sz="1800" b="1" spc="-45" dirty="0">
                <a:latin typeface="Times New Roman"/>
                <a:cs typeface="Times New Roman"/>
              </a:rPr>
              <a:t>avec  </a:t>
            </a:r>
            <a:r>
              <a:rPr sz="1800" b="1" spc="-35" dirty="0">
                <a:latin typeface="Times New Roman"/>
                <a:cs typeface="Times New Roman"/>
              </a:rPr>
              <a:t>l'objet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College.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Si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nous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devions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utiliser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une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API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5" dirty="0">
                <a:latin typeface="Times New Roman"/>
                <a:cs typeface="Times New Roman"/>
              </a:rPr>
              <a:t>REST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pour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récupérer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les  détails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spc="-5" dirty="0">
                <a:latin typeface="Times New Roman"/>
                <a:cs typeface="Times New Roman"/>
              </a:rPr>
              <a:t>étudiants et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25" dirty="0">
                <a:latin typeface="Times New Roman"/>
                <a:cs typeface="Times New Roman"/>
              </a:rPr>
              <a:t>leur </a:t>
            </a:r>
            <a:r>
              <a:rPr sz="1800" b="1" spc="-5" dirty="0">
                <a:latin typeface="Times New Roman"/>
                <a:cs typeface="Times New Roman"/>
              </a:rPr>
              <a:t>collège, </a:t>
            </a:r>
            <a:r>
              <a:rPr sz="1800" b="1" spc="10" dirty="0">
                <a:latin typeface="Times New Roman"/>
                <a:cs typeface="Times New Roman"/>
              </a:rPr>
              <a:t>nous </a:t>
            </a:r>
            <a:r>
              <a:rPr sz="1800" b="1" spc="5" dirty="0">
                <a:latin typeface="Times New Roman"/>
                <a:cs typeface="Times New Roman"/>
              </a:rPr>
              <a:t>finirions </a:t>
            </a:r>
            <a:r>
              <a:rPr sz="1800" b="1" spc="-50" dirty="0">
                <a:latin typeface="Times New Roman"/>
                <a:cs typeface="Times New Roman"/>
              </a:rPr>
              <a:t>par </a:t>
            </a:r>
            <a:r>
              <a:rPr sz="1800" b="1" spc="-25" dirty="0">
                <a:latin typeface="Times New Roman"/>
                <a:cs typeface="Times New Roman"/>
              </a:rPr>
              <a:t>faire </a:t>
            </a:r>
            <a:r>
              <a:rPr sz="1800" b="1" spc="-20" dirty="0">
                <a:latin typeface="Times New Roman"/>
                <a:cs typeface="Times New Roman"/>
              </a:rPr>
              <a:t>deux  requêtes </a:t>
            </a:r>
            <a:r>
              <a:rPr sz="1800" b="1" spc="-35" dirty="0">
                <a:latin typeface="Times New Roman"/>
                <a:cs typeface="Times New Roman"/>
              </a:rPr>
              <a:t>au serveur </a:t>
            </a:r>
            <a:r>
              <a:rPr sz="1800" b="1" spc="5" dirty="0">
                <a:latin typeface="Times New Roman"/>
                <a:cs typeface="Times New Roman"/>
              </a:rPr>
              <a:t>comme /api/v1/students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5" dirty="0">
                <a:latin typeface="Times New Roman"/>
                <a:cs typeface="Times New Roman"/>
              </a:rPr>
              <a:t>/api/v1/colleges . </a:t>
            </a:r>
            <a:r>
              <a:rPr sz="1800" b="1" spc="-40" dirty="0">
                <a:latin typeface="Times New Roman"/>
                <a:cs typeface="Times New Roman"/>
              </a:rPr>
              <a:t>Cela  </a:t>
            </a:r>
            <a:r>
              <a:rPr sz="1800" b="1" spc="-25" dirty="0">
                <a:latin typeface="Times New Roman"/>
                <a:cs typeface="Times New Roman"/>
              </a:rPr>
              <a:t>entraînera </a:t>
            </a:r>
            <a:r>
              <a:rPr sz="1800" b="1" dirty="0">
                <a:latin typeface="Times New Roman"/>
                <a:cs typeface="Times New Roman"/>
              </a:rPr>
              <a:t>une </a:t>
            </a:r>
            <a:r>
              <a:rPr sz="1800" b="1" spc="-5" dirty="0">
                <a:latin typeface="Times New Roman"/>
                <a:cs typeface="Times New Roman"/>
              </a:rPr>
              <a:t>sous-extraction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dirty="0">
                <a:latin typeface="Times New Roman"/>
                <a:cs typeface="Times New Roman"/>
              </a:rPr>
              <a:t>données </a:t>
            </a:r>
            <a:r>
              <a:rPr sz="1800" b="1" spc="-65" dirty="0">
                <a:latin typeface="Times New Roman"/>
                <a:cs typeface="Times New Roman"/>
              </a:rPr>
              <a:t>à </a:t>
            </a:r>
            <a:r>
              <a:rPr sz="1800" b="1" spc="-30" dirty="0">
                <a:latin typeface="Times New Roman"/>
                <a:cs typeface="Times New Roman"/>
              </a:rPr>
              <a:t>chaque </a:t>
            </a:r>
            <a:r>
              <a:rPr sz="1800" b="1" spc="-10" dirty="0">
                <a:latin typeface="Times New Roman"/>
                <a:cs typeface="Times New Roman"/>
              </a:rPr>
              <a:t>demande. </a:t>
            </a:r>
            <a:r>
              <a:rPr sz="1800" b="1" spc="-80" dirty="0">
                <a:latin typeface="Times New Roman"/>
                <a:cs typeface="Times New Roman"/>
              </a:rPr>
              <a:t>Les  </a:t>
            </a:r>
            <a:r>
              <a:rPr sz="1800" b="1" spc="-10" dirty="0">
                <a:latin typeface="Times New Roman"/>
                <a:cs typeface="Times New Roman"/>
              </a:rPr>
              <a:t>applications </a:t>
            </a:r>
            <a:r>
              <a:rPr sz="1800" b="1" dirty="0">
                <a:latin typeface="Times New Roman"/>
                <a:cs typeface="Times New Roman"/>
              </a:rPr>
              <a:t>mobiles </a:t>
            </a:r>
            <a:r>
              <a:rPr sz="1800" b="1" spc="15" dirty="0">
                <a:latin typeface="Times New Roman"/>
                <a:cs typeface="Times New Roman"/>
              </a:rPr>
              <a:t>sont </a:t>
            </a:r>
            <a:r>
              <a:rPr sz="1800" b="1" dirty="0">
                <a:latin typeface="Times New Roman"/>
                <a:cs typeface="Times New Roman"/>
              </a:rPr>
              <a:t>donc </a:t>
            </a:r>
            <a:r>
              <a:rPr sz="1800" b="1" spc="-5" dirty="0">
                <a:latin typeface="Times New Roman"/>
                <a:cs typeface="Times New Roman"/>
              </a:rPr>
              <a:t>obligées </a:t>
            </a:r>
            <a:r>
              <a:rPr sz="1800" b="1" spc="-30" dirty="0">
                <a:latin typeface="Times New Roman"/>
                <a:cs typeface="Times New Roman"/>
              </a:rPr>
              <a:t>d'effectuer </a:t>
            </a:r>
            <a:r>
              <a:rPr sz="1800" b="1" spc="-15" dirty="0">
                <a:latin typeface="Times New Roman"/>
                <a:cs typeface="Times New Roman"/>
              </a:rPr>
              <a:t>plusieurs </a:t>
            </a:r>
            <a:r>
              <a:rPr sz="1800" b="1" spc="-20" dirty="0">
                <a:latin typeface="Times New Roman"/>
                <a:cs typeface="Times New Roman"/>
              </a:rPr>
              <a:t>appels </a:t>
            </a:r>
            <a:r>
              <a:rPr sz="1800" b="1" spc="-35" dirty="0">
                <a:latin typeface="Times New Roman"/>
                <a:cs typeface="Times New Roman"/>
              </a:rPr>
              <a:t>au  serveur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5" dirty="0">
                <a:latin typeface="Times New Roman"/>
                <a:cs typeface="Times New Roman"/>
              </a:rPr>
              <a:t>obtenir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dirty="0">
                <a:latin typeface="Times New Roman"/>
                <a:cs typeface="Times New Roman"/>
              </a:rPr>
              <a:t>données</a:t>
            </a:r>
            <a:r>
              <a:rPr sz="1800" b="1" spc="-2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souhaitées.</a:t>
            </a:r>
            <a:endParaRPr sz="1800">
              <a:latin typeface="Times New Roman"/>
              <a:cs typeface="Times New Roman"/>
            </a:endParaRPr>
          </a:p>
          <a:p>
            <a:pPr marL="12700" marR="428625">
              <a:lnSpc>
                <a:spcPct val="100000"/>
              </a:lnSpc>
              <a:spcBef>
                <a:spcPts val="2160"/>
              </a:spcBef>
            </a:pPr>
            <a:r>
              <a:rPr sz="1800" b="1" spc="-15" dirty="0">
                <a:latin typeface="Times New Roman"/>
                <a:cs typeface="Times New Roman"/>
              </a:rPr>
              <a:t>Cependant,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l'application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mobile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peut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récupérer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détails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objets  </a:t>
            </a:r>
            <a:r>
              <a:rPr sz="1800" b="1" spc="-25" dirty="0">
                <a:latin typeface="Times New Roman"/>
                <a:cs typeface="Times New Roman"/>
              </a:rPr>
              <a:t>Étudiant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Collège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une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seule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requête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utilisant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imes New Roman"/>
                <a:cs typeface="Times New Roman"/>
              </a:rPr>
              <a:t>GraphQL.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spc="-50" dirty="0">
                <a:latin typeface="Times New Roman"/>
                <a:cs typeface="Times New Roman"/>
              </a:rPr>
              <a:t>Ce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qui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suit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est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une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requête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75" dirty="0">
                <a:latin typeface="Times New Roman"/>
                <a:cs typeface="Times New Roman"/>
              </a:rPr>
              <a:t>GraphQL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pour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récupérer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données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7134" y="4456544"/>
            <a:ext cx="5808623" cy="2055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6933" y="6883375"/>
            <a:ext cx="649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latin typeface="Times New Roman"/>
                <a:cs typeface="Times New Roman"/>
              </a:rPr>
              <a:t>La </a:t>
            </a:r>
            <a:r>
              <a:rPr sz="1800" b="1" spc="-5" dirty="0">
                <a:latin typeface="Times New Roman"/>
                <a:cs typeface="Times New Roman"/>
              </a:rPr>
              <a:t>sortie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spc="-20" dirty="0">
                <a:latin typeface="Times New Roman"/>
                <a:cs typeface="Times New Roman"/>
              </a:rPr>
              <a:t>requête </a:t>
            </a:r>
            <a:r>
              <a:rPr sz="1800" b="1" spc="-10" dirty="0">
                <a:latin typeface="Times New Roman"/>
                <a:cs typeface="Times New Roman"/>
              </a:rPr>
              <a:t>ci-dessus </a:t>
            </a:r>
            <a:r>
              <a:rPr sz="1800" b="1" spc="10" dirty="0">
                <a:latin typeface="Times New Roman"/>
                <a:cs typeface="Times New Roman"/>
              </a:rPr>
              <a:t>contient </a:t>
            </a:r>
            <a:r>
              <a:rPr sz="1800" b="1" spc="-15" dirty="0">
                <a:latin typeface="Times New Roman"/>
                <a:cs typeface="Times New Roman"/>
              </a:rPr>
              <a:t>exactement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25" dirty="0">
                <a:latin typeface="Times New Roman"/>
                <a:cs typeface="Times New Roman"/>
              </a:rPr>
              <a:t>champs</a:t>
            </a:r>
            <a:r>
              <a:rPr sz="1800" b="1" spc="-31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que  </a:t>
            </a:r>
            <a:r>
              <a:rPr sz="1800" b="1" spc="10" dirty="0">
                <a:latin typeface="Times New Roman"/>
                <a:cs typeface="Times New Roman"/>
              </a:rPr>
              <a:t>nous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avons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demandés,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comme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indiqué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ci-dessous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34" y="658964"/>
            <a:ext cx="4682915" cy="5010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8368" y="6036462"/>
            <a:ext cx="6473190" cy="349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Décrire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ce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qui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est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possible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avec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un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système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de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type</a:t>
            </a:r>
            <a:endParaRPr sz="1800">
              <a:latin typeface="Times New Roman"/>
              <a:cs typeface="Times New Roman"/>
            </a:endParaRPr>
          </a:p>
          <a:p>
            <a:pPr marL="104775" marR="5080">
              <a:lnSpc>
                <a:spcPct val="100000"/>
              </a:lnSpc>
              <a:spcBef>
                <a:spcPts val="1400"/>
              </a:spcBef>
            </a:pP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-5" dirty="0">
                <a:latin typeface="Times New Roman"/>
                <a:cs typeface="Times New Roman"/>
              </a:rPr>
              <a:t>est </a:t>
            </a:r>
            <a:r>
              <a:rPr sz="1800" b="1" dirty="0">
                <a:latin typeface="Times New Roman"/>
                <a:cs typeface="Times New Roman"/>
              </a:rPr>
              <a:t>fortement </a:t>
            </a:r>
            <a:r>
              <a:rPr sz="1800" b="1" spc="-25" dirty="0">
                <a:latin typeface="Times New Roman"/>
                <a:cs typeface="Times New Roman"/>
              </a:rPr>
              <a:t>typé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20" dirty="0">
                <a:latin typeface="Times New Roman"/>
                <a:cs typeface="Times New Roman"/>
              </a:rPr>
              <a:t>requêtes </a:t>
            </a:r>
            <a:r>
              <a:rPr sz="1800" b="1" spc="15" dirty="0">
                <a:latin typeface="Times New Roman"/>
                <a:cs typeface="Times New Roman"/>
              </a:rPr>
              <a:t>sont </a:t>
            </a:r>
            <a:r>
              <a:rPr sz="1800" b="1" spc="-25" dirty="0">
                <a:latin typeface="Times New Roman"/>
                <a:cs typeface="Times New Roman"/>
              </a:rPr>
              <a:t>basées </a:t>
            </a:r>
            <a:r>
              <a:rPr sz="1800" b="1" spc="-30" dirty="0">
                <a:latin typeface="Times New Roman"/>
                <a:cs typeface="Times New Roman"/>
              </a:rPr>
              <a:t>sur </a:t>
            </a:r>
            <a:r>
              <a:rPr sz="1800" b="1" spc="-10" dirty="0">
                <a:latin typeface="Times New Roman"/>
                <a:cs typeface="Times New Roman"/>
              </a:rPr>
              <a:t>les  </a:t>
            </a:r>
            <a:r>
              <a:rPr sz="1800" b="1" spc="-25" dirty="0">
                <a:latin typeface="Times New Roman"/>
                <a:cs typeface="Times New Roman"/>
              </a:rPr>
              <a:t>champs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-20" dirty="0">
                <a:latin typeface="Times New Roman"/>
                <a:cs typeface="Times New Roman"/>
              </a:rPr>
              <a:t>leurs types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dirty="0">
                <a:latin typeface="Times New Roman"/>
                <a:cs typeface="Times New Roman"/>
              </a:rPr>
              <a:t>données </a:t>
            </a:r>
            <a:r>
              <a:rPr sz="1800" b="1" spc="-10" dirty="0">
                <a:latin typeface="Times New Roman"/>
                <a:cs typeface="Times New Roman"/>
              </a:rPr>
              <a:t>associés. </a:t>
            </a:r>
            <a:r>
              <a:rPr sz="1800" b="1" spc="-70" dirty="0">
                <a:latin typeface="Times New Roman"/>
                <a:cs typeface="Times New Roman"/>
              </a:rPr>
              <a:t>En </a:t>
            </a:r>
            <a:r>
              <a:rPr sz="1800" b="1" spc="-40" dirty="0">
                <a:latin typeface="Times New Roman"/>
                <a:cs typeface="Times New Roman"/>
              </a:rPr>
              <a:t>cas</a:t>
            </a:r>
            <a:r>
              <a:rPr sz="1800" b="1" spc="-29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d'incompatibilité 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20" dirty="0">
                <a:latin typeface="Times New Roman"/>
                <a:cs typeface="Times New Roman"/>
              </a:rPr>
              <a:t>dans </a:t>
            </a:r>
            <a:r>
              <a:rPr sz="1800" b="1" dirty="0">
                <a:latin typeface="Times New Roman"/>
                <a:cs typeface="Times New Roman"/>
              </a:rPr>
              <a:t>une </a:t>
            </a:r>
            <a:r>
              <a:rPr sz="1800" b="1" spc="-20" dirty="0">
                <a:latin typeface="Times New Roman"/>
                <a:cs typeface="Times New Roman"/>
              </a:rPr>
              <a:t>requête </a:t>
            </a:r>
            <a:r>
              <a:rPr sz="1800" b="1" spc="-65" dirty="0">
                <a:latin typeface="Times New Roman"/>
                <a:cs typeface="Times New Roman"/>
              </a:rPr>
              <a:t>GraphQL, </a:t>
            </a:r>
            <a:r>
              <a:rPr sz="1800" b="1" spc="-10" dirty="0">
                <a:latin typeface="Times New Roman"/>
                <a:cs typeface="Times New Roman"/>
              </a:rPr>
              <a:t>les applications </a:t>
            </a:r>
            <a:r>
              <a:rPr sz="1800" b="1" spc="-35" dirty="0">
                <a:latin typeface="Times New Roman"/>
                <a:cs typeface="Times New Roman"/>
              </a:rPr>
              <a:t>serveur  </a:t>
            </a:r>
            <a:r>
              <a:rPr sz="1800" b="1" spc="-5" dirty="0">
                <a:latin typeface="Times New Roman"/>
                <a:cs typeface="Times New Roman"/>
              </a:rPr>
              <a:t>renvoient </a:t>
            </a:r>
            <a:r>
              <a:rPr sz="1800" b="1" spc="-15" dirty="0">
                <a:latin typeface="Times New Roman"/>
                <a:cs typeface="Times New Roman"/>
              </a:rPr>
              <a:t>des messages </a:t>
            </a:r>
            <a:r>
              <a:rPr sz="1800" b="1" spc="-50" dirty="0">
                <a:latin typeface="Times New Roman"/>
                <a:cs typeface="Times New Roman"/>
              </a:rPr>
              <a:t>d'erreur </a:t>
            </a:r>
            <a:r>
              <a:rPr sz="1800" b="1" spc="-30" dirty="0">
                <a:latin typeface="Times New Roman"/>
                <a:cs typeface="Times New Roman"/>
              </a:rPr>
              <a:t>clairs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dirty="0">
                <a:latin typeface="Times New Roman"/>
                <a:cs typeface="Times New Roman"/>
              </a:rPr>
              <a:t>utiles. </a:t>
            </a:r>
            <a:r>
              <a:rPr sz="1800" b="1" spc="-40" dirty="0">
                <a:latin typeface="Times New Roman"/>
                <a:cs typeface="Times New Roman"/>
              </a:rPr>
              <a:t>Cela </a:t>
            </a:r>
            <a:r>
              <a:rPr sz="1800" b="1" spc="-10" dirty="0">
                <a:latin typeface="Times New Roman"/>
                <a:cs typeface="Times New Roman"/>
              </a:rPr>
              <a:t>facilite le  </a:t>
            </a:r>
            <a:r>
              <a:rPr sz="1800" b="1" spc="-20" dirty="0">
                <a:latin typeface="Times New Roman"/>
                <a:cs typeface="Times New Roman"/>
              </a:rPr>
              <a:t>débogage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dirty="0">
                <a:latin typeface="Times New Roman"/>
                <a:cs typeface="Times New Roman"/>
              </a:rPr>
              <a:t>détection </a:t>
            </a:r>
            <a:r>
              <a:rPr sz="1800" b="1" spc="-15" dirty="0">
                <a:latin typeface="Times New Roman"/>
                <a:cs typeface="Times New Roman"/>
              </a:rPr>
              <a:t>facile des </a:t>
            </a:r>
            <a:r>
              <a:rPr sz="1800" b="1" spc="-10" dirty="0">
                <a:latin typeface="Times New Roman"/>
                <a:cs typeface="Times New Roman"/>
              </a:rPr>
              <a:t>bogues </a:t>
            </a:r>
            <a:r>
              <a:rPr sz="1800" b="1" spc="-50" dirty="0">
                <a:latin typeface="Times New Roman"/>
                <a:cs typeface="Times New Roman"/>
              </a:rPr>
              <a:t>par </a:t>
            </a:r>
            <a:r>
              <a:rPr sz="1800" b="1" spc="-10" dirty="0">
                <a:latin typeface="Times New Roman"/>
                <a:cs typeface="Times New Roman"/>
              </a:rPr>
              <a:t>les applications  </a:t>
            </a:r>
            <a:r>
              <a:rPr sz="1800" b="1" spc="-5" dirty="0">
                <a:latin typeface="Times New Roman"/>
                <a:cs typeface="Times New Roman"/>
              </a:rPr>
              <a:t>clientes.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dirty="0">
                <a:latin typeface="Times New Roman"/>
                <a:cs typeface="Times New Roman"/>
              </a:rPr>
              <a:t>fournit </a:t>
            </a:r>
            <a:r>
              <a:rPr sz="1800" b="1" spc="-10" dirty="0">
                <a:latin typeface="Times New Roman"/>
                <a:cs typeface="Times New Roman"/>
              </a:rPr>
              <a:t>également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spc="-5" dirty="0">
                <a:latin typeface="Times New Roman"/>
                <a:cs typeface="Times New Roman"/>
              </a:rPr>
              <a:t>bibliothèques </a:t>
            </a:r>
            <a:r>
              <a:rPr sz="1800" b="1" dirty="0">
                <a:latin typeface="Times New Roman"/>
                <a:cs typeface="Times New Roman"/>
              </a:rPr>
              <a:t>côté client  </a:t>
            </a:r>
            <a:r>
              <a:rPr sz="1800" b="1" spc="-5" dirty="0">
                <a:latin typeface="Times New Roman"/>
                <a:cs typeface="Times New Roman"/>
              </a:rPr>
              <a:t>qui </a:t>
            </a:r>
            <a:r>
              <a:rPr sz="1800" b="1" spc="-15" dirty="0">
                <a:latin typeface="Times New Roman"/>
                <a:cs typeface="Times New Roman"/>
              </a:rPr>
              <a:t>peuvent </a:t>
            </a:r>
            <a:r>
              <a:rPr sz="1800" b="1" spc="-30" dirty="0">
                <a:latin typeface="Times New Roman"/>
                <a:cs typeface="Times New Roman"/>
              </a:rPr>
              <a:t>aider </a:t>
            </a:r>
            <a:r>
              <a:rPr sz="1800" b="1" spc="-65" dirty="0">
                <a:latin typeface="Times New Roman"/>
                <a:cs typeface="Times New Roman"/>
              </a:rPr>
              <a:t>à </a:t>
            </a:r>
            <a:r>
              <a:rPr sz="1800" b="1" spc="-25" dirty="0">
                <a:latin typeface="Times New Roman"/>
                <a:cs typeface="Times New Roman"/>
              </a:rPr>
              <a:t>réduire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spc="-5" dirty="0">
                <a:latin typeface="Times New Roman"/>
                <a:cs typeface="Times New Roman"/>
              </a:rPr>
              <a:t>conversion et </a:t>
            </a:r>
            <a:r>
              <a:rPr sz="1800" b="1" spc="-40" dirty="0">
                <a:latin typeface="Times New Roman"/>
                <a:cs typeface="Times New Roman"/>
              </a:rPr>
              <a:t>l'analyse </a:t>
            </a:r>
            <a:r>
              <a:rPr sz="1800" b="1" spc="-10" dirty="0">
                <a:latin typeface="Times New Roman"/>
                <a:cs typeface="Times New Roman"/>
              </a:rPr>
              <a:t>explicites </a:t>
            </a:r>
            <a:r>
              <a:rPr sz="1800" b="1" spc="-15" dirty="0">
                <a:latin typeface="Times New Roman"/>
                <a:cs typeface="Times New Roman"/>
              </a:rPr>
              <a:t>des  </a:t>
            </a:r>
            <a:r>
              <a:rPr sz="1800" b="1" dirty="0">
                <a:latin typeface="Times New Roman"/>
                <a:cs typeface="Times New Roman"/>
              </a:rPr>
              <a:t>données.</a:t>
            </a:r>
            <a:endParaRPr sz="1800">
              <a:latin typeface="Times New Roman"/>
              <a:cs typeface="Times New Roman"/>
            </a:endParaRPr>
          </a:p>
          <a:p>
            <a:pPr marL="104775" marR="57150">
              <a:lnSpc>
                <a:spcPct val="100000"/>
              </a:lnSpc>
              <a:spcBef>
                <a:spcPts val="2160"/>
              </a:spcBef>
            </a:pPr>
            <a:r>
              <a:rPr sz="1800" b="1" spc="15" dirty="0">
                <a:latin typeface="Times New Roman"/>
                <a:cs typeface="Times New Roman"/>
              </a:rPr>
              <a:t>Un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exemple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types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données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Étudiant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Collège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est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donné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ci-  </a:t>
            </a:r>
            <a:r>
              <a:rPr sz="1800" b="1" spc="-5" dirty="0">
                <a:latin typeface="Times New Roman"/>
                <a:cs typeface="Times New Roman"/>
              </a:rPr>
              <a:t>dessous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518" y="687561"/>
            <a:ext cx="5503744" cy="326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039" y="605497"/>
            <a:ext cx="5622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0000"/>
                </a:solidFill>
              </a:rPr>
              <a:t>GraphQL </a:t>
            </a:r>
            <a:r>
              <a:rPr spc="25" dirty="0">
                <a:solidFill>
                  <a:srgbClr val="FF0000"/>
                </a:solidFill>
              </a:rPr>
              <a:t>- </a:t>
            </a:r>
            <a:r>
              <a:rPr spc="-10" dirty="0">
                <a:solidFill>
                  <a:srgbClr val="FF0000"/>
                </a:solidFill>
              </a:rPr>
              <a:t>Composants</a:t>
            </a:r>
            <a:r>
              <a:rPr spc="-185" dirty="0">
                <a:solidFill>
                  <a:srgbClr val="FF0000"/>
                </a:solidFill>
              </a:rPr>
              <a:t> </a:t>
            </a:r>
            <a:r>
              <a:rPr spc="-30" dirty="0">
                <a:solidFill>
                  <a:srgbClr val="FF0000"/>
                </a:solidFill>
              </a:rPr>
              <a:t>d'application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5855" y="1234909"/>
            <a:ext cx="6750050" cy="868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Times New Roman"/>
                <a:cs typeface="Times New Roman"/>
              </a:rPr>
              <a:t>Ce </a:t>
            </a:r>
            <a:r>
              <a:rPr sz="1800" b="1" spc="-25" dirty="0">
                <a:latin typeface="Times New Roman"/>
                <a:cs typeface="Times New Roman"/>
              </a:rPr>
              <a:t>chapitre </a:t>
            </a:r>
            <a:r>
              <a:rPr sz="1800" b="1" spc="-20" dirty="0">
                <a:latin typeface="Times New Roman"/>
                <a:cs typeface="Times New Roman"/>
              </a:rPr>
              <a:t>traite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spc="-10" dirty="0">
                <a:latin typeface="Times New Roman"/>
                <a:cs typeface="Times New Roman"/>
              </a:rPr>
              <a:t>différents </a:t>
            </a:r>
            <a:r>
              <a:rPr sz="1800" b="1" spc="-5" dirty="0">
                <a:latin typeface="Times New Roman"/>
                <a:cs typeface="Times New Roman"/>
              </a:rPr>
              <a:t>composants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35" dirty="0">
                <a:latin typeface="Times New Roman"/>
                <a:cs typeface="Times New Roman"/>
              </a:rPr>
              <a:t>la</a:t>
            </a:r>
            <a:r>
              <a:rPr sz="1800" b="1" spc="-28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manière  </a:t>
            </a:r>
            <a:r>
              <a:rPr sz="1800" b="1" spc="10" dirty="0">
                <a:latin typeface="Times New Roman"/>
                <a:cs typeface="Times New Roman"/>
              </a:rPr>
              <a:t>dont </a:t>
            </a:r>
            <a:r>
              <a:rPr sz="1800" b="1" spc="5" dirty="0">
                <a:latin typeface="Times New Roman"/>
                <a:cs typeface="Times New Roman"/>
              </a:rPr>
              <a:t>ils communiquent </a:t>
            </a:r>
            <a:r>
              <a:rPr sz="1800" b="1" spc="-15" dirty="0">
                <a:latin typeface="Times New Roman"/>
                <a:cs typeface="Times New Roman"/>
              </a:rPr>
              <a:t>entre </a:t>
            </a:r>
            <a:r>
              <a:rPr sz="1800" b="1" spc="-10" dirty="0">
                <a:latin typeface="Times New Roman"/>
                <a:cs typeface="Times New Roman"/>
              </a:rPr>
              <a:t>eux. </a:t>
            </a:r>
            <a:r>
              <a:rPr sz="1800" b="1" spc="-45" dirty="0">
                <a:latin typeface="Times New Roman"/>
                <a:cs typeface="Times New Roman"/>
              </a:rPr>
              <a:t>L'ensemble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spc="-5" dirty="0">
                <a:latin typeface="Times New Roman"/>
                <a:cs typeface="Times New Roman"/>
              </a:rPr>
              <a:t>composants </a:t>
            </a:r>
            <a:r>
              <a:rPr sz="1800" b="1" spc="-15" dirty="0">
                <a:latin typeface="Times New Roman"/>
                <a:cs typeface="Times New Roman"/>
              </a:rPr>
              <a:t>de  </a:t>
            </a:r>
            <a:r>
              <a:rPr sz="1800" b="1" spc="-20" dirty="0">
                <a:latin typeface="Times New Roman"/>
                <a:cs typeface="Times New Roman"/>
              </a:rPr>
              <a:t>l'application </a:t>
            </a:r>
            <a:r>
              <a:rPr sz="1800" b="1" spc="-5" dirty="0">
                <a:latin typeface="Times New Roman"/>
                <a:cs typeface="Times New Roman"/>
              </a:rPr>
              <a:t>peut </a:t>
            </a:r>
            <a:r>
              <a:rPr sz="1800" b="1" spc="-25" dirty="0">
                <a:latin typeface="Times New Roman"/>
                <a:cs typeface="Times New Roman"/>
              </a:rPr>
              <a:t>être </a:t>
            </a:r>
            <a:r>
              <a:rPr sz="1800" b="1" dirty="0">
                <a:latin typeface="Times New Roman"/>
                <a:cs typeface="Times New Roman"/>
              </a:rPr>
              <a:t>distingué </a:t>
            </a:r>
            <a:r>
              <a:rPr sz="1800" b="1" spc="5" dirty="0">
                <a:latin typeface="Times New Roman"/>
                <a:cs typeface="Times New Roman"/>
              </a:rPr>
              <a:t>comme </a:t>
            </a:r>
            <a:r>
              <a:rPr sz="1800" b="1" spc="-5" dirty="0">
                <a:latin typeface="Times New Roman"/>
                <a:cs typeface="Times New Roman"/>
              </a:rPr>
              <a:t>ci-dessous</a:t>
            </a:r>
            <a:r>
              <a:rPr sz="1800" b="1" spc="-310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33375" indent="-222250">
              <a:lnSpc>
                <a:spcPct val="100000"/>
              </a:lnSpc>
              <a:spcBef>
                <a:spcPts val="2130"/>
              </a:spcBef>
              <a:buAutoNum type="arabicPeriod"/>
              <a:tabLst>
                <a:tab pos="33401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Composants </a:t>
            </a:r>
            <a:r>
              <a:rPr sz="1800" b="1" dirty="0">
                <a:latin typeface="Times New Roman"/>
                <a:cs typeface="Times New Roman"/>
              </a:rPr>
              <a:t>côté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serveur</a:t>
            </a:r>
            <a:endParaRPr sz="1800">
              <a:latin typeface="Times New Roman"/>
              <a:cs typeface="Times New Roman"/>
            </a:endParaRPr>
          </a:p>
          <a:p>
            <a:pPr marL="333375" indent="-222250">
              <a:lnSpc>
                <a:spcPct val="100000"/>
              </a:lnSpc>
              <a:buAutoNum type="arabicPeriod"/>
              <a:tabLst>
                <a:tab pos="33401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Composants </a:t>
            </a:r>
            <a:r>
              <a:rPr sz="1800" b="1" dirty="0">
                <a:latin typeface="Times New Roman"/>
                <a:cs typeface="Times New Roman"/>
              </a:rPr>
              <a:t>côté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client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Composants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côté</a:t>
            </a:r>
            <a:r>
              <a:rPr sz="2000" b="1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serveur</a:t>
            </a:r>
            <a:endParaRPr sz="2000">
              <a:latin typeface="Times New Roman"/>
              <a:cs typeface="Times New Roman"/>
            </a:endParaRPr>
          </a:p>
          <a:p>
            <a:pPr marL="20955" marR="384175">
              <a:lnSpc>
                <a:spcPct val="100000"/>
              </a:lnSpc>
              <a:spcBef>
                <a:spcPts val="1480"/>
              </a:spcBef>
            </a:pPr>
            <a:r>
              <a:rPr sz="1800" b="1" spc="-114" dirty="0">
                <a:latin typeface="Times New Roman"/>
                <a:cs typeface="Times New Roman"/>
              </a:rPr>
              <a:t>Le </a:t>
            </a:r>
            <a:r>
              <a:rPr sz="1800" b="1" spc="-35" dirty="0">
                <a:latin typeface="Times New Roman"/>
                <a:cs typeface="Times New Roman"/>
              </a:rPr>
              <a:t>serveur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5" dirty="0">
                <a:latin typeface="Times New Roman"/>
                <a:cs typeface="Times New Roman"/>
              </a:rPr>
              <a:t>constitue </a:t>
            </a:r>
            <a:r>
              <a:rPr sz="1800" b="1" spc="-10" dirty="0">
                <a:latin typeface="Times New Roman"/>
                <a:cs typeface="Times New Roman"/>
              </a:rPr>
              <a:t>le </a:t>
            </a:r>
            <a:r>
              <a:rPr sz="1800" b="1" dirty="0">
                <a:latin typeface="Times New Roman"/>
                <a:cs typeface="Times New Roman"/>
              </a:rPr>
              <a:t>composant </a:t>
            </a:r>
            <a:r>
              <a:rPr sz="1800" b="1" spc="-25" dirty="0">
                <a:latin typeface="Times New Roman"/>
                <a:cs typeface="Times New Roman"/>
              </a:rPr>
              <a:t>central </a:t>
            </a:r>
            <a:r>
              <a:rPr sz="1800" b="1" dirty="0">
                <a:latin typeface="Times New Roman"/>
                <a:cs typeface="Times New Roman"/>
              </a:rPr>
              <a:t>côté </a:t>
            </a:r>
            <a:r>
              <a:rPr sz="1800" b="1" spc="-35" dirty="0">
                <a:latin typeface="Times New Roman"/>
                <a:cs typeface="Times New Roman"/>
              </a:rPr>
              <a:t>serveur</a:t>
            </a:r>
            <a:r>
              <a:rPr sz="1800" b="1" spc="-29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et  </a:t>
            </a:r>
            <a:r>
              <a:rPr sz="1800" b="1" spc="-15" dirty="0">
                <a:latin typeface="Times New Roman"/>
                <a:cs typeface="Times New Roman"/>
              </a:rPr>
              <a:t>permet </a:t>
            </a:r>
            <a:r>
              <a:rPr sz="1800" b="1" spc="-45" dirty="0">
                <a:latin typeface="Times New Roman"/>
                <a:cs typeface="Times New Roman"/>
              </a:rPr>
              <a:t>d'analyser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20" dirty="0">
                <a:latin typeface="Times New Roman"/>
                <a:cs typeface="Times New Roman"/>
              </a:rPr>
              <a:t>requêtes </a:t>
            </a:r>
            <a:r>
              <a:rPr sz="1800" b="1" spc="-15" dirty="0">
                <a:latin typeface="Times New Roman"/>
                <a:cs typeface="Times New Roman"/>
              </a:rPr>
              <a:t>provenant des </a:t>
            </a:r>
            <a:r>
              <a:rPr sz="1800" b="1" spc="-10" dirty="0">
                <a:latin typeface="Times New Roman"/>
                <a:cs typeface="Times New Roman"/>
              </a:rPr>
              <a:t>applications </a:t>
            </a:r>
            <a:r>
              <a:rPr sz="1800" b="1" spc="-5" dirty="0">
                <a:latin typeface="Times New Roman"/>
                <a:cs typeface="Times New Roman"/>
              </a:rPr>
              <a:t>clientes  </a:t>
            </a:r>
            <a:r>
              <a:rPr sz="1800" b="1" spc="-65" dirty="0">
                <a:latin typeface="Times New Roman"/>
                <a:cs typeface="Times New Roman"/>
              </a:rPr>
              <a:t>GraphQL. </a:t>
            </a:r>
            <a:r>
              <a:rPr sz="1800" b="1" spc="5" dirty="0">
                <a:latin typeface="Times New Roman"/>
                <a:cs typeface="Times New Roman"/>
              </a:rPr>
              <a:t>Apollo </a:t>
            </a:r>
            <a:r>
              <a:rPr sz="1800" b="1" spc="-55" dirty="0">
                <a:latin typeface="Times New Roman"/>
                <a:cs typeface="Times New Roman"/>
              </a:rPr>
              <a:t>Server </a:t>
            </a:r>
            <a:r>
              <a:rPr sz="1800" b="1" spc="-5" dirty="0">
                <a:latin typeface="Times New Roman"/>
                <a:cs typeface="Times New Roman"/>
              </a:rPr>
              <a:t>est l'implémentation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spc="-10" dirty="0">
                <a:latin typeface="Times New Roman"/>
                <a:cs typeface="Times New Roman"/>
              </a:rPr>
              <a:t>plus</a:t>
            </a:r>
            <a:r>
              <a:rPr sz="1800" b="1" spc="-229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couramment  </a:t>
            </a:r>
            <a:r>
              <a:rPr sz="1800" b="1" dirty="0">
                <a:latin typeface="Times New Roman"/>
                <a:cs typeface="Times New Roman"/>
              </a:rPr>
              <a:t>utilisée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spc="-5" dirty="0">
                <a:latin typeface="Times New Roman"/>
                <a:cs typeface="Times New Roman"/>
              </a:rPr>
              <a:t>spécification </a:t>
            </a:r>
            <a:r>
              <a:rPr sz="1800" b="1" spc="-65" dirty="0">
                <a:latin typeface="Times New Roman"/>
                <a:cs typeface="Times New Roman"/>
              </a:rPr>
              <a:t>GraphQL. </a:t>
            </a:r>
            <a:r>
              <a:rPr sz="1800" b="1" spc="-80" dirty="0">
                <a:latin typeface="Times New Roman"/>
                <a:cs typeface="Times New Roman"/>
              </a:rPr>
              <a:t>Les </a:t>
            </a:r>
            <a:r>
              <a:rPr sz="1800" b="1" spc="-25" dirty="0">
                <a:latin typeface="Times New Roman"/>
                <a:cs typeface="Times New Roman"/>
              </a:rPr>
              <a:t>autres </a:t>
            </a:r>
            <a:r>
              <a:rPr sz="1800" b="1" spc="-5" dirty="0">
                <a:latin typeface="Times New Roman"/>
                <a:cs typeface="Times New Roman"/>
              </a:rPr>
              <a:t>composants </a:t>
            </a:r>
            <a:r>
              <a:rPr sz="1800" b="1" spc="-15" dirty="0">
                <a:latin typeface="Times New Roman"/>
                <a:cs typeface="Times New Roman"/>
              </a:rPr>
              <a:t>de  </a:t>
            </a:r>
            <a:r>
              <a:rPr sz="1800" b="1" spc="-10" dirty="0">
                <a:latin typeface="Times New Roman"/>
                <a:cs typeface="Times New Roman"/>
              </a:rPr>
              <a:t>programmation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35" dirty="0">
                <a:latin typeface="Times New Roman"/>
                <a:cs typeface="Times New Roman"/>
              </a:rPr>
              <a:t>serveur </a:t>
            </a:r>
            <a:r>
              <a:rPr sz="1800" b="1" dirty="0">
                <a:latin typeface="Times New Roman"/>
                <a:cs typeface="Times New Roman"/>
              </a:rPr>
              <a:t>incluent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5" dirty="0">
                <a:latin typeface="Times New Roman"/>
                <a:cs typeface="Times New Roman"/>
              </a:rPr>
              <a:t>éléments</a:t>
            </a:r>
            <a:r>
              <a:rPr sz="1800" b="1" spc="-33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suivants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910"/>
              </a:spcBef>
            </a:pPr>
            <a:r>
              <a:rPr sz="2000" b="1" spc="-204" dirty="0">
                <a:solidFill>
                  <a:srgbClr val="00AA00"/>
                </a:solidFill>
                <a:latin typeface="Arial"/>
                <a:cs typeface="Arial"/>
              </a:rPr>
              <a:t>Schéma</a:t>
            </a:r>
            <a:endParaRPr sz="2000">
              <a:latin typeface="Arial"/>
              <a:cs typeface="Arial"/>
            </a:endParaRPr>
          </a:p>
          <a:p>
            <a:pPr marL="388620" marR="90170">
              <a:lnSpc>
                <a:spcPct val="100000"/>
              </a:lnSpc>
              <a:spcBef>
                <a:spcPts val="1795"/>
              </a:spcBef>
            </a:pPr>
            <a:r>
              <a:rPr sz="1800" b="1" spc="-35" dirty="0">
                <a:latin typeface="Arial"/>
                <a:cs typeface="Arial"/>
              </a:rPr>
              <a:t>Un </a:t>
            </a:r>
            <a:r>
              <a:rPr sz="1800" b="1" spc="-190" dirty="0">
                <a:latin typeface="Arial"/>
                <a:cs typeface="Arial"/>
              </a:rPr>
              <a:t>schéma </a:t>
            </a:r>
            <a:r>
              <a:rPr sz="1800" b="1" spc="-85" dirty="0">
                <a:latin typeface="Arial"/>
                <a:cs typeface="Arial"/>
              </a:rPr>
              <a:t>GraphQL </a:t>
            </a:r>
            <a:r>
              <a:rPr sz="1800" b="1" spc="-175" dirty="0">
                <a:latin typeface="Arial"/>
                <a:cs typeface="Arial"/>
              </a:rPr>
              <a:t>est </a:t>
            </a:r>
            <a:r>
              <a:rPr sz="1800" b="1" spc="-135" dirty="0">
                <a:latin typeface="Arial"/>
                <a:cs typeface="Arial"/>
              </a:rPr>
              <a:t>au </a:t>
            </a:r>
            <a:r>
              <a:rPr sz="1800" b="1" spc="-120" dirty="0">
                <a:latin typeface="Arial"/>
                <a:cs typeface="Arial"/>
              </a:rPr>
              <a:t>centre </a:t>
            </a:r>
            <a:r>
              <a:rPr sz="1800" b="1" spc="-165" dirty="0">
                <a:latin typeface="Arial"/>
                <a:cs typeface="Arial"/>
              </a:rPr>
              <a:t>de </a:t>
            </a:r>
            <a:r>
              <a:rPr sz="1800" b="1" spc="-90" dirty="0">
                <a:latin typeface="Arial"/>
                <a:cs typeface="Arial"/>
              </a:rPr>
              <a:t>toute </a:t>
            </a:r>
            <a:r>
              <a:rPr sz="1800" b="1" spc="-80" dirty="0">
                <a:latin typeface="Arial"/>
                <a:cs typeface="Arial"/>
              </a:rPr>
              <a:t>implémentation </a:t>
            </a:r>
            <a:r>
              <a:rPr sz="1800" b="1" spc="-165" dirty="0">
                <a:latin typeface="Arial"/>
                <a:cs typeface="Arial"/>
              </a:rPr>
              <a:t>de  </a:t>
            </a:r>
            <a:r>
              <a:rPr sz="1800" b="1" spc="-140" dirty="0">
                <a:latin typeface="Arial"/>
                <a:cs typeface="Arial"/>
              </a:rPr>
              <a:t>serveur </a:t>
            </a:r>
            <a:r>
              <a:rPr sz="1800" b="1" spc="-85" dirty="0">
                <a:latin typeface="Arial"/>
                <a:cs typeface="Arial"/>
              </a:rPr>
              <a:t>GraphQL </a:t>
            </a:r>
            <a:r>
              <a:rPr sz="1800" b="1" spc="-105" dirty="0">
                <a:latin typeface="Arial"/>
                <a:cs typeface="Arial"/>
              </a:rPr>
              <a:t>et </a:t>
            </a:r>
            <a:r>
              <a:rPr sz="1800" b="1" spc="-85" dirty="0">
                <a:latin typeface="Arial"/>
                <a:cs typeface="Arial"/>
              </a:rPr>
              <a:t>décrit </a:t>
            </a:r>
            <a:r>
              <a:rPr sz="1800" b="1" spc="-180" dirty="0">
                <a:latin typeface="Arial"/>
                <a:cs typeface="Arial"/>
              </a:rPr>
              <a:t>les </a:t>
            </a:r>
            <a:r>
              <a:rPr sz="1800" b="1" spc="-95" dirty="0">
                <a:latin typeface="Arial"/>
                <a:cs typeface="Arial"/>
              </a:rPr>
              <a:t>fonctionnalités </a:t>
            </a:r>
            <a:r>
              <a:rPr sz="1800" b="1" spc="-130" dirty="0">
                <a:latin typeface="Arial"/>
                <a:cs typeface="Arial"/>
              </a:rPr>
              <a:t>disponibles </a:t>
            </a:r>
            <a:r>
              <a:rPr sz="1800" b="1" spc="-90" dirty="0">
                <a:latin typeface="Arial"/>
                <a:cs typeface="Arial"/>
              </a:rPr>
              <a:t>pour </a:t>
            </a:r>
            <a:r>
              <a:rPr sz="1800" b="1" spc="-180" dirty="0">
                <a:latin typeface="Arial"/>
                <a:cs typeface="Arial"/>
              </a:rPr>
              <a:t>les  </a:t>
            </a:r>
            <a:r>
              <a:rPr sz="1800" b="1" spc="-120" dirty="0">
                <a:latin typeface="Arial"/>
                <a:cs typeface="Arial"/>
              </a:rPr>
              <a:t>clients </a:t>
            </a:r>
            <a:r>
              <a:rPr sz="1800" b="1" spc="-70" dirty="0">
                <a:latin typeface="Arial"/>
                <a:cs typeface="Arial"/>
              </a:rPr>
              <a:t>qui </a:t>
            </a:r>
            <a:r>
              <a:rPr sz="1800" b="1" spc="-185" dirty="0">
                <a:latin typeface="Arial"/>
                <a:cs typeface="Arial"/>
              </a:rPr>
              <a:t>s'y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connectent.</a:t>
            </a:r>
            <a:endParaRPr sz="180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2190"/>
              </a:spcBef>
            </a:pPr>
            <a:r>
              <a:rPr sz="2000" b="1" spc="-160" dirty="0">
                <a:solidFill>
                  <a:srgbClr val="00AA00"/>
                </a:solidFill>
                <a:latin typeface="Arial"/>
                <a:cs typeface="Arial"/>
              </a:rPr>
              <a:t>Requete</a:t>
            </a:r>
            <a:endParaRPr sz="2000">
              <a:latin typeface="Arial"/>
              <a:cs typeface="Arial"/>
            </a:endParaRPr>
          </a:p>
          <a:p>
            <a:pPr marL="393065" marR="200660">
              <a:lnSpc>
                <a:spcPct val="100000"/>
              </a:lnSpc>
              <a:spcBef>
                <a:spcPts val="1795"/>
              </a:spcBef>
            </a:pPr>
            <a:r>
              <a:rPr sz="1800" b="1" spc="-95" dirty="0">
                <a:latin typeface="Arial"/>
                <a:cs typeface="Arial"/>
              </a:rPr>
              <a:t>Une </a:t>
            </a:r>
            <a:r>
              <a:rPr sz="1800" b="1" spc="-125" dirty="0">
                <a:latin typeface="Arial"/>
                <a:cs typeface="Arial"/>
              </a:rPr>
              <a:t>requête </a:t>
            </a:r>
            <a:r>
              <a:rPr sz="1800" b="1" spc="-85" dirty="0">
                <a:latin typeface="Arial"/>
                <a:cs typeface="Arial"/>
              </a:rPr>
              <a:t>GraphQL </a:t>
            </a:r>
            <a:r>
              <a:rPr sz="1800" b="1" spc="-175" dirty="0">
                <a:latin typeface="Arial"/>
                <a:cs typeface="Arial"/>
              </a:rPr>
              <a:t>est </a:t>
            </a:r>
            <a:r>
              <a:rPr sz="1800" b="1" spc="-85" dirty="0">
                <a:latin typeface="Arial"/>
                <a:cs typeface="Arial"/>
              </a:rPr>
              <a:t>la </a:t>
            </a:r>
            <a:r>
              <a:rPr sz="1800" b="1" spc="-125" dirty="0">
                <a:latin typeface="Arial"/>
                <a:cs typeface="Arial"/>
              </a:rPr>
              <a:t>requête </a:t>
            </a:r>
            <a:r>
              <a:rPr sz="1800" b="1" spc="-165" dirty="0">
                <a:latin typeface="Arial"/>
                <a:cs typeface="Arial"/>
              </a:rPr>
              <a:t>de </a:t>
            </a:r>
            <a:r>
              <a:rPr sz="1800" b="1" spc="-80" dirty="0">
                <a:latin typeface="Arial"/>
                <a:cs typeface="Arial"/>
              </a:rPr>
              <a:t>l'application </a:t>
            </a:r>
            <a:r>
              <a:rPr sz="1800" b="1" spc="-105" dirty="0">
                <a:latin typeface="Arial"/>
                <a:cs typeface="Arial"/>
              </a:rPr>
              <a:t>cliente </a:t>
            </a:r>
            <a:r>
              <a:rPr sz="1800" b="1" spc="-90" dirty="0">
                <a:latin typeface="Arial"/>
                <a:cs typeface="Arial"/>
              </a:rPr>
              <a:t>pour  </a:t>
            </a:r>
            <a:r>
              <a:rPr sz="1800" b="1" spc="-114" dirty="0">
                <a:latin typeface="Arial"/>
                <a:cs typeface="Arial"/>
              </a:rPr>
              <a:t>récupérer </a:t>
            </a:r>
            <a:r>
              <a:rPr sz="1800" b="1" spc="-215" dirty="0">
                <a:latin typeface="Arial"/>
                <a:cs typeface="Arial"/>
              </a:rPr>
              <a:t>des </a:t>
            </a:r>
            <a:r>
              <a:rPr sz="1800" b="1" spc="-170" dirty="0">
                <a:latin typeface="Arial"/>
                <a:cs typeface="Arial"/>
              </a:rPr>
              <a:t>données </a:t>
            </a:r>
            <a:r>
              <a:rPr sz="1800" b="1" spc="-165" dirty="0">
                <a:latin typeface="Arial"/>
                <a:cs typeface="Arial"/>
              </a:rPr>
              <a:t>à </a:t>
            </a:r>
            <a:r>
              <a:rPr sz="1800" b="1" spc="-35" dirty="0">
                <a:latin typeface="Arial"/>
                <a:cs typeface="Arial"/>
              </a:rPr>
              <a:t>partir </a:t>
            </a:r>
            <a:r>
              <a:rPr sz="1800" b="1" spc="-120" dirty="0">
                <a:latin typeface="Arial"/>
                <a:cs typeface="Arial"/>
              </a:rPr>
              <a:t>d'une </a:t>
            </a:r>
            <a:r>
              <a:rPr sz="1800" b="1" spc="-210" dirty="0">
                <a:latin typeface="Arial"/>
                <a:cs typeface="Arial"/>
              </a:rPr>
              <a:t>base </a:t>
            </a:r>
            <a:r>
              <a:rPr sz="1800" b="1" spc="-165" dirty="0">
                <a:latin typeface="Arial"/>
                <a:cs typeface="Arial"/>
              </a:rPr>
              <a:t>de </a:t>
            </a:r>
            <a:r>
              <a:rPr sz="1800" b="1" spc="-170" dirty="0">
                <a:latin typeface="Arial"/>
                <a:cs typeface="Arial"/>
              </a:rPr>
              <a:t>données </a:t>
            </a:r>
            <a:r>
              <a:rPr sz="1800" b="1" spc="-130" dirty="0">
                <a:latin typeface="Arial"/>
                <a:cs typeface="Arial"/>
              </a:rPr>
              <a:t>ou </a:t>
            </a:r>
            <a:r>
              <a:rPr sz="1800" b="1" spc="-35" dirty="0">
                <a:latin typeface="Arial"/>
                <a:cs typeface="Arial"/>
              </a:rPr>
              <a:t>d'API  </a:t>
            </a:r>
            <a:r>
              <a:rPr sz="1800" b="1" spc="-120" dirty="0">
                <a:latin typeface="Arial"/>
                <a:cs typeface="Arial"/>
              </a:rPr>
              <a:t>héritées.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50">
              <a:latin typeface="Arial"/>
              <a:cs typeface="Arial"/>
            </a:endParaRPr>
          </a:p>
          <a:p>
            <a:pPr marL="294640">
              <a:lnSpc>
                <a:spcPct val="100000"/>
              </a:lnSpc>
            </a:pPr>
            <a:r>
              <a:rPr sz="2000" b="1" spc="-155" dirty="0">
                <a:solidFill>
                  <a:srgbClr val="00AA00"/>
                </a:solidFill>
                <a:latin typeface="Arial"/>
                <a:cs typeface="Arial"/>
              </a:rPr>
              <a:t>Résolveur</a:t>
            </a:r>
            <a:endParaRPr sz="2000">
              <a:latin typeface="Arial"/>
              <a:cs typeface="Arial"/>
            </a:endParaRPr>
          </a:p>
          <a:p>
            <a:pPr marL="401320" marR="212090">
              <a:lnSpc>
                <a:spcPct val="100000"/>
              </a:lnSpc>
              <a:spcBef>
                <a:spcPts val="1730"/>
              </a:spcBef>
            </a:pPr>
            <a:r>
              <a:rPr sz="1800" b="1" spc="-215" dirty="0">
                <a:latin typeface="Arial"/>
                <a:cs typeface="Arial"/>
              </a:rPr>
              <a:t>Les </a:t>
            </a:r>
            <a:r>
              <a:rPr sz="1800" b="1" spc="-145" dirty="0">
                <a:latin typeface="Arial"/>
                <a:cs typeface="Arial"/>
              </a:rPr>
              <a:t>résolveurs </a:t>
            </a:r>
            <a:r>
              <a:rPr sz="1800" b="1" spc="-110" dirty="0">
                <a:latin typeface="Arial"/>
                <a:cs typeface="Arial"/>
              </a:rPr>
              <a:t>fournissent </a:t>
            </a:r>
            <a:r>
              <a:rPr sz="1800" b="1" spc="-180" dirty="0">
                <a:latin typeface="Arial"/>
                <a:cs typeface="Arial"/>
              </a:rPr>
              <a:t>les </a:t>
            </a:r>
            <a:r>
              <a:rPr sz="1800" b="1" spc="-100" dirty="0">
                <a:latin typeface="Arial"/>
                <a:cs typeface="Arial"/>
              </a:rPr>
              <a:t>instructions </a:t>
            </a:r>
            <a:r>
              <a:rPr sz="1800" b="1" spc="-90" dirty="0">
                <a:latin typeface="Arial"/>
                <a:cs typeface="Arial"/>
              </a:rPr>
              <a:t>pour </a:t>
            </a:r>
            <a:r>
              <a:rPr sz="1800" b="1" spc="-85" dirty="0">
                <a:latin typeface="Arial"/>
                <a:cs typeface="Arial"/>
              </a:rPr>
              <a:t>transformer </a:t>
            </a:r>
            <a:r>
              <a:rPr sz="1800" b="1" spc="-135" dirty="0">
                <a:latin typeface="Arial"/>
                <a:cs typeface="Arial"/>
              </a:rPr>
              <a:t>une  </a:t>
            </a:r>
            <a:r>
              <a:rPr sz="1800" b="1" spc="-95" dirty="0">
                <a:latin typeface="Arial"/>
                <a:cs typeface="Arial"/>
              </a:rPr>
              <a:t>opération </a:t>
            </a:r>
            <a:r>
              <a:rPr sz="1800" b="1" spc="-85" dirty="0">
                <a:latin typeface="Arial"/>
                <a:cs typeface="Arial"/>
              </a:rPr>
              <a:t>GraphQL </a:t>
            </a:r>
            <a:r>
              <a:rPr sz="1800" b="1" spc="-150" dirty="0">
                <a:latin typeface="Arial"/>
                <a:cs typeface="Arial"/>
              </a:rPr>
              <a:t>en </a:t>
            </a:r>
            <a:r>
              <a:rPr sz="1800" b="1" spc="-155" dirty="0">
                <a:latin typeface="Arial"/>
                <a:cs typeface="Arial"/>
              </a:rPr>
              <a:t>données. </a:t>
            </a:r>
            <a:r>
              <a:rPr sz="1800" b="1" spc="-45" dirty="0">
                <a:latin typeface="Arial"/>
                <a:cs typeface="Arial"/>
              </a:rPr>
              <a:t>Ils </a:t>
            </a:r>
            <a:r>
              <a:rPr sz="1800" b="1" spc="-125" dirty="0">
                <a:latin typeface="Arial"/>
                <a:cs typeface="Arial"/>
              </a:rPr>
              <a:t>résolvent </a:t>
            </a:r>
            <a:r>
              <a:rPr sz="1800" b="1" spc="-85" dirty="0">
                <a:latin typeface="Arial"/>
                <a:cs typeface="Arial"/>
              </a:rPr>
              <a:t>la </a:t>
            </a:r>
            <a:r>
              <a:rPr sz="1800" b="1" spc="-125" dirty="0">
                <a:latin typeface="Arial"/>
                <a:cs typeface="Arial"/>
              </a:rPr>
              <a:t>requête </a:t>
            </a:r>
            <a:r>
              <a:rPr sz="1800" b="1" spc="-150" dirty="0">
                <a:latin typeface="Arial"/>
                <a:cs typeface="Arial"/>
              </a:rPr>
              <a:t>en  </a:t>
            </a:r>
            <a:r>
              <a:rPr sz="1800" b="1" spc="-170" dirty="0">
                <a:latin typeface="Arial"/>
                <a:cs typeface="Arial"/>
              </a:rPr>
              <a:t>données </a:t>
            </a:r>
            <a:r>
              <a:rPr sz="1800" b="1" spc="-150" dirty="0">
                <a:latin typeface="Arial"/>
                <a:cs typeface="Arial"/>
              </a:rPr>
              <a:t>en </a:t>
            </a:r>
            <a:r>
              <a:rPr sz="1800" b="1" spc="-110" dirty="0">
                <a:latin typeface="Arial"/>
                <a:cs typeface="Arial"/>
              </a:rPr>
              <a:t>définissant </a:t>
            </a:r>
            <a:r>
              <a:rPr sz="1800" b="1" spc="-215" dirty="0">
                <a:latin typeface="Arial"/>
                <a:cs typeface="Arial"/>
              </a:rPr>
              <a:t>des </a:t>
            </a:r>
            <a:r>
              <a:rPr sz="1800" b="1" spc="-110" dirty="0">
                <a:latin typeface="Arial"/>
                <a:cs typeface="Arial"/>
              </a:rPr>
              <a:t>fonctions </a:t>
            </a:r>
            <a:r>
              <a:rPr sz="1800" b="1" spc="-165" dirty="0">
                <a:latin typeface="Arial"/>
                <a:cs typeface="Arial"/>
              </a:rPr>
              <a:t>de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résolution.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539" y="685203"/>
            <a:ext cx="6396355" cy="614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Composants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côté</a:t>
            </a:r>
            <a:r>
              <a:rPr sz="2000" b="1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client</a:t>
            </a:r>
            <a:endParaRPr sz="20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  <a:spcBef>
                <a:spcPts val="1435"/>
              </a:spcBef>
            </a:pPr>
            <a:r>
              <a:rPr sz="2000" b="1" spc="-65" dirty="0">
                <a:solidFill>
                  <a:srgbClr val="00AA00"/>
                </a:solidFill>
                <a:latin typeface="Times New Roman"/>
                <a:cs typeface="Times New Roman"/>
              </a:rPr>
              <a:t>GraphiQL</a:t>
            </a:r>
            <a:endParaRPr sz="2000">
              <a:latin typeface="Times New Roman"/>
              <a:cs typeface="Times New Roman"/>
            </a:endParaRPr>
          </a:p>
          <a:p>
            <a:pPr marL="279400" marR="387985">
              <a:lnSpc>
                <a:spcPct val="100000"/>
              </a:lnSpc>
              <a:spcBef>
                <a:spcPts val="1270"/>
              </a:spcBef>
            </a:pPr>
            <a:r>
              <a:rPr sz="1800" b="1" spc="-25" dirty="0">
                <a:latin typeface="Times New Roman"/>
                <a:cs typeface="Times New Roman"/>
              </a:rPr>
              <a:t>Interface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basée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sur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navigateur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pour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l'édition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test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des  </a:t>
            </a:r>
            <a:r>
              <a:rPr sz="1800" b="1" spc="-20" dirty="0">
                <a:latin typeface="Times New Roman"/>
                <a:cs typeface="Times New Roman"/>
              </a:rPr>
              <a:t>requêtes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spc="5" dirty="0">
                <a:latin typeface="Times New Roman"/>
                <a:cs typeface="Times New Roman"/>
              </a:rPr>
              <a:t>mutations</a:t>
            </a:r>
            <a:r>
              <a:rPr sz="1800" b="1" spc="-204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imes New Roman"/>
                <a:cs typeface="Times New Roman"/>
              </a:rPr>
              <a:t>GraphQL.</a:t>
            </a:r>
            <a:endParaRPr sz="1800">
              <a:latin typeface="Times New Roman"/>
              <a:cs typeface="Times New Roman"/>
            </a:endParaRPr>
          </a:p>
          <a:p>
            <a:pPr marL="186055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solidFill>
                  <a:srgbClr val="00AA00"/>
                </a:solidFill>
                <a:latin typeface="Times New Roman"/>
                <a:cs typeface="Times New Roman"/>
              </a:rPr>
              <a:t>ApolloClient</a:t>
            </a:r>
            <a:endParaRPr sz="2000">
              <a:latin typeface="Times New Roman"/>
              <a:cs typeface="Times New Roman"/>
            </a:endParaRPr>
          </a:p>
          <a:p>
            <a:pPr marL="292100" marR="351155">
              <a:lnSpc>
                <a:spcPct val="100000"/>
              </a:lnSpc>
              <a:spcBef>
                <a:spcPts val="1005"/>
              </a:spcBef>
            </a:pPr>
            <a:r>
              <a:rPr sz="1800" b="1" spc="-25" dirty="0">
                <a:latin typeface="Times New Roman"/>
                <a:cs typeface="Times New Roman"/>
              </a:rPr>
              <a:t>Meilleur </a:t>
            </a:r>
            <a:r>
              <a:rPr sz="1800" b="1" spc="15" dirty="0">
                <a:latin typeface="Times New Roman"/>
                <a:cs typeface="Times New Roman"/>
              </a:rPr>
              <a:t>outil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45" dirty="0">
                <a:latin typeface="Times New Roman"/>
                <a:cs typeface="Times New Roman"/>
              </a:rPr>
              <a:t>créer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spc="-10" dirty="0">
                <a:latin typeface="Times New Roman"/>
                <a:cs typeface="Times New Roman"/>
              </a:rPr>
              <a:t>applications </a:t>
            </a:r>
            <a:r>
              <a:rPr sz="1800" b="1" spc="-5" dirty="0">
                <a:latin typeface="Times New Roman"/>
                <a:cs typeface="Times New Roman"/>
              </a:rPr>
              <a:t>clientes</a:t>
            </a:r>
            <a:r>
              <a:rPr sz="1800" b="1" spc="-245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imes New Roman"/>
                <a:cs typeface="Times New Roman"/>
              </a:rPr>
              <a:t>GraphQL.  </a:t>
            </a:r>
            <a:r>
              <a:rPr sz="1800" b="1" spc="-35" dirty="0">
                <a:latin typeface="Times New Roman"/>
                <a:cs typeface="Times New Roman"/>
              </a:rPr>
              <a:t>S'intègre </a:t>
            </a:r>
            <a:r>
              <a:rPr sz="1800" b="1" spc="-5" dirty="0">
                <a:latin typeface="Times New Roman"/>
                <a:cs typeface="Times New Roman"/>
              </a:rPr>
              <a:t>bien </a:t>
            </a:r>
            <a:r>
              <a:rPr sz="1800" b="1" spc="-45" dirty="0">
                <a:latin typeface="Times New Roman"/>
                <a:cs typeface="Times New Roman"/>
              </a:rPr>
              <a:t>avec </a:t>
            </a:r>
            <a:r>
              <a:rPr sz="1800" b="1" spc="10" dirty="0">
                <a:latin typeface="Times New Roman"/>
                <a:cs typeface="Times New Roman"/>
              </a:rPr>
              <a:t>tous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dirty="0">
                <a:latin typeface="Times New Roman"/>
                <a:cs typeface="Times New Roman"/>
              </a:rPr>
              <a:t>front-end</a:t>
            </a:r>
            <a:r>
              <a:rPr sz="1800" b="1" spc="-28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javascript.</a:t>
            </a:r>
            <a:endParaRPr sz="1800">
              <a:latin typeface="Times New Roman"/>
              <a:cs typeface="Times New Roman"/>
            </a:endParaRPr>
          </a:p>
          <a:p>
            <a:pPr marL="20955" marR="5080">
              <a:lnSpc>
                <a:spcPct val="100000"/>
              </a:lnSpc>
              <a:spcBef>
                <a:spcPts val="1380"/>
              </a:spcBef>
            </a:pPr>
            <a:r>
              <a:rPr sz="1800" b="1" spc="-114" dirty="0">
                <a:latin typeface="Times New Roman"/>
                <a:cs typeface="Times New Roman"/>
              </a:rPr>
              <a:t>Le </a:t>
            </a:r>
            <a:r>
              <a:rPr sz="1800" b="1" spc="-20" dirty="0">
                <a:latin typeface="Times New Roman"/>
                <a:cs typeface="Times New Roman"/>
              </a:rPr>
              <a:t>schéma </a:t>
            </a:r>
            <a:r>
              <a:rPr sz="1800" b="1" spc="-5" dirty="0">
                <a:latin typeface="Times New Roman"/>
                <a:cs typeface="Times New Roman"/>
              </a:rPr>
              <a:t>ci-dessous </a:t>
            </a:r>
            <a:r>
              <a:rPr sz="1800" b="1" dirty="0">
                <a:latin typeface="Times New Roman"/>
                <a:cs typeface="Times New Roman"/>
              </a:rPr>
              <a:t>montre une </a:t>
            </a:r>
            <a:r>
              <a:rPr sz="1800" b="1" spc="-25" dirty="0">
                <a:latin typeface="Times New Roman"/>
                <a:cs typeface="Times New Roman"/>
              </a:rPr>
              <a:t>architecture Client-Serveur </a:t>
            </a:r>
            <a:r>
              <a:rPr sz="1800" b="1" spc="5" dirty="0">
                <a:latin typeface="Times New Roman"/>
                <a:cs typeface="Times New Roman"/>
              </a:rPr>
              <a:t>. </a:t>
            </a:r>
            <a:r>
              <a:rPr sz="1800" b="1" spc="-114" dirty="0">
                <a:latin typeface="Times New Roman"/>
                <a:cs typeface="Times New Roman"/>
              </a:rPr>
              <a:t>Le  </a:t>
            </a:r>
            <a:r>
              <a:rPr sz="1800" b="1" spc="-35" dirty="0">
                <a:latin typeface="Times New Roman"/>
                <a:cs typeface="Times New Roman"/>
              </a:rPr>
              <a:t>serveur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Web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est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construit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sur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framework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NodeJs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Express.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Une  </a:t>
            </a:r>
            <a:r>
              <a:rPr sz="1800" b="1" spc="-15" dirty="0">
                <a:latin typeface="Times New Roman"/>
                <a:cs typeface="Times New Roman"/>
              </a:rPr>
              <a:t>demande </a:t>
            </a:r>
            <a:r>
              <a:rPr sz="1800" b="1" spc="-5" dirty="0">
                <a:latin typeface="Times New Roman"/>
                <a:cs typeface="Times New Roman"/>
              </a:rPr>
              <a:t>est </a:t>
            </a:r>
            <a:r>
              <a:rPr sz="1800" b="1" spc="-10" dirty="0">
                <a:latin typeface="Times New Roman"/>
                <a:cs typeface="Times New Roman"/>
              </a:rPr>
              <a:t>faite </a:t>
            </a:r>
            <a:r>
              <a:rPr sz="1800" b="1" spc="-35" dirty="0">
                <a:latin typeface="Times New Roman"/>
                <a:cs typeface="Times New Roman"/>
              </a:rPr>
              <a:t>au serveur </a:t>
            </a:r>
            <a:r>
              <a:rPr sz="1800" b="1" spc="5" dirty="0">
                <a:latin typeface="Times New Roman"/>
                <a:cs typeface="Times New Roman"/>
              </a:rPr>
              <a:t>Apollo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-50" dirty="0">
                <a:latin typeface="Times New Roman"/>
                <a:cs typeface="Times New Roman"/>
              </a:rPr>
              <a:t>par </a:t>
            </a:r>
            <a:r>
              <a:rPr sz="1800" b="1" spc="-20" dirty="0">
                <a:latin typeface="Times New Roman"/>
                <a:cs typeface="Times New Roman"/>
              </a:rPr>
              <a:t>l'application  </a:t>
            </a:r>
            <a:r>
              <a:rPr sz="1800" b="1" spc="-80" dirty="0">
                <a:latin typeface="Times New Roman"/>
                <a:cs typeface="Times New Roman"/>
              </a:rPr>
              <a:t>ReactJS </a:t>
            </a:r>
            <a:r>
              <a:rPr sz="1800" b="1" dirty="0">
                <a:latin typeface="Times New Roman"/>
                <a:cs typeface="Times New Roman"/>
              </a:rPr>
              <a:t>(construite </a:t>
            </a:r>
            <a:r>
              <a:rPr sz="1800" b="1" spc="-65" dirty="0">
                <a:latin typeface="Times New Roman"/>
                <a:cs typeface="Times New Roman"/>
              </a:rPr>
              <a:t>à </a:t>
            </a:r>
            <a:r>
              <a:rPr sz="1800" b="1" spc="-35" dirty="0">
                <a:latin typeface="Times New Roman"/>
                <a:cs typeface="Times New Roman"/>
              </a:rPr>
              <a:t>l'aide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spc="-5" dirty="0">
                <a:latin typeface="Times New Roman"/>
                <a:cs typeface="Times New Roman"/>
              </a:rPr>
              <a:t>bibliothèque </a:t>
            </a:r>
            <a:r>
              <a:rPr sz="1800" b="1" spc="5" dirty="0">
                <a:latin typeface="Times New Roman"/>
                <a:cs typeface="Times New Roman"/>
              </a:rPr>
              <a:t>Apollo </a:t>
            </a:r>
            <a:r>
              <a:rPr sz="1800" b="1" spc="-5" dirty="0">
                <a:latin typeface="Times New Roman"/>
                <a:cs typeface="Times New Roman"/>
              </a:rPr>
              <a:t>Client) </a:t>
            </a:r>
            <a:r>
              <a:rPr sz="1800" b="1" spc="20" dirty="0">
                <a:latin typeface="Times New Roman"/>
                <a:cs typeface="Times New Roman"/>
              </a:rPr>
              <a:t>ou  </a:t>
            </a:r>
            <a:r>
              <a:rPr sz="1800" b="1" spc="-20" dirty="0">
                <a:latin typeface="Times New Roman"/>
                <a:cs typeface="Times New Roman"/>
              </a:rPr>
              <a:t>l'application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25" dirty="0">
                <a:latin typeface="Times New Roman"/>
                <a:cs typeface="Times New Roman"/>
              </a:rPr>
              <a:t>navigateur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GraphiQL.</a:t>
            </a:r>
            <a:endParaRPr sz="1800">
              <a:latin typeface="Times New Roman"/>
              <a:cs typeface="Times New Roman"/>
            </a:endParaRPr>
          </a:p>
          <a:p>
            <a:pPr marL="20955" marR="138430">
              <a:lnSpc>
                <a:spcPct val="100000"/>
              </a:lnSpc>
              <a:spcBef>
                <a:spcPts val="2160"/>
              </a:spcBef>
            </a:pPr>
            <a:r>
              <a:rPr sz="1800" b="1" spc="-135" dirty="0">
                <a:latin typeface="Times New Roman"/>
                <a:cs typeface="Times New Roman"/>
              </a:rPr>
              <a:t>La </a:t>
            </a:r>
            <a:r>
              <a:rPr sz="1800" b="1" spc="-20" dirty="0">
                <a:latin typeface="Times New Roman"/>
                <a:cs typeface="Times New Roman"/>
              </a:rPr>
              <a:t>requête </a:t>
            </a:r>
            <a:r>
              <a:rPr sz="1800" b="1" spc="-40" dirty="0">
                <a:latin typeface="Times New Roman"/>
                <a:cs typeface="Times New Roman"/>
              </a:rPr>
              <a:t>sera </a:t>
            </a:r>
            <a:r>
              <a:rPr sz="1800" b="1" spc="-30" dirty="0">
                <a:latin typeface="Times New Roman"/>
                <a:cs typeface="Times New Roman"/>
              </a:rPr>
              <a:t>analysée </a:t>
            </a:r>
            <a:r>
              <a:rPr sz="1800" b="1" spc="-5" dirty="0">
                <a:latin typeface="Times New Roman"/>
                <a:cs typeface="Times New Roman"/>
              </a:rPr>
              <a:t>et </a:t>
            </a:r>
            <a:r>
              <a:rPr sz="1800" b="1" spc="-20" dirty="0">
                <a:latin typeface="Times New Roman"/>
                <a:cs typeface="Times New Roman"/>
              </a:rPr>
              <a:t>validée </a:t>
            </a:r>
            <a:r>
              <a:rPr sz="1800" b="1" spc="-50" dirty="0">
                <a:latin typeface="Times New Roman"/>
                <a:cs typeface="Times New Roman"/>
              </a:rPr>
              <a:t>par </a:t>
            </a:r>
            <a:r>
              <a:rPr sz="1800" b="1" spc="-30" dirty="0">
                <a:latin typeface="Times New Roman"/>
                <a:cs typeface="Times New Roman"/>
              </a:rPr>
              <a:t>rapport </a:t>
            </a:r>
            <a:r>
              <a:rPr sz="1800" b="1" spc="-65" dirty="0">
                <a:latin typeface="Times New Roman"/>
                <a:cs typeface="Times New Roman"/>
              </a:rPr>
              <a:t>à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20" dirty="0">
                <a:latin typeface="Times New Roman"/>
                <a:cs typeface="Times New Roman"/>
              </a:rPr>
              <a:t>schéma</a:t>
            </a:r>
            <a:r>
              <a:rPr sz="1800" b="1" spc="-254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défini  </a:t>
            </a:r>
            <a:r>
              <a:rPr sz="1800" b="1" spc="-20" dirty="0">
                <a:latin typeface="Times New Roman"/>
                <a:cs typeface="Times New Roman"/>
              </a:rPr>
              <a:t>dans </a:t>
            </a:r>
            <a:r>
              <a:rPr sz="1800" b="1" spc="-10" dirty="0">
                <a:latin typeface="Times New Roman"/>
                <a:cs typeface="Times New Roman"/>
              </a:rPr>
              <a:t>le </a:t>
            </a:r>
            <a:r>
              <a:rPr sz="1800" b="1" spc="-30" dirty="0">
                <a:latin typeface="Times New Roman"/>
                <a:cs typeface="Times New Roman"/>
              </a:rPr>
              <a:t>serveur. </a:t>
            </a:r>
            <a:r>
              <a:rPr sz="1800" b="1" spc="-35" dirty="0">
                <a:latin typeface="Times New Roman"/>
                <a:cs typeface="Times New Roman"/>
              </a:rPr>
              <a:t>Si </a:t>
            </a:r>
            <a:r>
              <a:rPr sz="1800" b="1" spc="-10" dirty="0">
                <a:latin typeface="Times New Roman"/>
                <a:cs typeface="Times New Roman"/>
              </a:rPr>
              <a:t>le </a:t>
            </a:r>
            <a:r>
              <a:rPr sz="1800" b="1" spc="-20" dirty="0">
                <a:latin typeface="Times New Roman"/>
                <a:cs typeface="Times New Roman"/>
              </a:rPr>
              <a:t>schéma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-20" dirty="0">
                <a:latin typeface="Times New Roman"/>
                <a:cs typeface="Times New Roman"/>
              </a:rPr>
              <a:t>requête </a:t>
            </a:r>
            <a:r>
              <a:rPr sz="1800" b="1" spc="-25" dirty="0">
                <a:latin typeface="Times New Roman"/>
                <a:cs typeface="Times New Roman"/>
              </a:rPr>
              <a:t>passe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spc="-10" dirty="0">
                <a:latin typeface="Times New Roman"/>
                <a:cs typeface="Times New Roman"/>
              </a:rPr>
              <a:t>validation, les  </a:t>
            </a:r>
            <a:r>
              <a:rPr sz="1800" b="1" spc="10" dirty="0">
                <a:latin typeface="Times New Roman"/>
                <a:cs typeface="Times New Roman"/>
              </a:rPr>
              <a:t>fonctions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5" dirty="0">
                <a:latin typeface="Times New Roman"/>
                <a:cs typeface="Times New Roman"/>
              </a:rPr>
              <a:t>résolution </a:t>
            </a:r>
            <a:r>
              <a:rPr sz="1800" b="1" spc="-10" dirty="0">
                <a:latin typeface="Times New Roman"/>
                <a:cs typeface="Times New Roman"/>
              </a:rPr>
              <a:t>associées </a:t>
            </a:r>
            <a:r>
              <a:rPr sz="1800" b="1" spc="-5" dirty="0">
                <a:latin typeface="Times New Roman"/>
                <a:cs typeface="Times New Roman"/>
              </a:rPr>
              <a:t>seront</a:t>
            </a:r>
            <a:r>
              <a:rPr sz="1800" b="1" spc="-29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exécutées.</a:t>
            </a:r>
            <a:endParaRPr sz="1800">
              <a:latin typeface="Times New Roman"/>
              <a:cs typeface="Times New Roman"/>
            </a:endParaRPr>
          </a:p>
          <a:p>
            <a:pPr marL="20955" marR="110489">
              <a:lnSpc>
                <a:spcPct val="100000"/>
              </a:lnSpc>
              <a:spcBef>
                <a:spcPts val="2160"/>
              </a:spcBef>
            </a:pPr>
            <a:r>
              <a:rPr sz="1800" b="1" spc="-114" dirty="0">
                <a:latin typeface="Times New Roman"/>
                <a:cs typeface="Times New Roman"/>
              </a:rPr>
              <a:t>Le </a:t>
            </a:r>
            <a:r>
              <a:rPr sz="1800" b="1" spc="-25" dirty="0">
                <a:latin typeface="Times New Roman"/>
                <a:cs typeface="Times New Roman"/>
              </a:rPr>
              <a:t>résolveur </a:t>
            </a:r>
            <a:r>
              <a:rPr sz="1800" b="1" spc="-10" dirty="0">
                <a:latin typeface="Times New Roman"/>
                <a:cs typeface="Times New Roman"/>
              </a:rPr>
              <a:t>contiendra du code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35" dirty="0">
                <a:latin typeface="Times New Roman"/>
                <a:cs typeface="Times New Roman"/>
              </a:rPr>
              <a:t>récupérer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dirty="0">
                <a:latin typeface="Times New Roman"/>
                <a:cs typeface="Times New Roman"/>
              </a:rPr>
              <a:t>données</a:t>
            </a:r>
            <a:r>
              <a:rPr sz="1800" b="1" spc="-26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d'une  </a:t>
            </a:r>
            <a:r>
              <a:rPr sz="1800" b="1" spc="-25" dirty="0">
                <a:latin typeface="Times New Roman"/>
                <a:cs typeface="Times New Roman"/>
              </a:rPr>
              <a:t>API </a:t>
            </a:r>
            <a:r>
              <a:rPr sz="1800" b="1" spc="20" dirty="0">
                <a:latin typeface="Times New Roman"/>
                <a:cs typeface="Times New Roman"/>
              </a:rPr>
              <a:t>ou </a:t>
            </a:r>
            <a:r>
              <a:rPr sz="1800" b="1" spc="-35" dirty="0">
                <a:latin typeface="Times New Roman"/>
                <a:cs typeface="Times New Roman"/>
              </a:rPr>
              <a:t>d'une base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229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données.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2305" y="6957580"/>
            <a:ext cx="5715000" cy="20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815" y="9023489"/>
            <a:ext cx="5533390" cy="117157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Code source </a:t>
            </a:r>
            <a:r>
              <a:rPr sz="18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:Exemple </a:t>
            </a: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projet </a:t>
            </a:r>
            <a:r>
              <a:rPr sz="18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serveur </a:t>
            </a:r>
            <a:r>
              <a:rPr sz="18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GraphQL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en</a:t>
            </a:r>
            <a:r>
              <a:rPr sz="1800" b="1" spc="-1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Node.js</a:t>
            </a:r>
            <a:endParaRPr sz="1800">
              <a:latin typeface="Times New Roman"/>
              <a:cs typeface="Times New Roman"/>
            </a:endParaRPr>
          </a:p>
          <a:p>
            <a:pPr marL="29209" marR="500380">
              <a:lnSpc>
                <a:spcPct val="100000"/>
              </a:lnSpc>
              <a:spcBef>
                <a:spcPts val="1270"/>
              </a:spcBef>
            </a:pPr>
            <a:r>
              <a:rPr sz="1800" b="1" spc="-10" dirty="0">
                <a:latin typeface="Times New Roman"/>
                <a:cs typeface="Times New Roman"/>
              </a:rPr>
              <a:t>https://github.com/achachia/GraphQL-Next-U/tree/  ecc67c8397f0238f4b33b9bdefa0620f5036e562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039" y="600912"/>
            <a:ext cx="4213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0000"/>
                </a:solidFill>
              </a:rPr>
              <a:t>GraphQL </a:t>
            </a:r>
            <a:r>
              <a:rPr spc="25" dirty="0">
                <a:solidFill>
                  <a:srgbClr val="FF0000"/>
                </a:solidFill>
              </a:rPr>
              <a:t>- </a:t>
            </a:r>
            <a:r>
              <a:rPr spc="-40" dirty="0">
                <a:solidFill>
                  <a:srgbClr val="FF0000"/>
                </a:solidFill>
              </a:rPr>
              <a:t>Système </a:t>
            </a:r>
            <a:r>
              <a:rPr spc="-25" dirty="0">
                <a:solidFill>
                  <a:srgbClr val="FF0000"/>
                </a:solidFill>
              </a:rPr>
              <a:t>de</a:t>
            </a:r>
            <a:r>
              <a:rPr spc="-280" dirty="0">
                <a:solidFill>
                  <a:srgbClr val="FF0000"/>
                </a:solidFill>
              </a:rPr>
              <a:t> </a:t>
            </a:r>
            <a:r>
              <a:rPr spc="-30" dirty="0">
                <a:solidFill>
                  <a:srgbClr val="FF0000"/>
                </a:solidFill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802" y="1270571"/>
            <a:ext cx="6570980" cy="860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 marR="508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-5" dirty="0">
                <a:latin typeface="Times New Roman"/>
                <a:cs typeface="Times New Roman"/>
              </a:rPr>
              <a:t>est </a:t>
            </a:r>
            <a:r>
              <a:rPr sz="1800" b="1" spc="5" dirty="0">
                <a:latin typeface="Times New Roman"/>
                <a:cs typeface="Times New Roman"/>
              </a:rPr>
              <a:t>un </a:t>
            </a:r>
            <a:r>
              <a:rPr sz="1800" b="1" spc="-25" dirty="0">
                <a:latin typeface="Times New Roman"/>
                <a:cs typeface="Times New Roman"/>
              </a:rPr>
              <a:t>langage </a:t>
            </a:r>
            <a:r>
              <a:rPr sz="1800" b="1" dirty="0">
                <a:latin typeface="Times New Roman"/>
                <a:cs typeface="Times New Roman"/>
              </a:rPr>
              <a:t>fortement </a:t>
            </a:r>
            <a:r>
              <a:rPr sz="1800" b="1" spc="-15" dirty="0">
                <a:latin typeface="Times New Roman"/>
                <a:cs typeface="Times New Roman"/>
              </a:rPr>
              <a:t>typé. </a:t>
            </a:r>
            <a:r>
              <a:rPr sz="1800" b="1" spc="-35" dirty="0">
                <a:latin typeface="Times New Roman"/>
                <a:cs typeface="Times New Roman"/>
              </a:rPr>
              <a:t>Type </a:t>
            </a:r>
            <a:r>
              <a:rPr sz="1800" b="1" spc="-25" dirty="0">
                <a:latin typeface="Times New Roman"/>
                <a:cs typeface="Times New Roman"/>
              </a:rPr>
              <a:t>System </a:t>
            </a:r>
            <a:r>
              <a:rPr sz="1800" b="1" spc="5" dirty="0">
                <a:latin typeface="Times New Roman"/>
                <a:cs typeface="Times New Roman"/>
              </a:rPr>
              <a:t>définit  </a:t>
            </a:r>
            <a:r>
              <a:rPr sz="1800" b="1" spc="-25" dirty="0">
                <a:latin typeface="Times New Roman"/>
                <a:cs typeface="Times New Roman"/>
              </a:rPr>
              <a:t>divers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types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données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pouvant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être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utilisés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dans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une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application  </a:t>
            </a:r>
            <a:r>
              <a:rPr sz="1800" b="1" spc="-65" dirty="0">
                <a:latin typeface="Times New Roman"/>
                <a:cs typeface="Times New Roman"/>
              </a:rPr>
              <a:t>GraphQL. </a:t>
            </a:r>
            <a:r>
              <a:rPr sz="1800" b="1" spc="-114" dirty="0">
                <a:latin typeface="Times New Roman"/>
                <a:cs typeface="Times New Roman"/>
              </a:rPr>
              <a:t>Le </a:t>
            </a:r>
            <a:r>
              <a:rPr sz="1800" b="1" spc="-15" dirty="0">
                <a:latin typeface="Times New Roman"/>
                <a:cs typeface="Times New Roman"/>
              </a:rPr>
              <a:t>système de </a:t>
            </a: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15" dirty="0">
                <a:latin typeface="Times New Roman"/>
                <a:cs typeface="Times New Roman"/>
              </a:rPr>
              <a:t>aide </a:t>
            </a:r>
            <a:r>
              <a:rPr sz="1800" b="1" spc="-65" dirty="0">
                <a:latin typeface="Times New Roman"/>
                <a:cs typeface="Times New Roman"/>
              </a:rPr>
              <a:t>à </a:t>
            </a:r>
            <a:r>
              <a:rPr sz="1800" b="1" spc="-5" dirty="0">
                <a:latin typeface="Times New Roman"/>
                <a:cs typeface="Times New Roman"/>
              </a:rPr>
              <a:t>définir </a:t>
            </a:r>
            <a:r>
              <a:rPr sz="1800" b="1" spc="-10" dirty="0">
                <a:latin typeface="Times New Roman"/>
                <a:cs typeface="Times New Roman"/>
              </a:rPr>
              <a:t>le </a:t>
            </a:r>
            <a:r>
              <a:rPr sz="1800" b="1" spc="-20" dirty="0">
                <a:latin typeface="Times New Roman"/>
                <a:cs typeface="Times New Roman"/>
              </a:rPr>
              <a:t>schéma, </a:t>
            </a:r>
            <a:r>
              <a:rPr sz="1800" b="1" spc="-5" dirty="0">
                <a:latin typeface="Times New Roman"/>
                <a:cs typeface="Times New Roman"/>
              </a:rPr>
              <a:t>qui est </a:t>
            </a:r>
            <a:r>
              <a:rPr sz="1800" b="1" spc="5" dirty="0">
                <a:latin typeface="Times New Roman"/>
                <a:cs typeface="Times New Roman"/>
              </a:rPr>
              <a:t>un  </a:t>
            </a:r>
            <a:r>
              <a:rPr sz="1800" b="1" spc="-15" dirty="0">
                <a:latin typeface="Times New Roman"/>
                <a:cs typeface="Times New Roman"/>
              </a:rPr>
              <a:t>contrat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entre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client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serveur.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80" dirty="0">
                <a:latin typeface="Times New Roman"/>
                <a:cs typeface="Times New Roman"/>
              </a:rPr>
              <a:t>Les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types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données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75" dirty="0">
                <a:latin typeface="Times New Roman"/>
                <a:cs typeface="Times New Roman"/>
              </a:rPr>
              <a:t>GraphQL  </a:t>
            </a:r>
            <a:r>
              <a:rPr sz="1800" b="1" spc="-10" dirty="0">
                <a:latin typeface="Times New Roman"/>
                <a:cs typeface="Times New Roman"/>
              </a:rPr>
              <a:t>couramment </a:t>
            </a:r>
            <a:r>
              <a:rPr sz="1800" b="1" dirty="0">
                <a:latin typeface="Times New Roman"/>
                <a:cs typeface="Times New Roman"/>
              </a:rPr>
              <a:t>utilisés </a:t>
            </a:r>
            <a:r>
              <a:rPr sz="1800" b="1" spc="15" dirty="0">
                <a:latin typeface="Times New Roman"/>
                <a:cs typeface="Times New Roman"/>
              </a:rPr>
              <a:t>sont </a:t>
            </a:r>
            <a:r>
              <a:rPr sz="1800" b="1" spc="-10" dirty="0">
                <a:latin typeface="Times New Roman"/>
                <a:cs typeface="Times New Roman"/>
              </a:rPr>
              <a:t>les </a:t>
            </a:r>
            <a:r>
              <a:rPr sz="1800" b="1" spc="-15" dirty="0">
                <a:latin typeface="Times New Roman"/>
                <a:cs typeface="Times New Roman"/>
              </a:rPr>
              <a:t>suivants</a:t>
            </a:r>
            <a:r>
              <a:rPr sz="1800" b="1" spc="-295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262890">
              <a:lnSpc>
                <a:spcPct val="100000"/>
              </a:lnSpc>
              <a:spcBef>
                <a:spcPts val="5"/>
              </a:spcBef>
            </a:pPr>
            <a:r>
              <a:rPr sz="2000" b="1" spc="-45" dirty="0">
                <a:solidFill>
                  <a:srgbClr val="00AA00"/>
                </a:solidFill>
                <a:latin typeface="Times New Roman"/>
                <a:cs typeface="Times New Roman"/>
              </a:rPr>
              <a:t>Scalaire </a:t>
            </a:r>
            <a:r>
              <a:rPr sz="2000" b="1" spc="-50" dirty="0">
                <a:solidFill>
                  <a:srgbClr val="00AA00"/>
                </a:solidFill>
                <a:latin typeface="Times New Roman"/>
                <a:cs typeface="Times New Roman"/>
              </a:rPr>
              <a:t>(Scalar</a:t>
            </a:r>
            <a:r>
              <a:rPr sz="2000" b="1" spc="-100" dirty="0">
                <a:solidFill>
                  <a:srgbClr val="00AA00"/>
                </a:solidFill>
                <a:latin typeface="Times New Roman"/>
                <a:cs typeface="Times New Roman"/>
              </a:rPr>
              <a:t> </a:t>
            </a:r>
            <a:r>
              <a:rPr sz="2000" b="1" spc="35" dirty="0">
                <a:solidFill>
                  <a:srgbClr val="00AA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03225">
              <a:lnSpc>
                <a:spcPct val="100000"/>
              </a:lnSpc>
              <a:spcBef>
                <a:spcPts val="1600"/>
              </a:spcBef>
            </a:pPr>
            <a:r>
              <a:rPr sz="1800" b="1" spc="-30" dirty="0">
                <a:latin typeface="Times New Roman"/>
                <a:cs typeface="Times New Roman"/>
              </a:rPr>
              <a:t>Stocke </a:t>
            </a:r>
            <a:r>
              <a:rPr sz="1800" b="1" dirty="0">
                <a:latin typeface="Times New Roman"/>
                <a:cs typeface="Times New Roman"/>
              </a:rPr>
              <a:t>une </a:t>
            </a:r>
            <a:r>
              <a:rPr sz="1800" b="1" spc="-10" dirty="0">
                <a:latin typeface="Times New Roman"/>
                <a:cs typeface="Times New Roman"/>
              </a:rPr>
              <a:t>seule</a:t>
            </a:r>
            <a:r>
              <a:rPr sz="1800" b="1" spc="-15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valeur</a:t>
            </a:r>
            <a:endParaRPr sz="18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  <a:spcBef>
                <a:spcPts val="2145"/>
              </a:spcBef>
            </a:pPr>
            <a:r>
              <a:rPr sz="2000" b="1" spc="-35" dirty="0">
                <a:solidFill>
                  <a:srgbClr val="00AA00"/>
                </a:solidFill>
                <a:latin typeface="Times New Roman"/>
                <a:cs typeface="Times New Roman"/>
              </a:rPr>
              <a:t>Objet</a:t>
            </a:r>
            <a:r>
              <a:rPr sz="2000" b="1" spc="-75" dirty="0">
                <a:solidFill>
                  <a:srgbClr val="00AA0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00AA00"/>
                </a:solidFill>
                <a:latin typeface="Times New Roman"/>
                <a:cs typeface="Times New Roman"/>
              </a:rPr>
              <a:t>(Object)</a:t>
            </a:r>
            <a:endParaRPr sz="2000">
              <a:latin typeface="Times New Roman"/>
              <a:cs typeface="Times New Roman"/>
            </a:endParaRPr>
          </a:p>
          <a:p>
            <a:pPr marL="407670">
              <a:lnSpc>
                <a:spcPct val="100000"/>
              </a:lnSpc>
              <a:spcBef>
                <a:spcPts val="1664"/>
              </a:spcBef>
            </a:pPr>
            <a:r>
              <a:rPr sz="1800" b="1" spc="-20" dirty="0">
                <a:latin typeface="Times New Roman"/>
                <a:cs typeface="Times New Roman"/>
              </a:rPr>
              <a:t>Montre </a:t>
            </a:r>
            <a:r>
              <a:rPr sz="1800" b="1" spc="-15" dirty="0">
                <a:latin typeface="Times New Roman"/>
                <a:cs typeface="Times New Roman"/>
              </a:rPr>
              <a:t>quel </a:t>
            </a:r>
            <a:r>
              <a:rPr sz="1800" b="1" spc="-25" dirty="0">
                <a:latin typeface="Times New Roman"/>
                <a:cs typeface="Times New Roman"/>
              </a:rPr>
              <a:t>type </a:t>
            </a:r>
            <a:r>
              <a:rPr sz="1800" b="1" spc="-35" dirty="0">
                <a:latin typeface="Times New Roman"/>
                <a:cs typeface="Times New Roman"/>
              </a:rPr>
              <a:t>d'objet </a:t>
            </a:r>
            <a:r>
              <a:rPr sz="1800" b="1" spc="-5" dirty="0">
                <a:latin typeface="Times New Roman"/>
                <a:cs typeface="Times New Roman"/>
              </a:rPr>
              <a:t>peut </a:t>
            </a:r>
            <a:r>
              <a:rPr sz="1800" b="1" spc="-25" dirty="0">
                <a:latin typeface="Times New Roman"/>
                <a:cs typeface="Times New Roman"/>
              </a:rPr>
              <a:t>être</a:t>
            </a:r>
            <a:r>
              <a:rPr sz="1800" b="1" spc="-26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récupéré</a:t>
            </a:r>
            <a:endParaRPr sz="18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2145"/>
              </a:spcBef>
            </a:pPr>
            <a:r>
              <a:rPr sz="2000" b="1" spc="-25" dirty="0">
                <a:solidFill>
                  <a:srgbClr val="00AA00"/>
                </a:solidFill>
                <a:latin typeface="Times New Roman"/>
                <a:cs typeface="Times New Roman"/>
              </a:rPr>
              <a:t>Requete(Query)</a:t>
            </a:r>
            <a:endParaRPr sz="2000">
              <a:latin typeface="Times New Roman"/>
              <a:cs typeface="Times New Roman"/>
            </a:endParaRPr>
          </a:p>
          <a:p>
            <a:pPr marL="415925">
              <a:lnSpc>
                <a:spcPct val="100000"/>
              </a:lnSpc>
              <a:spcBef>
                <a:spcPts val="1600"/>
              </a:spcBef>
            </a:pPr>
            <a:r>
              <a:rPr sz="1800" b="1" spc="-35" dirty="0">
                <a:latin typeface="Times New Roman"/>
                <a:cs typeface="Times New Roman"/>
              </a:rPr>
              <a:t>Type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spc="15" dirty="0">
                <a:latin typeface="Times New Roman"/>
                <a:cs typeface="Times New Roman"/>
              </a:rPr>
              <a:t>point </a:t>
            </a:r>
            <a:r>
              <a:rPr sz="1800" b="1" spc="-30" dirty="0">
                <a:latin typeface="Times New Roman"/>
                <a:cs typeface="Times New Roman"/>
              </a:rPr>
              <a:t>d'entrée </a:t>
            </a:r>
            <a:r>
              <a:rPr sz="1800" b="1" spc="-40" dirty="0">
                <a:latin typeface="Times New Roman"/>
                <a:cs typeface="Times New Roman"/>
              </a:rPr>
              <a:t>vers d'autres </a:t>
            </a:r>
            <a:r>
              <a:rPr sz="1800" b="1" spc="-20" dirty="0">
                <a:latin typeface="Times New Roman"/>
                <a:cs typeface="Times New Roman"/>
              </a:rPr>
              <a:t>types</a:t>
            </a:r>
            <a:r>
              <a:rPr sz="1800" b="1" spc="-2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spécifiques</a:t>
            </a:r>
            <a:endParaRPr sz="1800">
              <a:latin typeface="Times New Roman"/>
              <a:cs typeface="Times New Roman"/>
            </a:endParaRPr>
          </a:p>
          <a:p>
            <a:pPr marL="275590">
              <a:lnSpc>
                <a:spcPct val="100000"/>
              </a:lnSpc>
              <a:spcBef>
                <a:spcPts val="1495"/>
              </a:spcBef>
            </a:pPr>
            <a:r>
              <a:rPr sz="2000" b="1" spc="-5" dirty="0">
                <a:solidFill>
                  <a:srgbClr val="00AA00"/>
                </a:solidFill>
                <a:latin typeface="Times New Roman"/>
                <a:cs typeface="Times New Roman"/>
              </a:rPr>
              <a:t>Mutation(Mutation)</a:t>
            </a:r>
            <a:endParaRPr sz="2000">
              <a:latin typeface="Times New Roman"/>
              <a:cs typeface="Times New Roman"/>
            </a:endParaRPr>
          </a:p>
          <a:p>
            <a:pPr marL="415925">
              <a:lnSpc>
                <a:spcPct val="100000"/>
              </a:lnSpc>
              <a:spcBef>
                <a:spcPts val="1535"/>
              </a:spcBef>
            </a:pPr>
            <a:r>
              <a:rPr sz="1800" b="1" spc="15" dirty="0">
                <a:latin typeface="Times New Roman"/>
                <a:cs typeface="Times New Roman"/>
              </a:rPr>
              <a:t>Point </a:t>
            </a:r>
            <a:r>
              <a:rPr sz="1800" b="1" spc="-30" dirty="0">
                <a:latin typeface="Times New Roman"/>
                <a:cs typeface="Times New Roman"/>
              </a:rPr>
              <a:t>d'entrée </a:t>
            </a:r>
            <a:r>
              <a:rPr sz="1800" b="1" spc="-15" dirty="0">
                <a:latin typeface="Times New Roman"/>
                <a:cs typeface="Times New Roman"/>
              </a:rPr>
              <a:t>pour </a:t>
            </a:r>
            <a:r>
              <a:rPr sz="1800" b="1" spc="-35" dirty="0">
                <a:latin typeface="Times New Roman"/>
                <a:cs typeface="Times New Roman"/>
              </a:rPr>
              <a:t>la </a:t>
            </a:r>
            <a:r>
              <a:rPr sz="1800" b="1" dirty="0">
                <a:latin typeface="Times New Roman"/>
                <a:cs typeface="Times New Roman"/>
              </a:rPr>
              <a:t>manipulation </a:t>
            </a:r>
            <a:r>
              <a:rPr sz="1800" b="1" spc="-15" dirty="0">
                <a:latin typeface="Times New Roman"/>
                <a:cs typeface="Times New Roman"/>
              </a:rPr>
              <a:t>des</a:t>
            </a:r>
            <a:r>
              <a:rPr sz="1800" b="1" spc="-3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données</a:t>
            </a:r>
            <a:endParaRPr sz="180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  <a:spcBef>
                <a:spcPts val="1185"/>
              </a:spcBef>
            </a:pPr>
            <a:r>
              <a:rPr sz="2000" b="1" spc="-15" dirty="0">
                <a:solidFill>
                  <a:srgbClr val="00AA00"/>
                </a:solidFill>
                <a:latin typeface="Times New Roman"/>
                <a:cs typeface="Times New Roman"/>
              </a:rPr>
              <a:t>Énumération(Enum)</a:t>
            </a:r>
            <a:endParaRPr sz="2000">
              <a:latin typeface="Times New Roman"/>
              <a:cs typeface="Times New Roman"/>
            </a:endParaRPr>
          </a:p>
          <a:p>
            <a:pPr marL="425450" marR="370205">
              <a:lnSpc>
                <a:spcPct val="100000"/>
              </a:lnSpc>
              <a:spcBef>
                <a:spcPts val="1600"/>
              </a:spcBef>
            </a:pPr>
            <a:r>
              <a:rPr sz="1800" b="1" spc="5" dirty="0">
                <a:latin typeface="Times New Roman"/>
                <a:cs typeface="Times New Roman"/>
              </a:rPr>
              <a:t>Utile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dans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une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situation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où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vous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avez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besoin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que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l'utilisateur  </a:t>
            </a:r>
            <a:r>
              <a:rPr sz="1800" b="1" dirty="0">
                <a:latin typeface="Times New Roman"/>
                <a:cs typeface="Times New Roman"/>
              </a:rPr>
              <a:t>choisisse </a:t>
            </a:r>
            <a:r>
              <a:rPr sz="1800" b="1" spc="-25" dirty="0">
                <a:latin typeface="Times New Roman"/>
                <a:cs typeface="Times New Roman"/>
              </a:rPr>
              <a:t>parmi </a:t>
            </a:r>
            <a:r>
              <a:rPr sz="1800" b="1" dirty="0">
                <a:latin typeface="Times New Roman"/>
                <a:cs typeface="Times New Roman"/>
              </a:rPr>
              <a:t>une liste </a:t>
            </a:r>
            <a:r>
              <a:rPr sz="1800" b="1" spc="-25" dirty="0">
                <a:latin typeface="Times New Roman"/>
                <a:cs typeface="Times New Roman"/>
              </a:rPr>
              <a:t>prescrite</a:t>
            </a:r>
            <a:r>
              <a:rPr sz="1800" b="1" spc="-2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d'options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Scalaire </a:t>
            </a:r>
            <a:r>
              <a:rPr sz="20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(Scalar</a:t>
            </a:r>
            <a:r>
              <a:rPr sz="2000" b="1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3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78765" marR="45720">
              <a:lnSpc>
                <a:spcPct val="100000"/>
              </a:lnSpc>
              <a:spcBef>
                <a:spcPts val="1325"/>
              </a:spcBef>
            </a:pPr>
            <a:r>
              <a:rPr sz="1800" b="1" spc="-80" dirty="0">
                <a:latin typeface="Times New Roman"/>
                <a:cs typeface="Times New Roman"/>
              </a:rPr>
              <a:t>Les </a:t>
            </a:r>
            <a:r>
              <a:rPr sz="1800" b="1" spc="-20" dirty="0">
                <a:latin typeface="Times New Roman"/>
                <a:cs typeface="Times New Roman"/>
              </a:rPr>
              <a:t>types </a:t>
            </a:r>
            <a:r>
              <a:rPr sz="1800" b="1" spc="-30" dirty="0">
                <a:latin typeface="Times New Roman"/>
                <a:cs typeface="Times New Roman"/>
              </a:rPr>
              <a:t>scalaires </a:t>
            </a:r>
            <a:r>
              <a:rPr sz="1800" b="1" spc="15" dirty="0">
                <a:latin typeface="Times New Roman"/>
                <a:cs typeface="Times New Roman"/>
              </a:rPr>
              <a:t>sont </a:t>
            </a:r>
            <a:r>
              <a:rPr sz="1800" b="1" spc="-15" dirty="0">
                <a:latin typeface="Times New Roman"/>
                <a:cs typeface="Times New Roman"/>
              </a:rPr>
              <a:t>des </a:t>
            </a:r>
            <a:r>
              <a:rPr sz="1800" b="1" spc="-20" dirty="0">
                <a:latin typeface="Times New Roman"/>
                <a:cs typeface="Times New Roman"/>
              </a:rPr>
              <a:t>types </a:t>
            </a:r>
            <a:r>
              <a:rPr sz="1800" b="1" spc="-15" dirty="0">
                <a:latin typeface="Times New Roman"/>
                <a:cs typeface="Times New Roman"/>
              </a:rPr>
              <a:t>de </a:t>
            </a:r>
            <a:r>
              <a:rPr sz="1800" b="1" dirty="0">
                <a:latin typeface="Times New Roman"/>
                <a:cs typeface="Times New Roman"/>
              </a:rPr>
              <a:t>données primitifs </a:t>
            </a:r>
            <a:r>
              <a:rPr sz="1800" b="1" spc="-5" dirty="0">
                <a:latin typeface="Times New Roman"/>
                <a:cs typeface="Times New Roman"/>
              </a:rPr>
              <a:t>qui </a:t>
            </a:r>
            <a:r>
              <a:rPr sz="1800" b="1" dirty="0">
                <a:latin typeface="Times New Roman"/>
                <a:cs typeface="Times New Roman"/>
              </a:rPr>
              <a:t>ne  </a:t>
            </a:r>
            <a:r>
              <a:rPr sz="1800" b="1" spc="-15" dirty="0">
                <a:latin typeface="Times New Roman"/>
                <a:cs typeface="Times New Roman"/>
              </a:rPr>
              <a:t>peuvent </a:t>
            </a:r>
            <a:r>
              <a:rPr sz="1800" b="1" spc="-25" dirty="0">
                <a:latin typeface="Times New Roman"/>
                <a:cs typeface="Times New Roman"/>
              </a:rPr>
              <a:t>stocker </a:t>
            </a:r>
            <a:r>
              <a:rPr sz="1800" b="1" spc="-30" dirty="0">
                <a:latin typeface="Times New Roman"/>
                <a:cs typeface="Times New Roman"/>
              </a:rPr>
              <a:t>qu'une </a:t>
            </a:r>
            <a:r>
              <a:rPr sz="1800" b="1" spc="-10" dirty="0">
                <a:latin typeface="Times New Roman"/>
                <a:cs typeface="Times New Roman"/>
              </a:rPr>
              <a:t>seule </a:t>
            </a:r>
            <a:r>
              <a:rPr sz="1800" b="1" spc="-30" dirty="0">
                <a:latin typeface="Times New Roman"/>
                <a:cs typeface="Times New Roman"/>
              </a:rPr>
              <a:t>valeur. </a:t>
            </a:r>
            <a:r>
              <a:rPr sz="1800" b="1" spc="-80" dirty="0">
                <a:latin typeface="Times New Roman"/>
                <a:cs typeface="Times New Roman"/>
              </a:rPr>
              <a:t>Les </a:t>
            </a:r>
            <a:r>
              <a:rPr sz="1800" b="1" spc="-20" dirty="0">
                <a:latin typeface="Times New Roman"/>
                <a:cs typeface="Times New Roman"/>
              </a:rPr>
              <a:t>types </a:t>
            </a:r>
            <a:r>
              <a:rPr sz="1800" b="1" spc="-30" dirty="0">
                <a:latin typeface="Times New Roman"/>
                <a:cs typeface="Times New Roman"/>
              </a:rPr>
              <a:t>scalaires </a:t>
            </a:r>
            <a:r>
              <a:rPr sz="1800" b="1" spc="-50" dirty="0">
                <a:latin typeface="Times New Roman"/>
                <a:cs typeface="Times New Roman"/>
              </a:rPr>
              <a:t>par</a:t>
            </a:r>
            <a:r>
              <a:rPr sz="1800" b="1" spc="-28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défaut  </a:t>
            </a:r>
            <a:r>
              <a:rPr sz="1800" b="1" spc="-10" dirty="0">
                <a:latin typeface="Times New Roman"/>
                <a:cs typeface="Times New Roman"/>
              </a:rPr>
              <a:t>proposés </a:t>
            </a:r>
            <a:r>
              <a:rPr sz="1800" b="1" spc="-50" dirty="0">
                <a:latin typeface="Times New Roman"/>
                <a:cs typeface="Times New Roman"/>
              </a:rPr>
              <a:t>par </a:t>
            </a:r>
            <a:r>
              <a:rPr sz="1800" b="1" spc="-75" dirty="0">
                <a:latin typeface="Times New Roman"/>
                <a:cs typeface="Times New Roman"/>
              </a:rPr>
              <a:t>GraphQL </a:t>
            </a:r>
            <a:r>
              <a:rPr sz="1800" b="1" spc="15" dirty="0">
                <a:latin typeface="Times New Roman"/>
                <a:cs typeface="Times New Roman"/>
              </a:rPr>
              <a:t>sont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14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TM02900743[[fn=Organique]]</Template>
  <TotalTime>13</TotalTime>
  <Words>2999</Words>
  <Application>Microsoft Office PowerPoint</Application>
  <PresentationFormat>Personnalisé</PresentationFormat>
  <Paragraphs>286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Garamond</vt:lpstr>
      <vt:lpstr>Times New Roman</vt:lpstr>
      <vt:lpstr>Organique</vt:lpstr>
      <vt:lpstr>GRAPHQL</vt:lpstr>
      <vt:lpstr>INTRODUCTION</vt:lpstr>
      <vt:lpstr>Présentation PowerPoint</vt:lpstr>
      <vt:lpstr>Présentation PowerPoint</vt:lpstr>
      <vt:lpstr>Présentation PowerPoint</vt:lpstr>
      <vt:lpstr>Présentation PowerPoint</vt:lpstr>
      <vt:lpstr>GraphQL - Composants d'application</vt:lpstr>
      <vt:lpstr>Présentation PowerPoint</vt:lpstr>
      <vt:lpstr>GraphQL - Système de types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Requête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cp:lastModifiedBy>Abdou</cp:lastModifiedBy>
  <cp:revision>5</cp:revision>
  <dcterms:created xsi:type="dcterms:W3CDTF">2022-03-10T07:19:14Z</dcterms:created>
  <dcterms:modified xsi:type="dcterms:W3CDTF">2022-03-10T07:35:51Z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Creator">
    <vt:lpwstr>ABBYY PDF Transformer 2.0</vt:lpwstr>
  </property>
  <property fmtid="{D5CDD505-2E9C-101B-9397-08002B2CF9AE}" pid="4" name="LastSaved">
    <vt:filetime>2022-03-10T00:00:00Z</vt:filetime>
  </property>
</Properties>
</file>