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9"/>
  </p:notesMasterIdLst>
  <p:sldIdLst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8A437-91FB-4FB3-8FC2-9F674E6A454F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37A20-946F-4FE9-9157-769BA906E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9745A9D-2034-43A0-8CC4-56A06FE630E6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FF6F-0C74-4A13-B58B-0388B11F7BDF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7B6B-C82D-452C-9AF5-AE113117096C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ADD5-4D46-4D60-8999-54D1907EC62B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F52-A35B-49D6-9AAE-59CF99BF4750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B979-2F5C-40FA-A13F-B6A00A8AA685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4F0F-ADD7-41EA-8DC2-2E2A3502B34E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AA22-1073-4951-A48E-333A90A082F4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1681-0DF0-4920-8B35-57C3BE1FE277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2C64-F8A6-4C16-A190-2317293DBE5C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90C348E-FFE0-4E6D-ADF6-D74F6D9755A2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F20994C-E75A-463D-B1FB-9A4B00C17887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EXTSLIM" TargetMode="External"/><Relationship Id="rId3" Type="http://schemas.openxmlformats.org/officeDocument/2006/relationships/hyperlink" Target="https://www.peoplematters.in/article/guest-article/are-data-driven-decisions-the-best-decisions-23868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renzoonly/" TargetMode="External"/><Relationship Id="rId11" Type="http://schemas.openxmlformats.org/officeDocument/2006/relationships/hyperlink" Target="https://creativecommons.org/licenses/by-nc-sa/3.0/" TargetMode="External"/><Relationship Id="rId5" Type="http://schemas.openxmlformats.org/officeDocument/2006/relationships/image" Target="../media/image2.png"/><Relationship Id="rId10" Type="http://schemas.microsoft.com/office/2007/relationships/hdphoto" Target="../media/hdphoto1.wdp"/><Relationship Id="rId4" Type="http://schemas.openxmlformats.org/officeDocument/2006/relationships/hyperlink" Target="https://nextslim.github.io/RenzOnly/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hyperlink" Target="ANZ_Pre_analytics_%20Renzo.ipynb" TargetMode="External"/><Relationship Id="rId7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ANZ_Pre_analytics_%20Renzo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hyperlink" Target="ANZ_Pre_analytics_%20Renzo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FE50961-0F1B-484C-85BC-4BD16B9FF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432BE-5B0D-44E9-8E24-37DD769DE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7B797-3BDC-40F9-8E80-CB0B0C130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45" y="160866"/>
            <a:ext cx="10782300" cy="905933"/>
          </a:xfrm>
        </p:spPr>
        <p:txBody>
          <a:bodyPr>
            <a:normAutofit/>
          </a:bodyPr>
          <a:lstStyle/>
          <a:p>
            <a:pPr algn="l"/>
            <a:r>
              <a:rPr lang="en-AU" sz="6600" b="1" i="0" dirty="0">
                <a:solidFill>
                  <a:srgbClr val="FFFFFF"/>
                </a:solidFill>
                <a:effectLst/>
                <a:latin typeface="Selawik Light" panose="020B0502040204020203" pitchFamily="34" charset="0"/>
              </a:rPr>
              <a:t>Predictive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D97B-B3A5-4723-92DA-D3BB12BDE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071" y="2478405"/>
            <a:ext cx="9161929" cy="164592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By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>
                <a:solidFill>
                  <a:schemeClr val="tx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RENZO BEJARANO VARELA</a:t>
            </a:r>
            <a:endParaRPr lang="en-US" sz="6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074" name="Picture 2" descr="ANZ Car Insurance - Canstar">
            <a:extLst>
              <a:ext uri="{FF2B5EF4-FFF2-40B4-BE49-F238E27FC236}">
                <a16:creationId xmlns:a16="http://schemas.microsoft.com/office/drawing/2014/main" id="{6D892E6E-007F-4C35-AB0A-AE879F960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" y="4478622"/>
            <a:ext cx="4981574" cy="28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itHub - soroushchehresa/github-readme-linkedin: 📋 A serverless  application to get dynamically generated images from your LinkedIn profile  on your GitHub READMEs">
            <a:hlinkClick r:id="rId6"/>
            <a:extLst>
              <a:ext uri="{FF2B5EF4-FFF2-40B4-BE49-F238E27FC236}">
                <a16:creationId xmlns:a16="http://schemas.microsoft.com/office/drawing/2014/main" id="{78172CFE-0E90-4104-80CC-256B3282C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50"/>
          <a:stretch/>
        </p:blipFill>
        <p:spPr bwMode="auto">
          <a:xfrm>
            <a:off x="9583607" y="3366278"/>
            <a:ext cx="1001110" cy="97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914F73E-B729-4A57-9F00-66258EF8D224}"/>
              </a:ext>
            </a:extLst>
          </p:cNvPr>
          <p:cNvSpPr/>
          <p:nvPr/>
        </p:nvSpPr>
        <p:spPr>
          <a:xfrm>
            <a:off x="10855864" y="3351879"/>
            <a:ext cx="1015834" cy="9933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2" descr="GitHub - soroushchehresa/github-readme-linkedin: 📋 A serverless  application to get dynamically generated images from your LinkedIn profile  on your GitHub READMEs">
            <a:hlinkClick r:id="rId8"/>
            <a:extLst>
              <a:ext uri="{FF2B5EF4-FFF2-40B4-BE49-F238E27FC236}">
                <a16:creationId xmlns:a16="http://schemas.microsoft.com/office/drawing/2014/main" id="{D60F7CD7-9CAF-4566-824D-9719A362B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340"/>
          <a:stretch/>
        </p:blipFill>
        <p:spPr bwMode="auto">
          <a:xfrm>
            <a:off x="10819627" y="3326082"/>
            <a:ext cx="1088308" cy="105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948B51-BAB0-4CA6-AC4C-7A1F410B2D32}"/>
              </a:ext>
            </a:extLst>
          </p:cNvPr>
          <p:cNvSpPr txBox="1"/>
          <p:nvPr/>
        </p:nvSpPr>
        <p:spPr>
          <a:xfrm>
            <a:off x="0" y="685800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>
                <a:hlinkClick r:id="rId3" tooltip="https://www.peoplematters.in/article/guest-article/are-data-driven-decisions-the-best-decisions-23868"/>
              </a:rPr>
              <a:t>This Photo</a:t>
            </a:r>
            <a:r>
              <a:rPr lang="en-AU" sz="900"/>
              <a:t> by Unknown Author is licensed under </a:t>
            </a:r>
            <a:r>
              <a:rPr lang="en-AU" sz="900">
                <a:hlinkClick r:id="rId11" tooltip="https://creativecommons.org/licenses/by-nc-sa/3.0/"/>
              </a:rPr>
              <a:t>CC BY-SA-NC</a:t>
            </a:r>
            <a:endParaRPr lang="en-AU" sz="900"/>
          </a:p>
        </p:txBody>
      </p:sp>
    </p:spTree>
    <p:extLst>
      <p:ext uri="{BB962C8B-B14F-4D97-AF65-F5344CB8AC3E}">
        <p14:creationId xmlns:p14="http://schemas.microsoft.com/office/powerpoint/2010/main" val="3130347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2E509E-45DE-4E3B-A8D0-961150AD7C8D}"/>
              </a:ext>
            </a:extLst>
          </p:cNvPr>
          <p:cNvSpPr/>
          <p:nvPr/>
        </p:nvSpPr>
        <p:spPr>
          <a:xfrm>
            <a:off x="76199" y="3917576"/>
            <a:ext cx="1878107" cy="1658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A36433-EBD2-485C-A8AD-BDBD2E0B9916}"/>
              </a:ext>
            </a:extLst>
          </p:cNvPr>
          <p:cNvSpPr/>
          <p:nvPr/>
        </p:nvSpPr>
        <p:spPr>
          <a:xfrm>
            <a:off x="345141" y="1282226"/>
            <a:ext cx="2624978" cy="3011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7F9DF44-330B-4EF0-85AD-D1DC7C24B9DD}"/>
              </a:ext>
            </a:extLst>
          </p:cNvPr>
          <p:cNvSpPr txBox="1">
            <a:spLocks/>
          </p:cNvSpPr>
          <p:nvPr/>
        </p:nvSpPr>
        <p:spPr>
          <a:xfrm>
            <a:off x="6424612" y="-5916"/>
            <a:ext cx="10772775" cy="924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 OVERVIEW </a:t>
            </a:r>
          </a:p>
        </p:txBody>
      </p:sp>
      <p:pic>
        <p:nvPicPr>
          <p:cNvPr id="16" name="Google Shape;70;p14">
            <a:extLst>
              <a:ext uri="{FF2B5EF4-FFF2-40B4-BE49-F238E27FC236}">
                <a16:creationId xmlns:a16="http://schemas.microsoft.com/office/drawing/2014/main" id="{9AA20DAD-C7CA-42EA-B2EE-EBBF4B5425B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9900" y="735782"/>
            <a:ext cx="9143999" cy="1903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CE4AEB5-CC05-437C-AFF2-7FD506CEBAE9}"/>
              </a:ext>
            </a:extLst>
          </p:cNvPr>
          <p:cNvSpPr txBox="1"/>
          <p:nvPr/>
        </p:nvSpPr>
        <p:spPr>
          <a:xfrm>
            <a:off x="345140" y="1022816"/>
            <a:ext cx="11626035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 regression line is simply calculating a line that best fits the data. This is typically done through the least squares method where the line is chosen to have the smallest overall distance to the points.</a:t>
            </a:r>
          </a:p>
          <a:p>
            <a:endParaRPr lang="en-US" sz="20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Multiple Linear Regression: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We have more than one feature variable.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AU" dirty="0"/>
          </a:p>
        </p:txBody>
      </p:sp>
      <p:pic>
        <p:nvPicPr>
          <p:cNvPr id="1031" name="Picture 7">
            <a:hlinkClick r:id="rId3" action="ppaction://hlinkfile"/>
            <a:extLst>
              <a:ext uri="{FF2B5EF4-FFF2-40B4-BE49-F238E27FC236}">
                <a16:creationId xmlns:a16="http://schemas.microsoft.com/office/drawing/2014/main" id="{353E3591-B829-447C-B42B-76B77CA3C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589" y="2865175"/>
            <a:ext cx="4661780" cy="32387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F19A02B-1F97-4F98-A29D-AE761F04A450}"/>
              </a:ext>
            </a:extLst>
          </p:cNvPr>
          <p:cNvSpPr txBox="1"/>
          <p:nvPr/>
        </p:nvSpPr>
        <p:spPr>
          <a:xfrm>
            <a:off x="6065674" y="6299035"/>
            <a:ext cx="608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Residuals are the difference between the true values of y and the predicted values of y.</a:t>
            </a:r>
          </a:p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We want our predictions to be close to zero on the y-axis in this plot.</a:t>
            </a:r>
            <a:endParaRPr lang="en-AU" sz="1200" dirty="0"/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1D30701D-9444-493E-A283-EAB2EE29C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71" y="2787887"/>
            <a:ext cx="5063982" cy="37881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ctr" defTabSz="914400"/>
            <a:endParaRPr lang="en-US" altLang="en-US" dirty="0"/>
          </a:p>
          <a:p>
            <a:pPr algn="ctr" defTabSz="914400"/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-italic"/>
              </a:rPr>
              <a:t>𝑦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is the output response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(Annual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Salary)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defTabSz="914400"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-italic"/>
              </a:rPr>
              <a:t>𝑥</a:t>
            </a:r>
            <a:r>
              <a:rPr lang="en-US" altLang="en-US" sz="1600" dirty="0">
                <a:solidFill>
                  <a:srgbClr val="000000"/>
                </a:solidFill>
                <a:latin typeface="Helvetica Neue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is the input feature(age)</a:t>
            </a:r>
          </a:p>
          <a:p>
            <a:pPr defTabSz="914400"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STIXMathJax_Normal-italic"/>
              </a:rPr>
              <a:t>𝑥</a:t>
            </a:r>
            <a:r>
              <a:rPr lang="en-US" altLang="en-US" sz="1600" dirty="0">
                <a:solidFill>
                  <a:srgbClr val="000000"/>
                </a:solidFill>
                <a:latin typeface="Helvetica Neue"/>
              </a:rPr>
              <a:t>2 is the input feature(gender)</a:t>
            </a:r>
          </a:p>
          <a:p>
            <a:pPr defTabSz="914400"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STIXMathJax_Normal-italic"/>
              </a:rPr>
              <a:t>𝑥</a:t>
            </a:r>
            <a:r>
              <a:rPr lang="en-US" altLang="en-US" sz="1600" dirty="0">
                <a:solidFill>
                  <a:srgbClr val="000000"/>
                </a:solidFill>
                <a:latin typeface="Helvetica Neue"/>
              </a:rPr>
              <a:t>3 is the input feature(Balance)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-italic"/>
              </a:rPr>
              <a:t>𝜃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Main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θ0 is the y-axis intercept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-italic"/>
              </a:rPr>
              <a:t>𝜃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Main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θ1,etc is weight coefficient (slope)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E58B9AA1-BF0A-4D15-A701-C8EA59DB12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394717"/>
              </p:ext>
            </p:extLst>
          </p:nvPr>
        </p:nvGraphicFramePr>
        <p:xfrm>
          <a:off x="4052380" y="1847850"/>
          <a:ext cx="1089025" cy="459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1089720" imgH="3566160" progId="Paint.Picture.1">
                  <p:embed/>
                </p:oleObj>
              </mc:Choice>
              <mc:Fallback>
                <p:oleObj name="Bitmap Image" r:id="rId5" imgW="1089720" imgH="3566160" progId="Paint.Picture.1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6A9F85F3-8C5A-4EE8-8E8C-153D4307B2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2380" y="1847850"/>
                        <a:ext cx="1089025" cy="4592485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BF18F08-2502-4BFC-B73E-A9EA9E317336}"/>
              </a:ext>
            </a:extLst>
          </p:cNvPr>
          <p:cNvSpPr txBox="1"/>
          <p:nvPr/>
        </p:nvSpPr>
        <p:spPr>
          <a:xfrm>
            <a:off x="-306549" y="2883508"/>
            <a:ext cx="5484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/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-italic"/>
              </a:rPr>
              <a:t>𝑦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Main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-italic"/>
              </a:rPr>
              <a:t>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Main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STIXMathJax_Main"/>
              </a:rPr>
              <a:t>+</a:t>
            </a:r>
            <a:r>
              <a:rPr lang="en-US" altLang="en-US" sz="3200" dirty="0">
                <a:solidFill>
                  <a:srgbClr val="000000"/>
                </a:solidFill>
                <a:latin typeface="STIXMathJax_Normal-italic"/>
              </a:rPr>
              <a:t>𝜃</a:t>
            </a:r>
            <a:r>
              <a:rPr lang="en-US" altLang="en-US" sz="3200" dirty="0">
                <a:solidFill>
                  <a:srgbClr val="000000"/>
                </a:solidFill>
                <a:latin typeface="STIXMathJax_Main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STIXMathJax_Normal-italic"/>
              </a:rPr>
              <a:t>𝑥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STIXMathJax_Main"/>
              </a:rPr>
              <a:t>+</a:t>
            </a:r>
            <a:r>
              <a:rPr lang="en-US" altLang="en-US" sz="3200" dirty="0">
                <a:solidFill>
                  <a:srgbClr val="000000"/>
                </a:solidFill>
                <a:latin typeface="STIXMathJax_Normal-italic"/>
              </a:rPr>
              <a:t>𝜃</a:t>
            </a:r>
            <a:r>
              <a:rPr lang="en-US" altLang="en-US" sz="3200" dirty="0">
                <a:solidFill>
                  <a:srgbClr val="000000"/>
                </a:solidFill>
                <a:latin typeface="STIXMathJax_Main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STIXMathJax_Normal-italic"/>
              </a:rPr>
              <a:t>𝑥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-italic"/>
              </a:rPr>
              <a:t>+𝜃</a:t>
            </a:r>
            <a:r>
              <a:rPr lang="en-US" altLang="en-US" sz="3200" dirty="0">
                <a:solidFill>
                  <a:srgbClr val="000000"/>
                </a:solidFill>
                <a:latin typeface="STIXMathJax_Main"/>
              </a:rPr>
              <a:t>3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Normal-italic"/>
              </a:rPr>
              <a:t>𝑥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0204BB-7889-4535-AD36-794A18DFF90D}"/>
              </a:ext>
            </a:extLst>
          </p:cNvPr>
          <p:cNvSpPr txBox="1"/>
          <p:nvPr/>
        </p:nvSpPr>
        <p:spPr>
          <a:xfrm>
            <a:off x="4654041" y="1937311"/>
            <a:ext cx="8748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Because we can't easily plot our line in 3D space, </a:t>
            </a:r>
          </a:p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 can use a residual plot to check our predictions.</a:t>
            </a:r>
            <a:endParaRPr lang="en-AU" dirty="0"/>
          </a:p>
        </p:txBody>
      </p: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DAD2B7CA-1EB7-4A3E-8F7D-7F591E9A62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446584"/>
              </p:ext>
            </p:extLst>
          </p:nvPr>
        </p:nvGraphicFramePr>
        <p:xfrm>
          <a:off x="5484783" y="3373246"/>
          <a:ext cx="11430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1143000" imgH="1097280" progId="Paint.Picture.1">
                  <p:embed/>
                </p:oleObj>
              </mc:Choice>
              <mc:Fallback>
                <p:oleObj name="Bitmap Image" r:id="rId7" imgW="1143000" imgH="10972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84783" y="3373246"/>
                        <a:ext cx="1143000" cy="109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77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86C8-8AF5-4258-A684-57CF33F5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924843"/>
          </a:xfrm>
        </p:spPr>
        <p:txBody>
          <a:bodyPr>
            <a:normAutofit/>
          </a:bodyPr>
          <a:lstStyle/>
          <a:p>
            <a:r>
              <a:rPr lang="en-US" dirty="0"/>
              <a:t>GENERAL FINDINGS 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E4456F2-44C0-45AB-B6B9-9BD8D17643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90869" y="1163942"/>
            <a:ext cx="6427694" cy="39991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sz="2800" b="0" i="0" dirty="0">
                <a:effectLst/>
                <a:latin typeface="Inter"/>
              </a:rPr>
              <a:t>According the correlation matrix, there is a strong correlation between annual salary and transaction amount , as well as average transaction amount. </a:t>
            </a:r>
            <a:r>
              <a:rPr lang="en-US" sz="2800" dirty="0">
                <a:latin typeface="Inter"/>
              </a:rPr>
              <a:t>P</a:t>
            </a:r>
            <a:r>
              <a:rPr lang="en-US" sz="2800" b="0" i="0" dirty="0">
                <a:effectLst/>
                <a:latin typeface="Inter"/>
              </a:rPr>
              <a:t>eople with high income tend to have high transaction amount.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sz="2800" dirty="0">
              <a:latin typeface="Inter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dirty="0">
                <a:latin typeface="Inter"/>
              </a:rPr>
              <a:t>On the other hand, the regression plot of Annual Salary against Age shows a negative correlation.</a:t>
            </a:r>
          </a:p>
        </p:txBody>
      </p:sp>
      <p:pic>
        <p:nvPicPr>
          <p:cNvPr id="13" name="Google Shape;70;p14">
            <a:extLst>
              <a:ext uri="{FF2B5EF4-FFF2-40B4-BE49-F238E27FC236}">
                <a16:creationId xmlns:a16="http://schemas.microsoft.com/office/drawing/2014/main" id="{F07B55BC-7E2D-4147-9551-5C63C2558C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35782"/>
            <a:ext cx="9143999" cy="19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6;p13">
            <a:extLst>
              <a:ext uri="{FF2B5EF4-FFF2-40B4-BE49-F238E27FC236}">
                <a16:creationId xmlns:a16="http://schemas.microsoft.com/office/drawing/2014/main" id="{6CB592C2-8086-4AC7-83A4-F7E9B6C1CF1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46" t="15546" r="2461" b="15786"/>
          <a:stretch/>
        </p:blipFill>
        <p:spPr>
          <a:xfrm>
            <a:off x="0" y="5767625"/>
            <a:ext cx="12192000" cy="10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hlinkClick r:id="rId4" action="ppaction://hlinkfile"/>
            <a:extLst>
              <a:ext uri="{FF2B5EF4-FFF2-40B4-BE49-F238E27FC236}">
                <a16:creationId xmlns:a16="http://schemas.microsoft.com/office/drawing/2014/main" id="{5164A6A3-A0A2-49C6-AEE9-FCD9C1313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37" y="1101985"/>
            <a:ext cx="4548186" cy="39561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540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86C8-8AF5-4258-A684-57CF33F5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76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E4456F2-44C0-45AB-B6B9-9BD8D17643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681" y="1957123"/>
            <a:ext cx="681317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Google Shape;70;p14">
            <a:extLst>
              <a:ext uri="{FF2B5EF4-FFF2-40B4-BE49-F238E27FC236}">
                <a16:creationId xmlns:a16="http://schemas.microsoft.com/office/drawing/2014/main" id="{F07B55BC-7E2D-4147-9551-5C63C2558C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7325" y="905809"/>
            <a:ext cx="9143999" cy="19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6;p13">
            <a:extLst>
              <a:ext uri="{FF2B5EF4-FFF2-40B4-BE49-F238E27FC236}">
                <a16:creationId xmlns:a16="http://schemas.microsoft.com/office/drawing/2014/main" id="{6CB592C2-8086-4AC7-83A4-F7E9B6C1CF1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46" t="15546" r="2461" b="15786"/>
          <a:stretch/>
        </p:blipFill>
        <p:spPr>
          <a:xfrm>
            <a:off x="0" y="5767625"/>
            <a:ext cx="12192000" cy="10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5D76B809-570C-4644-A3C0-54C69AA26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91" y="1306869"/>
            <a:ext cx="7288303" cy="4070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i="0" dirty="0" err="1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Voilá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You just iterated over 29 models in less than 20 seconds.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got a very similar result. It seems that the results are trustworthy. Specially for </a:t>
            </a: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LinearDiscriminantAnalysis,ExtraTreesClassifier,RandomForestClassifier,BaggingClassifier,LGBMClassifier,DecisionTreeClassifier and </a:t>
            </a:r>
            <a:r>
              <a:rPr lang="en-AU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GaussianNB</a:t>
            </a:r>
            <a:r>
              <a:rPr lang="en-A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models.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features selected and the models, it can be concluded that the Linear Regression model performed very similar than the Decision Tree model as F1-score, is a measure of a model's accuracy on a dataset, are for both cases 1.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I strongly believe that better features can be selected and a more data points can be added improve the integrity and accuracy of the models</a:t>
            </a:r>
            <a:endParaRPr lang="en-US" sz="1800" dirty="0">
              <a:solidFill>
                <a:srgbClr val="292929"/>
              </a:solidFill>
              <a:latin typeface="charter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Inter"/>
            </a:endParaRPr>
          </a:p>
        </p:txBody>
      </p:sp>
      <p:pic>
        <p:nvPicPr>
          <p:cNvPr id="4" name="Picture 3" descr="Graphical user interface, application, table&#10;&#10;Description automatically generated">
            <a:hlinkClick r:id="rId4" action="ppaction://hlinkfile"/>
            <a:extLst>
              <a:ext uri="{FF2B5EF4-FFF2-40B4-BE49-F238E27FC236}">
                <a16:creationId xmlns:a16="http://schemas.microsoft.com/office/drawing/2014/main" id="{94246FD7-4F54-4814-991D-9BAE8CCC0A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750" t="20654" r="39118" b="12841"/>
          <a:stretch/>
        </p:blipFill>
        <p:spPr>
          <a:xfrm>
            <a:off x="8139129" y="1061673"/>
            <a:ext cx="3917576" cy="45609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4" name="Picture 6" descr="Red Circle Png - Red Pen Circle Png - Free Transparent PNG Download - PNGkey">
            <a:extLst>
              <a:ext uri="{FF2B5EF4-FFF2-40B4-BE49-F238E27FC236}">
                <a16:creationId xmlns:a16="http://schemas.microsoft.com/office/drawing/2014/main" id="{BA834001-0EB0-454F-9399-13C4492D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26654" y="901372"/>
            <a:ext cx="8175958" cy="170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8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13C901-7F07-466C-BBFB-37B66ED1F69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C149337-CC20-42E7-8327-E5212BE344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1AEF4D-E1F1-46B8-8C58-B490BFDD64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{E09F20F4-07B8-486E-B05F-4B340A1650F6}tf22529792_win32</Template>
  <TotalTime>2643</TotalTime>
  <Words>371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Calibri</vt:lpstr>
      <vt:lpstr>Calibri Light</vt:lpstr>
      <vt:lpstr>charter</vt:lpstr>
      <vt:lpstr>Courier New</vt:lpstr>
      <vt:lpstr>Helvetica Neue</vt:lpstr>
      <vt:lpstr>Inter</vt:lpstr>
      <vt:lpstr>Selawik Light</vt:lpstr>
      <vt:lpstr>STIXMathJax_Main</vt:lpstr>
      <vt:lpstr>STIXMathJax_Normal-italic</vt:lpstr>
      <vt:lpstr>Wingdings</vt:lpstr>
      <vt:lpstr>Metropolitan</vt:lpstr>
      <vt:lpstr>Paintbrush Picture</vt:lpstr>
      <vt:lpstr>Predictive Analytics</vt:lpstr>
      <vt:lpstr>PowerPoint Presentation</vt:lpstr>
      <vt:lpstr>GENERAL FINDINGS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Renzo Bejarano Varela</dc:creator>
  <cp:lastModifiedBy>Renzo Bejarano Varela</cp:lastModifiedBy>
  <cp:revision>8</cp:revision>
  <dcterms:created xsi:type="dcterms:W3CDTF">2021-08-26T09:40:01Z</dcterms:created>
  <dcterms:modified xsi:type="dcterms:W3CDTF">2021-08-30T08:43:42Z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