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34"/>
  </p:notesMasterIdLst>
  <p:sldIdLst>
    <p:sldId id="258" r:id="rId3"/>
    <p:sldId id="259" r:id="rId4"/>
    <p:sldId id="260" r:id="rId5"/>
    <p:sldId id="261" r:id="rId6"/>
    <p:sldId id="275" r:id="rId7"/>
    <p:sldId id="276" r:id="rId8"/>
    <p:sldId id="265" r:id="rId9"/>
    <p:sldId id="277" r:id="rId10"/>
    <p:sldId id="279" r:id="rId11"/>
    <p:sldId id="289" r:id="rId12"/>
    <p:sldId id="291" r:id="rId13"/>
    <p:sldId id="303" r:id="rId14"/>
    <p:sldId id="283" r:id="rId15"/>
    <p:sldId id="284" r:id="rId16"/>
    <p:sldId id="285" r:id="rId17"/>
    <p:sldId id="299" r:id="rId18"/>
    <p:sldId id="286" r:id="rId19"/>
    <p:sldId id="287" r:id="rId20"/>
    <p:sldId id="288" r:id="rId21"/>
    <p:sldId id="293" r:id="rId22"/>
    <p:sldId id="294" r:id="rId23"/>
    <p:sldId id="295" r:id="rId24"/>
    <p:sldId id="300" r:id="rId25"/>
    <p:sldId id="301" r:id="rId26"/>
    <p:sldId id="296" r:id="rId27"/>
    <p:sldId id="297" r:id="rId28"/>
    <p:sldId id="298" r:id="rId29"/>
    <p:sldId id="302" r:id="rId30"/>
    <p:sldId id="304" r:id="rId31"/>
    <p:sldId id="262" r:id="rId32"/>
    <p:sldId id="282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Proxima Nova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10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663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419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36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174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203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963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416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481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158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99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785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652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381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658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289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308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595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182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259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2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88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92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51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90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pt/emr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aws.amazon.com/pt/glue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ws.amazon.com/pt/kinesis/?nc1=h_ls" TargetMode="External"/><Relationship Id="rId5" Type="http://schemas.openxmlformats.org/officeDocument/2006/relationships/hyperlink" Target="https://aws.amazon.com/pt/snow/" TargetMode="External"/><Relationship Id="rId4" Type="http://schemas.openxmlformats.org/officeDocument/2006/relationships/hyperlink" Target="https://github.com/cassianobrexbit/dio-live-aws-bigdata-2.g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Cassiano Peres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Analista</a:t>
            </a: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20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0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Surfando na Diversidade de Dados com AWS</a:t>
            </a:r>
            <a:endParaRPr sz="32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013988"/>
            <a:ext cx="8672030" cy="386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Dispositivos portáteis altamente seguros para coletar e processar dados  e migração para dentro e para fora da AWS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Dispositivos offline para realizar migrações de dados.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Migração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Edge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computing</a:t>
            </a: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Snow Family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AF581-F825-471A-9A99-8727295FD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62" y="2407542"/>
            <a:ext cx="3082875" cy="965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0E8338-8FFC-4766-9937-A6DF04C35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942" y="3576724"/>
            <a:ext cx="2013386" cy="8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3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013988"/>
            <a:ext cx="8672030" cy="386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205;p6">
            <a:extLst>
              <a:ext uri="{FF2B5EF4-FFF2-40B4-BE49-F238E27FC236}">
                <a16:creationId xmlns:a16="http://schemas.microsoft.com/office/drawing/2014/main" id="{CFBC5F49-95F7-436A-9FD8-37F8C58297F0}"/>
              </a:ext>
            </a:extLst>
          </p:cNvPr>
          <p:cNvSpPr txBox="1"/>
          <p:nvPr/>
        </p:nvSpPr>
        <p:spPr>
          <a:xfrm>
            <a:off x="506675" y="1166387"/>
            <a:ext cx="8519630" cy="391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Conectividade limitada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Banda limitada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Alto custo da rede</a:t>
            </a: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Banda compartilhada reduz taxa de transferência</a:t>
            </a: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Conexão instável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4C6FDC-2516-4CCC-B8B2-031D51FB8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926" y="2944001"/>
            <a:ext cx="482984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01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013988"/>
            <a:ext cx="8672030" cy="386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Snow Family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9DF50-4AC7-4631-9772-C844F76FF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124" y="1665030"/>
            <a:ext cx="6741537" cy="25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3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013988"/>
            <a:ext cx="8672030" cy="386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Alternativa gerenciada ao Apache Kafka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Ótimo para logs de aplicativos, métricas,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clickstreams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 big data "em tempo real“ e frameworks de processamento de streaming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Dados replicados automaticamente de forma síncrona para 3 AZ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Kinesis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ingestão de streaming de baixa latência em escala (vídeo e data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Kinesis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Analytics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análises em tempo real em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usandoSQL</a:t>
            </a: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Kinesis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Firehose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fluxos de carga em S3,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Redshift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splunk</a:t>
            </a: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Kinesis</a:t>
            </a:r>
          </a:p>
        </p:txBody>
      </p:sp>
    </p:spTree>
    <p:extLst>
      <p:ext uri="{BB962C8B-B14F-4D97-AF65-F5344CB8AC3E}">
        <p14:creationId xmlns:p14="http://schemas.microsoft.com/office/powerpoint/2010/main" val="31285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Kinesis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924C6-726D-481A-8C80-4CAF81222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41" y="1170933"/>
            <a:ext cx="836411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4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013988"/>
            <a:ext cx="8690137" cy="386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 fluxos são divididos em fragmentos (</a:t>
            </a:r>
            <a:r>
              <a:rPr lang="pt-BR" sz="20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shards</a:t>
            </a: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)/partições ordenados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A </a:t>
            </a:r>
            <a:r>
              <a:rPr lang="pt-BR" sz="20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capacidade total de um </a:t>
            </a:r>
            <a:r>
              <a:rPr lang="pt-BR" sz="20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r>
              <a:rPr lang="pt-BR" sz="20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é a soma da capacidade dos </a:t>
            </a:r>
            <a:r>
              <a:rPr lang="pt-BR" sz="20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shards</a:t>
            </a:r>
            <a:endParaRPr lang="pt-BR" sz="20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Taxa de ingestão: 1MB ou 1000 mensagens/segundo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Taxa de leitura: 2MB/s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A retenção de dados é de 24 horas por padrão, pode ir até 7 dias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Capacidade de reprocessar/reproduzir dados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Vários aplicativos podem consumir o mesmo fluxo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Partition</a:t>
            </a:r>
            <a:r>
              <a:rPr lang="pt-BR" sz="20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Key</a:t>
            </a: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agrupar dados por </a:t>
            </a:r>
            <a:r>
              <a:rPr lang="pt-BR" sz="20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shard</a:t>
            </a: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em um </a:t>
            </a:r>
            <a:r>
              <a:rPr lang="pt-BR" sz="20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lang="pt-BR" sz="20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0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r>
              <a:rPr lang="pt-BR" sz="20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número único por </a:t>
            </a:r>
            <a:r>
              <a:rPr lang="pt-BR" sz="20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partition</a:t>
            </a: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dentro de um </a:t>
            </a:r>
            <a:r>
              <a:rPr lang="pt-BR" sz="20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shard</a:t>
            </a:r>
            <a:endParaRPr lang="pt-BR" sz="20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Kinesis Streams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51F7A-D780-4CAC-9AC3-2CCB8D1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3934546"/>
            <a:ext cx="3377067" cy="6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0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013988"/>
            <a:ext cx="8690137" cy="386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Kinesis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Producers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aplicativo que insere registros de dados de usuário em um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dados do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Kinesis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– Ingestão.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Kinesis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Consumers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aplicação para ler e processar registros de dados de streamings de dados do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Kinesis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pt-BR" sz="2400" b="1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Kinesis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Agent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monitora continuamente um conjunto de arquivos e envia novos dados ao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Baseado em Java.</a:t>
            </a:r>
            <a:endParaRPr lang="pt-BR" sz="2400" b="1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Kinesis Streams</a:t>
            </a:r>
          </a:p>
        </p:txBody>
      </p:sp>
    </p:spTree>
    <p:extLst>
      <p:ext uri="{BB962C8B-B14F-4D97-AF65-F5344CB8AC3E}">
        <p14:creationId xmlns:p14="http://schemas.microsoft.com/office/powerpoint/2010/main" val="394860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013988"/>
            <a:ext cx="8690137" cy="386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Kinesis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Data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Analytics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é a maneira mais fácil de transformar e analisar dados de streaming em tempo real com o Apache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estrutura e um mecanismo de código aberto para o processamento de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dados).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Streaming ETL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Geração contínua de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métricas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Análise responsiva</a:t>
            </a: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Kinesis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431F0-40A6-4A26-A74E-D860D3A16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790" y="2494956"/>
            <a:ext cx="4932697" cy="25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08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013988"/>
            <a:ext cx="8690137" cy="386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 totalmente gerenciado, sem administração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Quase em tempo real (latência de 60 segundos)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Carregar dados no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Redshift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S3 /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Splunk</a:t>
            </a: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Escala automática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Suporta diversos formatos de dados</a:t>
            </a: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Kinesis Data Firehose</a:t>
            </a:r>
          </a:p>
        </p:txBody>
      </p:sp>
    </p:spTree>
    <p:extLst>
      <p:ext uri="{BB962C8B-B14F-4D97-AF65-F5344CB8AC3E}">
        <p14:creationId xmlns:p14="http://schemas.microsoft.com/office/powerpoint/2010/main" val="306749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Kinesis Data Firehose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74EB8-CED6-4C35-BE66-83E2ACB17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20" y="1155027"/>
            <a:ext cx="8668960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8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Graduado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TADS – UTFPR-MD (2015)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CTO –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Arabyka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Brexbit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Motivado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pela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liberdade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descentralização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linkedin.com/in/peres-cassiano/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github.com/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cassianobrexbit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050202"/>
            <a:ext cx="8690137" cy="386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 totalmente gerenciado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Estrutura gerenciada do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Hadoop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em instâncias EC2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Inclui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Presto,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Flink,Colmeia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mais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Notebooks EMR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Vários pontos de integração com AWS</a:t>
            </a:r>
          </a:p>
          <a:p>
            <a:pPr marL="76200">
              <a:buClr>
                <a:srgbClr val="073763"/>
              </a:buClr>
              <a:buSzPts val="2400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HDFS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832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AWS Elastic MapReduce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93228-4935-42AC-86F9-7147C8D94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431" y="2571750"/>
            <a:ext cx="2027528" cy="24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1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050202"/>
            <a:ext cx="8690137" cy="386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Cluster EMR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Master node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gerencia o cluster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Rastreia o status das tarefas, monitora o cluster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Única instância EC2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Também conhecido como “nó líder”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Core node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hospeda dados HDFS e executa tarefas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Node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executa tarefas, não hospeda dados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Opcional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Sem risco de perda de dados ao remover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Bom uso de instâncias pontuais</a:t>
            </a: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832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AWS Elastic MapReduce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125BE-D9ED-474A-AD72-BF5AAFEC9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515" y="1855960"/>
            <a:ext cx="2172897" cy="18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050202"/>
            <a:ext cx="8690137" cy="386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AWS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Glue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é um serviço de integração de dados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sem servidor 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que facilita descobrir, preparar e combinar dados para análise,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desenvolvimento da aplicação.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AWS </a:t>
            </a: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Glue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DataBrew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ferramenta visual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 enriquecer, limpar e normalizar os dados sem escrever código.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AWS </a:t>
            </a: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Glue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Elastic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permite utilizar SQL (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Structured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Query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 para combinar e replicar os dados em diferentes armazenamentos de dados.</a:t>
            </a: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832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AWS Glue</a:t>
            </a:r>
          </a:p>
        </p:txBody>
      </p:sp>
    </p:spTree>
    <p:extLst>
      <p:ext uri="{BB962C8B-B14F-4D97-AF65-F5344CB8AC3E}">
        <p14:creationId xmlns:p14="http://schemas.microsoft.com/office/powerpoint/2010/main" val="246600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050202"/>
            <a:ext cx="8690137" cy="386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Glue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Crawler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verifica dados em S3 e cria esquemas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Pode ser executado periodicamente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Preenche o Catálogo de Dados do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Glue</a:t>
            </a: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Armazena apenas a definição da tabela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Os dados originais permanecem no S3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Dados não estruturados são tratados como estruturados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Redshift Spectrum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Athena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EMR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Quicksight</a:t>
            </a: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832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AWS Glue</a:t>
            </a:r>
          </a:p>
        </p:txBody>
      </p:sp>
    </p:spTree>
    <p:extLst>
      <p:ext uri="{BB962C8B-B14F-4D97-AF65-F5344CB8AC3E}">
        <p14:creationId xmlns:p14="http://schemas.microsoft.com/office/powerpoint/2010/main" val="127938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832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AWS Glue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A6823-70CC-4574-970E-494C3F9E2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05" y="1121143"/>
            <a:ext cx="6906589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5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050202"/>
            <a:ext cx="8690137" cy="386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 de armazenamento de dados gerenciado em escala de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etabytes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desempenho 10 vezes melhor do que outros DW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Projetado para OLAP, não OLTP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Econômico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Interfaces SQL, ODBC, JDBC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Escala sob demanda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Replicação e backups integrados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Monitoramento via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CloudWatch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CloudTrail</a:t>
            </a: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832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AWS Redshift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E6881-0679-4F69-A044-BFE72BE2E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830" y="2272420"/>
            <a:ext cx="2373034" cy="280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7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050202"/>
            <a:ext cx="8690137" cy="386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Usos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Acelerar as cargas de trabalho de análise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Data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warehouse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data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lake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unificados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Modernização do data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warehouse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Analisar dados de vendas globais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Armazenar dados históricos do mercado de ações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Analisar impressões de anúncios e cliques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Dados de jogos agregados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Analisar tendências sociais</a:t>
            </a: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832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AWS Redshift</a:t>
            </a:r>
          </a:p>
        </p:txBody>
      </p:sp>
    </p:spTree>
    <p:extLst>
      <p:ext uri="{BB962C8B-B14F-4D97-AF65-F5344CB8AC3E}">
        <p14:creationId xmlns:p14="http://schemas.microsoft.com/office/powerpoint/2010/main" val="2306958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832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AWS Redshift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A2D347-0C8D-47D3-AE65-B2003F66A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970" y="989537"/>
            <a:ext cx="4544059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80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832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Mãos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à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obra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Google Shape;205;p6">
            <a:extLst>
              <a:ext uri="{FF2B5EF4-FFF2-40B4-BE49-F238E27FC236}">
                <a16:creationId xmlns:a16="http://schemas.microsoft.com/office/drawing/2014/main" id="{BC8AF09E-EA91-42A7-A358-8339A84E6B3D}"/>
              </a:ext>
            </a:extLst>
          </p:cNvPr>
          <p:cNvSpPr txBox="1"/>
          <p:nvPr/>
        </p:nvSpPr>
        <p:spPr>
          <a:xfrm>
            <a:off x="354275" y="1050202"/>
            <a:ext cx="8690137" cy="386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Criar uma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Delivery com o AWS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Kinesis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Firehose</a:t>
            </a: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Configurar inst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ância no AWS EC2</a:t>
            </a: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Gerar logs de processamento de dados com Python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Armazenar logs no AWS S3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• Manipular dados no AWS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Glue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Data 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Brew</a:t>
            </a: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80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832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B71AB8-FF7E-4A9E-93FA-99AF56B4D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32" y="1490662"/>
            <a:ext cx="6372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8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Live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026542" cy="396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Conceitos de ingestão, transformação e análise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dados;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Ferramentas da AWS: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SnowBall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Kinesis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MapReduce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Glue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Redshift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Implementação uma ferramenta de análise utilizando 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AWS Kinesis, S3 e Glue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DataBrew</a:t>
            </a:r>
            <a:endParaRPr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773638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Referencial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318695"/>
            <a:ext cx="8478025" cy="358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0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0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0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https://github.com/cassianobrexbit/dio-live-aws-bigdata-2.git</a:t>
            </a:r>
            <a:endParaRPr lang="pt-BR" sz="20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0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Snow</a:t>
            </a:r>
            <a:r>
              <a:rPr lang="pt-BR" sz="20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0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https://aws.amazon.com/pt/snow/</a:t>
            </a:r>
            <a:endParaRPr lang="pt-BR" sz="20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0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Kinesis</a:t>
            </a:r>
            <a:r>
              <a:rPr lang="pt-BR" sz="20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https://aws.amazon.com/pt/kinesis</a:t>
            </a:r>
            <a:r>
              <a:rPr lang="pt-BR" sz="20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/</a:t>
            </a:r>
            <a:endParaRPr lang="pt-BR" sz="20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0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Glue</a:t>
            </a:r>
            <a:r>
              <a:rPr lang="pt-BR" sz="20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0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https://aws.amazon.com/pt/glue/</a:t>
            </a:r>
            <a:endParaRPr lang="pt-BR" sz="20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0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EMR</a:t>
            </a:r>
            <a:r>
              <a:rPr lang="en-US" sz="20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https://aws.amazon.com/pt/emr/</a:t>
            </a:r>
            <a:endParaRPr lang="en-US" sz="20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en-US" sz="20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0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18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505838" y="1491630"/>
            <a:ext cx="155771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</a:t>
            </a:r>
            <a:r>
              <a:rPr lang="en-US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1</a:t>
            </a:r>
            <a:endParaRPr dirty="0"/>
          </a:p>
        </p:txBody>
      </p:sp>
      <p:sp>
        <p:nvSpPr>
          <p:cNvPr id="155" name="Google Shape;1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2267744" y="1548830"/>
            <a:ext cx="329977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Relembrando</a:t>
            </a: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Big Data</a:t>
            </a:r>
            <a:endParaRPr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515566" y="2283718"/>
            <a:ext cx="1547982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2</a:t>
            </a:r>
            <a:endParaRPr dirty="0"/>
          </a:p>
        </p:txBody>
      </p:sp>
      <p:sp>
        <p:nvSpPr>
          <p:cNvPr id="158" name="Google Shape;158;p17"/>
          <p:cNvSpPr/>
          <p:nvPr/>
        </p:nvSpPr>
        <p:spPr>
          <a:xfrm>
            <a:off x="2267744" y="2340918"/>
            <a:ext cx="43322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Ferramentas de Big Data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AWS</a:t>
            </a:r>
            <a:endParaRPr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525294" y="3075806"/>
            <a:ext cx="1538254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3</a:t>
            </a:r>
            <a:endParaRPr dirty="0"/>
          </a:p>
        </p:txBody>
      </p:sp>
      <p:sp>
        <p:nvSpPr>
          <p:cNvPr id="160" name="Google Shape;160;p17"/>
          <p:cNvSpPr/>
          <p:nvPr/>
        </p:nvSpPr>
        <p:spPr>
          <a:xfrm>
            <a:off x="2267744" y="3133006"/>
            <a:ext cx="35898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Prática</a:t>
            </a:r>
            <a:endParaRPr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 básico de Python, SSH e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Conta na AWS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Curiosidade e criatividade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269486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Big Data t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rata dos desafios de gerenciamento de dados que não podem ser resolvidos com bancos de dados tradicionais devido aos crescentes:</a:t>
            </a: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Volume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 varia de </a:t>
            </a:r>
            <a:r>
              <a: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terabytes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petabytes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de dados</a:t>
            </a: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  <a:tabLst/>
              <a:defRPr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Variedade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dados de ampla variedade de origens e formatos</a:t>
            </a: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  <a:tabLst/>
              <a:defRPr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Velocidade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 dados coletados, armazenados, processados e analisados em curtos períodos de tempo</a:t>
            </a: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52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548142"/>
            <a:ext cx="8478025" cy="335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falha em tratar corretamente dos desafios de big data causam:</a:t>
            </a:r>
          </a:p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scalada de custos</a:t>
            </a:r>
          </a:p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Redução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 produtividade e competitividade. </a:t>
            </a:r>
          </a:p>
          <a:p>
            <a:pPr lvl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estratégia sólida de big data pode ajudar as organizações a:</a:t>
            </a:r>
          </a:p>
          <a:p>
            <a:pPr indent="-381000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eduzir custos</a:t>
            </a:r>
          </a:p>
          <a:p>
            <a:pPr indent="-381000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anhar eficiência</a:t>
            </a: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E1E03A7D-4116-409B-BD29-BCC80497C20C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013988"/>
            <a:ext cx="8478025" cy="335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Na maioria dos casos, o processamento de big data envolve um fluxo de dados comum, da coleta de dados brutos ao consumo de informações práticas.</a:t>
            </a:r>
          </a:p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Coletar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dados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brutos</a:t>
            </a: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Armazenar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forma segura e escalável</a:t>
            </a: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Processar e analisar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transformando os dados</a:t>
            </a:r>
          </a:p>
          <a:p>
            <a:pPr indent="-381000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b="1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Consumir e visualizar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forma amigáve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 e agregando valor</a:t>
            </a:r>
            <a:endParaRPr lang="en-US" sz="2400" b="1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;p6">
            <a:extLst>
              <a:ext uri="{FF2B5EF4-FFF2-40B4-BE49-F238E27FC236}">
                <a16:creationId xmlns:a16="http://schemas.microsoft.com/office/drawing/2014/main" id="{F53AF5C1-B9F1-4074-8671-BB57263F3BCE}"/>
              </a:ext>
            </a:extLst>
          </p:cNvPr>
          <p:cNvSpPr txBox="1">
            <a:spLocks/>
          </p:cNvSpPr>
          <p:nvPr/>
        </p:nvSpPr>
        <p:spPr>
          <a:xfrm>
            <a:off x="311700" y="269486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052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Big Data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AWS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C5080-CFA5-4811-AFC3-B90CDEB06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6" y="1141584"/>
            <a:ext cx="9040487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1179</Words>
  <Application>Microsoft Office PowerPoint</Application>
  <PresentationFormat>On-screen Show (16:9)</PresentationFormat>
  <Paragraphs>165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Century Gothic</vt:lpstr>
      <vt:lpstr>Courier New</vt:lpstr>
      <vt:lpstr>Proxima Nova</vt:lpstr>
      <vt:lpstr>Calibri</vt:lpstr>
      <vt:lpstr>Arial</vt:lpstr>
      <vt:lpstr>Wingdings</vt:lpstr>
      <vt:lpstr>Simple Light</vt:lpstr>
      <vt:lpstr>Office Theme</vt:lpstr>
      <vt:lpstr>Cassiano Peres Analista e desenvolvedor de sistemas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Cassiano Peres</cp:lastModifiedBy>
  <cp:revision>50</cp:revision>
  <dcterms:modified xsi:type="dcterms:W3CDTF">2021-06-25T00:59:04Z</dcterms:modified>
</cp:coreProperties>
</file>