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BC097C-06D0-4304-8310-9C1D5EB5FDF4}">
  <a:tblStyle styleId="{ADBC097C-06D0-4304-8310-9C1D5EB5FD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grammierenlernenhq.de/java-grundlagen-rangfolge-der-java-operatore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b6f914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1b6f914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b6f9141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1b6f9141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Link für weitere Beispiele:</a:t>
            </a:r>
            <a:endParaRPr/>
          </a:p>
          <a:p>
            <a:pPr indent="0" lvl="0" marL="0" rtl="0" algn="l">
              <a:spcBef>
                <a:spcPts val="0"/>
              </a:spcBef>
              <a:spcAft>
                <a:spcPts val="0"/>
              </a:spcAft>
              <a:buNone/>
            </a:pPr>
            <a:r>
              <a:rPr lang="de" u="sng">
                <a:solidFill>
                  <a:schemeClr val="hlink"/>
                </a:solidFill>
                <a:hlinkClick r:id="rId2"/>
              </a:rPr>
              <a:t>Java-Grundlagen: Rangfolge der Java-Operatoren (programmierenlernenhq.de)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c778aa6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c778aa6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f9ac509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f9ac509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1b6f914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1b6f914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9ac509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9ac509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1b6f9141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1b6f9141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10521e7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10521e7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b6f9141c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b6f9141c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1b6f9141c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1b6f9141c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Über die Klasse System können Texte in der Konsole ausgegeben werden. Normale Texte werden über das Attribut out ausgegeben, über die Methode ‘print’. Wenn am Schluss der ausgegebenen Zeile direkt ein Zeilenumbruch gemacht werden soll, kann die Methode ‘println’ der Text ausgegeben werden. Dabei wird der </a:t>
            </a:r>
            <a:r>
              <a:rPr lang="de"/>
              <a:t>Cursor</a:t>
            </a:r>
            <a:r>
              <a:rPr lang="de"/>
              <a:t> direkt in die nächste Zeile gesetzt. Wenn Fehler auszugeben sind, kann hingegen das Attribut err verwendet werden. Mit err können dieselben Methoden wie bei out aufgerufen werden. Der Effekt ist, dass der Text als Fehler in der Konsole ausgegeben wird und daher auffälliger wird. Wie im Beispiel zu sehen ist, wird der Text sogar priorisiert und als erstes ausgegeben, sodass dem Ausführenden sofort auffällt, dass etwas schiefgelaufen ist. </a:t>
            </a:r>
            <a:endParaRPr/>
          </a:p>
          <a:p>
            <a:pPr indent="0" lvl="0" marL="0" rtl="0" algn="l">
              <a:spcBef>
                <a:spcPts val="0"/>
              </a:spcBef>
              <a:spcAft>
                <a:spcPts val="0"/>
              </a:spcAft>
              <a:buNone/>
            </a:pPr>
            <a:r>
              <a:rPr lang="de"/>
              <a:t>Grundsätzlich gilt: Es kann alles ausgegeben werden.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10521e7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10521e7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778aa61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778aa61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1b6f9141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1b6f9141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Zum Lesen von Texten oder Zahlen gibt es die Möglichkeit, einen Scanner </a:t>
            </a:r>
            <a:r>
              <a:rPr lang="de"/>
              <a:t>einzusetzen</a:t>
            </a:r>
            <a:r>
              <a:rPr lang="de"/>
              <a:t>. Um ein Objekt der Klasse Scanner erstellen zu können, ist ein InputStream notwendig. Dieser InputStream wird als Übergabeparameter im Konstruktor der Klasse Scanner mitgegeben. Den InputStream kann man sich vom Objekt System aus dem Attribut in holen, da das Attribut in ein Objekt der Klasse InputStream ist. Wird das Objekt wie dargestellt erstellt, kann es alle Texte oder Zahlen sowie Wahrheitswerte aus der Konsole lesen. Die Methoden next****() (nextLine(), nextDouble(), nextInt(), nextBoolean()...) liefern immer den entsprechenden Datentyp direkt zurück, sodass die eingelesenen Werte in Variablen oder Objekten gespeichert und im späteren Code verwendet werden können.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10521e7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10521e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1b6f9141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1b6f9141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1b6f914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1b6f914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programmierenlernenhq.de/java-grundlagen-rangfolge-der-java-operator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Tutorium Programmierung 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Nico Erzberger, Jonas Doerfler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Konstanten</a:t>
            </a:r>
            <a:endParaRPr/>
          </a:p>
        </p:txBody>
      </p:sp>
      <p:sp>
        <p:nvSpPr>
          <p:cNvPr id="202" name="Google Shape;20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de"/>
              <a:t>Konstanten sind Variablen, die nicht mehr verändert werden können. D.h. sie sind “schreibgeschützt”</a:t>
            </a:r>
            <a:endParaRPr/>
          </a:p>
          <a:p>
            <a:pPr indent="-304958" lvl="0" marL="457200" rtl="0" algn="l">
              <a:spcBef>
                <a:spcPts val="0"/>
              </a:spcBef>
              <a:spcAft>
                <a:spcPts val="0"/>
              </a:spcAft>
              <a:buSzPct val="100000"/>
              <a:buChar char="-"/>
            </a:pPr>
            <a:r>
              <a:rPr lang="de"/>
              <a:t>Das nachfolgende Beispiel zeigt eine Verwendung einer Konstante:</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de"/>
              <a:t>Das Beispiel gibt die Wertobergrenze des Datentyps long aus. Dieser Wert ist fix, er wird sich nie verändern, daher ist dies eine Konstante. Andere Beispiele sind die Zahlen wie PI oder die </a:t>
            </a:r>
            <a:r>
              <a:rPr lang="de"/>
              <a:t>eulersche</a:t>
            </a:r>
            <a:r>
              <a:rPr lang="de"/>
              <a:t> Zahl e. Konstanten sind an der Großschreibweise und der kursiven Schrift erkennbar.</a:t>
            </a:r>
            <a:endParaRPr/>
          </a:p>
          <a:p>
            <a:pPr indent="0" lvl="0" marL="0" rtl="0" algn="l">
              <a:spcBef>
                <a:spcPts val="1200"/>
              </a:spcBef>
              <a:spcAft>
                <a:spcPts val="1200"/>
              </a:spcAft>
              <a:buNone/>
            </a:pPr>
            <a:r>
              <a:rPr lang="de"/>
              <a:t>(Die Deklaration einer Konstante wird in einem späteren Tutorium erklärt)</a:t>
            </a:r>
            <a:endParaRPr/>
          </a:p>
        </p:txBody>
      </p:sp>
      <p:pic>
        <p:nvPicPr>
          <p:cNvPr id="203" name="Google Shape;203;p22"/>
          <p:cNvPicPr preferRelativeResize="0"/>
          <p:nvPr/>
        </p:nvPicPr>
        <p:blipFill>
          <a:blip r:embed="rId3">
            <a:alphaModFix/>
          </a:blip>
          <a:stretch>
            <a:fillRect/>
          </a:stretch>
        </p:blipFill>
        <p:spPr>
          <a:xfrm>
            <a:off x="2545949" y="2284600"/>
            <a:ext cx="4052100" cy="98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Operatoren</a:t>
            </a:r>
            <a:endParaRPr/>
          </a:p>
        </p:txBody>
      </p:sp>
      <p:graphicFrame>
        <p:nvGraphicFramePr>
          <p:cNvPr id="209" name="Google Shape;209;p23"/>
          <p:cNvGraphicFramePr/>
          <p:nvPr/>
        </p:nvGraphicFramePr>
        <p:xfrm>
          <a:off x="1197450" y="1070375"/>
          <a:ext cx="3000000" cy="3000000"/>
        </p:xfrm>
        <a:graphic>
          <a:graphicData uri="http://schemas.openxmlformats.org/drawingml/2006/table">
            <a:tbl>
              <a:tblPr>
                <a:noFill/>
                <a:tableStyleId>{ADBC097C-06D0-4304-8310-9C1D5EB5FDF4}</a:tableStyleId>
              </a:tblPr>
              <a:tblGrid>
                <a:gridCol w="3619500"/>
                <a:gridCol w="3619500"/>
              </a:tblGrid>
              <a:tr h="381000">
                <a:tc>
                  <a:txBody>
                    <a:bodyPr/>
                    <a:lstStyle/>
                    <a:p>
                      <a:pPr indent="0" lvl="0" marL="0" rtl="0" algn="l">
                        <a:spcBef>
                          <a:spcPts val="0"/>
                        </a:spcBef>
                        <a:spcAft>
                          <a:spcPts val="0"/>
                        </a:spcAft>
                        <a:buNone/>
                      </a:pPr>
                      <a:r>
                        <a:rPr lang="de">
                          <a:solidFill>
                            <a:schemeClr val="lt1"/>
                          </a:solidFill>
                        </a:rPr>
                        <a:t>Zeichen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Verwendung</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 + b</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 - b</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 * b</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 / b</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 % b</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a-</a:t>
                      </a:r>
                      <a:r>
                        <a:rPr lang="de">
                          <a:solidFill>
                            <a:schemeClr val="lt1"/>
                          </a:solidFill>
                        </a:rPr>
                        <a:t>- </a:t>
                      </a:r>
                      <a:endParaRPr>
                        <a:solidFill>
                          <a:schemeClr val="lt1"/>
                        </a:solidFill>
                      </a:endParaRPr>
                    </a:p>
                  </a:txBody>
                  <a:tcPr marT="91425" marB="91425" marR="91425" marL="91425"/>
                </a:tc>
              </a:tr>
            </a:tbl>
          </a:graphicData>
        </a:graphic>
      </p:graphicFrame>
      <p:sp>
        <p:nvSpPr>
          <p:cNvPr id="210" name="Google Shape;210;p23"/>
          <p:cNvSpPr txBox="1"/>
          <p:nvPr/>
        </p:nvSpPr>
        <p:spPr>
          <a:xfrm>
            <a:off x="3717100" y="4602475"/>
            <a:ext cx="526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100" u="sng">
                <a:solidFill>
                  <a:schemeClr val="hlink"/>
                </a:solidFill>
                <a:hlinkClick r:id="rId3"/>
              </a:rPr>
              <a:t>Java-Grundlagen: Rangfolge der Java-Operatoren (programmierenlernenhq.de)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Übung 3</a:t>
            </a:r>
            <a:endParaRPr/>
          </a:p>
        </p:txBody>
      </p:sp>
      <p:sp>
        <p:nvSpPr>
          <p:cNvPr id="216" name="Google Shape;21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lphaLcParenR"/>
            </a:pPr>
            <a:r>
              <a:rPr lang="de"/>
              <a:t>Erstelle zwei Konsolenausgaben, in denen nach zwei Zahlen gefragt wird. Lese jeweils anschließend beide Zahlen ein und speichere die Werte in Variablen. Addiere beide Zahlen und gib das Ergebnis über eine Konsolenausgabe aus.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lphaLcParenR"/>
            </a:pPr>
            <a:r>
              <a:rPr lang="de"/>
              <a:t>Ermittle die Fakultät von 5. Gib das Ergebnis in der Konsole aus.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lphaLcParenR"/>
            </a:pPr>
            <a:r>
              <a:rPr lang="de"/>
              <a:t>Ermittle das Volumen eines Zylinders mit dem Durchmesser von 17,5 und der Höhe von 8. Gib das Ergebnis in der Konsole aus.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Übung 4</a:t>
            </a:r>
            <a:endParaRPr/>
          </a:p>
        </p:txBody>
      </p:sp>
      <p:sp>
        <p:nvSpPr>
          <p:cNvPr id="222" name="Google Shape;22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lphaLcParenR"/>
            </a:pPr>
            <a:r>
              <a:rPr lang="de"/>
              <a:t>Schreibe ein Programm, das </a:t>
            </a:r>
            <a:r>
              <a:rPr lang="de"/>
              <a:t>die Fläche und den Umfang eines Rechtecks mit beliebigen Seitenlängen a und b berechnet und in der Konsole  ausgibt.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lphaLcParenR"/>
            </a:pPr>
            <a:r>
              <a:rPr lang="de"/>
              <a:t>Schreibe ein Programm, das für eine beliebige gefahrene Strecke und den zugehörigen Benzinverbrauch in Litern den Durchschnittsverbrauch des Autos in Litern pro 100 km berechnet und in der Konsole ausgibt.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Casting</a:t>
            </a:r>
            <a:endParaRPr/>
          </a:p>
        </p:txBody>
      </p:sp>
      <p:pic>
        <p:nvPicPr>
          <p:cNvPr id="228" name="Google Shape;228;p26"/>
          <p:cNvPicPr preferRelativeResize="0"/>
          <p:nvPr/>
        </p:nvPicPr>
        <p:blipFill>
          <a:blip r:embed="rId3">
            <a:alphaModFix/>
          </a:blip>
          <a:stretch>
            <a:fillRect/>
          </a:stretch>
        </p:blipFill>
        <p:spPr>
          <a:xfrm>
            <a:off x="1297488" y="1307850"/>
            <a:ext cx="7172325" cy="857250"/>
          </a:xfrm>
          <a:prstGeom prst="rect">
            <a:avLst/>
          </a:prstGeom>
          <a:noFill/>
          <a:ln>
            <a:noFill/>
          </a:ln>
        </p:spPr>
      </p:pic>
      <p:sp>
        <p:nvSpPr>
          <p:cNvPr id="229" name="Google Shape;229;p26"/>
          <p:cNvSpPr txBox="1"/>
          <p:nvPr/>
        </p:nvSpPr>
        <p:spPr>
          <a:xfrm>
            <a:off x="3154350" y="922950"/>
            <a:ext cx="3325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Automatische Typumwandlung möglich</a:t>
            </a:r>
            <a:r>
              <a:rPr lang="de"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pic>
        <p:nvPicPr>
          <p:cNvPr id="230" name="Google Shape;230;p26"/>
          <p:cNvPicPr preferRelativeResize="0"/>
          <p:nvPr/>
        </p:nvPicPr>
        <p:blipFill>
          <a:blip r:embed="rId4">
            <a:alphaModFix/>
          </a:blip>
          <a:stretch>
            <a:fillRect/>
          </a:stretch>
        </p:blipFill>
        <p:spPr>
          <a:xfrm>
            <a:off x="4488375" y="2571750"/>
            <a:ext cx="3981450" cy="895350"/>
          </a:xfrm>
          <a:prstGeom prst="rect">
            <a:avLst/>
          </a:prstGeom>
          <a:noFill/>
          <a:ln>
            <a:noFill/>
          </a:ln>
        </p:spPr>
      </p:pic>
      <p:sp>
        <p:nvSpPr>
          <p:cNvPr id="231" name="Google Shape;231;p26"/>
          <p:cNvSpPr txBox="1"/>
          <p:nvPr/>
        </p:nvSpPr>
        <p:spPr>
          <a:xfrm>
            <a:off x="4488375" y="2186850"/>
            <a:ext cx="345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Automatische </a:t>
            </a:r>
            <a:r>
              <a:rPr lang="de" sz="1300">
                <a:solidFill>
                  <a:schemeClr val="lt1"/>
                </a:solidFill>
                <a:latin typeface="Lato"/>
                <a:ea typeface="Lato"/>
                <a:cs typeface="Lato"/>
                <a:sym typeface="Lato"/>
              </a:rPr>
              <a:t>Typumwandlung Bsp.:</a:t>
            </a:r>
            <a:endParaRPr sz="1300">
              <a:solidFill>
                <a:schemeClr val="lt1"/>
              </a:solidFill>
              <a:latin typeface="Lato"/>
              <a:ea typeface="Lato"/>
              <a:cs typeface="Lato"/>
              <a:sym typeface="Lato"/>
            </a:endParaRPr>
          </a:p>
        </p:txBody>
      </p:sp>
      <p:pic>
        <p:nvPicPr>
          <p:cNvPr id="232" name="Google Shape;232;p26"/>
          <p:cNvPicPr preferRelativeResize="0"/>
          <p:nvPr/>
        </p:nvPicPr>
        <p:blipFill>
          <a:blip r:embed="rId5">
            <a:alphaModFix/>
          </a:blip>
          <a:stretch>
            <a:fillRect/>
          </a:stretch>
        </p:blipFill>
        <p:spPr>
          <a:xfrm>
            <a:off x="4488375" y="3935575"/>
            <a:ext cx="4295775" cy="933450"/>
          </a:xfrm>
          <a:prstGeom prst="rect">
            <a:avLst/>
          </a:prstGeom>
          <a:noFill/>
          <a:ln>
            <a:noFill/>
          </a:ln>
        </p:spPr>
      </p:pic>
      <p:sp>
        <p:nvSpPr>
          <p:cNvPr id="233" name="Google Shape;233;p26"/>
          <p:cNvSpPr txBox="1"/>
          <p:nvPr/>
        </p:nvSpPr>
        <p:spPr>
          <a:xfrm>
            <a:off x="4488375" y="3550675"/>
            <a:ext cx="345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Explizite </a:t>
            </a:r>
            <a:r>
              <a:rPr lang="de" sz="1300">
                <a:solidFill>
                  <a:schemeClr val="lt1"/>
                </a:solidFill>
                <a:latin typeface="Lato"/>
                <a:ea typeface="Lato"/>
                <a:cs typeface="Lato"/>
                <a:sym typeface="Lato"/>
              </a:rPr>
              <a:t>Typumwandlung Bsp.:</a:t>
            </a:r>
            <a:endParaRPr sz="1300">
              <a:solidFill>
                <a:schemeClr val="lt1"/>
              </a:solidFill>
              <a:latin typeface="Lato"/>
              <a:ea typeface="Lato"/>
              <a:cs typeface="Lato"/>
              <a:sym typeface="Lato"/>
            </a:endParaRPr>
          </a:p>
        </p:txBody>
      </p:sp>
      <p:pic>
        <p:nvPicPr>
          <p:cNvPr id="234" name="Google Shape;234;p26"/>
          <p:cNvPicPr preferRelativeResize="0"/>
          <p:nvPr/>
        </p:nvPicPr>
        <p:blipFill>
          <a:blip r:embed="rId6">
            <a:alphaModFix/>
          </a:blip>
          <a:stretch>
            <a:fillRect/>
          </a:stretch>
        </p:blipFill>
        <p:spPr>
          <a:xfrm>
            <a:off x="8336399" y="3608148"/>
            <a:ext cx="759050" cy="759027"/>
          </a:xfrm>
          <a:prstGeom prst="rect">
            <a:avLst/>
          </a:prstGeom>
          <a:noFill/>
          <a:ln>
            <a:noFill/>
          </a:ln>
        </p:spPr>
      </p:pic>
      <p:sp>
        <p:nvSpPr>
          <p:cNvPr id="235" name="Google Shape;235;p26"/>
          <p:cNvSpPr txBox="1"/>
          <p:nvPr>
            <p:ph idx="1" type="body"/>
          </p:nvPr>
        </p:nvSpPr>
        <p:spPr>
          <a:xfrm>
            <a:off x="1297500" y="2571750"/>
            <a:ext cx="3027000" cy="190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Automatisches Casting kann Java ohne Hinweise, aber nur in oben dargestellte Richtung (implizites Casting)</a:t>
            </a:r>
            <a:endParaRPr/>
          </a:p>
          <a:p>
            <a:pPr indent="-311150" lvl="0" marL="457200" rtl="0" algn="l">
              <a:spcBef>
                <a:spcPts val="0"/>
              </a:spcBef>
              <a:spcAft>
                <a:spcPts val="0"/>
              </a:spcAft>
              <a:buSzPts val="1300"/>
              <a:buChar char="-"/>
            </a:pPr>
            <a:r>
              <a:rPr lang="de"/>
              <a:t>Bei explizitem Casting kann Information verloren gehen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Übung 5</a:t>
            </a:r>
            <a:endParaRPr/>
          </a:p>
        </p:txBody>
      </p:sp>
      <p:sp>
        <p:nvSpPr>
          <p:cNvPr id="241" name="Google Shape;241;p27"/>
          <p:cNvSpPr txBox="1"/>
          <p:nvPr>
            <p:ph idx="1" type="body"/>
          </p:nvPr>
        </p:nvSpPr>
        <p:spPr>
          <a:xfrm>
            <a:off x="1297500" y="1249325"/>
            <a:ext cx="7038900" cy="3229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lphaLcParenR"/>
            </a:pPr>
            <a:r>
              <a:rPr lang="de"/>
              <a:t>Es soll der Verdienst eines Studierenden ausgerechnet werden. Dieser erfasst seine Arbeitszeit minutenweise und bekommt 12,50 € pro Stunde bezahlt. Schreibe ein Programm, das für eine gegebene Zeitdauer in Minuten (ganze Minuten!) diese als Dezimalzahl in Stunden und den entsprechenden Verdienst auf der Konsole ausgibt.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lphaLcParenR"/>
            </a:pPr>
            <a:r>
              <a:rPr lang="de"/>
              <a:t>Ein(e) Studierende(r) erreicht folgende Noten, die als Variablen platzsparend (!) deklariert und abgespeichert werden sollen:</a:t>
            </a:r>
            <a:endParaRPr/>
          </a:p>
          <a:p>
            <a:pPr indent="-298450" lvl="1" marL="914400" rtl="0" algn="l">
              <a:spcBef>
                <a:spcPts val="0"/>
              </a:spcBef>
              <a:spcAft>
                <a:spcPts val="0"/>
              </a:spcAft>
              <a:buSzPts val="1100"/>
              <a:buAutoNum type="romanLcParenR"/>
            </a:pPr>
            <a:r>
              <a:rPr lang="de"/>
              <a:t>1 </a:t>
            </a:r>
            <a:endParaRPr/>
          </a:p>
          <a:p>
            <a:pPr indent="-298450" lvl="1" marL="914400" rtl="0" algn="l">
              <a:spcBef>
                <a:spcPts val="0"/>
              </a:spcBef>
              <a:spcAft>
                <a:spcPts val="0"/>
              </a:spcAft>
              <a:buSzPts val="1100"/>
              <a:buAutoNum type="romanLcParenR"/>
            </a:pPr>
            <a:r>
              <a:rPr lang="de"/>
              <a:t>1,3</a:t>
            </a:r>
            <a:endParaRPr/>
          </a:p>
          <a:p>
            <a:pPr indent="-298450" lvl="1" marL="914400" rtl="0" algn="l">
              <a:spcBef>
                <a:spcPts val="0"/>
              </a:spcBef>
              <a:spcAft>
                <a:spcPts val="0"/>
              </a:spcAft>
              <a:buSzPts val="1100"/>
              <a:buAutoNum type="romanLcParenR"/>
            </a:pPr>
            <a:r>
              <a:rPr lang="de"/>
              <a:t>2</a:t>
            </a:r>
            <a:endParaRPr/>
          </a:p>
          <a:p>
            <a:pPr indent="-298450" lvl="1" marL="914400" rtl="0" algn="l">
              <a:spcBef>
                <a:spcPts val="0"/>
              </a:spcBef>
              <a:spcAft>
                <a:spcPts val="0"/>
              </a:spcAft>
              <a:buSzPts val="1100"/>
              <a:buAutoNum type="romanLcParenR"/>
            </a:pPr>
            <a:r>
              <a:rPr lang="de"/>
              <a:t>1,1</a:t>
            </a:r>
            <a:endParaRPr/>
          </a:p>
          <a:p>
            <a:pPr indent="0" lvl="0" marL="457200" rtl="0" algn="l">
              <a:spcBef>
                <a:spcPts val="1200"/>
              </a:spcBef>
              <a:spcAft>
                <a:spcPts val="1200"/>
              </a:spcAft>
              <a:buNone/>
            </a:pPr>
            <a:r>
              <a:rPr lang="de"/>
              <a:t>Schreibe ein Programm, das daraus die </a:t>
            </a:r>
            <a:r>
              <a:rPr lang="de"/>
              <a:t>Durchschnittsnote</a:t>
            </a:r>
            <a:r>
              <a:rPr lang="de"/>
              <a:t> berechnet und auf der Konsole ausgibt.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Zeichenketten</a:t>
            </a:r>
            <a:endParaRPr/>
          </a:p>
        </p:txBody>
      </p:sp>
      <p:sp>
        <p:nvSpPr>
          <p:cNvPr id="247" name="Google Shape;247;p28"/>
          <p:cNvSpPr txBox="1"/>
          <p:nvPr>
            <p:ph idx="1" type="body"/>
          </p:nvPr>
        </p:nvSpPr>
        <p:spPr>
          <a:xfrm>
            <a:off x="1297500" y="1567550"/>
            <a:ext cx="6202200" cy="1693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Datentyp: String</a:t>
            </a:r>
            <a:endParaRPr/>
          </a:p>
          <a:p>
            <a:pPr indent="-311150" lvl="0" marL="457200" rtl="0" algn="l">
              <a:spcBef>
                <a:spcPts val="0"/>
              </a:spcBef>
              <a:spcAft>
                <a:spcPts val="0"/>
              </a:spcAft>
              <a:buSzPts val="1300"/>
              <a:buChar char="-"/>
            </a:pPr>
            <a:r>
              <a:rPr lang="de"/>
              <a:t>String ist </a:t>
            </a:r>
            <a:r>
              <a:rPr b="1" lang="de"/>
              <a:t>kein </a:t>
            </a:r>
            <a:r>
              <a:rPr lang="de"/>
              <a:t>primitiver Datentyp</a:t>
            </a:r>
            <a:endParaRPr/>
          </a:p>
          <a:p>
            <a:pPr indent="-311150" lvl="0" marL="457200" rtl="0" algn="l">
              <a:spcBef>
                <a:spcPts val="0"/>
              </a:spcBef>
              <a:spcAft>
                <a:spcPts val="0"/>
              </a:spcAft>
              <a:buSzPts val="1300"/>
              <a:buChar char="-"/>
            </a:pPr>
            <a:r>
              <a:rPr lang="de"/>
              <a:t>Variablen vom Typ String speichern Zeichenketten</a:t>
            </a:r>
            <a:endParaRPr/>
          </a:p>
          <a:p>
            <a:pPr indent="-311150" lvl="0" marL="457200" rtl="0" algn="l">
              <a:spcBef>
                <a:spcPts val="0"/>
              </a:spcBef>
              <a:spcAft>
                <a:spcPts val="0"/>
              </a:spcAft>
              <a:buSzPts val="1300"/>
              <a:buChar char="-"/>
            </a:pPr>
            <a:r>
              <a:rPr lang="de"/>
              <a:t>Die Klasse String bietet viele Zusatzfunktionen und für gespeicherte Strings (später mehr dazu …)</a:t>
            </a:r>
            <a:endParaRPr/>
          </a:p>
        </p:txBody>
      </p:sp>
      <p:pic>
        <p:nvPicPr>
          <p:cNvPr id="248" name="Google Shape;248;p28"/>
          <p:cNvPicPr preferRelativeResize="0"/>
          <p:nvPr/>
        </p:nvPicPr>
        <p:blipFill>
          <a:blip r:embed="rId3">
            <a:alphaModFix/>
          </a:blip>
          <a:stretch>
            <a:fillRect/>
          </a:stretch>
        </p:blipFill>
        <p:spPr>
          <a:xfrm>
            <a:off x="1297500" y="3831475"/>
            <a:ext cx="4143097" cy="359950"/>
          </a:xfrm>
          <a:prstGeom prst="rect">
            <a:avLst/>
          </a:prstGeom>
          <a:noFill/>
          <a:ln>
            <a:noFill/>
          </a:ln>
        </p:spPr>
      </p:pic>
      <p:sp>
        <p:nvSpPr>
          <p:cNvPr id="249" name="Google Shape;249;p28"/>
          <p:cNvSpPr txBox="1"/>
          <p:nvPr/>
        </p:nvSpPr>
        <p:spPr>
          <a:xfrm>
            <a:off x="1297500" y="3446575"/>
            <a:ext cx="345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Deklaration und Zuweisung:</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Übung 6</a:t>
            </a:r>
            <a:endParaRPr/>
          </a:p>
        </p:txBody>
      </p:sp>
      <p:sp>
        <p:nvSpPr>
          <p:cNvPr id="255" name="Google Shape;25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Erstelle einen Dialog, welcher nach Vor- und Nachname, der Größe, dem Studienjahr, Studiengang und Kurs fragt und nachfragt, ob man Raucher ist oder nicht. Es sind zu allen Werten passende Datentypen zu wählen. Alle Daten sollen in einem “Profil” ausgegeben werden. Das Profil soll wie folgt aufgebaut sein:</a:t>
            </a:r>
            <a:endParaRPr/>
          </a:p>
          <a:p>
            <a:pPr indent="0" lvl="0" marL="0" rtl="0" algn="l">
              <a:spcBef>
                <a:spcPts val="1200"/>
              </a:spcBef>
              <a:spcAft>
                <a:spcPts val="1200"/>
              </a:spcAft>
              <a:buNone/>
            </a:pPr>
            <a:r>
              <a:rPr lang="de"/>
              <a:t>Name des Studenten: (Vorname) (Nachname)</a:t>
            </a:r>
            <a:br>
              <a:rPr lang="de"/>
            </a:br>
            <a:r>
              <a:rPr lang="de"/>
              <a:t>Des Studiengangs: (</a:t>
            </a:r>
            <a:r>
              <a:rPr lang="de"/>
              <a:t>Studiengang</a:t>
            </a:r>
            <a:r>
              <a:rPr lang="de"/>
              <a:t>) im Studienjahr (Studienjahr)</a:t>
            </a:r>
            <a:br>
              <a:rPr lang="de"/>
            </a:br>
            <a:r>
              <a:rPr lang="de"/>
              <a:t>Im Kurs: (Kurs)</a:t>
            </a:r>
            <a:br>
              <a:rPr lang="de"/>
            </a:br>
            <a:r>
              <a:rPr lang="de"/>
              <a:t>Der Student hat eine Körpergröße von (Größe) in Meter und (umgerechnete Größe) in Fuß</a:t>
            </a:r>
            <a:br>
              <a:rPr lang="de"/>
            </a:br>
            <a:r>
              <a:rPr lang="de"/>
              <a:t>Raucher: (raucherStatus)</a:t>
            </a:r>
            <a:br>
              <a:rPr lang="de"/>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Main Methode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Main Methode startet das Programm</a:t>
            </a:r>
            <a:endParaRPr/>
          </a:p>
          <a:p>
            <a:pPr indent="-311150" lvl="0" marL="457200" rtl="0" algn="l">
              <a:spcBef>
                <a:spcPts val="0"/>
              </a:spcBef>
              <a:spcAft>
                <a:spcPts val="0"/>
              </a:spcAft>
              <a:buSzPts val="1300"/>
              <a:buChar char="-"/>
            </a:pPr>
            <a:r>
              <a:rPr lang="de"/>
              <a:t>Sie ist immer statisch und kann eine Reihe von Argumenten beinhalten</a:t>
            </a:r>
            <a:endParaRPr/>
          </a:p>
          <a:p>
            <a:pPr indent="-311150" lvl="0" marL="457200" rtl="0" algn="l">
              <a:spcBef>
                <a:spcPts val="0"/>
              </a:spcBef>
              <a:spcAft>
                <a:spcPts val="0"/>
              </a:spcAft>
              <a:buSzPts val="1300"/>
              <a:buChar char="-"/>
            </a:pPr>
            <a:r>
              <a:rPr lang="de"/>
              <a:t>Befindet sich meist in einer “Startklasse”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2286000" y="2683725"/>
            <a:ext cx="45720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Konsolenausgabe</a:t>
            </a:r>
            <a:endParaRPr/>
          </a:p>
        </p:txBody>
      </p:sp>
      <p:pic>
        <p:nvPicPr>
          <p:cNvPr id="148" name="Google Shape;148;p15"/>
          <p:cNvPicPr preferRelativeResize="0"/>
          <p:nvPr/>
        </p:nvPicPr>
        <p:blipFill>
          <a:blip r:embed="rId3">
            <a:alphaModFix/>
          </a:blip>
          <a:stretch>
            <a:fillRect/>
          </a:stretch>
        </p:blipFill>
        <p:spPr>
          <a:xfrm>
            <a:off x="1936325" y="1307850"/>
            <a:ext cx="5467350" cy="1266825"/>
          </a:xfrm>
          <a:prstGeom prst="rect">
            <a:avLst/>
          </a:prstGeom>
          <a:noFill/>
          <a:ln>
            <a:noFill/>
          </a:ln>
        </p:spPr>
      </p:pic>
      <p:pic>
        <p:nvPicPr>
          <p:cNvPr id="149" name="Google Shape;149;p15"/>
          <p:cNvPicPr preferRelativeResize="0"/>
          <p:nvPr/>
        </p:nvPicPr>
        <p:blipFill>
          <a:blip r:embed="rId4">
            <a:alphaModFix/>
          </a:blip>
          <a:stretch>
            <a:fillRect/>
          </a:stretch>
        </p:blipFill>
        <p:spPr>
          <a:xfrm>
            <a:off x="2616550" y="3164375"/>
            <a:ext cx="3676650" cy="112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Escape Sequences</a:t>
            </a:r>
            <a:endParaRPr/>
          </a:p>
        </p:txBody>
      </p:sp>
      <p:graphicFrame>
        <p:nvGraphicFramePr>
          <p:cNvPr id="155" name="Google Shape;155;p16"/>
          <p:cNvGraphicFramePr/>
          <p:nvPr/>
        </p:nvGraphicFramePr>
        <p:xfrm>
          <a:off x="1362050" y="1162675"/>
          <a:ext cx="3000000" cy="3000000"/>
        </p:xfrm>
        <a:graphic>
          <a:graphicData uri="http://schemas.openxmlformats.org/drawingml/2006/table">
            <a:tbl>
              <a:tblPr>
                <a:noFill/>
                <a:tableStyleId>{ADBC097C-06D0-4304-8310-9C1D5EB5FDF4}</a:tableStyleId>
              </a:tblPr>
              <a:tblGrid>
                <a:gridCol w="3619500"/>
                <a:gridCol w="3619500"/>
              </a:tblGrid>
              <a:tr h="381000">
                <a:tc>
                  <a:txBody>
                    <a:bodyPr/>
                    <a:lstStyle/>
                    <a:p>
                      <a:pPr indent="0" lvl="0" marL="0" rtl="0" algn="l">
                        <a:spcBef>
                          <a:spcPts val="0"/>
                        </a:spcBef>
                        <a:spcAft>
                          <a:spcPts val="0"/>
                        </a:spcAft>
                        <a:buNone/>
                      </a:pPr>
                      <a:r>
                        <a:rPr lang="de">
                          <a:solidFill>
                            <a:schemeClr val="lt1"/>
                          </a:solidFill>
                        </a:rPr>
                        <a:t>Escape Sequence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Beschreibung</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Ein Tabulator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Eine Rücktaste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fügt eine neue Zeile ein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de">
                          <a:solidFill>
                            <a:schemeClr val="lt1"/>
                          </a:solidFill>
                        </a:rPr>
                        <a:t>Ein Wagenrücklauf</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de">
                          <a:solidFill>
                            <a:schemeClr val="lt1"/>
                          </a:solidFill>
                        </a:rPr>
                        <a:t>\f</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solidFill>
                            <a:schemeClr val="lt1"/>
                          </a:solidFill>
                        </a:rPr>
                        <a:t>Ein Seitenvorschub</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solidFill>
                            <a:schemeClr val="lt1"/>
                          </a:solidFill>
                        </a:rPr>
                        <a:t>fügt ein einfaches Anführungszeichen ein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solidFill>
                            <a:schemeClr val="lt1"/>
                          </a:solidFill>
                        </a:rPr>
                        <a:t>fügt ein doppeltes Anführungszeichen ein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de">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de">
                          <a:solidFill>
                            <a:schemeClr val="lt1"/>
                          </a:solidFill>
                        </a:rPr>
                        <a:t>fügt einen backslash ein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Übung 1</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lphaLcParenR"/>
            </a:pPr>
            <a:r>
              <a:rPr lang="de"/>
              <a:t>Mache 2 Konsolenausgaben mittels System.out.print (ohne ln) mit einem Zeilenumbruch.</a:t>
            </a:r>
            <a:endParaRPr/>
          </a:p>
          <a:p>
            <a:pPr indent="-311150" lvl="0" marL="457200" rtl="0" algn="l">
              <a:spcBef>
                <a:spcPts val="0"/>
              </a:spcBef>
              <a:spcAft>
                <a:spcPts val="0"/>
              </a:spcAft>
              <a:buSzPts val="1300"/>
              <a:buAutoNum type="alphaLcParenR"/>
            </a:pPr>
            <a:r>
              <a:rPr lang="de"/>
              <a:t>Baue folgende Konsolenausgabe mit Hilfe des Tabs nach:</a:t>
            </a:r>
            <a:endParaRPr/>
          </a:p>
          <a:p>
            <a:pPr indent="0" lvl="0" marL="45720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1906649" y="2571750"/>
            <a:ext cx="4557850" cy="148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Konsoleneingabe</a:t>
            </a:r>
            <a:endParaRPr/>
          </a:p>
        </p:txBody>
      </p:sp>
      <p:sp>
        <p:nvSpPr>
          <p:cNvPr id="168" name="Google Shape;168;p18"/>
          <p:cNvSpPr txBox="1"/>
          <p:nvPr>
            <p:ph idx="1" type="body"/>
          </p:nvPr>
        </p:nvSpPr>
        <p:spPr>
          <a:xfrm>
            <a:off x="1297500" y="1181075"/>
            <a:ext cx="7038900" cy="188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Zuerst muss ein Scanner erstellt werden. Dieser wird wie folgt erstellt: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Mit dem Methodenaufruf “nextLine()” wird die nächste Zeile in der Konsole gelesen. </a:t>
            </a:r>
            <a:endParaRPr/>
          </a:p>
          <a:p>
            <a:pPr indent="-311150" lvl="0" marL="457200" rtl="0" algn="l">
              <a:spcBef>
                <a:spcPts val="0"/>
              </a:spcBef>
              <a:spcAft>
                <a:spcPts val="0"/>
              </a:spcAft>
              <a:buSzPts val="1300"/>
              <a:buChar char="-"/>
            </a:pPr>
            <a:r>
              <a:rPr lang="de"/>
              <a:t>Wichtig: Ein Scanner sollte immer nach Gebrauch geschlossen werden!</a:t>
            </a:r>
            <a:endParaRPr/>
          </a:p>
        </p:txBody>
      </p:sp>
      <p:pic>
        <p:nvPicPr>
          <p:cNvPr id="169" name="Google Shape;169;p18"/>
          <p:cNvPicPr preferRelativeResize="0"/>
          <p:nvPr/>
        </p:nvPicPr>
        <p:blipFill>
          <a:blip r:embed="rId3">
            <a:alphaModFix/>
          </a:blip>
          <a:stretch>
            <a:fillRect/>
          </a:stretch>
        </p:blipFill>
        <p:spPr>
          <a:xfrm>
            <a:off x="2056625" y="1557850"/>
            <a:ext cx="3855350" cy="627425"/>
          </a:xfrm>
          <a:prstGeom prst="rect">
            <a:avLst/>
          </a:prstGeom>
          <a:noFill/>
          <a:ln>
            <a:noFill/>
          </a:ln>
        </p:spPr>
      </p:pic>
      <p:pic>
        <p:nvPicPr>
          <p:cNvPr id="170" name="Google Shape;170;p18"/>
          <p:cNvPicPr preferRelativeResize="0"/>
          <p:nvPr/>
        </p:nvPicPr>
        <p:blipFill>
          <a:blip r:embed="rId4">
            <a:alphaModFix/>
          </a:blip>
          <a:stretch>
            <a:fillRect/>
          </a:stretch>
        </p:blipFill>
        <p:spPr>
          <a:xfrm>
            <a:off x="2735588" y="3152973"/>
            <a:ext cx="4162725" cy="108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Übung 2</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Programmiert ein Programm, welches die Konsolenaus- und eingabe erzeugt. </a:t>
            </a:r>
            <a:endParaRPr/>
          </a:p>
        </p:txBody>
      </p:sp>
      <p:pic>
        <p:nvPicPr>
          <p:cNvPr id="177" name="Google Shape;177;p19"/>
          <p:cNvPicPr preferRelativeResize="0"/>
          <p:nvPr/>
        </p:nvPicPr>
        <p:blipFill>
          <a:blip r:embed="rId3">
            <a:alphaModFix/>
          </a:blip>
          <a:stretch>
            <a:fillRect/>
          </a:stretch>
        </p:blipFill>
        <p:spPr>
          <a:xfrm>
            <a:off x="2490625" y="2478985"/>
            <a:ext cx="4162725" cy="108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Datentypen</a:t>
            </a:r>
            <a:endParaRPr/>
          </a:p>
        </p:txBody>
      </p:sp>
      <p:pic>
        <p:nvPicPr>
          <p:cNvPr id="183" name="Google Shape;183;p20"/>
          <p:cNvPicPr preferRelativeResize="0"/>
          <p:nvPr/>
        </p:nvPicPr>
        <p:blipFill>
          <a:blip r:embed="rId3">
            <a:alphaModFix/>
          </a:blip>
          <a:stretch>
            <a:fillRect/>
          </a:stretch>
        </p:blipFill>
        <p:spPr>
          <a:xfrm>
            <a:off x="1297501" y="1063600"/>
            <a:ext cx="7038901" cy="3822565"/>
          </a:xfrm>
          <a:prstGeom prst="rect">
            <a:avLst/>
          </a:prstGeom>
          <a:noFill/>
          <a:ln>
            <a:noFill/>
          </a:ln>
        </p:spPr>
      </p:pic>
      <p:sp>
        <p:nvSpPr>
          <p:cNvPr id="184" name="Google Shape;184;p20"/>
          <p:cNvSpPr/>
          <p:nvPr/>
        </p:nvSpPr>
        <p:spPr>
          <a:xfrm>
            <a:off x="3764250" y="4002700"/>
            <a:ext cx="574800" cy="30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Variablen</a:t>
            </a:r>
            <a:endParaRPr/>
          </a:p>
        </p:txBody>
      </p:sp>
      <p:sp>
        <p:nvSpPr>
          <p:cNvPr id="190" name="Google Shape;190;p21"/>
          <p:cNvSpPr txBox="1"/>
          <p:nvPr>
            <p:ph idx="1" type="body"/>
          </p:nvPr>
        </p:nvSpPr>
        <p:spPr>
          <a:xfrm>
            <a:off x="1297500" y="1149375"/>
            <a:ext cx="4636200" cy="332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Speichern einen Wert des angegebenen Datentyps</a:t>
            </a:r>
            <a:endParaRPr/>
          </a:p>
          <a:p>
            <a:pPr indent="-311150" lvl="0" marL="457200" rtl="0" algn="l">
              <a:spcBef>
                <a:spcPts val="0"/>
              </a:spcBef>
              <a:spcAft>
                <a:spcPts val="0"/>
              </a:spcAft>
              <a:buSzPts val="1300"/>
              <a:buChar char="-"/>
            </a:pPr>
            <a:r>
              <a:rPr lang="de"/>
              <a:t>Namenskonvention: </a:t>
            </a:r>
            <a:r>
              <a:rPr b="1" lang="de"/>
              <a:t>lowerCamelCase</a:t>
            </a:r>
            <a:endParaRPr b="1"/>
          </a:p>
          <a:p>
            <a:pPr indent="-311150" lvl="0" marL="457200" rtl="0" algn="l">
              <a:spcBef>
                <a:spcPts val="0"/>
              </a:spcBef>
              <a:spcAft>
                <a:spcPts val="0"/>
              </a:spcAft>
              <a:buSzPts val="1300"/>
              <a:buChar char="-"/>
            </a:pPr>
            <a:r>
              <a:rPr lang="de"/>
              <a:t>Name muss für den Gültigkeitsbereich eindeutig sein</a:t>
            </a:r>
            <a:endParaRPr/>
          </a:p>
          <a:p>
            <a:pPr indent="-311150" lvl="0" marL="457200" rtl="0" algn="l">
              <a:spcBef>
                <a:spcPts val="0"/>
              </a:spcBef>
              <a:spcAft>
                <a:spcPts val="0"/>
              </a:spcAft>
              <a:buSzPts val="1300"/>
              <a:buChar char="-"/>
            </a:pPr>
            <a:r>
              <a:rPr lang="de"/>
              <a:t>Gültigkeitsbereiche</a:t>
            </a:r>
            <a:r>
              <a:rPr lang="de"/>
              <a:t> sind z. B.</a:t>
            </a:r>
            <a:endParaRPr/>
          </a:p>
          <a:p>
            <a:pPr indent="-311150" lvl="1" marL="914400" rtl="0" algn="l">
              <a:spcBef>
                <a:spcPts val="0"/>
              </a:spcBef>
              <a:spcAft>
                <a:spcPts val="0"/>
              </a:spcAft>
              <a:buSzPts val="1300"/>
              <a:buChar char="-"/>
            </a:pPr>
            <a:r>
              <a:rPr i="1" lang="de" sz="1300"/>
              <a:t>Klassen</a:t>
            </a:r>
            <a:endParaRPr i="1" sz="1300"/>
          </a:p>
          <a:p>
            <a:pPr indent="-311150" lvl="1" marL="914400" rtl="0" algn="l">
              <a:spcBef>
                <a:spcPts val="0"/>
              </a:spcBef>
              <a:spcAft>
                <a:spcPts val="0"/>
              </a:spcAft>
              <a:buSzPts val="1300"/>
              <a:buChar char="-"/>
            </a:pPr>
            <a:r>
              <a:rPr i="1" lang="de" sz="1300"/>
              <a:t>Methoden</a:t>
            </a:r>
            <a:endParaRPr i="1" sz="1300"/>
          </a:p>
          <a:p>
            <a:pPr indent="-311150" lvl="1" marL="914400" rtl="0" algn="l">
              <a:spcBef>
                <a:spcPts val="0"/>
              </a:spcBef>
              <a:spcAft>
                <a:spcPts val="0"/>
              </a:spcAft>
              <a:buSzPts val="1300"/>
              <a:buChar char="-"/>
            </a:pPr>
            <a:r>
              <a:rPr i="1" lang="de" sz="1300"/>
              <a:t>Schleifen ua. Kontrollstrukturen</a:t>
            </a:r>
            <a:endParaRPr i="1" sz="1300"/>
          </a:p>
          <a:p>
            <a:pPr indent="-311150" lvl="0" marL="457200" rtl="0" algn="l">
              <a:spcBef>
                <a:spcPts val="0"/>
              </a:spcBef>
              <a:spcAft>
                <a:spcPts val="0"/>
              </a:spcAft>
              <a:buSzPts val="1300"/>
              <a:buChar char="-"/>
            </a:pPr>
            <a:r>
              <a:rPr lang="de"/>
              <a:t>Am Ende des Gültigkeitsbereichs wird die Variable gelöscht (Garbage Collector)</a:t>
            </a:r>
            <a:endParaRPr/>
          </a:p>
        </p:txBody>
      </p:sp>
      <p:pic>
        <p:nvPicPr>
          <p:cNvPr id="191" name="Google Shape;191;p21"/>
          <p:cNvPicPr preferRelativeResize="0"/>
          <p:nvPr/>
        </p:nvPicPr>
        <p:blipFill>
          <a:blip r:embed="rId3">
            <a:alphaModFix/>
          </a:blip>
          <a:stretch>
            <a:fillRect/>
          </a:stretch>
        </p:blipFill>
        <p:spPr>
          <a:xfrm>
            <a:off x="6488425" y="1149375"/>
            <a:ext cx="1504950" cy="514350"/>
          </a:xfrm>
          <a:prstGeom prst="rect">
            <a:avLst/>
          </a:prstGeom>
          <a:noFill/>
          <a:ln>
            <a:noFill/>
          </a:ln>
        </p:spPr>
      </p:pic>
      <p:sp>
        <p:nvSpPr>
          <p:cNvPr id="192" name="Google Shape;192;p21"/>
          <p:cNvSpPr txBox="1"/>
          <p:nvPr/>
        </p:nvSpPr>
        <p:spPr>
          <a:xfrm>
            <a:off x="6488425" y="764475"/>
            <a:ext cx="120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Deklaration:</a:t>
            </a:r>
            <a:endParaRPr sz="1300">
              <a:solidFill>
                <a:schemeClr val="lt1"/>
              </a:solidFill>
              <a:latin typeface="Lato"/>
              <a:ea typeface="Lato"/>
              <a:cs typeface="Lato"/>
              <a:sym typeface="Lato"/>
            </a:endParaRPr>
          </a:p>
        </p:txBody>
      </p:sp>
      <p:pic>
        <p:nvPicPr>
          <p:cNvPr id="193" name="Google Shape;193;p21"/>
          <p:cNvPicPr preferRelativeResize="0"/>
          <p:nvPr/>
        </p:nvPicPr>
        <p:blipFill>
          <a:blip r:embed="rId4">
            <a:alphaModFix/>
          </a:blip>
          <a:stretch>
            <a:fillRect/>
          </a:stretch>
        </p:blipFill>
        <p:spPr>
          <a:xfrm>
            <a:off x="6488425" y="2160950"/>
            <a:ext cx="1638300" cy="485775"/>
          </a:xfrm>
          <a:prstGeom prst="rect">
            <a:avLst/>
          </a:prstGeom>
          <a:noFill/>
          <a:ln>
            <a:noFill/>
          </a:ln>
        </p:spPr>
      </p:pic>
      <p:sp>
        <p:nvSpPr>
          <p:cNvPr id="194" name="Google Shape;194;p21"/>
          <p:cNvSpPr txBox="1"/>
          <p:nvPr/>
        </p:nvSpPr>
        <p:spPr>
          <a:xfrm>
            <a:off x="6488425" y="1776050"/>
            <a:ext cx="150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Wertzuweisung</a:t>
            </a:r>
            <a:r>
              <a:rPr lang="de"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pic>
        <p:nvPicPr>
          <p:cNvPr id="195" name="Google Shape;195;p21"/>
          <p:cNvPicPr preferRelativeResize="0"/>
          <p:nvPr/>
        </p:nvPicPr>
        <p:blipFill>
          <a:blip r:embed="rId5">
            <a:alphaModFix/>
          </a:blip>
          <a:stretch>
            <a:fillRect/>
          </a:stretch>
        </p:blipFill>
        <p:spPr>
          <a:xfrm>
            <a:off x="6488425" y="3143950"/>
            <a:ext cx="1914525" cy="495300"/>
          </a:xfrm>
          <a:prstGeom prst="rect">
            <a:avLst/>
          </a:prstGeom>
          <a:noFill/>
          <a:ln>
            <a:noFill/>
          </a:ln>
        </p:spPr>
      </p:pic>
      <p:sp>
        <p:nvSpPr>
          <p:cNvPr id="196" name="Google Shape;196;p21"/>
          <p:cNvSpPr txBox="1"/>
          <p:nvPr/>
        </p:nvSpPr>
        <p:spPr>
          <a:xfrm>
            <a:off x="6488500" y="2787613"/>
            <a:ext cx="150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300">
                <a:solidFill>
                  <a:schemeClr val="lt1"/>
                </a:solidFill>
                <a:latin typeface="Lato"/>
                <a:ea typeface="Lato"/>
                <a:cs typeface="Lato"/>
                <a:sym typeface="Lato"/>
              </a:rPr>
              <a:t>Kombination</a:t>
            </a:r>
            <a:r>
              <a:rPr lang="de"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