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1" r:id="rId5"/>
    <p:sldId id="262" r:id="rId6"/>
    <p:sldId id="265" r:id="rId7"/>
    <p:sldId id="263" r:id="rId8"/>
    <p:sldId id="264" r:id="rId9"/>
    <p:sldId id="266" r:id="rId10"/>
    <p:sldId id="267" r:id="rId11"/>
    <p:sldId id="268" r:id="rId12"/>
    <p:sldId id="260"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D3E"/>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118" d="100"/>
          <a:sy n="118" d="100"/>
        </p:scale>
        <p:origin x="114"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09816-73DF-4934-9AE0-7B068FB4B60D}" type="datetimeFigureOut">
              <a:rPr lang="sv-SE" smtClean="0"/>
              <a:t>2020-01-21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A188-D091-4F81-9FAA-985B3A0B8754}" type="slidenum">
              <a:rPr lang="sv-SE" smtClean="0"/>
              <a:t>‹#›</a:t>
            </a:fld>
            <a:endParaRPr lang="sv-SE"/>
          </a:p>
        </p:txBody>
      </p:sp>
    </p:spTree>
    <p:extLst>
      <p:ext uri="{BB962C8B-B14F-4D97-AF65-F5344CB8AC3E}">
        <p14:creationId xmlns:p14="http://schemas.microsoft.com/office/powerpoint/2010/main" val="67660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423A188-D091-4F81-9FAA-985B3A0B8754}" type="slidenum">
              <a:rPr lang="sv-SE" smtClean="0"/>
              <a:t>2</a:t>
            </a:fld>
            <a:endParaRPr lang="sv-SE"/>
          </a:p>
        </p:txBody>
      </p:sp>
    </p:spTree>
    <p:extLst>
      <p:ext uri="{BB962C8B-B14F-4D97-AF65-F5344CB8AC3E}">
        <p14:creationId xmlns:p14="http://schemas.microsoft.com/office/powerpoint/2010/main" val="369838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B76D4158-B571-4DFC-80CA-713419F4597C}" type="datetimeFigureOut">
              <a:rPr lang="sv-SE" smtClean="0"/>
              <a:t>2020-01-21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104850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76D4158-B571-4DFC-80CA-713419F4597C}" type="datetimeFigureOut">
              <a:rPr lang="sv-SE" smtClean="0"/>
              <a:t>2020-01-21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37312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76D4158-B571-4DFC-80CA-713419F4597C}" type="datetimeFigureOut">
              <a:rPr lang="sv-SE" smtClean="0"/>
              <a:t>2020-01-21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427666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76D4158-B571-4DFC-80CA-713419F4597C}" type="datetimeFigureOut">
              <a:rPr lang="sv-SE" smtClean="0"/>
              <a:t>2020-01-21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482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6D4158-B571-4DFC-80CA-713419F4597C}" type="datetimeFigureOut">
              <a:rPr lang="sv-SE" smtClean="0"/>
              <a:t>2020-01-21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320991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B76D4158-B571-4DFC-80CA-713419F4597C}" type="datetimeFigureOut">
              <a:rPr lang="sv-SE" smtClean="0"/>
              <a:t>2020-01-21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54332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B76D4158-B571-4DFC-80CA-713419F4597C}" type="datetimeFigureOut">
              <a:rPr lang="sv-SE" smtClean="0"/>
              <a:t>2020-01-21</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36481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B76D4158-B571-4DFC-80CA-713419F4597C}" type="datetimeFigureOut">
              <a:rPr lang="sv-SE" smtClean="0"/>
              <a:t>2020-01-21</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60474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D4158-B571-4DFC-80CA-713419F4597C}" type="datetimeFigureOut">
              <a:rPr lang="sv-SE" smtClean="0"/>
              <a:t>2020-01-21</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151042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6D4158-B571-4DFC-80CA-713419F4597C}" type="datetimeFigureOut">
              <a:rPr lang="sv-SE" smtClean="0"/>
              <a:t>2020-01-21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28618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6D4158-B571-4DFC-80CA-713419F4597C}" type="datetimeFigureOut">
              <a:rPr lang="sv-SE" smtClean="0"/>
              <a:t>2020-01-21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249A56A-E29F-41EE-9063-2956908E6FD1}" type="slidenum">
              <a:rPr lang="sv-SE" smtClean="0"/>
              <a:t>‹#›</a:t>
            </a:fld>
            <a:endParaRPr lang="sv-SE"/>
          </a:p>
        </p:txBody>
      </p:sp>
    </p:spTree>
    <p:extLst>
      <p:ext uri="{BB962C8B-B14F-4D97-AF65-F5344CB8AC3E}">
        <p14:creationId xmlns:p14="http://schemas.microsoft.com/office/powerpoint/2010/main" val="417264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D4158-B571-4DFC-80CA-713419F4597C}" type="datetimeFigureOut">
              <a:rPr lang="sv-SE" smtClean="0"/>
              <a:t>2020-01-21</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9A56A-E29F-41EE-9063-2956908E6FD1}" type="slidenum">
              <a:rPr lang="sv-SE" smtClean="0"/>
              <a:t>‹#›</a:t>
            </a:fld>
            <a:endParaRPr lang="sv-SE"/>
          </a:p>
        </p:txBody>
      </p:sp>
    </p:spTree>
    <p:extLst>
      <p:ext uri="{BB962C8B-B14F-4D97-AF65-F5344CB8AC3E}">
        <p14:creationId xmlns:p14="http://schemas.microsoft.com/office/powerpoint/2010/main" val="109859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ABDA: </a:t>
            </a:r>
            <a:r>
              <a:rPr lang="sv-SE" dirty="0" err="1" smtClean="0"/>
              <a:t>Assignment</a:t>
            </a:r>
            <a:r>
              <a:rPr lang="sv-SE" dirty="0" smtClean="0"/>
              <a:t> 7</a:t>
            </a:r>
            <a:endParaRPr lang="sv-SE" dirty="0"/>
          </a:p>
        </p:txBody>
      </p:sp>
      <p:sp>
        <p:nvSpPr>
          <p:cNvPr id="3" name="Subtitle 2"/>
          <p:cNvSpPr>
            <a:spLocks noGrp="1"/>
          </p:cNvSpPr>
          <p:nvPr>
            <p:ph type="subTitle" idx="1"/>
          </p:nvPr>
        </p:nvSpPr>
        <p:spPr/>
        <p:txBody>
          <a:bodyPr/>
          <a:lstStyle/>
          <a:p>
            <a:r>
              <a:rPr lang="sv-SE" dirty="0" smtClean="0"/>
              <a:t>2020-01-21</a:t>
            </a:r>
            <a:endParaRPr lang="sv-SE" dirty="0"/>
          </a:p>
        </p:txBody>
      </p:sp>
    </p:spTree>
    <p:extLst>
      <p:ext uri="{BB962C8B-B14F-4D97-AF65-F5344CB8AC3E}">
        <p14:creationId xmlns:p14="http://schemas.microsoft.com/office/powerpoint/2010/main" val="14481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fontAlgn="base">
              <a:buNone/>
            </a:pPr>
            <a:r>
              <a:rPr lang="sv-SE" b="1" dirty="0" err="1" smtClean="0"/>
              <a:t>Question</a:t>
            </a:r>
            <a:r>
              <a:rPr lang="sv-SE" b="1" dirty="0" smtClean="0"/>
              <a:t> </a:t>
            </a:r>
            <a:r>
              <a:rPr lang="sv-SE" b="1" dirty="0" smtClean="0"/>
              <a:t>6:</a:t>
            </a:r>
            <a:r>
              <a:rPr lang="sv-SE" dirty="0" smtClean="0"/>
              <a:t/>
            </a:r>
            <a:br>
              <a:rPr lang="sv-SE" dirty="0" smtClean="0"/>
            </a:br>
            <a:r>
              <a:rPr lang="en-US" sz="2000" dirty="0"/>
              <a:t>When reporting your findings, you may follow section 25.1 on how to report Bayesian analysis using MCMC. However, this too cumbersome to for this Assignment. My suggestion is that you read section 25.1 and create the same bullet list as </a:t>
            </a:r>
            <a:r>
              <a:rPr lang="en-US" sz="2000" dirty="0" err="1"/>
              <a:t>Kruschke</a:t>
            </a:r>
            <a:r>
              <a:rPr lang="en-US" sz="2000" dirty="0"/>
              <a:t> has. In your bullet list, explain what you have not done according to </a:t>
            </a:r>
            <a:r>
              <a:rPr lang="en-US" sz="2000" dirty="0" err="1"/>
              <a:t>Kruschke</a:t>
            </a:r>
            <a:r>
              <a:rPr lang="en-US" sz="2000" dirty="0"/>
              <a:t> and similarly what you have </a:t>
            </a:r>
            <a:r>
              <a:rPr lang="en-US" sz="2000" dirty="0" smtClean="0"/>
              <a:t>done</a:t>
            </a:r>
          </a:p>
          <a:p>
            <a:pPr marL="0" indent="0" fontAlgn="base">
              <a:buNone/>
            </a:pPr>
            <a:endParaRPr lang="en-US" sz="2000" dirty="0" smtClean="0"/>
          </a:p>
          <a:p>
            <a:pPr fontAlgn="base"/>
            <a:r>
              <a:rPr lang="en-US" sz="2000" b="1" dirty="0" smtClean="0"/>
              <a:t>MCMC details: </a:t>
            </a:r>
            <a:r>
              <a:rPr lang="en-US" sz="2000" dirty="0" smtClean="0"/>
              <a:t>Divergence occurred in the chains. Low effective sample size due to one chain getting stuck for long periods. Problematic parameters seem to be primarily in tau1 when it goes close to 0.</a:t>
            </a:r>
            <a:endParaRPr lang="en-US" sz="2000" b="1" dirty="0"/>
          </a:p>
          <a:p>
            <a:pPr marL="0" indent="0" fontAlgn="base">
              <a:buNone/>
            </a:pPr>
            <a:endParaRPr lang="en-US" sz="2000" dirty="0" smtClean="0"/>
          </a:p>
        </p:txBody>
      </p:sp>
      <p:pic>
        <p:nvPicPr>
          <p:cNvPr id="2" name="Picture 1"/>
          <p:cNvPicPr>
            <a:picLocks noChangeAspect="1"/>
          </p:cNvPicPr>
          <p:nvPr/>
        </p:nvPicPr>
        <p:blipFill>
          <a:blip r:embed="rId2"/>
          <a:stretch>
            <a:fillRect/>
          </a:stretch>
        </p:blipFill>
        <p:spPr>
          <a:xfrm>
            <a:off x="672915" y="3308968"/>
            <a:ext cx="3308368" cy="3072056"/>
          </a:xfrm>
          <a:prstGeom prst="rect">
            <a:avLst/>
          </a:prstGeom>
        </p:spPr>
      </p:pic>
    </p:spTree>
    <p:extLst>
      <p:ext uri="{BB962C8B-B14F-4D97-AF65-F5344CB8AC3E}">
        <p14:creationId xmlns:p14="http://schemas.microsoft.com/office/powerpoint/2010/main" val="110517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fontAlgn="base">
              <a:buNone/>
            </a:pPr>
            <a:r>
              <a:rPr lang="sv-SE" b="1" dirty="0" err="1" smtClean="0"/>
              <a:t>Question</a:t>
            </a:r>
            <a:r>
              <a:rPr lang="sv-SE" b="1" dirty="0" smtClean="0"/>
              <a:t> </a:t>
            </a:r>
            <a:r>
              <a:rPr lang="sv-SE" b="1" dirty="0" smtClean="0"/>
              <a:t>6:</a:t>
            </a:r>
            <a:r>
              <a:rPr lang="sv-SE" dirty="0" smtClean="0"/>
              <a:t/>
            </a:r>
            <a:br>
              <a:rPr lang="sv-SE" dirty="0" smtClean="0"/>
            </a:br>
            <a:r>
              <a:rPr lang="en-US" sz="2000" dirty="0"/>
              <a:t>When reporting your findings, you may follow section 25.1 on how to report Bayesian analysis using MCMC. However, this too cumbersome to for this Assignment. My suggestion is that you read section 25.1 and create the same bullet list as </a:t>
            </a:r>
            <a:r>
              <a:rPr lang="en-US" sz="2000" dirty="0" err="1"/>
              <a:t>Kruschke</a:t>
            </a:r>
            <a:r>
              <a:rPr lang="en-US" sz="2000" dirty="0"/>
              <a:t> has. In your bullet list, explain what you have not done according to </a:t>
            </a:r>
            <a:r>
              <a:rPr lang="en-US" sz="2000" dirty="0" err="1"/>
              <a:t>Kruschke</a:t>
            </a:r>
            <a:r>
              <a:rPr lang="en-US" sz="2000" dirty="0"/>
              <a:t> and similarly what you have </a:t>
            </a:r>
            <a:r>
              <a:rPr lang="en-US" sz="2000" dirty="0" smtClean="0"/>
              <a:t>done</a:t>
            </a:r>
          </a:p>
          <a:p>
            <a:pPr marL="0" indent="0" fontAlgn="base">
              <a:buNone/>
            </a:pPr>
            <a:endParaRPr lang="en-US" sz="2000" dirty="0" smtClean="0"/>
          </a:p>
          <a:p>
            <a:pPr fontAlgn="base"/>
            <a:r>
              <a:rPr lang="en-US" sz="2000" b="1" dirty="0" smtClean="0"/>
              <a:t>Interpretation: </a:t>
            </a:r>
            <a:endParaRPr lang="en-US" sz="2000" dirty="0"/>
          </a:p>
          <a:p>
            <a:pPr marL="0" indent="0" fontAlgn="base">
              <a:buNone/>
            </a:pPr>
            <a:r>
              <a:rPr lang="en-US" sz="2000" dirty="0" smtClean="0"/>
              <a:t>Adults seem initially to have faster reaction </a:t>
            </a:r>
            <a:r>
              <a:rPr lang="en-US" sz="2000" dirty="0" smtClean="0"/>
              <a:t>times than the children. However the learning rate for the children is larger than for adults.</a:t>
            </a:r>
            <a:endParaRPr lang="en-US" sz="2000" dirty="0" smtClean="0"/>
          </a:p>
        </p:txBody>
      </p:sp>
    </p:spTree>
    <p:extLst>
      <p:ext uri="{BB962C8B-B14F-4D97-AF65-F5344CB8AC3E}">
        <p14:creationId xmlns:p14="http://schemas.microsoft.com/office/powerpoint/2010/main" val="250276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130590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Model</a:t>
            </a:r>
            <a:r>
              <a:rPr lang="sv-SE" dirty="0" smtClean="0"/>
              <a:t> </a:t>
            </a:r>
            <a:r>
              <a:rPr lang="sv-SE" dirty="0" err="1" smtClean="0"/>
              <a:t>structure</a:t>
            </a:r>
            <a:endParaRPr lang="sv-SE" dirty="0"/>
          </a:p>
        </p:txBody>
      </p:sp>
      <p:sp>
        <p:nvSpPr>
          <p:cNvPr id="7" name="Rectangle 6"/>
          <p:cNvSpPr/>
          <p:nvPr/>
        </p:nvSpPr>
        <p:spPr>
          <a:xfrm>
            <a:off x="222422" y="1348062"/>
            <a:ext cx="11755394" cy="5047536"/>
          </a:xfrm>
          <a:prstGeom prst="rect">
            <a:avLst/>
          </a:prstGeom>
        </p:spPr>
        <p:txBody>
          <a:bodyPr wrap="square">
            <a:spAutoFit/>
          </a:bodyPr>
          <a:lstStyle/>
          <a:p>
            <a:r>
              <a:rPr lang="sv-SE" sz="1400" b="0" dirty="0" err="1" smtClean="0">
                <a:solidFill>
                  <a:srgbClr val="F76D47"/>
                </a:solidFill>
                <a:effectLst/>
                <a:latin typeface="Consolas" panose="020B0609020204030204" pitchFamily="49" charset="0"/>
              </a:rPr>
              <a:t>transformed</a:t>
            </a:r>
            <a:r>
              <a:rPr lang="sv-SE" sz="1400" b="0" dirty="0" smtClean="0">
                <a:solidFill>
                  <a:srgbClr val="F76D47"/>
                </a:solidFill>
                <a:effectLst/>
                <a:latin typeface="Consolas" panose="020B0609020204030204" pitchFamily="49" charset="0"/>
              </a:rPr>
              <a:t> data</a:t>
            </a:r>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7C4DFF"/>
                </a:solidFill>
                <a:effectLst/>
                <a:latin typeface="Consolas" panose="020B0609020204030204" pitchFamily="49" charset="0"/>
              </a:rPr>
              <a:t>vector</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N_data</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log_reaction_time</a:t>
            </a:r>
            <a:r>
              <a:rPr lang="sv-SE" sz="1400" b="0" dirty="0" smtClean="0">
                <a:solidFill>
                  <a:srgbClr val="90A4AE"/>
                </a:solidFill>
                <a:effectLst/>
                <a:latin typeface="Consolas" panose="020B0609020204030204" pitchFamily="49" charset="0"/>
              </a:rPr>
              <a:t>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6182B8"/>
                </a:solidFill>
                <a:effectLst/>
                <a:latin typeface="Consolas" panose="020B0609020204030204" pitchFamily="49" charset="0"/>
              </a:rPr>
              <a:t>log</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reaction_time</a:t>
            </a:r>
            <a:r>
              <a:rPr lang="sv-SE" sz="1400" b="0" dirty="0" smtClean="0">
                <a:solidFill>
                  <a:srgbClr val="90A4AE"/>
                </a:solidFill>
                <a:effectLst/>
                <a:latin typeface="Consolas" panose="020B0609020204030204" pitchFamily="49" charset="0"/>
              </a:rPr>
              <a:t>)</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r>
            <a:br>
              <a:rPr lang="sv-SE" sz="1400" b="0" dirty="0" smtClean="0">
                <a:solidFill>
                  <a:srgbClr val="90A4AE"/>
                </a:solidFill>
                <a:effectLst/>
                <a:latin typeface="Consolas" panose="020B0609020204030204" pitchFamily="49" charset="0"/>
              </a:rPr>
            </a:br>
            <a:r>
              <a:rPr lang="sv-SE" sz="1400" b="0" dirty="0" smtClean="0">
                <a:solidFill>
                  <a:srgbClr val="F76D47"/>
                </a:solidFill>
                <a:effectLst/>
                <a:latin typeface="Consolas" panose="020B0609020204030204" pitchFamily="49" charset="0"/>
              </a:rPr>
              <a:t>parameters</a:t>
            </a:r>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i="1" dirty="0" smtClean="0">
                <a:solidFill>
                  <a:srgbClr val="90A4AE"/>
                </a:solidFill>
                <a:effectLst/>
                <a:latin typeface="Consolas" panose="020B0609020204030204" pitchFamily="49" charset="0"/>
              </a:rPr>
              <a:t>// Group </a:t>
            </a:r>
            <a:r>
              <a:rPr lang="sv-SE" sz="1400" b="0" i="1" dirty="0" err="1" smtClean="0">
                <a:solidFill>
                  <a:srgbClr val="90A4AE"/>
                </a:solidFill>
                <a:effectLst/>
                <a:latin typeface="Consolas" panose="020B0609020204030204" pitchFamily="49" charset="0"/>
              </a:rPr>
              <a:t>level</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7C4DFF"/>
                </a:solidFill>
                <a:effectLst/>
                <a:latin typeface="Consolas" panose="020B0609020204030204" pitchFamily="49" charset="0"/>
              </a:rPr>
              <a:t>vector</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 mu</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7C4DFF"/>
                </a:solidFill>
                <a:effectLst/>
                <a:latin typeface="Consolas" panose="020B0609020204030204" pitchFamily="49" charset="0"/>
              </a:rPr>
              <a:t>vector</a:t>
            </a:r>
            <a:r>
              <a:rPr lang="sv-SE" sz="1400" b="0" dirty="0" smtClean="0">
                <a:solidFill>
                  <a:srgbClr val="7C4DFF"/>
                </a:solidFill>
                <a:effectLst/>
                <a:latin typeface="Consolas" panose="020B0609020204030204" pitchFamily="49" charset="0"/>
              </a:rPr>
              <a:t>&lt;</a:t>
            </a:r>
            <a:r>
              <a:rPr lang="sv-SE" sz="1400" b="0" dirty="0" err="1" smtClean="0">
                <a:solidFill>
                  <a:srgbClr val="F76D47"/>
                </a:solidFill>
                <a:effectLst/>
                <a:latin typeface="Consolas" panose="020B0609020204030204" pitchFamily="49" charset="0"/>
              </a:rPr>
              <a:t>lower</a:t>
            </a:r>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F76D47"/>
                </a:solidFill>
                <a:effectLst/>
                <a:latin typeface="Consolas" panose="020B0609020204030204" pitchFamily="49" charset="0"/>
              </a:rPr>
              <a:t>0</a:t>
            </a:r>
            <a:r>
              <a:rPr lang="sv-SE" sz="1400" b="0" dirty="0" smtClean="0">
                <a:solidFill>
                  <a:srgbClr val="7C4DFF"/>
                </a:solidFill>
                <a:effectLst/>
                <a:latin typeface="Consolas" panose="020B0609020204030204" pitchFamily="49" charset="0"/>
              </a:rPr>
              <a:t>&gt;</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tau</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7C4DFF"/>
                </a:solidFill>
                <a:effectLst/>
                <a:latin typeface="Consolas" panose="020B0609020204030204" pitchFamily="49" charset="0"/>
              </a:rPr>
              <a:t>vector</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phi</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i="1" dirty="0" smtClean="0">
                <a:solidFill>
                  <a:srgbClr val="90A4AE"/>
                </a:solidFill>
                <a:effectLst/>
                <a:latin typeface="Consolas" panose="020B0609020204030204" pitchFamily="49" charset="0"/>
              </a:rPr>
              <a:t>// </a:t>
            </a:r>
            <a:r>
              <a:rPr lang="sv-SE" sz="1400" b="0" i="1" dirty="0" err="1" smtClean="0">
                <a:solidFill>
                  <a:srgbClr val="90A4AE"/>
                </a:solidFill>
                <a:effectLst/>
                <a:latin typeface="Consolas" panose="020B0609020204030204" pitchFamily="49" charset="0"/>
              </a:rPr>
              <a:t>Individual</a:t>
            </a:r>
            <a:r>
              <a:rPr lang="sv-SE" sz="1400" b="0" i="1" dirty="0" smtClean="0">
                <a:solidFill>
                  <a:srgbClr val="90A4AE"/>
                </a:solidFill>
                <a:effectLst/>
                <a:latin typeface="Consolas" panose="020B0609020204030204" pitchFamily="49" charset="0"/>
              </a:rPr>
              <a:t> </a:t>
            </a:r>
            <a:r>
              <a:rPr lang="sv-SE" sz="1400" b="0" i="1" dirty="0" err="1" smtClean="0">
                <a:solidFill>
                  <a:srgbClr val="90A4AE"/>
                </a:solidFill>
                <a:effectLst/>
                <a:latin typeface="Consolas" panose="020B0609020204030204" pitchFamily="49" charset="0"/>
              </a:rPr>
              <a:t>level</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7C4DFF"/>
                </a:solidFill>
                <a:effectLst/>
                <a:latin typeface="Consolas" panose="020B0609020204030204" pitchFamily="49" charset="0"/>
              </a:rPr>
              <a:t>vector</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N_subjects</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theta</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smtClean="0">
                <a:solidFill>
                  <a:srgbClr val="7C4DFF"/>
                </a:solidFill>
                <a:effectLst/>
                <a:latin typeface="Consolas" panose="020B0609020204030204" pitchFamily="49" charset="0"/>
              </a:rPr>
              <a:t>real&lt;</a:t>
            </a:r>
            <a:r>
              <a:rPr lang="sv-SE" sz="1400" b="0" dirty="0" err="1" smtClean="0">
                <a:solidFill>
                  <a:srgbClr val="F76D47"/>
                </a:solidFill>
                <a:effectLst/>
                <a:latin typeface="Consolas" panose="020B0609020204030204" pitchFamily="49" charset="0"/>
              </a:rPr>
              <a:t>lower</a:t>
            </a:r>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F76D47"/>
                </a:solidFill>
                <a:effectLst/>
                <a:latin typeface="Consolas" panose="020B0609020204030204" pitchFamily="49" charset="0"/>
              </a:rPr>
              <a:t>0</a:t>
            </a:r>
            <a:r>
              <a:rPr lang="sv-SE" sz="1400" b="0" dirty="0" smtClean="0">
                <a:solidFill>
                  <a:srgbClr val="7C4DFF"/>
                </a:solidFill>
                <a:effectLst/>
                <a:latin typeface="Consolas" panose="020B0609020204030204" pitchFamily="49" charset="0"/>
              </a:rPr>
              <a:t>&gt;</a:t>
            </a:r>
            <a:r>
              <a:rPr lang="sv-SE" sz="1400" b="0" dirty="0" smtClean="0">
                <a:solidFill>
                  <a:srgbClr val="90A4AE"/>
                </a:solidFill>
                <a:effectLst/>
                <a:latin typeface="Consolas" panose="020B0609020204030204" pitchFamily="49" charset="0"/>
              </a:rPr>
              <a:t> sigma</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39ADB5"/>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p>
          <a:p>
            <a:r>
              <a:rPr lang="sv-SE" sz="1400" b="0" dirty="0" smtClean="0">
                <a:solidFill>
                  <a:srgbClr val="90A4AE"/>
                </a:solidFill>
                <a:effectLst/>
                <a:latin typeface="Consolas" panose="020B0609020204030204" pitchFamily="49" charset="0"/>
              </a:rPr>
              <a:t/>
            </a:r>
            <a:br>
              <a:rPr lang="sv-SE" sz="1400" b="0" dirty="0" smtClean="0">
                <a:solidFill>
                  <a:srgbClr val="90A4AE"/>
                </a:solidFill>
                <a:effectLst/>
                <a:latin typeface="Consolas" panose="020B0609020204030204" pitchFamily="49" charset="0"/>
              </a:rPr>
            </a:br>
            <a:r>
              <a:rPr lang="sv-SE" sz="1400" b="0" dirty="0" err="1" smtClean="0">
                <a:solidFill>
                  <a:srgbClr val="F76D47"/>
                </a:solidFill>
                <a:effectLst/>
                <a:latin typeface="Consolas" panose="020B0609020204030204" pitchFamily="49" charset="0"/>
              </a:rPr>
              <a:t>model</a:t>
            </a:r>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i="1" dirty="0" smtClean="0">
                <a:solidFill>
                  <a:srgbClr val="39ADB5"/>
                </a:solidFill>
                <a:effectLst/>
                <a:latin typeface="Consolas" panose="020B0609020204030204" pitchFamily="49" charset="0"/>
              </a:rPr>
              <a:t>for</a:t>
            </a:r>
            <a:r>
              <a:rPr lang="sv-SE" sz="1400" b="0" dirty="0" smtClean="0">
                <a:solidFill>
                  <a:srgbClr val="90A4AE"/>
                </a:solidFill>
                <a:effectLst/>
                <a:latin typeface="Consolas" panose="020B0609020204030204" pitchFamily="49" charset="0"/>
              </a:rPr>
              <a:t> (i </a:t>
            </a:r>
            <a:r>
              <a:rPr lang="sv-SE" sz="1400" b="0" i="1" dirty="0" smtClean="0">
                <a:solidFill>
                  <a:srgbClr val="39ADB5"/>
                </a:solidFill>
                <a:effectLst/>
                <a:latin typeface="Consolas" panose="020B0609020204030204" pitchFamily="49" charset="0"/>
              </a:rPr>
              <a:t>in</a:t>
            </a:r>
            <a:r>
              <a:rPr lang="sv-SE" sz="1400" b="0" dirty="0" smtClean="0">
                <a:solidFill>
                  <a:srgbClr val="90A4AE"/>
                </a:solidFill>
                <a:effectLst/>
                <a:latin typeface="Consolas" panose="020B0609020204030204" pitchFamily="49" charset="0"/>
              </a:rPr>
              <a:t> </a:t>
            </a:r>
            <a:r>
              <a:rPr lang="sv-SE" sz="1400" b="0" dirty="0" smtClean="0">
                <a:solidFill>
                  <a:srgbClr val="F76D47"/>
                </a:solidFill>
                <a:effectLst/>
                <a:latin typeface="Consolas" panose="020B0609020204030204" pitchFamily="49" charset="0"/>
              </a:rPr>
              <a:t>1</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N_data)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log_reaction_time</a:t>
            </a:r>
            <a:r>
              <a:rPr lang="sv-SE" sz="1400" b="0" dirty="0" smtClean="0">
                <a:solidFill>
                  <a:srgbClr val="90A4AE"/>
                </a:solidFill>
                <a:effectLst/>
                <a:latin typeface="Consolas" panose="020B0609020204030204" pitchFamily="49" charset="0"/>
              </a:rPr>
              <a:t>[i]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6182B8"/>
                </a:solidFill>
                <a:effectLst/>
                <a:latin typeface="Consolas" panose="020B0609020204030204" pitchFamily="49" charset="0"/>
              </a:rPr>
              <a:t>normal</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theta</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1</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subjects</a:t>
            </a:r>
            <a:r>
              <a:rPr lang="sv-SE" sz="1400" b="0" dirty="0" smtClean="0">
                <a:solidFill>
                  <a:srgbClr val="90A4AE"/>
                </a:solidFill>
                <a:effectLst/>
                <a:latin typeface="Consolas" panose="020B0609020204030204" pitchFamily="49" charset="0"/>
              </a:rPr>
              <a:t>[i]]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theta</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subjects</a:t>
            </a:r>
            <a:r>
              <a:rPr lang="sv-SE" sz="1400" b="0" dirty="0" smtClean="0">
                <a:solidFill>
                  <a:srgbClr val="90A4AE"/>
                </a:solidFill>
                <a:effectLst/>
                <a:latin typeface="Consolas" panose="020B0609020204030204" pitchFamily="49" charset="0"/>
              </a:rPr>
              <a:t>[i]]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attempts</a:t>
            </a:r>
            <a:r>
              <a:rPr lang="sv-SE" sz="1400" b="0" dirty="0" smtClean="0">
                <a:solidFill>
                  <a:srgbClr val="90A4AE"/>
                </a:solidFill>
                <a:effectLst/>
                <a:latin typeface="Consolas" panose="020B0609020204030204" pitchFamily="49" charset="0"/>
              </a:rPr>
              <a:t>[i] , sigma)</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i="1" dirty="0" smtClean="0">
                <a:solidFill>
                  <a:srgbClr val="39ADB5"/>
                </a:solidFill>
                <a:effectLst/>
                <a:latin typeface="Consolas" panose="020B0609020204030204" pitchFamily="49" charset="0"/>
              </a:rPr>
              <a:t>for</a:t>
            </a:r>
            <a:r>
              <a:rPr lang="sv-SE" sz="1400" b="0" dirty="0" smtClean="0">
                <a:solidFill>
                  <a:srgbClr val="90A4AE"/>
                </a:solidFill>
                <a:effectLst/>
                <a:latin typeface="Consolas" panose="020B0609020204030204" pitchFamily="49" charset="0"/>
              </a:rPr>
              <a:t> (i </a:t>
            </a:r>
            <a:r>
              <a:rPr lang="sv-SE" sz="1400" b="0" i="1" dirty="0" smtClean="0">
                <a:solidFill>
                  <a:srgbClr val="39ADB5"/>
                </a:solidFill>
                <a:effectLst/>
                <a:latin typeface="Consolas" panose="020B0609020204030204" pitchFamily="49" charset="0"/>
              </a:rPr>
              <a:t>in</a:t>
            </a:r>
            <a:r>
              <a:rPr lang="sv-SE" sz="1400" b="0" dirty="0" smtClean="0">
                <a:solidFill>
                  <a:srgbClr val="90A4AE"/>
                </a:solidFill>
                <a:effectLst/>
                <a:latin typeface="Consolas" panose="020B0609020204030204" pitchFamily="49" charset="0"/>
              </a:rPr>
              <a:t> </a:t>
            </a:r>
            <a:r>
              <a:rPr lang="sv-SE" sz="1400" b="0" dirty="0" smtClean="0">
                <a:solidFill>
                  <a:srgbClr val="F76D47"/>
                </a:solidFill>
                <a:effectLst/>
                <a:latin typeface="Consolas" panose="020B0609020204030204" pitchFamily="49" charset="0"/>
              </a:rPr>
              <a:t>1</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N_subjects)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theta</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1</a:t>
            </a:r>
            <a:r>
              <a:rPr lang="sv-SE" sz="1400" b="0" dirty="0" smtClean="0">
                <a:solidFill>
                  <a:srgbClr val="90A4AE"/>
                </a:solidFill>
                <a:effectLst/>
                <a:latin typeface="Consolas" panose="020B0609020204030204" pitchFamily="49" charset="0"/>
              </a:rPr>
              <a:t>][i]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6182B8"/>
                </a:solidFill>
                <a:effectLst/>
                <a:latin typeface="Consolas" panose="020B0609020204030204" pitchFamily="49" charset="0"/>
              </a:rPr>
              <a:t>normal</a:t>
            </a:r>
            <a:r>
              <a:rPr lang="sv-SE" sz="1400" b="0" dirty="0" smtClean="0">
                <a:solidFill>
                  <a:srgbClr val="90A4AE"/>
                </a:solidFill>
                <a:effectLst/>
                <a:latin typeface="Consolas" panose="020B0609020204030204" pitchFamily="49" charset="0"/>
              </a:rPr>
              <a:t>(mu[</a:t>
            </a:r>
            <a:r>
              <a:rPr lang="sv-SE" sz="1400" b="0" dirty="0" smtClean="0">
                <a:solidFill>
                  <a:srgbClr val="F76D47"/>
                </a:solidFill>
                <a:effectLst/>
                <a:latin typeface="Consolas" panose="020B0609020204030204" pitchFamily="49" charset="0"/>
              </a:rPr>
              <a:t>1</a:t>
            </a:r>
            <a:r>
              <a:rPr lang="sv-SE" sz="1400" b="0" dirty="0" smtClean="0">
                <a:solidFill>
                  <a:srgbClr val="90A4AE"/>
                </a:solidFill>
                <a:effectLst/>
                <a:latin typeface="Consolas" panose="020B0609020204030204" pitchFamily="49" charset="0"/>
              </a:rPr>
              <a:t>]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phi</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1</a:t>
            </a:r>
            <a:r>
              <a:rPr lang="sv-SE" sz="1400" b="0" dirty="0" smtClean="0">
                <a:solidFill>
                  <a:srgbClr val="90A4AE"/>
                </a:solidFill>
                <a:effectLst/>
                <a:latin typeface="Consolas" panose="020B0609020204030204" pitchFamily="49" charset="0"/>
              </a:rPr>
              <a:t>]</a:t>
            </a:r>
            <a:r>
              <a:rPr lang="sv-SE" sz="1400" b="0" dirty="0" smtClean="0">
                <a:solidFill>
                  <a:srgbClr val="7C4DFF"/>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is_child</a:t>
            </a:r>
            <a:r>
              <a:rPr lang="sv-SE" sz="1400" b="0" dirty="0" smtClean="0">
                <a:solidFill>
                  <a:srgbClr val="90A4AE"/>
                </a:solidFill>
                <a:effectLst/>
                <a:latin typeface="Consolas" panose="020B0609020204030204" pitchFamily="49" charset="0"/>
              </a:rPr>
              <a:t>[i], </a:t>
            </a:r>
            <a:r>
              <a:rPr lang="sv-SE" sz="1400" b="0" dirty="0" err="1" smtClean="0">
                <a:solidFill>
                  <a:srgbClr val="90A4AE"/>
                </a:solidFill>
                <a:effectLst/>
                <a:latin typeface="Consolas" panose="020B0609020204030204" pitchFamily="49" charset="0"/>
              </a:rPr>
              <a:t>tau</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1</a:t>
            </a:r>
            <a:r>
              <a:rPr lang="sv-SE" sz="1400" b="0" dirty="0" smtClean="0">
                <a:solidFill>
                  <a:srgbClr val="90A4AE"/>
                </a:solidFill>
                <a:effectLst/>
                <a:latin typeface="Consolas" panose="020B0609020204030204" pitchFamily="49" charset="0"/>
              </a:rPr>
              <a:t>])</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theta</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][i]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smtClean="0">
                <a:solidFill>
                  <a:srgbClr val="6182B8"/>
                </a:solidFill>
                <a:effectLst/>
                <a:latin typeface="Consolas" panose="020B0609020204030204" pitchFamily="49" charset="0"/>
              </a:rPr>
              <a:t>normal</a:t>
            </a:r>
            <a:r>
              <a:rPr lang="sv-SE" sz="1400" b="0" dirty="0" smtClean="0">
                <a:solidFill>
                  <a:srgbClr val="90A4AE"/>
                </a:solidFill>
                <a:effectLst/>
                <a:latin typeface="Consolas" panose="020B0609020204030204" pitchFamily="49" charset="0"/>
              </a:rPr>
              <a:t>(mu[</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 </a:t>
            </a:r>
            <a:r>
              <a:rPr lang="sv-SE" sz="1400" b="0" dirty="0" smtClean="0">
                <a:solidFill>
                  <a:srgbClr val="7C4DFF"/>
                </a:solidFill>
                <a:effectLst/>
                <a:latin typeface="Consolas" panose="020B0609020204030204" pitchFamily="49" charset="0"/>
              </a:rPr>
              <a:t>+</a:t>
            </a:r>
            <a:r>
              <a:rPr lang="sv-SE" sz="1400" b="0" dirty="0" smtClean="0">
                <a:solidFill>
                  <a:srgbClr val="90A4AE"/>
                </a:solidFill>
                <a:effectLst/>
                <a:latin typeface="Consolas" panose="020B0609020204030204" pitchFamily="49" charset="0"/>
              </a:rPr>
              <a:t> </a:t>
            </a:r>
            <a:r>
              <a:rPr lang="sv-SE" sz="1400" b="0" dirty="0" err="1" smtClean="0">
                <a:solidFill>
                  <a:srgbClr val="90A4AE"/>
                </a:solidFill>
                <a:effectLst/>
                <a:latin typeface="Consolas" panose="020B0609020204030204" pitchFamily="49" charset="0"/>
              </a:rPr>
              <a:t>phi</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a:t>
            </a:r>
            <a:r>
              <a:rPr lang="sv-SE" sz="1400" b="0" dirty="0" smtClean="0">
                <a:solidFill>
                  <a:srgbClr val="7C4DFF"/>
                </a:solidFill>
                <a:effectLst/>
                <a:latin typeface="Consolas" panose="020B0609020204030204" pitchFamily="49" charset="0"/>
              </a:rPr>
              <a:t>*</a:t>
            </a:r>
            <a:r>
              <a:rPr lang="sv-SE" sz="1400" b="0" dirty="0" err="1" smtClean="0">
                <a:solidFill>
                  <a:srgbClr val="90A4AE"/>
                </a:solidFill>
                <a:effectLst/>
                <a:latin typeface="Consolas" panose="020B0609020204030204" pitchFamily="49" charset="0"/>
              </a:rPr>
              <a:t>is_child</a:t>
            </a:r>
            <a:r>
              <a:rPr lang="sv-SE" sz="1400" b="0" dirty="0" smtClean="0">
                <a:solidFill>
                  <a:srgbClr val="90A4AE"/>
                </a:solidFill>
                <a:effectLst/>
                <a:latin typeface="Consolas" panose="020B0609020204030204" pitchFamily="49" charset="0"/>
              </a:rPr>
              <a:t>[i], </a:t>
            </a:r>
            <a:r>
              <a:rPr lang="sv-SE" sz="1400" b="0" dirty="0" err="1" smtClean="0">
                <a:solidFill>
                  <a:srgbClr val="90A4AE"/>
                </a:solidFill>
                <a:effectLst/>
                <a:latin typeface="Consolas" panose="020B0609020204030204" pitchFamily="49" charset="0"/>
              </a:rPr>
              <a:t>tau</a:t>
            </a:r>
            <a:r>
              <a:rPr lang="sv-SE" sz="1400" b="0" dirty="0" smtClean="0">
                <a:solidFill>
                  <a:srgbClr val="90A4AE"/>
                </a:solidFill>
                <a:effectLst/>
                <a:latin typeface="Consolas" panose="020B0609020204030204" pitchFamily="49" charset="0"/>
              </a:rPr>
              <a:t>[</a:t>
            </a:r>
            <a:r>
              <a:rPr lang="sv-SE" sz="1400" b="0" dirty="0" smtClean="0">
                <a:solidFill>
                  <a:srgbClr val="F76D47"/>
                </a:solidFill>
                <a:effectLst/>
                <a:latin typeface="Consolas" panose="020B0609020204030204" pitchFamily="49" charset="0"/>
              </a:rPr>
              <a:t>2</a:t>
            </a:r>
            <a:r>
              <a:rPr lang="sv-SE" sz="1400" b="0" dirty="0" smtClean="0">
                <a:solidFill>
                  <a:srgbClr val="90A4AE"/>
                </a:solidFill>
                <a:effectLst/>
                <a:latin typeface="Consolas" panose="020B0609020204030204" pitchFamily="49" charset="0"/>
              </a:rPr>
              <a:t>])</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90A4AE"/>
                </a:solidFill>
                <a:effectLst/>
                <a:latin typeface="Consolas" panose="020B0609020204030204" pitchFamily="49" charset="0"/>
              </a:rPr>
              <a:t>   </a:t>
            </a:r>
            <a:r>
              <a:rPr lang="sv-SE" sz="1400" b="0" dirty="0" smtClean="0">
                <a:solidFill>
                  <a:srgbClr val="39ADB5"/>
                </a:solidFill>
                <a:effectLst/>
                <a:latin typeface="Consolas" panose="020B0609020204030204" pitchFamily="49" charset="0"/>
              </a:rPr>
              <a:t>}</a:t>
            </a:r>
            <a:endParaRPr lang="sv-SE" sz="1400" b="0" dirty="0" smtClean="0">
              <a:solidFill>
                <a:srgbClr val="90A4AE"/>
              </a:solidFill>
              <a:effectLst/>
              <a:latin typeface="Consolas" panose="020B0609020204030204" pitchFamily="49" charset="0"/>
            </a:endParaRPr>
          </a:p>
          <a:p>
            <a:r>
              <a:rPr lang="sv-SE" sz="1400" b="0" dirty="0" smtClean="0">
                <a:solidFill>
                  <a:srgbClr val="39ADB5"/>
                </a:solidFill>
                <a:effectLst/>
                <a:latin typeface="Consolas" panose="020B0609020204030204" pitchFamily="49" charset="0"/>
              </a:rPr>
              <a:t>}</a:t>
            </a:r>
            <a:endParaRPr lang="sv-SE" sz="1400" b="0" dirty="0">
              <a:solidFill>
                <a:srgbClr val="90A4AE"/>
              </a:solidFill>
              <a:effectLst/>
              <a:latin typeface="Consolas" panose="020B0609020204030204" pitchFamily="49" charset="0"/>
            </a:endParaRPr>
          </a:p>
        </p:txBody>
      </p:sp>
    </p:spTree>
    <p:extLst>
      <p:ext uri="{BB962C8B-B14F-4D97-AF65-F5344CB8AC3E}">
        <p14:creationId xmlns:p14="http://schemas.microsoft.com/office/powerpoint/2010/main" val="97278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a:buNone/>
            </a:pPr>
            <a:r>
              <a:rPr lang="sv-SE" b="1" dirty="0" err="1" smtClean="0"/>
              <a:t>Question</a:t>
            </a:r>
            <a:r>
              <a:rPr lang="sv-SE" b="1" dirty="0" smtClean="0"/>
              <a:t> 1:</a:t>
            </a:r>
            <a:r>
              <a:rPr lang="sv-SE" dirty="0" smtClean="0"/>
              <a:t/>
            </a:r>
            <a:br>
              <a:rPr lang="sv-SE" dirty="0" smtClean="0"/>
            </a:br>
            <a:r>
              <a:rPr lang="en-US" dirty="0"/>
              <a:t>Give an interpretation of theta0 and theta1 in plain text. Explain to a non-statistician what these two parameters </a:t>
            </a:r>
            <a:r>
              <a:rPr lang="en-US" dirty="0" smtClean="0"/>
              <a:t>mean.</a:t>
            </a:r>
          </a:p>
          <a:p>
            <a:pPr marL="0" indent="0">
              <a:buNone/>
            </a:pPr>
            <a:endParaRPr lang="en-US" dirty="0"/>
          </a:p>
          <a:p>
            <a:pPr marL="0" indent="0">
              <a:buNone/>
            </a:pPr>
            <a:r>
              <a:rPr lang="sv-SE" i="1" dirty="0" smtClean="0">
                <a:solidFill>
                  <a:schemeClr val="accent5"/>
                </a:solidFill>
              </a:rPr>
              <a:t>In standard </a:t>
            </a:r>
            <a:r>
              <a:rPr lang="sv-SE" i="1" dirty="0" err="1" smtClean="0">
                <a:solidFill>
                  <a:schemeClr val="accent5"/>
                </a:solidFill>
              </a:rPr>
              <a:t>scale</a:t>
            </a:r>
            <a:r>
              <a:rPr lang="sv-SE" i="1" dirty="0" smtClean="0">
                <a:solidFill>
                  <a:schemeClr val="accent5"/>
                </a:solidFill>
              </a:rPr>
              <a:t>:</a:t>
            </a:r>
          </a:p>
          <a:p>
            <a:r>
              <a:rPr lang="sv-SE" dirty="0" smtClean="0">
                <a:solidFill>
                  <a:schemeClr val="accent5"/>
                </a:solidFill>
              </a:rPr>
              <a:t>theta0 is the </a:t>
            </a:r>
            <a:r>
              <a:rPr lang="sv-SE" dirty="0" err="1" smtClean="0">
                <a:solidFill>
                  <a:schemeClr val="accent5"/>
                </a:solidFill>
              </a:rPr>
              <a:t>mean</a:t>
            </a:r>
            <a:r>
              <a:rPr lang="sv-SE" dirty="0" smtClean="0">
                <a:solidFill>
                  <a:schemeClr val="accent5"/>
                </a:solidFill>
              </a:rPr>
              <a:t> </a:t>
            </a:r>
            <a:r>
              <a:rPr lang="sv-SE" dirty="0" err="1" smtClean="0">
                <a:solidFill>
                  <a:schemeClr val="accent5"/>
                </a:solidFill>
              </a:rPr>
              <a:t>estimate</a:t>
            </a:r>
            <a:r>
              <a:rPr lang="sv-SE" dirty="0" smtClean="0">
                <a:solidFill>
                  <a:schemeClr val="accent5"/>
                </a:solidFill>
              </a:rPr>
              <a:t> for the </a:t>
            </a:r>
            <a:r>
              <a:rPr lang="sv-SE" dirty="0" err="1" smtClean="0">
                <a:solidFill>
                  <a:schemeClr val="accent5"/>
                </a:solidFill>
              </a:rPr>
              <a:t>starting</a:t>
            </a:r>
            <a:r>
              <a:rPr lang="sv-SE" dirty="0" smtClean="0">
                <a:solidFill>
                  <a:schemeClr val="accent5"/>
                </a:solidFill>
              </a:rPr>
              <a:t> </a:t>
            </a:r>
            <a:r>
              <a:rPr lang="sv-SE" dirty="0" err="1" smtClean="0">
                <a:solidFill>
                  <a:schemeClr val="accent5"/>
                </a:solidFill>
              </a:rPr>
              <a:t>reaction</a:t>
            </a:r>
            <a:r>
              <a:rPr lang="sv-SE" dirty="0" smtClean="0">
                <a:solidFill>
                  <a:schemeClr val="accent5"/>
                </a:solidFill>
              </a:rPr>
              <a:t> </a:t>
            </a:r>
            <a:r>
              <a:rPr lang="sv-SE" dirty="0" err="1" smtClean="0">
                <a:solidFill>
                  <a:schemeClr val="accent5"/>
                </a:solidFill>
              </a:rPr>
              <a:t>time</a:t>
            </a:r>
            <a:r>
              <a:rPr lang="sv-SE" dirty="0" smtClean="0">
                <a:solidFill>
                  <a:schemeClr val="accent5"/>
                </a:solidFill>
              </a:rPr>
              <a:t> for </a:t>
            </a:r>
            <a:r>
              <a:rPr lang="sv-SE" dirty="0" err="1" smtClean="0">
                <a:solidFill>
                  <a:schemeClr val="accent5"/>
                </a:solidFill>
              </a:rPr>
              <a:t>each</a:t>
            </a:r>
            <a:r>
              <a:rPr lang="sv-SE" dirty="0" smtClean="0">
                <a:solidFill>
                  <a:schemeClr val="accent5"/>
                </a:solidFill>
              </a:rPr>
              <a:t> </a:t>
            </a:r>
            <a:r>
              <a:rPr lang="sv-SE" dirty="0" err="1" smtClean="0">
                <a:solidFill>
                  <a:schemeClr val="accent5"/>
                </a:solidFill>
              </a:rPr>
              <a:t>individual</a:t>
            </a:r>
            <a:endParaRPr lang="sv-SE" dirty="0" smtClean="0">
              <a:solidFill>
                <a:schemeClr val="accent5"/>
              </a:solidFill>
            </a:endParaRPr>
          </a:p>
          <a:p>
            <a:r>
              <a:rPr lang="sv-SE" dirty="0" smtClean="0">
                <a:solidFill>
                  <a:schemeClr val="accent5"/>
                </a:solidFill>
              </a:rPr>
              <a:t>theta1 is the </a:t>
            </a:r>
            <a:r>
              <a:rPr lang="sv-SE" dirty="0" err="1" smtClean="0">
                <a:solidFill>
                  <a:schemeClr val="accent5"/>
                </a:solidFill>
              </a:rPr>
              <a:t>mean</a:t>
            </a:r>
            <a:r>
              <a:rPr lang="sv-SE" dirty="0" smtClean="0">
                <a:solidFill>
                  <a:schemeClr val="accent5"/>
                </a:solidFill>
              </a:rPr>
              <a:t> </a:t>
            </a:r>
            <a:r>
              <a:rPr lang="sv-SE" dirty="0" err="1" smtClean="0">
                <a:solidFill>
                  <a:schemeClr val="accent5"/>
                </a:solidFill>
              </a:rPr>
              <a:t>estimate</a:t>
            </a:r>
            <a:r>
              <a:rPr lang="sv-SE" dirty="0" smtClean="0">
                <a:solidFill>
                  <a:schemeClr val="accent5"/>
                </a:solidFill>
              </a:rPr>
              <a:t> for the </a:t>
            </a:r>
            <a:r>
              <a:rPr lang="sv-SE" dirty="0" err="1" smtClean="0">
                <a:solidFill>
                  <a:schemeClr val="accent5"/>
                </a:solidFill>
              </a:rPr>
              <a:t>learning</a:t>
            </a:r>
            <a:r>
              <a:rPr lang="sv-SE" dirty="0" smtClean="0">
                <a:solidFill>
                  <a:schemeClr val="accent5"/>
                </a:solidFill>
              </a:rPr>
              <a:t> rate/</a:t>
            </a:r>
            <a:r>
              <a:rPr lang="sv-SE" dirty="0" err="1" smtClean="0">
                <a:solidFill>
                  <a:schemeClr val="accent5"/>
                </a:solidFill>
              </a:rPr>
              <a:t>attempt</a:t>
            </a:r>
            <a:endParaRPr lang="sv-SE" dirty="0">
              <a:solidFill>
                <a:schemeClr val="accent5"/>
              </a:solidFill>
            </a:endParaRPr>
          </a:p>
        </p:txBody>
      </p:sp>
    </p:spTree>
    <p:extLst>
      <p:ext uri="{BB962C8B-B14F-4D97-AF65-F5344CB8AC3E}">
        <p14:creationId xmlns:p14="http://schemas.microsoft.com/office/powerpoint/2010/main" val="214050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a:buNone/>
            </a:pPr>
            <a:r>
              <a:rPr lang="sv-SE" b="1" dirty="0" err="1" smtClean="0"/>
              <a:t>Question</a:t>
            </a:r>
            <a:r>
              <a:rPr lang="sv-SE" b="1" dirty="0" smtClean="0"/>
              <a:t> 2:</a:t>
            </a:r>
            <a:r>
              <a:rPr lang="sv-SE" dirty="0" smtClean="0"/>
              <a:t/>
            </a:r>
            <a:br>
              <a:rPr lang="sv-SE" dirty="0" smtClean="0"/>
            </a:br>
            <a:r>
              <a:rPr lang="en-US" dirty="0" smtClean="0"/>
              <a:t>Give an interpretation of all the </a:t>
            </a:r>
            <a:r>
              <a:rPr lang="en-US" dirty="0" err="1" smtClean="0"/>
              <a:t>phi:s</a:t>
            </a:r>
            <a:r>
              <a:rPr lang="en-US" dirty="0" smtClean="0"/>
              <a:t> and </a:t>
            </a:r>
            <a:r>
              <a:rPr lang="en-US" dirty="0" err="1" smtClean="0"/>
              <a:t>mu:s</a:t>
            </a:r>
            <a:r>
              <a:rPr lang="en-US" dirty="0" smtClean="0"/>
              <a:t> in plain text. Explain to a non-statistician what these parameters mean. Try to do it in the original scale, i.e. in terms of average reaction time rather than log reaction time.</a:t>
            </a:r>
          </a:p>
          <a:p>
            <a:pPr marL="0" indent="0">
              <a:buNone/>
            </a:pPr>
            <a:endParaRPr lang="en-US" dirty="0"/>
          </a:p>
          <a:p>
            <a:r>
              <a:rPr lang="en-US" dirty="0" smtClean="0">
                <a:solidFill>
                  <a:schemeClr val="accent5"/>
                </a:solidFill>
              </a:rPr>
              <a:t>mu0 is the starting reaction time mean estimate for an adult</a:t>
            </a:r>
          </a:p>
          <a:p>
            <a:r>
              <a:rPr lang="en-US" dirty="0" smtClean="0">
                <a:solidFill>
                  <a:schemeClr val="accent5"/>
                </a:solidFill>
              </a:rPr>
              <a:t>phi0 is the difference in starting reaction time mean estimate between a child and an adult</a:t>
            </a:r>
          </a:p>
          <a:p>
            <a:r>
              <a:rPr lang="en-US" dirty="0" smtClean="0">
                <a:solidFill>
                  <a:schemeClr val="accent5"/>
                </a:solidFill>
              </a:rPr>
              <a:t>mu1 is the learning rate mean estimate for an adult</a:t>
            </a:r>
          </a:p>
          <a:p>
            <a:r>
              <a:rPr lang="en-US" dirty="0" smtClean="0">
                <a:solidFill>
                  <a:schemeClr val="accent5"/>
                </a:solidFill>
              </a:rPr>
              <a:t>phi1 is the difference in learning rate mean estimate between a child and an adult</a:t>
            </a:r>
          </a:p>
          <a:p>
            <a:endParaRPr lang="en-US" dirty="0"/>
          </a:p>
        </p:txBody>
      </p:sp>
    </p:spTree>
    <p:extLst>
      <p:ext uri="{BB962C8B-B14F-4D97-AF65-F5344CB8AC3E}">
        <p14:creationId xmlns:p14="http://schemas.microsoft.com/office/powerpoint/2010/main" val="98301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a:buNone/>
            </a:pPr>
            <a:r>
              <a:rPr lang="sv-SE" sz="1800" b="1" dirty="0" err="1" smtClean="0"/>
              <a:t>Question</a:t>
            </a:r>
            <a:r>
              <a:rPr lang="sv-SE" sz="1800" b="1" dirty="0" smtClean="0"/>
              <a:t> 3:</a:t>
            </a:r>
            <a:r>
              <a:rPr lang="sv-SE" sz="1800" dirty="0" smtClean="0"/>
              <a:t/>
            </a:r>
            <a:br>
              <a:rPr lang="sv-SE" sz="1800" dirty="0" smtClean="0"/>
            </a:br>
            <a:r>
              <a:rPr lang="en-US" sz="1800" dirty="0"/>
              <a:t>Provide the expected reaction time for the first attempt (x=1) and the fifth attempt (x=5) for the first individual (Oliver), third individual (Jesper) and fourth individual (“the dude”), i.e. individuals j = 0,2,3 in python or j=1,3,4 in </a:t>
            </a:r>
            <a:r>
              <a:rPr lang="en-US" sz="1800" dirty="0" err="1"/>
              <a:t>julia</a:t>
            </a:r>
            <a:r>
              <a:rPr lang="en-US" sz="1800" dirty="0"/>
              <a:t>/</a:t>
            </a:r>
            <a:r>
              <a:rPr lang="en-US" sz="1800" dirty="0" err="1"/>
              <a:t>matlab</a:t>
            </a:r>
            <a:r>
              <a:rPr lang="en-US" sz="1800" dirty="0"/>
              <a:t>. See my (soon to come) results below if you get similar results</a:t>
            </a:r>
            <a:r>
              <a:rPr lang="en-US" sz="1800"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65988" y="1329180"/>
            <a:ext cx="10449541" cy="5280800"/>
          </a:xfrm>
          <a:prstGeom prst="rect">
            <a:avLst/>
          </a:prstGeom>
        </p:spPr>
      </p:pic>
      <p:pic>
        <p:nvPicPr>
          <p:cNvPr id="6" name="Picture 5"/>
          <p:cNvPicPr>
            <a:picLocks noChangeAspect="1"/>
          </p:cNvPicPr>
          <p:nvPr/>
        </p:nvPicPr>
        <p:blipFill>
          <a:blip r:embed="rId3"/>
          <a:stretch>
            <a:fillRect/>
          </a:stretch>
        </p:blipFill>
        <p:spPr>
          <a:xfrm>
            <a:off x="8244587" y="1619250"/>
            <a:ext cx="3781425" cy="1809750"/>
          </a:xfrm>
          <a:prstGeom prst="rect">
            <a:avLst/>
          </a:prstGeom>
        </p:spPr>
      </p:pic>
    </p:spTree>
    <p:extLst>
      <p:ext uri="{BB962C8B-B14F-4D97-AF65-F5344CB8AC3E}">
        <p14:creationId xmlns:p14="http://schemas.microsoft.com/office/powerpoint/2010/main" val="114281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a:buNone/>
            </a:pPr>
            <a:r>
              <a:rPr lang="sv-SE" sz="1800" b="1" dirty="0" err="1" smtClean="0"/>
              <a:t>Question</a:t>
            </a:r>
            <a:r>
              <a:rPr lang="sv-SE" sz="1800" b="1" dirty="0" smtClean="0"/>
              <a:t> 3:</a:t>
            </a:r>
            <a:r>
              <a:rPr lang="sv-SE" sz="1800" dirty="0" smtClean="0"/>
              <a:t/>
            </a:r>
            <a:br>
              <a:rPr lang="sv-SE" sz="1800" dirty="0" smtClean="0"/>
            </a:br>
            <a:r>
              <a:rPr lang="en-US" sz="2000" dirty="0"/>
              <a:t>Also, if you have time, plot (a subset of) credible regression lines for these 3 individuals and their measurements of reaction time in the same figure. See my results below.</a:t>
            </a:r>
            <a:endParaRPr lang="en-US" sz="2000" dirty="0"/>
          </a:p>
        </p:txBody>
      </p:sp>
      <p:pic>
        <p:nvPicPr>
          <p:cNvPr id="2" name="Picture 1"/>
          <p:cNvPicPr>
            <a:picLocks noChangeAspect="1"/>
          </p:cNvPicPr>
          <p:nvPr/>
        </p:nvPicPr>
        <p:blipFill>
          <a:blip r:embed="rId2"/>
          <a:stretch>
            <a:fillRect/>
          </a:stretch>
        </p:blipFill>
        <p:spPr>
          <a:xfrm>
            <a:off x="838200" y="1367555"/>
            <a:ext cx="10176925" cy="5043876"/>
          </a:xfrm>
          <a:prstGeom prst="rect">
            <a:avLst/>
          </a:prstGeom>
        </p:spPr>
      </p:pic>
    </p:spTree>
    <p:extLst>
      <p:ext uri="{BB962C8B-B14F-4D97-AF65-F5344CB8AC3E}">
        <p14:creationId xmlns:p14="http://schemas.microsoft.com/office/powerpoint/2010/main" val="246830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fontAlgn="base"/>
            <a:r>
              <a:rPr lang="sv-SE" b="1" dirty="0" err="1" smtClean="0"/>
              <a:t>Question</a:t>
            </a:r>
            <a:r>
              <a:rPr lang="sv-SE" b="1" dirty="0" smtClean="0"/>
              <a:t> 4:</a:t>
            </a:r>
            <a:r>
              <a:rPr lang="sv-SE" dirty="0" smtClean="0"/>
              <a:t/>
            </a:r>
            <a:br>
              <a:rPr lang="sv-SE" dirty="0" smtClean="0"/>
            </a:br>
            <a:r>
              <a:rPr lang="en-US" dirty="0"/>
              <a:t>Discuss possible model improvements to our model. </a:t>
            </a:r>
          </a:p>
          <a:p>
            <a:pPr lvl="1" fontAlgn="base"/>
            <a:r>
              <a:rPr lang="en-US" dirty="0"/>
              <a:t>What would happen if x goes to infinity? Is this physically realistic? It seems like there is no way to get a reaction time less than 100ms looking at the website and our data. </a:t>
            </a:r>
          </a:p>
          <a:p>
            <a:pPr lvl="2" fontAlgn="base"/>
            <a:r>
              <a:rPr lang="en-US" dirty="0"/>
              <a:t>How can we improve the model?</a:t>
            </a:r>
          </a:p>
          <a:p>
            <a:pPr lvl="2" fontAlgn="base"/>
            <a:r>
              <a:rPr lang="en-US" dirty="0"/>
              <a:t>Should we change distributions (likelihood, priors)? What options do we have and why?</a:t>
            </a:r>
          </a:p>
          <a:p>
            <a:pPr marL="0" indent="0">
              <a:buNone/>
            </a:pPr>
            <a:endParaRPr lang="en-US" dirty="0" smtClean="0"/>
          </a:p>
          <a:p>
            <a:pPr marL="0" indent="0">
              <a:buNone/>
            </a:pPr>
            <a:r>
              <a:rPr lang="en-US" dirty="0" smtClean="0">
                <a:solidFill>
                  <a:schemeClr val="accent5"/>
                </a:solidFill>
              </a:rPr>
              <a:t>The expected reaction time with infinite attempts would </a:t>
            </a:r>
            <a:r>
              <a:rPr lang="en-US" dirty="0" smtClean="0">
                <a:solidFill>
                  <a:schemeClr val="accent5"/>
                </a:solidFill>
              </a:rPr>
              <a:t>be 0, </a:t>
            </a:r>
            <a:r>
              <a:rPr lang="en-US" dirty="0" smtClean="0">
                <a:solidFill>
                  <a:schemeClr val="accent5"/>
                </a:solidFill>
              </a:rPr>
              <a:t>which is not realistic.</a:t>
            </a:r>
          </a:p>
          <a:p>
            <a:pPr marL="0" indent="0">
              <a:buNone/>
            </a:pPr>
            <a:r>
              <a:rPr lang="en-US" dirty="0" smtClean="0">
                <a:solidFill>
                  <a:schemeClr val="accent5"/>
                </a:solidFill>
              </a:rPr>
              <a:t>Naïve improvement would be to </a:t>
            </a:r>
            <a:r>
              <a:rPr lang="en-US" dirty="0" smtClean="0">
                <a:solidFill>
                  <a:schemeClr val="accent5"/>
                </a:solidFill>
              </a:rPr>
              <a:t>model a plateau such that in the model</a:t>
            </a:r>
          </a:p>
          <a:p>
            <a:pPr marL="0" indent="0">
              <a:buNone/>
            </a:pPr>
            <a:r>
              <a:rPr lang="en-US" dirty="0" err="1" smtClean="0">
                <a:solidFill>
                  <a:schemeClr val="accent5"/>
                </a:solidFill>
                <a:latin typeface="Consolas" panose="020B0609020204030204" pitchFamily="49" charset="0"/>
              </a:rPr>
              <a:t>log_reaction</a:t>
            </a:r>
            <a:r>
              <a:rPr lang="en-US" dirty="0" smtClean="0">
                <a:solidFill>
                  <a:schemeClr val="accent5"/>
                </a:solidFill>
                <a:latin typeface="Consolas" panose="020B0609020204030204" pitchFamily="49" charset="0"/>
              </a:rPr>
              <a:t> time </a:t>
            </a:r>
            <a:r>
              <a:rPr lang="en-US" dirty="0" smtClean="0">
                <a:solidFill>
                  <a:schemeClr val="accent5"/>
                </a:solidFill>
              </a:rPr>
              <a:t>goes to </a:t>
            </a:r>
            <a:r>
              <a:rPr lang="en-US" dirty="0" smtClean="0">
                <a:solidFill>
                  <a:schemeClr val="accent5"/>
                </a:solidFill>
                <a:latin typeface="Consolas" panose="020B0609020204030204" pitchFamily="49" charset="0"/>
              </a:rPr>
              <a:t>log(100) </a:t>
            </a:r>
            <a:r>
              <a:rPr lang="en-US" dirty="0" smtClean="0">
                <a:solidFill>
                  <a:schemeClr val="accent5"/>
                </a:solidFill>
              </a:rPr>
              <a:t>as </a:t>
            </a:r>
            <a:r>
              <a:rPr lang="en-US" dirty="0" smtClean="0">
                <a:solidFill>
                  <a:schemeClr val="accent5"/>
                </a:solidFill>
                <a:latin typeface="Consolas" panose="020B0609020204030204" pitchFamily="49" charset="0"/>
              </a:rPr>
              <a:t>x </a:t>
            </a:r>
            <a:r>
              <a:rPr lang="en-US" dirty="0" smtClean="0">
                <a:solidFill>
                  <a:schemeClr val="accent5"/>
                </a:solidFill>
              </a:rPr>
              <a:t>goes to </a:t>
            </a:r>
            <a:r>
              <a:rPr lang="en-US" dirty="0" err="1" smtClean="0">
                <a:solidFill>
                  <a:schemeClr val="accent5"/>
                </a:solidFill>
                <a:latin typeface="Consolas" panose="020B0609020204030204" pitchFamily="49" charset="0"/>
              </a:rPr>
              <a:t>Inf</a:t>
            </a:r>
            <a:endParaRPr lang="en-US"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78047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fontAlgn="base">
              <a:buNone/>
            </a:pPr>
            <a:r>
              <a:rPr lang="sv-SE" b="1" dirty="0" err="1" smtClean="0"/>
              <a:t>Question</a:t>
            </a:r>
            <a:r>
              <a:rPr lang="sv-SE" b="1" dirty="0" smtClean="0"/>
              <a:t> 5:</a:t>
            </a:r>
            <a:r>
              <a:rPr lang="sv-SE" dirty="0" smtClean="0"/>
              <a:t/>
            </a:r>
            <a:br>
              <a:rPr lang="sv-SE" dirty="0" smtClean="0"/>
            </a:br>
            <a:r>
              <a:rPr lang="en-US" dirty="0"/>
              <a:t>Notice that your sigma has decreased in Assignment 7, but are the same in 6 and 5. Why is that do you think</a:t>
            </a:r>
            <a:r>
              <a:rPr lang="en-US" dirty="0" smtClean="0"/>
              <a:t>?</a:t>
            </a:r>
          </a:p>
        </p:txBody>
      </p:sp>
      <p:sp>
        <p:nvSpPr>
          <p:cNvPr id="2" name="TextBox 1"/>
          <p:cNvSpPr txBox="1"/>
          <p:nvPr/>
        </p:nvSpPr>
        <p:spPr>
          <a:xfrm>
            <a:off x="1084333" y="3196354"/>
            <a:ext cx="9475773" cy="369332"/>
          </a:xfrm>
          <a:prstGeom prst="rect">
            <a:avLst/>
          </a:prstGeom>
          <a:noFill/>
        </p:spPr>
        <p:txBody>
          <a:bodyPr wrap="square" rtlCol="0">
            <a:spAutoFit/>
          </a:bodyPr>
          <a:lstStyle/>
          <a:p>
            <a:r>
              <a:rPr lang="sv-SE" dirty="0" smtClean="0"/>
              <a:t>Sigma is </a:t>
            </a:r>
            <a:r>
              <a:rPr lang="sv-SE" dirty="0" err="1" smtClean="0"/>
              <a:t>smaller</a:t>
            </a:r>
            <a:r>
              <a:rPr lang="sv-SE" dirty="0" smtClean="0"/>
              <a:t> </a:t>
            </a:r>
            <a:r>
              <a:rPr lang="sv-SE" dirty="0" err="1" smtClean="0"/>
              <a:t>due</a:t>
            </a:r>
            <a:r>
              <a:rPr lang="sv-SE" dirty="0" smtClean="0"/>
              <a:t> to </a:t>
            </a:r>
            <a:r>
              <a:rPr lang="sv-SE" dirty="0" err="1" smtClean="0"/>
              <a:t>that</a:t>
            </a:r>
            <a:r>
              <a:rPr lang="sv-SE" dirty="0" smtClean="0"/>
              <a:t> </a:t>
            </a:r>
            <a:r>
              <a:rPr lang="sv-SE" dirty="0" err="1" smtClean="0"/>
              <a:t>some</a:t>
            </a:r>
            <a:r>
              <a:rPr lang="sv-SE" dirty="0" smtClean="0"/>
              <a:t> </a:t>
            </a:r>
            <a:r>
              <a:rPr lang="sv-SE" dirty="0" err="1" smtClean="0"/>
              <a:t>of</a:t>
            </a:r>
            <a:r>
              <a:rPr lang="sv-SE" dirty="0" smtClean="0"/>
              <a:t> the variation from </a:t>
            </a:r>
            <a:r>
              <a:rPr lang="sv-SE" dirty="0" err="1" smtClean="0"/>
              <a:t>assignment</a:t>
            </a:r>
            <a:r>
              <a:rPr lang="sv-SE" dirty="0" smtClean="0"/>
              <a:t> 5 and 6 </a:t>
            </a:r>
            <a:r>
              <a:rPr lang="sv-SE" dirty="0" err="1" smtClean="0"/>
              <a:t>are</a:t>
            </a:r>
            <a:r>
              <a:rPr lang="sv-SE" dirty="0" smtClean="0"/>
              <a:t> </a:t>
            </a:r>
            <a:r>
              <a:rPr lang="sv-SE" dirty="0" err="1" smtClean="0"/>
              <a:t>explained</a:t>
            </a:r>
            <a:r>
              <a:rPr lang="sv-SE" dirty="0" smtClean="0"/>
              <a:t> in theta1</a:t>
            </a:r>
            <a:endParaRPr lang="sv-SE" dirty="0"/>
          </a:p>
        </p:txBody>
      </p:sp>
    </p:spTree>
    <p:extLst>
      <p:ext uri="{BB962C8B-B14F-4D97-AF65-F5344CB8AC3E}">
        <p14:creationId xmlns:p14="http://schemas.microsoft.com/office/powerpoint/2010/main" val="297006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lstStyle/>
          <a:p>
            <a:pPr marL="0" indent="0" fontAlgn="base">
              <a:buNone/>
            </a:pPr>
            <a:r>
              <a:rPr lang="sv-SE" b="1" dirty="0" err="1" smtClean="0"/>
              <a:t>Question</a:t>
            </a:r>
            <a:r>
              <a:rPr lang="sv-SE" b="1" dirty="0" smtClean="0"/>
              <a:t> </a:t>
            </a:r>
            <a:r>
              <a:rPr lang="sv-SE" b="1" dirty="0" smtClean="0"/>
              <a:t>6:</a:t>
            </a:r>
            <a:r>
              <a:rPr lang="sv-SE" dirty="0" smtClean="0"/>
              <a:t/>
            </a:r>
            <a:br>
              <a:rPr lang="sv-SE" dirty="0" smtClean="0"/>
            </a:br>
            <a:r>
              <a:rPr lang="en-US" sz="2000" dirty="0"/>
              <a:t>When reporting your findings, you may follow section 25.1 on how to report Bayesian analysis using MCMC. However, this too cumbersome to for this Assignment. My suggestion is that you read section 25.1 and create the same bullet list as </a:t>
            </a:r>
            <a:r>
              <a:rPr lang="en-US" sz="2000" dirty="0" err="1"/>
              <a:t>Kruschke</a:t>
            </a:r>
            <a:r>
              <a:rPr lang="en-US" sz="2000" dirty="0"/>
              <a:t> has. In your bullet list, explain what you have not done according to </a:t>
            </a:r>
            <a:r>
              <a:rPr lang="en-US" sz="2000" dirty="0" err="1"/>
              <a:t>Kruschke</a:t>
            </a:r>
            <a:r>
              <a:rPr lang="en-US" sz="2000" dirty="0"/>
              <a:t> and similarly what you have </a:t>
            </a:r>
            <a:r>
              <a:rPr lang="en-US" sz="2000" dirty="0" smtClean="0"/>
              <a:t>done</a:t>
            </a:r>
          </a:p>
          <a:p>
            <a:pPr marL="0" indent="0" fontAlgn="base">
              <a:buNone/>
            </a:pPr>
            <a:endParaRPr lang="en-US" sz="2000" dirty="0" smtClean="0"/>
          </a:p>
          <a:p>
            <a:pPr fontAlgn="base"/>
            <a:r>
              <a:rPr lang="en-US" sz="2000" b="1" dirty="0" smtClean="0"/>
              <a:t>Motivations:</a:t>
            </a:r>
          </a:p>
          <a:p>
            <a:pPr fontAlgn="base"/>
            <a:r>
              <a:rPr lang="en-US" sz="2000" b="1" dirty="0" smtClean="0"/>
              <a:t>Data structure, model and parameters: </a:t>
            </a:r>
            <a:r>
              <a:rPr lang="en-US" sz="2000" dirty="0" smtClean="0"/>
              <a:t>Data is reaction times (n = 316) for a varying number of attempts (1-20) for a total of 34 individuals distributed across children (n = 6) and adults (n = 28). Reaction time is modelled as a hierarchical linear model in log-space with parameters </a:t>
            </a:r>
            <a:r>
              <a:rPr lang="en-US" sz="2000" i="1" dirty="0" smtClean="0"/>
              <a:t>starting reaction time</a:t>
            </a:r>
            <a:r>
              <a:rPr lang="en-US" sz="2000" dirty="0" smtClean="0"/>
              <a:t> and a </a:t>
            </a:r>
            <a:r>
              <a:rPr lang="en-US" sz="2000" i="1" dirty="0" smtClean="0"/>
              <a:t>learning rate</a:t>
            </a:r>
            <a:r>
              <a:rPr lang="en-US" sz="2000" dirty="0" smtClean="0"/>
              <a:t>. Both of these parameters are in turn modelled as linear model with a delta added if the person was a child. Each hierarchical level has a variance parameter associated with it, for a total of 3 variance parameters.</a:t>
            </a:r>
          </a:p>
          <a:p>
            <a:pPr fontAlgn="base"/>
            <a:r>
              <a:rPr lang="en-US" sz="2000" b="1" dirty="0" smtClean="0"/>
              <a:t>Describe and justify priors: </a:t>
            </a:r>
            <a:r>
              <a:rPr lang="en-US" sz="2000" dirty="0" smtClean="0"/>
              <a:t>Prior on </a:t>
            </a:r>
            <a:r>
              <a:rPr lang="en-US" sz="2000" i="1" dirty="0" smtClean="0"/>
              <a:t>starting reaction time </a:t>
            </a:r>
            <a:r>
              <a:rPr lang="en-US" sz="2000" dirty="0" smtClean="0"/>
              <a:t>and </a:t>
            </a:r>
            <a:r>
              <a:rPr lang="en-US" sz="2000" i="1" dirty="0" smtClean="0"/>
              <a:t>learning rate </a:t>
            </a:r>
            <a:r>
              <a:rPr lang="en-US" sz="2000" dirty="0" smtClean="0"/>
              <a:t>in log-space have normal priors, with a </a:t>
            </a:r>
            <a:r>
              <a:rPr lang="en-US" sz="2000" dirty="0" err="1" smtClean="0"/>
              <a:t>unform</a:t>
            </a:r>
            <a:r>
              <a:rPr lang="en-US" sz="2000" dirty="0" smtClean="0"/>
              <a:t> prior for the standard deviation. The </a:t>
            </a:r>
            <a:r>
              <a:rPr lang="en-US" sz="2000" dirty="0" err="1" smtClean="0"/>
              <a:t>hyperparameters</a:t>
            </a:r>
            <a:r>
              <a:rPr lang="en-US" sz="2000" dirty="0" smtClean="0"/>
              <a:t> on </a:t>
            </a:r>
            <a:r>
              <a:rPr lang="en-US" sz="2000" i="1" dirty="0" smtClean="0"/>
              <a:t>starting reaction time</a:t>
            </a:r>
            <a:r>
              <a:rPr lang="en-US" sz="2000" dirty="0" smtClean="0"/>
              <a:t> and </a:t>
            </a:r>
            <a:r>
              <a:rPr lang="en-US" sz="2000" i="1" dirty="0" smtClean="0"/>
              <a:t>learning rate </a:t>
            </a:r>
            <a:r>
              <a:rPr lang="en-US" sz="2000" dirty="0" smtClean="0"/>
              <a:t>have </a:t>
            </a:r>
            <a:r>
              <a:rPr lang="en-US" sz="2000" dirty="0" smtClean="0"/>
              <a:t>a uniform distribution, as well as the standard deviation for these. The goal was continuous parameter estimation and as such vague normal priors with uniform </a:t>
            </a:r>
            <a:r>
              <a:rPr lang="en-US" sz="2000" dirty="0" err="1" smtClean="0"/>
              <a:t>hyperparameters</a:t>
            </a:r>
            <a:r>
              <a:rPr lang="en-US" sz="2000" dirty="0" smtClean="0"/>
              <a:t> were used. </a:t>
            </a:r>
            <a:endParaRPr lang="en-US" sz="2000" b="1" dirty="0"/>
          </a:p>
          <a:p>
            <a:pPr marL="0" indent="0" fontAlgn="base">
              <a:buNone/>
            </a:pPr>
            <a:endParaRPr lang="en-US" sz="2000" dirty="0" smtClean="0"/>
          </a:p>
        </p:txBody>
      </p:sp>
    </p:spTree>
    <p:extLst>
      <p:ext uri="{BB962C8B-B14F-4D97-AF65-F5344CB8AC3E}">
        <p14:creationId xmlns:p14="http://schemas.microsoft.com/office/powerpoint/2010/main" val="358747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1104</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ABDA: Assignment 7</vt:lpstr>
      <vt:lpstr>Model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Luleå tekniska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ABDA: Assignment 7</dc:title>
  <dc:creator>Fredrik Nyström</dc:creator>
  <cp:lastModifiedBy>Fredrik Nyström</cp:lastModifiedBy>
  <cp:revision>20</cp:revision>
  <dcterms:created xsi:type="dcterms:W3CDTF">2020-01-20T13:38:58Z</dcterms:created>
  <dcterms:modified xsi:type="dcterms:W3CDTF">2020-01-21T08:00:55Z</dcterms:modified>
</cp:coreProperties>
</file>