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CC6600"/>
    <a:srgbClr val="0022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0" d="100"/>
          <a:sy n="80" d="100"/>
        </p:scale>
        <p:origin x="954" y="8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88A2967D-058B-4666-9D0B-5B854C72C199}" type="datetimeFigureOut">
              <a:rPr lang="sv-SE" smtClean="0"/>
              <a:t>2019-12-17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37469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88A2967D-058B-4666-9D0B-5B854C72C199}" type="datetimeFigureOut">
              <a:rPr lang="sv-SE" smtClean="0"/>
              <a:t>2019-12-17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355815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88A2967D-058B-4666-9D0B-5B854C72C199}" type="datetimeFigureOut">
              <a:rPr lang="sv-SE" smtClean="0"/>
              <a:t>2019-12-17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357880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88A2967D-058B-4666-9D0B-5B854C72C199}" type="datetimeFigureOut">
              <a:rPr lang="sv-SE" smtClean="0"/>
              <a:t>2019-12-17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166387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2967D-058B-4666-9D0B-5B854C72C199}" type="datetimeFigureOut">
              <a:rPr lang="sv-SE" smtClean="0"/>
              <a:t>2019-12-17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4346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88A2967D-058B-4666-9D0B-5B854C72C199}" type="datetimeFigureOut">
              <a:rPr lang="sv-SE" smtClean="0"/>
              <a:t>2019-12-17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261279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88A2967D-058B-4666-9D0B-5B854C72C199}" type="datetimeFigureOut">
              <a:rPr lang="sv-SE" smtClean="0"/>
              <a:t>2019-12-17</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22501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88A2967D-058B-4666-9D0B-5B854C72C199}" type="datetimeFigureOut">
              <a:rPr lang="sv-SE" smtClean="0"/>
              <a:t>2019-12-17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118134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2967D-058B-4666-9D0B-5B854C72C199}" type="datetimeFigureOut">
              <a:rPr lang="sv-SE" smtClean="0"/>
              <a:t>2019-12-17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332215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2967D-058B-4666-9D0B-5B854C72C199}" type="datetimeFigureOut">
              <a:rPr lang="sv-SE" smtClean="0"/>
              <a:t>2019-12-17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155473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2967D-058B-4666-9D0B-5B854C72C199}" type="datetimeFigureOut">
              <a:rPr lang="sv-SE" smtClean="0"/>
              <a:t>2019-12-17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112573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2967D-058B-4666-9D0B-5B854C72C199}" type="datetimeFigureOut">
              <a:rPr lang="sv-SE" smtClean="0"/>
              <a:t>2019-12-17</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A6F69-DFAA-4663-B3E8-B842B6210CA3}" type="slidenum">
              <a:rPr lang="sv-SE" smtClean="0"/>
              <a:t>‹#›</a:t>
            </a:fld>
            <a:endParaRPr lang="sv-SE"/>
          </a:p>
        </p:txBody>
      </p:sp>
    </p:spTree>
    <p:extLst>
      <p:ext uri="{BB962C8B-B14F-4D97-AF65-F5344CB8AC3E}">
        <p14:creationId xmlns:p14="http://schemas.microsoft.com/office/powerpoint/2010/main" val="3571131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Assignment</a:t>
            </a:r>
            <a:r>
              <a:rPr lang="sv-SE" dirty="0" smtClean="0"/>
              <a:t> 6</a:t>
            </a:r>
            <a:endParaRPr lang="sv-SE" dirty="0"/>
          </a:p>
        </p:txBody>
      </p:sp>
      <p:sp>
        <p:nvSpPr>
          <p:cNvPr id="3" name="Subtitle 2"/>
          <p:cNvSpPr>
            <a:spLocks noGrp="1"/>
          </p:cNvSpPr>
          <p:nvPr>
            <p:ph type="subTitle" idx="1"/>
          </p:nvPr>
        </p:nvSpPr>
        <p:spPr/>
        <p:txBody>
          <a:bodyPr/>
          <a:lstStyle/>
          <a:p>
            <a:endParaRPr lang="sv-SE" dirty="0"/>
          </a:p>
        </p:txBody>
      </p:sp>
    </p:spTree>
    <p:extLst>
      <p:ext uri="{BB962C8B-B14F-4D97-AF65-F5344CB8AC3E}">
        <p14:creationId xmlns:p14="http://schemas.microsoft.com/office/powerpoint/2010/main" val="2220922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97924"/>
          </a:xfrm>
        </p:spPr>
        <p:txBody>
          <a:bodyPr/>
          <a:lstStyle/>
          <a:p>
            <a:r>
              <a:rPr lang="sv-SE" dirty="0" err="1" smtClean="0"/>
              <a:t>Model</a:t>
            </a:r>
            <a:r>
              <a:rPr lang="sv-SE" dirty="0" smtClean="0"/>
              <a:t> </a:t>
            </a:r>
            <a:r>
              <a:rPr lang="sv-SE" dirty="0" err="1" smtClean="0"/>
              <a:t>structure</a:t>
            </a:r>
            <a:endParaRPr lang="sv-SE" dirty="0"/>
          </a:p>
        </p:txBody>
      </p:sp>
      <p:sp>
        <p:nvSpPr>
          <p:cNvPr id="7" name="TextBox 6"/>
          <p:cNvSpPr txBox="1"/>
          <p:nvPr/>
        </p:nvSpPr>
        <p:spPr>
          <a:xfrm>
            <a:off x="5097379" y="942039"/>
            <a:ext cx="8450179" cy="6001643"/>
          </a:xfrm>
          <a:prstGeom prst="rect">
            <a:avLst/>
          </a:prstGeom>
          <a:noFill/>
        </p:spPr>
        <p:txBody>
          <a:bodyPr wrap="square" numCol="1" rtlCol="0">
            <a:spAutoFit/>
          </a:bodyPr>
          <a:lstStyle/>
          <a:p>
            <a:r>
              <a:rPr lang="sv-SE" sz="1200" dirty="0" err="1" smtClean="0">
                <a:latin typeface="Consolas" panose="020B0609020204030204" pitchFamily="49" charset="0"/>
              </a:rPr>
              <a:t>model</a:t>
            </a:r>
            <a:r>
              <a:rPr lang="sv-SE" sz="1200" dirty="0" smtClean="0">
                <a:latin typeface="Consolas" panose="020B0609020204030204" pitchFamily="49" charset="0"/>
              </a:rPr>
              <a:t> {</a:t>
            </a:r>
          </a:p>
          <a:p>
            <a:r>
              <a:rPr lang="sv-SE" sz="1200" dirty="0" smtClean="0">
                <a:latin typeface="Consolas" panose="020B0609020204030204" pitchFamily="49" charset="0"/>
              </a:rPr>
              <a:t>   for (i in 1:N_data) {</a:t>
            </a:r>
          </a:p>
          <a:p>
            <a:r>
              <a:rPr lang="sv-SE" sz="1200" dirty="0" smtClean="0">
                <a:latin typeface="Consolas" panose="020B0609020204030204" pitchFamily="49" charset="0"/>
              </a:rPr>
              <a:t>      </a:t>
            </a:r>
            <a:r>
              <a:rPr lang="sv-SE" sz="1200" dirty="0" err="1" smtClean="0">
                <a:latin typeface="Consolas" panose="020B0609020204030204" pitchFamily="49" charset="0"/>
              </a:rPr>
              <a:t>log_reaction_time</a:t>
            </a:r>
            <a:r>
              <a:rPr lang="sv-SE" sz="1200" dirty="0" smtClean="0">
                <a:latin typeface="Consolas" panose="020B0609020204030204" pitchFamily="49" charset="0"/>
              </a:rPr>
              <a:t>[i] ~ normal(</a:t>
            </a:r>
            <a:r>
              <a:rPr lang="sv-SE" sz="1200" dirty="0" err="1" smtClean="0">
                <a:latin typeface="Consolas" panose="020B0609020204030204" pitchFamily="49" charset="0"/>
              </a:rPr>
              <a:t>theta</a:t>
            </a:r>
            <a:r>
              <a:rPr lang="sv-SE" sz="1200" dirty="0" smtClean="0">
                <a:latin typeface="Consolas" panose="020B0609020204030204" pitchFamily="49" charset="0"/>
              </a:rPr>
              <a:t>[</a:t>
            </a:r>
            <a:r>
              <a:rPr lang="sv-SE" sz="1200" dirty="0" err="1" smtClean="0">
                <a:latin typeface="Consolas" panose="020B0609020204030204" pitchFamily="49" charset="0"/>
              </a:rPr>
              <a:t>subjects</a:t>
            </a:r>
            <a:r>
              <a:rPr lang="sv-SE" sz="1200" dirty="0" smtClean="0">
                <a:latin typeface="Consolas" panose="020B0609020204030204" pitchFamily="49" charset="0"/>
              </a:rPr>
              <a:t>[i]], sigma);</a:t>
            </a:r>
          </a:p>
          <a:p>
            <a:r>
              <a:rPr lang="sv-SE" sz="1200" dirty="0" smtClean="0">
                <a:latin typeface="Consolas" panose="020B0609020204030204" pitchFamily="49" charset="0"/>
              </a:rPr>
              <a:t>   }</a:t>
            </a:r>
          </a:p>
          <a:p>
            <a:r>
              <a:rPr lang="sv-SE" sz="1200" dirty="0" smtClean="0">
                <a:latin typeface="Consolas" panose="020B0609020204030204" pitchFamily="49" charset="0"/>
              </a:rPr>
              <a:t>   for (i in 1:N_subjects) {</a:t>
            </a:r>
          </a:p>
          <a:p>
            <a:r>
              <a:rPr lang="sv-SE" sz="1200" dirty="0" smtClean="0">
                <a:latin typeface="Consolas" panose="020B0609020204030204" pitchFamily="49" charset="0"/>
              </a:rPr>
              <a:t>     </a:t>
            </a:r>
            <a:r>
              <a:rPr lang="sv-SE" sz="1200" dirty="0" err="1" smtClean="0">
                <a:latin typeface="Consolas" panose="020B0609020204030204" pitchFamily="49" charset="0"/>
              </a:rPr>
              <a:t>theta</a:t>
            </a:r>
            <a:r>
              <a:rPr lang="sv-SE" sz="1200" dirty="0" smtClean="0">
                <a:latin typeface="Consolas" panose="020B0609020204030204" pitchFamily="49" charset="0"/>
              </a:rPr>
              <a:t>[i] ~ normal(mu + </a:t>
            </a:r>
            <a:r>
              <a:rPr lang="sv-SE" sz="1200" dirty="0" err="1" smtClean="0">
                <a:latin typeface="Consolas" panose="020B0609020204030204" pitchFamily="49" charset="0"/>
              </a:rPr>
              <a:t>phi</a:t>
            </a:r>
            <a:r>
              <a:rPr lang="sv-SE" sz="1200" dirty="0" smtClean="0">
                <a:latin typeface="Consolas" panose="020B0609020204030204" pitchFamily="49" charset="0"/>
              </a:rPr>
              <a:t> * </a:t>
            </a:r>
            <a:r>
              <a:rPr lang="sv-SE" sz="1200" dirty="0" err="1" smtClean="0">
                <a:latin typeface="Consolas" panose="020B0609020204030204" pitchFamily="49" charset="0"/>
              </a:rPr>
              <a:t>is_child</a:t>
            </a:r>
            <a:r>
              <a:rPr lang="sv-SE" sz="1200" dirty="0" smtClean="0">
                <a:latin typeface="Consolas" panose="020B0609020204030204" pitchFamily="49" charset="0"/>
              </a:rPr>
              <a:t>[i], </a:t>
            </a:r>
            <a:r>
              <a:rPr lang="sv-SE" sz="1200" dirty="0" err="1" smtClean="0">
                <a:latin typeface="Consolas" panose="020B0609020204030204" pitchFamily="49" charset="0"/>
              </a:rPr>
              <a:t>tau</a:t>
            </a:r>
            <a:r>
              <a:rPr lang="sv-SE" sz="1200" dirty="0" smtClean="0">
                <a:latin typeface="Consolas" panose="020B0609020204030204" pitchFamily="49" charset="0"/>
              </a:rPr>
              <a:t>);</a:t>
            </a:r>
          </a:p>
          <a:p>
            <a:r>
              <a:rPr lang="sv-SE" sz="1200" dirty="0" smtClean="0">
                <a:latin typeface="Consolas" panose="020B0609020204030204" pitchFamily="49" charset="0"/>
              </a:rPr>
              <a:t>   }</a:t>
            </a:r>
          </a:p>
          <a:p>
            <a:r>
              <a:rPr lang="sv-SE" sz="1200" dirty="0" smtClean="0">
                <a:latin typeface="Consolas" panose="020B0609020204030204" pitchFamily="49" charset="0"/>
              </a:rPr>
              <a:t>}</a:t>
            </a:r>
          </a:p>
          <a:p>
            <a:endParaRPr lang="sv-SE" sz="1200" dirty="0" smtClean="0">
              <a:latin typeface="Consolas" panose="020B0609020204030204" pitchFamily="49" charset="0"/>
            </a:endParaRPr>
          </a:p>
          <a:p>
            <a:r>
              <a:rPr lang="sv-SE" sz="1200" dirty="0" err="1" smtClean="0">
                <a:latin typeface="Consolas" panose="020B0609020204030204" pitchFamily="49" charset="0"/>
              </a:rPr>
              <a:t>generated</a:t>
            </a:r>
            <a:r>
              <a:rPr lang="sv-SE" sz="1200" dirty="0" smtClean="0">
                <a:latin typeface="Consolas" panose="020B0609020204030204" pitchFamily="49" charset="0"/>
              </a:rPr>
              <a:t> </a:t>
            </a:r>
            <a:r>
              <a:rPr lang="sv-SE" sz="1200" dirty="0" err="1" smtClean="0">
                <a:latin typeface="Consolas" panose="020B0609020204030204" pitchFamily="49" charset="0"/>
              </a:rPr>
              <a:t>quantities</a:t>
            </a:r>
            <a:r>
              <a:rPr lang="sv-SE" sz="1200" dirty="0" smtClean="0">
                <a:latin typeface="Consolas" panose="020B0609020204030204" pitchFamily="49" charset="0"/>
              </a:rPr>
              <a:t> { </a:t>
            </a:r>
          </a:p>
          <a:p>
            <a:r>
              <a:rPr lang="sv-SE" sz="1200" dirty="0" smtClean="0">
                <a:latin typeface="Consolas" panose="020B0609020204030204" pitchFamily="49" charset="0"/>
              </a:rPr>
              <a:t>   real&lt;</a:t>
            </a:r>
            <a:r>
              <a:rPr lang="sv-SE" sz="1200" dirty="0" err="1" smtClean="0">
                <a:latin typeface="Consolas" panose="020B0609020204030204" pitchFamily="49" charset="0"/>
              </a:rPr>
              <a:t>lower</a:t>
            </a:r>
            <a:r>
              <a:rPr lang="sv-SE" sz="1200" dirty="0" smtClean="0">
                <a:latin typeface="Consolas" panose="020B0609020204030204" pitchFamily="49" charset="0"/>
              </a:rPr>
              <a:t> = 0&gt; </a:t>
            </a:r>
            <a:r>
              <a:rPr lang="sv-SE" sz="1200" dirty="0" err="1" smtClean="0">
                <a:latin typeface="Consolas" panose="020B0609020204030204" pitchFamily="49" charset="0"/>
              </a:rPr>
              <a:t>mu_exp</a:t>
            </a:r>
            <a:r>
              <a:rPr lang="sv-SE" sz="1200" dirty="0" smtClean="0">
                <a:latin typeface="Consolas" panose="020B0609020204030204" pitchFamily="49" charset="0"/>
              </a:rPr>
              <a:t> = </a:t>
            </a:r>
            <a:r>
              <a:rPr lang="sv-SE" sz="1200" dirty="0" err="1" smtClean="0">
                <a:latin typeface="Consolas" panose="020B0609020204030204" pitchFamily="49" charset="0"/>
              </a:rPr>
              <a:t>exp</a:t>
            </a:r>
            <a:r>
              <a:rPr lang="sv-SE" sz="1200" dirty="0" smtClean="0">
                <a:latin typeface="Consolas" panose="020B0609020204030204" pitchFamily="49" charset="0"/>
              </a:rPr>
              <a:t>(mu + tau^2/2 + sigma^2/2);</a:t>
            </a:r>
          </a:p>
          <a:p>
            <a:r>
              <a:rPr lang="sv-SE" sz="1200" dirty="0" smtClean="0">
                <a:latin typeface="Consolas" panose="020B0609020204030204" pitchFamily="49" charset="0"/>
              </a:rPr>
              <a:t>   </a:t>
            </a:r>
          </a:p>
          <a:p>
            <a:r>
              <a:rPr lang="sv-SE" sz="1200" dirty="0" smtClean="0">
                <a:latin typeface="Consolas" panose="020B0609020204030204" pitchFamily="49" charset="0"/>
              </a:rPr>
              <a:t>   </a:t>
            </a:r>
            <a:r>
              <a:rPr lang="sv-SE" sz="1200" dirty="0" err="1" smtClean="0">
                <a:latin typeface="Consolas" panose="020B0609020204030204" pitchFamily="49" charset="0"/>
              </a:rPr>
              <a:t>vector</a:t>
            </a:r>
            <a:r>
              <a:rPr lang="sv-SE" sz="1200" dirty="0" smtClean="0">
                <a:latin typeface="Consolas" panose="020B0609020204030204" pitchFamily="49" charset="0"/>
              </a:rPr>
              <a:t>&lt;</a:t>
            </a:r>
            <a:r>
              <a:rPr lang="sv-SE" sz="1200" dirty="0" err="1" smtClean="0">
                <a:latin typeface="Consolas" panose="020B0609020204030204" pitchFamily="49" charset="0"/>
              </a:rPr>
              <a:t>lower</a:t>
            </a:r>
            <a:r>
              <a:rPr lang="sv-SE" sz="1200" dirty="0" smtClean="0">
                <a:latin typeface="Consolas" panose="020B0609020204030204" pitchFamily="49" charset="0"/>
              </a:rPr>
              <a:t> = 0&gt;[</a:t>
            </a:r>
            <a:r>
              <a:rPr lang="sv-SE" sz="1200" dirty="0" err="1" smtClean="0">
                <a:latin typeface="Consolas" panose="020B0609020204030204" pitchFamily="49" charset="0"/>
              </a:rPr>
              <a:t>N_subjects</a:t>
            </a:r>
            <a:r>
              <a:rPr lang="sv-SE" sz="1200" dirty="0" smtClean="0">
                <a:latin typeface="Consolas" panose="020B0609020204030204" pitchFamily="49" charset="0"/>
              </a:rPr>
              <a:t>] </a:t>
            </a:r>
            <a:r>
              <a:rPr lang="sv-SE" sz="1200" dirty="0" err="1" smtClean="0">
                <a:latin typeface="Consolas" panose="020B0609020204030204" pitchFamily="49" charset="0"/>
              </a:rPr>
              <a:t>theta_exp</a:t>
            </a:r>
            <a:r>
              <a:rPr lang="sv-SE" sz="1200" dirty="0" smtClean="0">
                <a:latin typeface="Consolas" panose="020B0609020204030204" pitchFamily="49" charset="0"/>
              </a:rPr>
              <a:t>;</a:t>
            </a:r>
          </a:p>
          <a:p>
            <a:r>
              <a:rPr lang="sv-SE" sz="1200" dirty="0" smtClean="0">
                <a:latin typeface="Consolas" panose="020B0609020204030204" pitchFamily="49" charset="0"/>
              </a:rPr>
              <a:t>  </a:t>
            </a:r>
          </a:p>
          <a:p>
            <a:r>
              <a:rPr lang="sv-SE" sz="1200" dirty="0" smtClean="0">
                <a:latin typeface="Consolas" panose="020B0609020204030204" pitchFamily="49" charset="0"/>
              </a:rPr>
              <a:t>   real&lt;</a:t>
            </a:r>
            <a:r>
              <a:rPr lang="sv-SE" sz="1200" dirty="0" err="1" smtClean="0">
                <a:latin typeface="Consolas" panose="020B0609020204030204" pitchFamily="49" charset="0"/>
              </a:rPr>
              <a:t>lower</a:t>
            </a:r>
            <a:r>
              <a:rPr lang="sv-SE" sz="1200" dirty="0" smtClean="0">
                <a:latin typeface="Consolas" panose="020B0609020204030204" pitchFamily="49" charset="0"/>
              </a:rPr>
              <a:t> = 0&gt; </a:t>
            </a:r>
            <a:r>
              <a:rPr lang="sv-SE" sz="1200" dirty="0" err="1" smtClean="0">
                <a:latin typeface="Consolas" panose="020B0609020204030204" pitchFamily="49" charset="0"/>
              </a:rPr>
              <a:t>reaction_time_ppc_unknown</a:t>
            </a:r>
            <a:r>
              <a:rPr lang="sv-SE" sz="1200" dirty="0" smtClean="0">
                <a:latin typeface="Consolas" panose="020B0609020204030204" pitchFamily="49" charset="0"/>
              </a:rPr>
              <a:t>;</a:t>
            </a:r>
          </a:p>
          <a:p>
            <a:r>
              <a:rPr lang="sv-SE" sz="1200" dirty="0" smtClean="0">
                <a:latin typeface="Consolas" panose="020B0609020204030204" pitchFamily="49" charset="0"/>
              </a:rPr>
              <a:t>   real&lt;</a:t>
            </a:r>
            <a:r>
              <a:rPr lang="sv-SE" sz="1200" dirty="0" err="1" smtClean="0">
                <a:latin typeface="Consolas" panose="020B0609020204030204" pitchFamily="49" charset="0"/>
              </a:rPr>
              <a:t>lower</a:t>
            </a:r>
            <a:r>
              <a:rPr lang="sv-SE" sz="1200" dirty="0" smtClean="0">
                <a:latin typeface="Consolas" panose="020B0609020204030204" pitchFamily="49" charset="0"/>
              </a:rPr>
              <a:t> = 0&gt; </a:t>
            </a:r>
            <a:r>
              <a:rPr lang="sv-SE" sz="1200" dirty="0" err="1" smtClean="0">
                <a:latin typeface="Consolas" panose="020B0609020204030204" pitchFamily="49" charset="0"/>
              </a:rPr>
              <a:t>reaction_time_ppc_child</a:t>
            </a:r>
            <a:r>
              <a:rPr lang="sv-SE" sz="1200" dirty="0" smtClean="0">
                <a:latin typeface="Consolas" panose="020B0609020204030204" pitchFamily="49" charset="0"/>
              </a:rPr>
              <a:t>;</a:t>
            </a:r>
          </a:p>
          <a:p>
            <a:r>
              <a:rPr lang="sv-SE" sz="1200" dirty="0" smtClean="0">
                <a:latin typeface="Consolas" panose="020B0609020204030204" pitchFamily="49" charset="0"/>
              </a:rPr>
              <a:t>   real&lt;</a:t>
            </a:r>
            <a:r>
              <a:rPr lang="sv-SE" sz="1200" dirty="0" err="1" smtClean="0">
                <a:latin typeface="Consolas" panose="020B0609020204030204" pitchFamily="49" charset="0"/>
              </a:rPr>
              <a:t>lower</a:t>
            </a:r>
            <a:r>
              <a:rPr lang="sv-SE" sz="1200" dirty="0" smtClean="0">
                <a:latin typeface="Consolas" panose="020B0609020204030204" pitchFamily="49" charset="0"/>
              </a:rPr>
              <a:t> = 0&gt; </a:t>
            </a:r>
            <a:r>
              <a:rPr lang="sv-SE" sz="1200" dirty="0" err="1" smtClean="0">
                <a:latin typeface="Consolas" panose="020B0609020204030204" pitchFamily="49" charset="0"/>
              </a:rPr>
              <a:t>reaction_time_ppc_adult</a:t>
            </a:r>
            <a:r>
              <a:rPr lang="sv-SE" sz="1200" dirty="0" smtClean="0">
                <a:latin typeface="Consolas" panose="020B0609020204030204" pitchFamily="49" charset="0"/>
              </a:rPr>
              <a:t>;</a:t>
            </a:r>
          </a:p>
          <a:p>
            <a:r>
              <a:rPr lang="sv-SE" sz="1200" dirty="0" smtClean="0">
                <a:latin typeface="Consolas" panose="020B0609020204030204" pitchFamily="49" charset="0"/>
              </a:rPr>
              <a:t>   </a:t>
            </a:r>
          </a:p>
          <a:p>
            <a:r>
              <a:rPr lang="sv-SE" sz="1200" dirty="0" smtClean="0">
                <a:latin typeface="Consolas" panose="020B0609020204030204" pitchFamily="49" charset="0"/>
              </a:rPr>
              <a:t>   for (j in 1:N_subjects) {</a:t>
            </a:r>
          </a:p>
          <a:p>
            <a:r>
              <a:rPr lang="sv-SE" sz="1200" dirty="0" smtClean="0">
                <a:latin typeface="Consolas" panose="020B0609020204030204" pitchFamily="49" charset="0"/>
              </a:rPr>
              <a:t>      </a:t>
            </a:r>
            <a:r>
              <a:rPr lang="sv-SE" sz="1200" dirty="0" err="1" smtClean="0">
                <a:latin typeface="Consolas" panose="020B0609020204030204" pitchFamily="49" charset="0"/>
              </a:rPr>
              <a:t>theta_exp</a:t>
            </a:r>
            <a:r>
              <a:rPr lang="sv-SE" sz="1200" dirty="0" smtClean="0">
                <a:latin typeface="Consolas" panose="020B0609020204030204" pitchFamily="49" charset="0"/>
              </a:rPr>
              <a:t>[j] = </a:t>
            </a:r>
            <a:r>
              <a:rPr lang="sv-SE" sz="1200" dirty="0" err="1" smtClean="0">
                <a:latin typeface="Consolas" panose="020B0609020204030204" pitchFamily="49" charset="0"/>
              </a:rPr>
              <a:t>exp</a:t>
            </a:r>
            <a:r>
              <a:rPr lang="sv-SE" sz="1200" dirty="0" smtClean="0">
                <a:latin typeface="Consolas" panose="020B0609020204030204" pitchFamily="49" charset="0"/>
              </a:rPr>
              <a:t>(</a:t>
            </a:r>
            <a:r>
              <a:rPr lang="sv-SE" sz="1200" dirty="0" err="1" smtClean="0">
                <a:latin typeface="Consolas" panose="020B0609020204030204" pitchFamily="49" charset="0"/>
              </a:rPr>
              <a:t>theta</a:t>
            </a:r>
            <a:r>
              <a:rPr lang="sv-SE" sz="1200" dirty="0" smtClean="0">
                <a:latin typeface="Consolas" panose="020B0609020204030204" pitchFamily="49" charset="0"/>
              </a:rPr>
              <a:t>[j] + sigma^2/2);</a:t>
            </a:r>
          </a:p>
          <a:p>
            <a:r>
              <a:rPr lang="sv-SE" sz="1200" dirty="0" smtClean="0">
                <a:latin typeface="Consolas" panose="020B0609020204030204" pitchFamily="49" charset="0"/>
              </a:rPr>
              <a:t>   }</a:t>
            </a:r>
          </a:p>
          <a:p>
            <a:r>
              <a:rPr lang="sv-SE" sz="1200" dirty="0" smtClean="0">
                <a:latin typeface="Consolas" panose="020B0609020204030204" pitchFamily="49" charset="0"/>
              </a:rPr>
              <a:t>   </a:t>
            </a:r>
          </a:p>
          <a:p>
            <a:r>
              <a:rPr lang="sv-SE" sz="1200" dirty="0" smtClean="0">
                <a:latin typeface="Consolas" panose="020B0609020204030204" pitchFamily="49" charset="0"/>
              </a:rPr>
              <a:t>   // PPC</a:t>
            </a:r>
          </a:p>
          <a:p>
            <a:r>
              <a:rPr lang="sv-SE" sz="1200" dirty="0" smtClean="0">
                <a:latin typeface="Consolas" panose="020B0609020204030204" pitchFamily="49" charset="0"/>
              </a:rPr>
              <a:t>   </a:t>
            </a:r>
            <a:r>
              <a:rPr lang="sv-SE" sz="1200" dirty="0" err="1" smtClean="0">
                <a:latin typeface="Consolas" panose="020B0609020204030204" pitchFamily="49" charset="0"/>
              </a:rPr>
              <a:t>if</a:t>
            </a:r>
            <a:r>
              <a:rPr lang="sv-SE" sz="1200" dirty="0" smtClean="0">
                <a:latin typeface="Consolas" panose="020B0609020204030204" pitchFamily="49" charset="0"/>
              </a:rPr>
              <a:t> (</a:t>
            </a:r>
            <a:r>
              <a:rPr lang="sv-SE" sz="1200" dirty="0" err="1" smtClean="0">
                <a:latin typeface="Consolas" panose="020B0609020204030204" pitchFamily="49" charset="0"/>
              </a:rPr>
              <a:t>uniform_rng</a:t>
            </a:r>
            <a:r>
              <a:rPr lang="sv-SE" sz="1200" dirty="0" smtClean="0">
                <a:latin typeface="Consolas" panose="020B0609020204030204" pitchFamily="49" charset="0"/>
              </a:rPr>
              <a:t>(0.0, 1.0) &gt; </a:t>
            </a:r>
            <a:r>
              <a:rPr lang="sv-SE" sz="1200" dirty="0" err="1" smtClean="0">
                <a:latin typeface="Consolas" panose="020B0609020204030204" pitchFamily="49" charset="0"/>
              </a:rPr>
              <a:t>child_proportion</a:t>
            </a:r>
            <a:r>
              <a:rPr lang="sv-SE" sz="1200" dirty="0" smtClean="0">
                <a:latin typeface="Consolas" panose="020B0609020204030204" pitchFamily="49" charset="0"/>
              </a:rPr>
              <a:t>) {</a:t>
            </a:r>
          </a:p>
          <a:p>
            <a:r>
              <a:rPr lang="sv-SE" sz="1200" dirty="0" smtClean="0">
                <a:latin typeface="Consolas" panose="020B0609020204030204" pitchFamily="49" charset="0"/>
              </a:rPr>
              <a:t>     </a:t>
            </a:r>
            <a:r>
              <a:rPr lang="sv-SE" sz="1200" dirty="0" err="1" smtClean="0">
                <a:latin typeface="Consolas" panose="020B0609020204030204" pitchFamily="49" charset="0"/>
              </a:rPr>
              <a:t>reaction_time_ppc_unknown</a:t>
            </a:r>
            <a:r>
              <a:rPr lang="sv-SE" sz="1200" dirty="0" smtClean="0">
                <a:latin typeface="Consolas" panose="020B0609020204030204" pitchFamily="49" charset="0"/>
              </a:rPr>
              <a:t> = </a:t>
            </a:r>
            <a:r>
              <a:rPr lang="sv-SE" sz="1200" dirty="0" err="1" smtClean="0">
                <a:latin typeface="Consolas" panose="020B0609020204030204" pitchFamily="49" charset="0"/>
              </a:rPr>
              <a:t>exp</a:t>
            </a:r>
            <a:r>
              <a:rPr lang="sv-SE" sz="1200" dirty="0" smtClean="0">
                <a:latin typeface="Consolas" panose="020B0609020204030204" pitchFamily="49" charset="0"/>
              </a:rPr>
              <a:t>(</a:t>
            </a:r>
            <a:r>
              <a:rPr lang="sv-SE" sz="1200" dirty="0" err="1" smtClean="0">
                <a:latin typeface="Consolas" panose="020B0609020204030204" pitchFamily="49" charset="0"/>
              </a:rPr>
              <a:t>normal_rng</a:t>
            </a:r>
            <a:r>
              <a:rPr lang="sv-SE" sz="1200" dirty="0" smtClean="0">
                <a:latin typeface="Consolas" panose="020B0609020204030204" pitchFamily="49" charset="0"/>
              </a:rPr>
              <a:t>(</a:t>
            </a:r>
            <a:r>
              <a:rPr lang="sv-SE" sz="1200" dirty="0" err="1" smtClean="0">
                <a:latin typeface="Consolas" panose="020B0609020204030204" pitchFamily="49" charset="0"/>
              </a:rPr>
              <a:t>normal_rng</a:t>
            </a:r>
            <a:r>
              <a:rPr lang="sv-SE" sz="1200" dirty="0" smtClean="0">
                <a:latin typeface="Consolas" panose="020B0609020204030204" pitchFamily="49" charset="0"/>
              </a:rPr>
              <a:t>(mu, </a:t>
            </a:r>
            <a:r>
              <a:rPr lang="sv-SE" sz="1200" dirty="0" err="1" smtClean="0">
                <a:latin typeface="Consolas" panose="020B0609020204030204" pitchFamily="49" charset="0"/>
              </a:rPr>
              <a:t>tau</a:t>
            </a:r>
            <a:r>
              <a:rPr lang="sv-SE" sz="1200" dirty="0" smtClean="0">
                <a:latin typeface="Consolas" panose="020B0609020204030204" pitchFamily="49" charset="0"/>
              </a:rPr>
              <a:t>), sigma));</a:t>
            </a:r>
          </a:p>
          <a:p>
            <a:r>
              <a:rPr lang="sv-SE" sz="1200" dirty="0" smtClean="0">
                <a:latin typeface="Consolas" panose="020B0609020204030204" pitchFamily="49" charset="0"/>
              </a:rPr>
              <a:t>   } </a:t>
            </a:r>
            <a:r>
              <a:rPr lang="sv-SE" sz="1200" dirty="0" err="1" smtClean="0">
                <a:latin typeface="Consolas" panose="020B0609020204030204" pitchFamily="49" charset="0"/>
              </a:rPr>
              <a:t>else</a:t>
            </a:r>
            <a:r>
              <a:rPr lang="sv-SE" sz="1200" dirty="0" smtClean="0">
                <a:latin typeface="Consolas" panose="020B0609020204030204" pitchFamily="49" charset="0"/>
              </a:rPr>
              <a:t> {</a:t>
            </a:r>
          </a:p>
          <a:p>
            <a:r>
              <a:rPr lang="sv-SE" sz="1200" dirty="0" smtClean="0">
                <a:latin typeface="Consolas" panose="020B0609020204030204" pitchFamily="49" charset="0"/>
              </a:rPr>
              <a:t>     </a:t>
            </a:r>
            <a:r>
              <a:rPr lang="sv-SE" sz="1200" dirty="0" err="1" smtClean="0">
                <a:latin typeface="Consolas" panose="020B0609020204030204" pitchFamily="49" charset="0"/>
              </a:rPr>
              <a:t>reaction_time_ppc_unknown</a:t>
            </a:r>
            <a:r>
              <a:rPr lang="sv-SE" sz="1200" dirty="0" smtClean="0">
                <a:latin typeface="Consolas" panose="020B0609020204030204" pitchFamily="49" charset="0"/>
              </a:rPr>
              <a:t> = </a:t>
            </a:r>
            <a:r>
              <a:rPr lang="sv-SE" sz="1200" dirty="0" err="1" smtClean="0">
                <a:latin typeface="Consolas" panose="020B0609020204030204" pitchFamily="49" charset="0"/>
              </a:rPr>
              <a:t>exp</a:t>
            </a:r>
            <a:r>
              <a:rPr lang="sv-SE" sz="1200" dirty="0" smtClean="0">
                <a:latin typeface="Consolas" panose="020B0609020204030204" pitchFamily="49" charset="0"/>
              </a:rPr>
              <a:t>(</a:t>
            </a:r>
            <a:r>
              <a:rPr lang="sv-SE" sz="1200" dirty="0" err="1" smtClean="0">
                <a:latin typeface="Consolas" panose="020B0609020204030204" pitchFamily="49" charset="0"/>
              </a:rPr>
              <a:t>normal_rng</a:t>
            </a:r>
            <a:r>
              <a:rPr lang="sv-SE" sz="1200" dirty="0" smtClean="0">
                <a:latin typeface="Consolas" panose="020B0609020204030204" pitchFamily="49" charset="0"/>
              </a:rPr>
              <a:t>(</a:t>
            </a:r>
            <a:r>
              <a:rPr lang="sv-SE" sz="1200" dirty="0" err="1" smtClean="0">
                <a:latin typeface="Consolas" panose="020B0609020204030204" pitchFamily="49" charset="0"/>
              </a:rPr>
              <a:t>normal_rng</a:t>
            </a:r>
            <a:r>
              <a:rPr lang="sv-SE" sz="1200" dirty="0" smtClean="0">
                <a:latin typeface="Consolas" panose="020B0609020204030204" pitchFamily="49" charset="0"/>
              </a:rPr>
              <a:t>(mu + </a:t>
            </a:r>
            <a:r>
              <a:rPr lang="sv-SE" sz="1200" dirty="0" err="1" smtClean="0">
                <a:latin typeface="Consolas" panose="020B0609020204030204" pitchFamily="49" charset="0"/>
              </a:rPr>
              <a:t>phi</a:t>
            </a:r>
            <a:r>
              <a:rPr lang="sv-SE" sz="1200" dirty="0" smtClean="0">
                <a:latin typeface="Consolas" panose="020B0609020204030204" pitchFamily="49" charset="0"/>
              </a:rPr>
              <a:t>, </a:t>
            </a:r>
            <a:r>
              <a:rPr lang="sv-SE" sz="1200" dirty="0" err="1" smtClean="0">
                <a:latin typeface="Consolas" panose="020B0609020204030204" pitchFamily="49" charset="0"/>
              </a:rPr>
              <a:t>tau</a:t>
            </a:r>
            <a:r>
              <a:rPr lang="sv-SE" sz="1200" dirty="0" smtClean="0">
                <a:latin typeface="Consolas" panose="020B0609020204030204" pitchFamily="49" charset="0"/>
              </a:rPr>
              <a:t>), sigma));</a:t>
            </a:r>
          </a:p>
          <a:p>
            <a:r>
              <a:rPr lang="sv-SE" sz="1200" dirty="0" smtClean="0">
                <a:latin typeface="Consolas" panose="020B0609020204030204" pitchFamily="49" charset="0"/>
              </a:rPr>
              <a:t>   }</a:t>
            </a:r>
          </a:p>
          <a:p>
            <a:r>
              <a:rPr lang="sv-SE" sz="1200" dirty="0" smtClean="0">
                <a:latin typeface="Consolas" panose="020B0609020204030204" pitchFamily="49" charset="0"/>
              </a:rPr>
              <a:t>   </a:t>
            </a:r>
            <a:r>
              <a:rPr lang="sv-SE" sz="1200" dirty="0" err="1" smtClean="0">
                <a:latin typeface="Consolas" panose="020B0609020204030204" pitchFamily="49" charset="0"/>
              </a:rPr>
              <a:t>reaction_time_ppc_adult</a:t>
            </a:r>
            <a:r>
              <a:rPr lang="sv-SE" sz="1200" dirty="0" smtClean="0">
                <a:latin typeface="Consolas" panose="020B0609020204030204" pitchFamily="49" charset="0"/>
              </a:rPr>
              <a:t> = </a:t>
            </a:r>
            <a:r>
              <a:rPr lang="sv-SE" sz="1200" dirty="0" err="1" smtClean="0">
                <a:latin typeface="Consolas" panose="020B0609020204030204" pitchFamily="49" charset="0"/>
              </a:rPr>
              <a:t>exp</a:t>
            </a:r>
            <a:r>
              <a:rPr lang="sv-SE" sz="1200" dirty="0" smtClean="0">
                <a:latin typeface="Consolas" panose="020B0609020204030204" pitchFamily="49" charset="0"/>
              </a:rPr>
              <a:t>(</a:t>
            </a:r>
            <a:r>
              <a:rPr lang="sv-SE" sz="1200" dirty="0" err="1" smtClean="0">
                <a:latin typeface="Consolas" panose="020B0609020204030204" pitchFamily="49" charset="0"/>
              </a:rPr>
              <a:t>normal_rng</a:t>
            </a:r>
            <a:r>
              <a:rPr lang="sv-SE" sz="1200" dirty="0" smtClean="0">
                <a:latin typeface="Consolas" panose="020B0609020204030204" pitchFamily="49" charset="0"/>
              </a:rPr>
              <a:t>(</a:t>
            </a:r>
            <a:r>
              <a:rPr lang="sv-SE" sz="1200" dirty="0" err="1" smtClean="0">
                <a:latin typeface="Consolas" panose="020B0609020204030204" pitchFamily="49" charset="0"/>
              </a:rPr>
              <a:t>normal_rng</a:t>
            </a:r>
            <a:r>
              <a:rPr lang="sv-SE" sz="1200" dirty="0" smtClean="0">
                <a:latin typeface="Consolas" panose="020B0609020204030204" pitchFamily="49" charset="0"/>
              </a:rPr>
              <a:t>(mu, </a:t>
            </a:r>
            <a:r>
              <a:rPr lang="sv-SE" sz="1200" dirty="0" err="1" smtClean="0">
                <a:latin typeface="Consolas" panose="020B0609020204030204" pitchFamily="49" charset="0"/>
              </a:rPr>
              <a:t>tau</a:t>
            </a:r>
            <a:r>
              <a:rPr lang="sv-SE" sz="1200" dirty="0" smtClean="0">
                <a:latin typeface="Consolas" panose="020B0609020204030204" pitchFamily="49" charset="0"/>
              </a:rPr>
              <a:t>), sigma));</a:t>
            </a:r>
          </a:p>
          <a:p>
            <a:r>
              <a:rPr lang="sv-SE" sz="1200" dirty="0" smtClean="0">
                <a:latin typeface="Consolas" panose="020B0609020204030204" pitchFamily="49" charset="0"/>
              </a:rPr>
              <a:t>   </a:t>
            </a:r>
            <a:r>
              <a:rPr lang="sv-SE" sz="1200" dirty="0" err="1" smtClean="0">
                <a:latin typeface="Consolas" panose="020B0609020204030204" pitchFamily="49" charset="0"/>
              </a:rPr>
              <a:t>reaction_time_ppc_child</a:t>
            </a:r>
            <a:r>
              <a:rPr lang="sv-SE" sz="1200" dirty="0" smtClean="0">
                <a:latin typeface="Consolas" panose="020B0609020204030204" pitchFamily="49" charset="0"/>
              </a:rPr>
              <a:t> = </a:t>
            </a:r>
            <a:r>
              <a:rPr lang="sv-SE" sz="1200" dirty="0" err="1" smtClean="0">
                <a:latin typeface="Consolas" panose="020B0609020204030204" pitchFamily="49" charset="0"/>
              </a:rPr>
              <a:t>exp</a:t>
            </a:r>
            <a:r>
              <a:rPr lang="sv-SE" sz="1200" dirty="0" smtClean="0">
                <a:latin typeface="Consolas" panose="020B0609020204030204" pitchFamily="49" charset="0"/>
              </a:rPr>
              <a:t>(</a:t>
            </a:r>
            <a:r>
              <a:rPr lang="sv-SE" sz="1200" dirty="0" err="1" smtClean="0">
                <a:latin typeface="Consolas" panose="020B0609020204030204" pitchFamily="49" charset="0"/>
              </a:rPr>
              <a:t>normal_rng</a:t>
            </a:r>
            <a:r>
              <a:rPr lang="sv-SE" sz="1200" dirty="0" smtClean="0">
                <a:latin typeface="Consolas" panose="020B0609020204030204" pitchFamily="49" charset="0"/>
              </a:rPr>
              <a:t>(</a:t>
            </a:r>
            <a:r>
              <a:rPr lang="sv-SE" sz="1200" dirty="0" err="1" smtClean="0">
                <a:latin typeface="Consolas" panose="020B0609020204030204" pitchFamily="49" charset="0"/>
              </a:rPr>
              <a:t>normal_rng</a:t>
            </a:r>
            <a:r>
              <a:rPr lang="sv-SE" sz="1200" dirty="0" smtClean="0">
                <a:latin typeface="Consolas" panose="020B0609020204030204" pitchFamily="49" charset="0"/>
              </a:rPr>
              <a:t>(mu + </a:t>
            </a:r>
            <a:r>
              <a:rPr lang="sv-SE" sz="1200" dirty="0" err="1" smtClean="0">
                <a:latin typeface="Consolas" panose="020B0609020204030204" pitchFamily="49" charset="0"/>
              </a:rPr>
              <a:t>phi</a:t>
            </a:r>
            <a:r>
              <a:rPr lang="sv-SE" sz="1200" dirty="0" smtClean="0">
                <a:latin typeface="Consolas" panose="020B0609020204030204" pitchFamily="49" charset="0"/>
              </a:rPr>
              <a:t>, </a:t>
            </a:r>
            <a:r>
              <a:rPr lang="sv-SE" sz="1200" dirty="0" err="1" smtClean="0">
                <a:latin typeface="Consolas" panose="020B0609020204030204" pitchFamily="49" charset="0"/>
              </a:rPr>
              <a:t>tau</a:t>
            </a:r>
            <a:r>
              <a:rPr lang="sv-SE" sz="1200" dirty="0" smtClean="0">
                <a:latin typeface="Consolas" panose="020B0609020204030204" pitchFamily="49" charset="0"/>
              </a:rPr>
              <a:t>), sigma));</a:t>
            </a:r>
          </a:p>
          <a:p>
            <a:r>
              <a:rPr lang="sv-SE" sz="1200" dirty="0" smtClean="0">
                <a:latin typeface="Consolas" panose="020B0609020204030204" pitchFamily="49" charset="0"/>
              </a:rPr>
              <a:t>}</a:t>
            </a:r>
          </a:p>
          <a:p>
            <a:endParaRPr lang="sv-SE" sz="1200" dirty="0">
              <a:latin typeface="Consolas" panose="020B0609020204030204" pitchFamily="49" charset="0"/>
            </a:endParaRPr>
          </a:p>
        </p:txBody>
      </p:sp>
      <p:sp>
        <p:nvSpPr>
          <p:cNvPr id="8" name="TextBox 7"/>
          <p:cNvSpPr txBox="1"/>
          <p:nvPr/>
        </p:nvSpPr>
        <p:spPr>
          <a:xfrm>
            <a:off x="0" y="1170942"/>
            <a:ext cx="6545179" cy="4339650"/>
          </a:xfrm>
          <a:prstGeom prst="rect">
            <a:avLst/>
          </a:prstGeom>
          <a:noFill/>
        </p:spPr>
        <p:txBody>
          <a:bodyPr wrap="square" rtlCol="0">
            <a:spAutoFit/>
          </a:bodyPr>
          <a:lstStyle/>
          <a:p>
            <a:r>
              <a:rPr lang="sv-SE" sz="1200" dirty="0">
                <a:latin typeface="Consolas" panose="020B0609020204030204" pitchFamily="49" charset="0"/>
              </a:rPr>
              <a:t>data {</a:t>
            </a:r>
          </a:p>
          <a:p>
            <a:r>
              <a:rPr lang="sv-SE" sz="1200" dirty="0">
                <a:latin typeface="Consolas" panose="020B0609020204030204" pitchFamily="49" charset="0"/>
              </a:rPr>
              <a:t>   </a:t>
            </a:r>
            <a:r>
              <a:rPr lang="sv-SE" sz="1200" dirty="0" err="1">
                <a:latin typeface="Consolas" panose="020B0609020204030204" pitchFamily="49" charset="0"/>
              </a:rPr>
              <a:t>int</a:t>
            </a:r>
            <a:r>
              <a:rPr lang="sv-SE" sz="1200" dirty="0">
                <a:latin typeface="Consolas" panose="020B0609020204030204" pitchFamily="49" charset="0"/>
              </a:rPr>
              <a:t>&lt;</a:t>
            </a:r>
            <a:r>
              <a:rPr lang="sv-SE" sz="1200" dirty="0" err="1">
                <a:latin typeface="Consolas" panose="020B0609020204030204" pitchFamily="49" charset="0"/>
              </a:rPr>
              <a:t>lower</a:t>
            </a:r>
            <a:r>
              <a:rPr lang="sv-SE" sz="1200" dirty="0">
                <a:latin typeface="Consolas" panose="020B0609020204030204" pitchFamily="49" charset="0"/>
              </a:rPr>
              <a:t> = 0&gt; </a:t>
            </a:r>
            <a:r>
              <a:rPr lang="sv-SE" sz="1200" dirty="0" err="1">
                <a:latin typeface="Consolas" panose="020B0609020204030204" pitchFamily="49" charset="0"/>
              </a:rPr>
              <a:t>N_data</a:t>
            </a:r>
            <a:r>
              <a:rPr lang="sv-SE" sz="1200" dirty="0">
                <a:latin typeface="Consolas" panose="020B0609020204030204" pitchFamily="49" charset="0"/>
              </a:rPr>
              <a:t>;</a:t>
            </a:r>
          </a:p>
          <a:p>
            <a:r>
              <a:rPr lang="sv-SE" sz="1200" dirty="0">
                <a:latin typeface="Consolas" panose="020B0609020204030204" pitchFamily="49" charset="0"/>
              </a:rPr>
              <a:t>   </a:t>
            </a:r>
            <a:r>
              <a:rPr lang="sv-SE" sz="1200" dirty="0" err="1">
                <a:latin typeface="Consolas" panose="020B0609020204030204" pitchFamily="49" charset="0"/>
              </a:rPr>
              <a:t>vector</a:t>
            </a:r>
            <a:r>
              <a:rPr lang="sv-SE" sz="1200" dirty="0">
                <a:latin typeface="Consolas" panose="020B0609020204030204" pitchFamily="49" charset="0"/>
              </a:rPr>
              <a:t>[</a:t>
            </a:r>
            <a:r>
              <a:rPr lang="sv-SE" sz="1200" dirty="0" err="1">
                <a:latin typeface="Consolas" panose="020B0609020204030204" pitchFamily="49" charset="0"/>
              </a:rPr>
              <a:t>N_data</a:t>
            </a:r>
            <a:r>
              <a:rPr lang="sv-SE" sz="1200" dirty="0">
                <a:latin typeface="Consolas" panose="020B0609020204030204" pitchFamily="49" charset="0"/>
              </a:rPr>
              <a:t>] </a:t>
            </a:r>
            <a:r>
              <a:rPr lang="sv-SE" sz="1200" dirty="0" err="1">
                <a:latin typeface="Consolas" panose="020B0609020204030204" pitchFamily="49" charset="0"/>
              </a:rPr>
              <a:t>reaction_time</a:t>
            </a:r>
            <a:r>
              <a:rPr lang="sv-SE" sz="1200" dirty="0">
                <a:latin typeface="Consolas" panose="020B0609020204030204" pitchFamily="49" charset="0"/>
              </a:rPr>
              <a:t>;</a:t>
            </a:r>
          </a:p>
          <a:p>
            <a:r>
              <a:rPr lang="sv-SE" sz="1200" dirty="0">
                <a:latin typeface="Consolas" panose="020B0609020204030204" pitchFamily="49" charset="0"/>
              </a:rPr>
              <a:t>   </a:t>
            </a:r>
          </a:p>
          <a:p>
            <a:r>
              <a:rPr lang="sv-SE" sz="1200" dirty="0">
                <a:latin typeface="Consolas" panose="020B0609020204030204" pitchFamily="49" charset="0"/>
              </a:rPr>
              <a:t>   </a:t>
            </a:r>
            <a:r>
              <a:rPr lang="sv-SE" sz="1200" dirty="0" err="1">
                <a:latin typeface="Consolas" panose="020B0609020204030204" pitchFamily="49" charset="0"/>
              </a:rPr>
              <a:t>int</a:t>
            </a:r>
            <a:r>
              <a:rPr lang="sv-SE" sz="1200" dirty="0">
                <a:latin typeface="Consolas" panose="020B0609020204030204" pitchFamily="49" charset="0"/>
              </a:rPr>
              <a:t>&lt;</a:t>
            </a:r>
            <a:r>
              <a:rPr lang="sv-SE" sz="1200" dirty="0" err="1">
                <a:latin typeface="Consolas" panose="020B0609020204030204" pitchFamily="49" charset="0"/>
              </a:rPr>
              <a:t>lower</a:t>
            </a:r>
            <a:r>
              <a:rPr lang="sv-SE" sz="1200" dirty="0">
                <a:latin typeface="Consolas" panose="020B0609020204030204" pitchFamily="49" charset="0"/>
              </a:rPr>
              <a:t> = 0&gt; </a:t>
            </a:r>
            <a:r>
              <a:rPr lang="sv-SE" sz="1200" dirty="0" err="1">
                <a:latin typeface="Consolas" panose="020B0609020204030204" pitchFamily="49" charset="0"/>
              </a:rPr>
              <a:t>N_subjects</a:t>
            </a:r>
            <a:r>
              <a:rPr lang="sv-SE" sz="1200" dirty="0">
                <a:latin typeface="Consolas" panose="020B0609020204030204" pitchFamily="49" charset="0"/>
              </a:rPr>
              <a:t>;</a:t>
            </a:r>
          </a:p>
          <a:p>
            <a:r>
              <a:rPr lang="sv-SE" sz="1200" dirty="0">
                <a:latin typeface="Consolas" panose="020B0609020204030204" pitchFamily="49" charset="0"/>
              </a:rPr>
              <a:t>   </a:t>
            </a:r>
            <a:r>
              <a:rPr lang="sv-SE" sz="1200" dirty="0" err="1">
                <a:latin typeface="Consolas" panose="020B0609020204030204" pitchFamily="49" charset="0"/>
              </a:rPr>
              <a:t>int</a:t>
            </a:r>
            <a:r>
              <a:rPr lang="sv-SE" sz="1200" dirty="0">
                <a:latin typeface="Consolas" panose="020B0609020204030204" pitchFamily="49" charset="0"/>
              </a:rPr>
              <a:t> </a:t>
            </a:r>
            <a:r>
              <a:rPr lang="sv-SE" sz="1200" dirty="0" err="1">
                <a:latin typeface="Consolas" panose="020B0609020204030204" pitchFamily="49" charset="0"/>
              </a:rPr>
              <a:t>subjects</a:t>
            </a:r>
            <a:r>
              <a:rPr lang="sv-SE" sz="1200" dirty="0">
                <a:latin typeface="Consolas" panose="020B0609020204030204" pitchFamily="49" charset="0"/>
              </a:rPr>
              <a:t>[</a:t>
            </a:r>
            <a:r>
              <a:rPr lang="sv-SE" sz="1200" dirty="0" err="1">
                <a:latin typeface="Consolas" panose="020B0609020204030204" pitchFamily="49" charset="0"/>
              </a:rPr>
              <a:t>N_data</a:t>
            </a:r>
            <a:r>
              <a:rPr lang="sv-SE" sz="1200" dirty="0">
                <a:latin typeface="Consolas" panose="020B0609020204030204" pitchFamily="49" charset="0"/>
              </a:rPr>
              <a:t>];</a:t>
            </a:r>
          </a:p>
          <a:p>
            <a:r>
              <a:rPr lang="sv-SE" sz="1200" dirty="0">
                <a:latin typeface="Consolas" panose="020B0609020204030204" pitchFamily="49" charset="0"/>
              </a:rPr>
              <a:t>   </a:t>
            </a:r>
            <a:r>
              <a:rPr lang="sv-SE" sz="1200" dirty="0" err="1">
                <a:latin typeface="Consolas" panose="020B0609020204030204" pitchFamily="49" charset="0"/>
              </a:rPr>
              <a:t>int</a:t>
            </a:r>
            <a:r>
              <a:rPr lang="sv-SE" sz="1200" dirty="0">
                <a:latin typeface="Consolas" panose="020B0609020204030204" pitchFamily="49" charset="0"/>
              </a:rPr>
              <a:t> </a:t>
            </a:r>
            <a:r>
              <a:rPr lang="sv-SE" sz="1200" dirty="0" err="1">
                <a:latin typeface="Consolas" panose="020B0609020204030204" pitchFamily="49" charset="0"/>
              </a:rPr>
              <a:t>is_child</a:t>
            </a:r>
            <a:r>
              <a:rPr lang="sv-SE" sz="1200" dirty="0">
                <a:latin typeface="Consolas" panose="020B0609020204030204" pitchFamily="49" charset="0"/>
              </a:rPr>
              <a:t>[</a:t>
            </a:r>
            <a:r>
              <a:rPr lang="sv-SE" sz="1200" dirty="0" err="1">
                <a:latin typeface="Consolas" panose="020B0609020204030204" pitchFamily="49" charset="0"/>
              </a:rPr>
              <a:t>N_subjects</a:t>
            </a:r>
            <a:r>
              <a:rPr lang="sv-SE" sz="1200" dirty="0">
                <a:latin typeface="Consolas" panose="020B0609020204030204" pitchFamily="49" charset="0"/>
              </a:rPr>
              <a:t>];</a:t>
            </a:r>
          </a:p>
          <a:p>
            <a:r>
              <a:rPr lang="sv-SE" sz="1200" dirty="0">
                <a:latin typeface="Consolas" panose="020B0609020204030204" pitchFamily="49" charset="0"/>
              </a:rPr>
              <a:t>   real&lt;</a:t>
            </a:r>
            <a:r>
              <a:rPr lang="sv-SE" sz="1200" dirty="0" err="1">
                <a:latin typeface="Consolas" panose="020B0609020204030204" pitchFamily="49" charset="0"/>
              </a:rPr>
              <a:t>lower</a:t>
            </a:r>
            <a:r>
              <a:rPr lang="sv-SE" sz="1200" dirty="0">
                <a:latin typeface="Consolas" panose="020B0609020204030204" pitchFamily="49" charset="0"/>
              </a:rPr>
              <a:t> = 0, </a:t>
            </a:r>
            <a:r>
              <a:rPr lang="sv-SE" sz="1200" dirty="0" err="1">
                <a:latin typeface="Consolas" panose="020B0609020204030204" pitchFamily="49" charset="0"/>
              </a:rPr>
              <a:t>upper</a:t>
            </a:r>
            <a:r>
              <a:rPr lang="sv-SE" sz="1200" dirty="0">
                <a:latin typeface="Consolas" panose="020B0609020204030204" pitchFamily="49" charset="0"/>
              </a:rPr>
              <a:t> = 1&gt; </a:t>
            </a:r>
            <a:r>
              <a:rPr lang="sv-SE" sz="1200" dirty="0" err="1">
                <a:latin typeface="Consolas" panose="020B0609020204030204" pitchFamily="49" charset="0"/>
              </a:rPr>
              <a:t>child_proportion</a:t>
            </a:r>
            <a:r>
              <a:rPr lang="sv-SE" sz="1200" dirty="0">
                <a:latin typeface="Consolas" panose="020B0609020204030204" pitchFamily="49" charset="0"/>
              </a:rPr>
              <a:t>;</a:t>
            </a:r>
          </a:p>
          <a:p>
            <a:r>
              <a:rPr lang="sv-SE" sz="1200" dirty="0">
                <a:latin typeface="Consolas" panose="020B0609020204030204" pitchFamily="49" charset="0"/>
              </a:rPr>
              <a:t>}</a:t>
            </a:r>
          </a:p>
          <a:p>
            <a:endParaRPr lang="sv-SE" sz="1200" dirty="0">
              <a:latin typeface="Consolas" panose="020B0609020204030204" pitchFamily="49" charset="0"/>
            </a:endParaRPr>
          </a:p>
          <a:p>
            <a:r>
              <a:rPr lang="sv-SE" sz="1200" dirty="0" err="1">
                <a:latin typeface="Consolas" panose="020B0609020204030204" pitchFamily="49" charset="0"/>
              </a:rPr>
              <a:t>transformed</a:t>
            </a:r>
            <a:r>
              <a:rPr lang="sv-SE" sz="1200" dirty="0">
                <a:latin typeface="Consolas" panose="020B0609020204030204" pitchFamily="49" charset="0"/>
              </a:rPr>
              <a:t> data {</a:t>
            </a:r>
          </a:p>
          <a:p>
            <a:r>
              <a:rPr lang="sv-SE" sz="1200" dirty="0">
                <a:latin typeface="Consolas" panose="020B0609020204030204" pitchFamily="49" charset="0"/>
              </a:rPr>
              <a:t>   </a:t>
            </a:r>
            <a:r>
              <a:rPr lang="sv-SE" sz="1200" dirty="0" err="1">
                <a:latin typeface="Consolas" panose="020B0609020204030204" pitchFamily="49" charset="0"/>
              </a:rPr>
              <a:t>vector</a:t>
            </a:r>
            <a:r>
              <a:rPr lang="sv-SE" sz="1200" dirty="0">
                <a:latin typeface="Consolas" panose="020B0609020204030204" pitchFamily="49" charset="0"/>
              </a:rPr>
              <a:t>[</a:t>
            </a:r>
            <a:r>
              <a:rPr lang="sv-SE" sz="1200" dirty="0" err="1">
                <a:latin typeface="Consolas" panose="020B0609020204030204" pitchFamily="49" charset="0"/>
              </a:rPr>
              <a:t>N_data</a:t>
            </a:r>
            <a:r>
              <a:rPr lang="sv-SE" sz="1200" dirty="0">
                <a:latin typeface="Consolas" panose="020B0609020204030204" pitchFamily="49" charset="0"/>
              </a:rPr>
              <a:t>] </a:t>
            </a:r>
            <a:r>
              <a:rPr lang="sv-SE" sz="1200" dirty="0" err="1">
                <a:latin typeface="Consolas" panose="020B0609020204030204" pitchFamily="49" charset="0"/>
              </a:rPr>
              <a:t>log_reaction_time</a:t>
            </a:r>
            <a:r>
              <a:rPr lang="sv-SE" sz="1200" dirty="0">
                <a:latin typeface="Consolas" panose="020B0609020204030204" pitchFamily="49" charset="0"/>
              </a:rPr>
              <a:t> = log(</a:t>
            </a:r>
            <a:r>
              <a:rPr lang="sv-SE" sz="1200" dirty="0" err="1">
                <a:latin typeface="Consolas" panose="020B0609020204030204" pitchFamily="49" charset="0"/>
              </a:rPr>
              <a:t>reaction_time</a:t>
            </a:r>
            <a:r>
              <a:rPr lang="sv-SE" sz="1200" dirty="0">
                <a:latin typeface="Consolas" panose="020B0609020204030204" pitchFamily="49" charset="0"/>
              </a:rPr>
              <a:t>);</a:t>
            </a:r>
          </a:p>
          <a:p>
            <a:r>
              <a:rPr lang="sv-SE" sz="1200" dirty="0">
                <a:latin typeface="Consolas" panose="020B0609020204030204" pitchFamily="49" charset="0"/>
              </a:rPr>
              <a:t>}</a:t>
            </a:r>
          </a:p>
          <a:p>
            <a:endParaRPr lang="sv-SE" sz="1200" dirty="0">
              <a:latin typeface="Consolas" panose="020B0609020204030204" pitchFamily="49" charset="0"/>
            </a:endParaRPr>
          </a:p>
          <a:p>
            <a:r>
              <a:rPr lang="sv-SE" sz="1200" dirty="0">
                <a:latin typeface="Consolas" panose="020B0609020204030204" pitchFamily="49" charset="0"/>
              </a:rPr>
              <a:t>parameters {</a:t>
            </a:r>
          </a:p>
          <a:p>
            <a:r>
              <a:rPr lang="sv-SE" sz="1200" dirty="0">
                <a:latin typeface="Consolas" panose="020B0609020204030204" pitchFamily="49" charset="0"/>
              </a:rPr>
              <a:t>   // Group </a:t>
            </a:r>
            <a:r>
              <a:rPr lang="sv-SE" sz="1200" dirty="0" err="1">
                <a:latin typeface="Consolas" panose="020B0609020204030204" pitchFamily="49" charset="0"/>
              </a:rPr>
              <a:t>level</a:t>
            </a:r>
            <a:endParaRPr lang="sv-SE" sz="1200" dirty="0">
              <a:latin typeface="Consolas" panose="020B0609020204030204" pitchFamily="49" charset="0"/>
            </a:endParaRPr>
          </a:p>
          <a:p>
            <a:r>
              <a:rPr lang="sv-SE" sz="1200" dirty="0">
                <a:latin typeface="Consolas" panose="020B0609020204030204" pitchFamily="49" charset="0"/>
              </a:rPr>
              <a:t>   real&lt;</a:t>
            </a:r>
            <a:r>
              <a:rPr lang="sv-SE" sz="1200" dirty="0" err="1">
                <a:latin typeface="Consolas" panose="020B0609020204030204" pitchFamily="49" charset="0"/>
              </a:rPr>
              <a:t>lower</a:t>
            </a:r>
            <a:r>
              <a:rPr lang="sv-SE" sz="1200" dirty="0">
                <a:latin typeface="Consolas" panose="020B0609020204030204" pitchFamily="49" charset="0"/>
              </a:rPr>
              <a:t> = 0&gt; mu;</a:t>
            </a:r>
          </a:p>
          <a:p>
            <a:r>
              <a:rPr lang="sv-SE" sz="1200" dirty="0">
                <a:latin typeface="Consolas" panose="020B0609020204030204" pitchFamily="49" charset="0"/>
              </a:rPr>
              <a:t>   real&lt;</a:t>
            </a:r>
            <a:r>
              <a:rPr lang="sv-SE" sz="1200" dirty="0" err="1">
                <a:latin typeface="Consolas" panose="020B0609020204030204" pitchFamily="49" charset="0"/>
              </a:rPr>
              <a:t>lower</a:t>
            </a:r>
            <a:r>
              <a:rPr lang="sv-SE" sz="1200" dirty="0">
                <a:latin typeface="Consolas" panose="020B0609020204030204" pitchFamily="49" charset="0"/>
              </a:rPr>
              <a:t> = 0&gt; </a:t>
            </a:r>
            <a:r>
              <a:rPr lang="sv-SE" sz="1200" dirty="0" err="1">
                <a:latin typeface="Consolas" panose="020B0609020204030204" pitchFamily="49" charset="0"/>
              </a:rPr>
              <a:t>tau</a:t>
            </a:r>
            <a:r>
              <a:rPr lang="sv-SE" sz="1200" dirty="0">
                <a:latin typeface="Consolas" panose="020B0609020204030204" pitchFamily="49" charset="0"/>
              </a:rPr>
              <a:t>;</a:t>
            </a:r>
          </a:p>
          <a:p>
            <a:r>
              <a:rPr lang="sv-SE" sz="1200" dirty="0">
                <a:latin typeface="Consolas" panose="020B0609020204030204" pitchFamily="49" charset="0"/>
              </a:rPr>
              <a:t>   real </a:t>
            </a:r>
            <a:r>
              <a:rPr lang="sv-SE" sz="1200" dirty="0" err="1">
                <a:latin typeface="Consolas" panose="020B0609020204030204" pitchFamily="49" charset="0"/>
              </a:rPr>
              <a:t>phi</a:t>
            </a:r>
            <a:r>
              <a:rPr lang="sv-SE" sz="1200" dirty="0">
                <a:latin typeface="Consolas" panose="020B0609020204030204" pitchFamily="49" charset="0"/>
              </a:rPr>
              <a:t>;</a:t>
            </a:r>
          </a:p>
          <a:p>
            <a:r>
              <a:rPr lang="sv-SE" sz="1200" dirty="0">
                <a:latin typeface="Consolas" panose="020B0609020204030204" pitchFamily="49" charset="0"/>
              </a:rPr>
              <a:t>   // </a:t>
            </a:r>
            <a:r>
              <a:rPr lang="sv-SE" sz="1200" dirty="0" err="1">
                <a:latin typeface="Consolas" panose="020B0609020204030204" pitchFamily="49" charset="0"/>
              </a:rPr>
              <a:t>Individual</a:t>
            </a:r>
            <a:r>
              <a:rPr lang="sv-SE" sz="1200" dirty="0">
                <a:latin typeface="Consolas" panose="020B0609020204030204" pitchFamily="49" charset="0"/>
              </a:rPr>
              <a:t> </a:t>
            </a:r>
            <a:r>
              <a:rPr lang="sv-SE" sz="1200" dirty="0" err="1">
                <a:latin typeface="Consolas" panose="020B0609020204030204" pitchFamily="49" charset="0"/>
              </a:rPr>
              <a:t>level</a:t>
            </a:r>
            <a:endParaRPr lang="sv-SE" sz="1200" dirty="0">
              <a:latin typeface="Consolas" panose="020B0609020204030204" pitchFamily="49" charset="0"/>
            </a:endParaRPr>
          </a:p>
          <a:p>
            <a:r>
              <a:rPr lang="sv-SE" sz="1200" dirty="0">
                <a:latin typeface="Consolas" panose="020B0609020204030204" pitchFamily="49" charset="0"/>
              </a:rPr>
              <a:t>   </a:t>
            </a:r>
            <a:r>
              <a:rPr lang="sv-SE" sz="1200" dirty="0" err="1">
                <a:latin typeface="Consolas" panose="020B0609020204030204" pitchFamily="49" charset="0"/>
              </a:rPr>
              <a:t>vector</a:t>
            </a:r>
            <a:r>
              <a:rPr lang="sv-SE" sz="1200" dirty="0">
                <a:latin typeface="Consolas" panose="020B0609020204030204" pitchFamily="49" charset="0"/>
              </a:rPr>
              <a:t>&lt;</a:t>
            </a:r>
            <a:r>
              <a:rPr lang="sv-SE" sz="1200" dirty="0" err="1">
                <a:latin typeface="Consolas" panose="020B0609020204030204" pitchFamily="49" charset="0"/>
              </a:rPr>
              <a:t>lower</a:t>
            </a:r>
            <a:r>
              <a:rPr lang="sv-SE" sz="1200" dirty="0">
                <a:latin typeface="Consolas" panose="020B0609020204030204" pitchFamily="49" charset="0"/>
              </a:rPr>
              <a:t> = 0&gt;[</a:t>
            </a:r>
            <a:r>
              <a:rPr lang="sv-SE" sz="1200" dirty="0" err="1">
                <a:latin typeface="Consolas" panose="020B0609020204030204" pitchFamily="49" charset="0"/>
              </a:rPr>
              <a:t>N_subjects</a:t>
            </a:r>
            <a:r>
              <a:rPr lang="sv-SE" sz="1200" dirty="0">
                <a:latin typeface="Consolas" panose="020B0609020204030204" pitchFamily="49" charset="0"/>
              </a:rPr>
              <a:t>] </a:t>
            </a:r>
            <a:r>
              <a:rPr lang="sv-SE" sz="1200" dirty="0" err="1">
                <a:latin typeface="Consolas" panose="020B0609020204030204" pitchFamily="49" charset="0"/>
              </a:rPr>
              <a:t>theta</a:t>
            </a:r>
            <a:r>
              <a:rPr lang="sv-SE" sz="1200" dirty="0">
                <a:latin typeface="Consolas" panose="020B0609020204030204" pitchFamily="49" charset="0"/>
              </a:rPr>
              <a:t>;</a:t>
            </a:r>
          </a:p>
          <a:p>
            <a:r>
              <a:rPr lang="sv-SE" sz="1200" dirty="0">
                <a:latin typeface="Consolas" panose="020B0609020204030204" pitchFamily="49" charset="0"/>
              </a:rPr>
              <a:t>   real&lt;</a:t>
            </a:r>
            <a:r>
              <a:rPr lang="sv-SE" sz="1200" dirty="0" err="1">
                <a:latin typeface="Consolas" panose="020B0609020204030204" pitchFamily="49" charset="0"/>
              </a:rPr>
              <a:t>lower</a:t>
            </a:r>
            <a:r>
              <a:rPr lang="sv-SE" sz="1200" dirty="0">
                <a:latin typeface="Consolas" panose="020B0609020204030204" pitchFamily="49" charset="0"/>
              </a:rPr>
              <a:t> = 0&gt; sigma;</a:t>
            </a:r>
          </a:p>
          <a:p>
            <a:r>
              <a:rPr lang="sv-SE" sz="1200" dirty="0">
                <a:latin typeface="Consolas" panose="020B0609020204030204" pitchFamily="49" charset="0"/>
              </a:rPr>
              <a:t>} </a:t>
            </a:r>
          </a:p>
        </p:txBody>
      </p:sp>
      <p:cxnSp>
        <p:nvCxnSpPr>
          <p:cNvPr id="10" name="Straight Connector 9"/>
          <p:cNvCxnSpPr/>
          <p:nvPr/>
        </p:nvCxnSpPr>
        <p:spPr>
          <a:xfrm>
            <a:off x="4908884" y="1170942"/>
            <a:ext cx="0" cy="53381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14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v-SE" sz="2400" dirty="0" smtClean="0"/>
              <a:t>1. </a:t>
            </a:r>
            <a:r>
              <a:rPr lang="en-US" sz="2400" dirty="0" smtClean="0"/>
              <a:t>Do the two groups (i.e. adults and kids) have different log(reaction times) and if so what is the effect? (provide posterior point and interval estimates (mean, </a:t>
            </a:r>
            <a:r>
              <a:rPr lang="en-US" sz="2400" dirty="0" err="1" smtClean="0"/>
              <a:t>hdi</a:t>
            </a:r>
            <a:r>
              <a:rPr lang="en-US" sz="2400" dirty="0" smtClean="0"/>
              <a:t>, etc.))</a:t>
            </a:r>
            <a:endParaRPr lang="sv-SE" sz="2400" dirty="0"/>
          </a:p>
        </p:txBody>
      </p:sp>
      <p:pic>
        <p:nvPicPr>
          <p:cNvPr id="4" name="Picture 3"/>
          <p:cNvPicPr>
            <a:picLocks noChangeAspect="1"/>
          </p:cNvPicPr>
          <p:nvPr/>
        </p:nvPicPr>
        <p:blipFill>
          <a:blip r:embed="rId2"/>
          <a:stretch>
            <a:fillRect/>
          </a:stretch>
        </p:blipFill>
        <p:spPr>
          <a:xfrm>
            <a:off x="0" y="1715143"/>
            <a:ext cx="6857143" cy="5142857"/>
          </a:xfrm>
          <a:prstGeom prst="rect">
            <a:avLst/>
          </a:prstGeom>
        </p:spPr>
      </p:pic>
      <p:sp>
        <p:nvSpPr>
          <p:cNvPr id="6" name="Rectangle 1"/>
          <p:cNvSpPr>
            <a:spLocks noChangeArrowheads="1"/>
          </p:cNvSpPr>
          <p:nvPr/>
        </p:nvSpPr>
        <p:spPr bwMode="auto">
          <a:xfrm>
            <a:off x="6857143" y="3865944"/>
            <a:ext cx="4382530" cy="1292662"/>
          </a:xfrm>
          <a:prstGeom prst="rect">
            <a:avLst/>
          </a:prstGeom>
          <a:solidFill>
            <a:srgbClr val="0022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sv-SE" altLang="sv-SE" sz="1200" b="0" i="0" u="none" strike="noStrike" cap="none" normalizeH="0" baseline="0" dirty="0" smtClean="0">
                <a:ln>
                  <a:noFill/>
                </a:ln>
                <a:solidFill>
                  <a:srgbClr val="FF9D00"/>
                </a:solidFill>
                <a:effectLst/>
                <a:latin typeface="Fira Code Retina" panose="020B0509050000020004" pitchFamily="49" charset="0"/>
              </a:rPr>
              <a:t> </a:t>
            </a:r>
            <a:r>
              <a:rPr kumimoji="0" lang="sv-SE" altLang="sv-SE" sz="1200" b="0" i="0" u="none" strike="noStrike" cap="none" normalizeH="0" baseline="0" dirty="0" err="1" smtClean="0">
                <a:ln>
                  <a:noFill/>
                </a:ln>
                <a:solidFill>
                  <a:srgbClr val="FF9D00"/>
                </a:solidFill>
                <a:effectLst/>
                <a:latin typeface="Fira Code Retina" panose="020B0509050000020004" pitchFamily="49" charset="0"/>
              </a:rPr>
              <a:t>mean</a:t>
            </a:r>
            <a:r>
              <a:rPr kumimoji="0" lang="sv-SE" altLang="sv-SE" sz="1200" b="0" i="0" u="none" strike="noStrike" cap="none" normalizeH="0" baseline="0" dirty="0" smtClean="0">
                <a:ln>
                  <a:noFill/>
                </a:ln>
                <a:solidFill>
                  <a:srgbClr val="FF9D00"/>
                </a:solidFill>
                <a:effectLst/>
                <a:latin typeface="Fira Code Retina" panose="020B0509050000020004" pitchFamily="49" charset="0"/>
              </a:rPr>
              <a:t>(samples_A6$phi) </a:t>
            </a:r>
          </a:p>
          <a:p>
            <a:pPr marR="0" lvl="0" algn="l" defTabSz="914400" rtl="0" eaLnBrk="0" fontAlgn="base" latinLnBrk="0" hangingPunct="0">
              <a:lnSpc>
                <a:spcPct val="100000"/>
              </a:lnSpc>
              <a:spcBef>
                <a:spcPct val="0"/>
              </a:spcBef>
              <a:spcAft>
                <a:spcPct val="0"/>
              </a:spcAft>
              <a:buClrTx/>
              <a:buSzTx/>
              <a:tabLst/>
            </a:pPr>
            <a:r>
              <a:rPr kumimoji="0" lang="sv-SE" altLang="sv-SE" sz="1200" b="0" i="0" u="none" strike="noStrike" cap="none" normalizeH="0" baseline="0" dirty="0" smtClean="0">
                <a:ln>
                  <a:noFill/>
                </a:ln>
                <a:solidFill>
                  <a:srgbClr val="FFFFFF"/>
                </a:solidFill>
                <a:effectLst/>
                <a:latin typeface="Fira Code Retina" panose="020B0509050000020004" pitchFamily="49" charset="0"/>
              </a:rPr>
              <a:t>[1] 0.3776324 </a:t>
            </a:r>
          </a:p>
          <a:p>
            <a:pPr marR="0" lvl="0" algn="l" defTabSz="914400" rtl="0" eaLnBrk="0" fontAlgn="base" latinLnBrk="0" hangingPunct="0">
              <a:lnSpc>
                <a:spcPct val="100000"/>
              </a:lnSpc>
              <a:spcBef>
                <a:spcPct val="0"/>
              </a:spcBef>
              <a:spcAft>
                <a:spcPct val="0"/>
              </a:spcAft>
              <a:buClrTx/>
              <a:buSzTx/>
              <a:tabLst/>
            </a:pPr>
            <a:endParaRPr kumimoji="0" lang="sv-SE" altLang="sv-SE" sz="1200" b="0" i="0" u="none" strike="noStrike" cap="none" normalizeH="0" baseline="0" dirty="0" smtClean="0">
              <a:ln>
                <a:noFill/>
              </a:ln>
              <a:solidFill>
                <a:srgbClr val="FFFFFF"/>
              </a:solidFill>
              <a:effectLst/>
              <a:latin typeface="Fira Code Retina" panose="020B0509050000020004" pitchFamily="49" charset="0"/>
            </a:endParaRPr>
          </a:p>
          <a:p>
            <a:pPr marR="0" lvl="0" algn="l" defTabSz="914400" rtl="0" eaLnBrk="0" fontAlgn="base" latinLnBrk="0" hangingPunct="0">
              <a:lnSpc>
                <a:spcPct val="100000"/>
              </a:lnSpc>
              <a:spcBef>
                <a:spcPct val="0"/>
              </a:spcBef>
              <a:spcAft>
                <a:spcPct val="0"/>
              </a:spcAft>
              <a:buClrTx/>
              <a:buSzTx/>
              <a:tabLst/>
            </a:pPr>
            <a:r>
              <a:rPr kumimoji="0" lang="sv-SE" altLang="sv-SE" sz="1200" b="0" i="0" u="none" strike="noStrike" cap="none" normalizeH="0" baseline="0" dirty="0" smtClean="0">
                <a:ln>
                  <a:noFill/>
                </a:ln>
                <a:solidFill>
                  <a:srgbClr val="FF9D00"/>
                </a:solidFill>
                <a:effectLst/>
                <a:latin typeface="Fira Code Retina" panose="020B0509050000020004" pitchFamily="49" charset="0"/>
              </a:rPr>
              <a:t> &gt; </a:t>
            </a:r>
            <a:r>
              <a:rPr kumimoji="0" lang="sv-SE" altLang="sv-SE" sz="1200" b="0" i="0" u="none" strike="noStrike" cap="none" normalizeH="0" baseline="0" dirty="0" err="1" smtClean="0">
                <a:ln>
                  <a:noFill/>
                </a:ln>
                <a:solidFill>
                  <a:srgbClr val="FF9D00"/>
                </a:solidFill>
                <a:effectLst/>
                <a:latin typeface="Fira Code Retina" panose="020B0509050000020004" pitchFamily="49" charset="0"/>
              </a:rPr>
              <a:t>hdi</a:t>
            </a:r>
            <a:r>
              <a:rPr kumimoji="0" lang="sv-SE" altLang="sv-SE" sz="1200" b="0" i="0" u="none" strike="noStrike" cap="none" normalizeH="0" baseline="0" dirty="0" smtClean="0">
                <a:ln>
                  <a:noFill/>
                </a:ln>
                <a:solidFill>
                  <a:srgbClr val="FF9D00"/>
                </a:solidFill>
                <a:effectLst/>
                <a:latin typeface="Fira Code Retina" panose="020B0509050000020004" pitchFamily="49" charset="0"/>
              </a:rPr>
              <a:t>(samples_A6$phi, ci = 0.95) </a:t>
            </a:r>
          </a:p>
          <a:p>
            <a:pPr marR="0" lvl="0" algn="l" defTabSz="914400" rtl="0" eaLnBrk="0" fontAlgn="base" latinLnBrk="0" hangingPunct="0">
              <a:lnSpc>
                <a:spcPct val="100000"/>
              </a:lnSpc>
              <a:spcBef>
                <a:spcPct val="0"/>
              </a:spcBef>
              <a:spcAft>
                <a:spcPct val="0"/>
              </a:spcAft>
              <a:buClrTx/>
              <a:buSzTx/>
              <a:tabLst/>
            </a:pPr>
            <a:r>
              <a:rPr kumimoji="0" lang="sv-SE" altLang="sv-SE" sz="1200" b="0" i="0" u="none" strike="noStrike" cap="none" normalizeH="0" baseline="0" dirty="0" smtClean="0">
                <a:ln>
                  <a:noFill/>
                </a:ln>
                <a:solidFill>
                  <a:srgbClr val="3465A4"/>
                </a:solidFill>
                <a:effectLst/>
                <a:latin typeface="Fira Code Retina" panose="020B0509050000020004" pitchFamily="49" charset="0"/>
              </a:rPr>
              <a:t> # </a:t>
            </a:r>
            <a:r>
              <a:rPr kumimoji="0" lang="sv-SE" altLang="sv-SE" sz="1200" b="0" i="0" u="none" strike="noStrike" cap="none" normalizeH="0" baseline="0" dirty="0" err="1" smtClean="0">
                <a:ln>
                  <a:noFill/>
                </a:ln>
                <a:solidFill>
                  <a:srgbClr val="3465A4"/>
                </a:solidFill>
                <a:effectLst/>
                <a:latin typeface="Fira Code Retina" panose="020B0509050000020004" pitchFamily="49" charset="0"/>
              </a:rPr>
              <a:t>Highest</a:t>
            </a:r>
            <a:r>
              <a:rPr kumimoji="0" lang="sv-SE" altLang="sv-SE" sz="1200" b="0" i="0" u="none" strike="noStrike" cap="none" normalizeH="0" baseline="0" dirty="0" smtClean="0">
                <a:ln>
                  <a:noFill/>
                </a:ln>
                <a:solidFill>
                  <a:srgbClr val="3465A4"/>
                </a:solidFill>
                <a:effectLst/>
                <a:latin typeface="Fira Code Retina" panose="020B0509050000020004" pitchFamily="49" charset="0"/>
              </a:rPr>
              <a:t> </a:t>
            </a:r>
            <a:r>
              <a:rPr kumimoji="0" lang="sv-SE" altLang="sv-SE" sz="1200" b="0" i="0" u="none" strike="noStrike" cap="none" normalizeH="0" baseline="0" dirty="0" err="1" smtClean="0">
                <a:ln>
                  <a:noFill/>
                </a:ln>
                <a:solidFill>
                  <a:srgbClr val="3465A4"/>
                </a:solidFill>
                <a:effectLst/>
                <a:latin typeface="Fira Code Retina" panose="020B0509050000020004" pitchFamily="49" charset="0"/>
              </a:rPr>
              <a:t>Density</a:t>
            </a:r>
            <a:r>
              <a:rPr kumimoji="0" lang="sv-SE" altLang="sv-SE" sz="1200" b="0" i="0" u="none" strike="noStrike" cap="none" normalizeH="0" baseline="0" dirty="0" smtClean="0">
                <a:ln>
                  <a:noFill/>
                </a:ln>
                <a:solidFill>
                  <a:srgbClr val="3465A4"/>
                </a:solidFill>
                <a:effectLst/>
                <a:latin typeface="Fira Code Retina" panose="020B0509050000020004" pitchFamily="49" charset="0"/>
              </a:rPr>
              <a:t> </a:t>
            </a:r>
            <a:r>
              <a:rPr kumimoji="0" lang="sv-SE" altLang="sv-SE" sz="1200" b="0" i="0" u="none" strike="noStrike" cap="none" normalizeH="0" baseline="0" dirty="0" err="1" smtClean="0">
                <a:ln>
                  <a:noFill/>
                </a:ln>
                <a:solidFill>
                  <a:srgbClr val="3465A4"/>
                </a:solidFill>
                <a:effectLst/>
                <a:latin typeface="Fira Code Retina" panose="020B0509050000020004" pitchFamily="49" charset="0"/>
              </a:rPr>
              <a:t>Interval</a:t>
            </a:r>
            <a:r>
              <a:rPr kumimoji="0" lang="sv-SE" altLang="sv-SE" sz="1200" b="0" i="0" u="none" strike="noStrike" cap="none" normalizeH="0" baseline="0" dirty="0" smtClean="0">
                <a:ln>
                  <a:noFill/>
                </a:ln>
                <a:solidFill>
                  <a:srgbClr val="FFFFFF"/>
                </a:solidFill>
                <a:effectLst/>
                <a:latin typeface="Fira Code Retina" panose="020B0509050000020004" pitchFamily="49" charset="0"/>
              </a:rPr>
              <a:t> </a:t>
            </a:r>
          </a:p>
          <a:p>
            <a:pPr lvl="1" eaLnBrk="0" fontAlgn="base" hangingPunct="0">
              <a:spcBef>
                <a:spcPct val="0"/>
              </a:spcBef>
              <a:spcAft>
                <a:spcPct val="0"/>
              </a:spcAft>
            </a:pPr>
            <a:r>
              <a:rPr kumimoji="0" lang="sv-SE" altLang="sv-SE" sz="1200" b="0" i="0" u="none" strike="noStrike" cap="none" normalizeH="0" baseline="0" dirty="0" smtClean="0">
                <a:ln>
                  <a:noFill/>
                </a:ln>
                <a:solidFill>
                  <a:srgbClr val="FFFFFF"/>
                </a:solidFill>
                <a:effectLst/>
                <a:latin typeface="Fira Code Retina" panose="020B0509050000020004" pitchFamily="49" charset="0"/>
              </a:rPr>
              <a:t>95% HDI </a:t>
            </a:r>
          </a:p>
          <a:p>
            <a:pPr marR="0" lvl="0" algn="l" defTabSz="914400" rtl="0" eaLnBrk="0" fontAlgn="base" latinLnBrk="0" hangingPunct="0">
              <a:lnSpc>
                <a:spcPct val="100000"/>
              </a:lnSpc>
              <a:spcBef>
                <a:spcPct val="0"/>
              </a:spcBef>
              <a:spcAft>
                <a:spcPct val="0"/>
              </a:spcAft>
              <a:buClrTx/>
              <a:buSzTx/>
              <a:tabLst/>
            </a:pPr>
            <a:r>
              <a:rPr kumimoji="0" lang="sv-SE" altLang="sv-SE" sz="1200" b="0" i="0" u="none" strike="noStrike" cap="none" normalizeH="0" baseline="0" dirty="0" smtClean="0">
                <a:ln>
                  <a:noFill/>
                </a:ln>
                <a:solidFill>
                  <a:srgbClr val="FFFFFF"/>
                </a:solidFill>
                <a:effectLst/>
                <a:latin typeface="Fira Code Retina" panose="020B0509050000020004" pitchFamily="49" charset="0"/>
              </a:rPr>
              <a:t> [0.20, 0.56]</a:t>
            </a:r>
            <a:endParaRPr kumimoji="0" lang="sv-SE" altLang="sv-SE"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860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799" y="365125"/>
            <a:ext cx="11747157" cy="1325563"/>
          </a:xfrm>
        </p:spPr>
        <p:txBody>
          <a:bodyPr>
            <a:noAutofit/>
          </a:bodyPr>
          <a:lstStyle/>
          <a:p>
            <a:r>
              <a:rPr lang="sv-SE" sz="2400" dirty="0" smtClean="0"/>
              <a:t>1. P</a:t>
            </a:r>
            <a:r>
              <a:rPr lang="en-US" sz="2400" dirty="0" err="1" smtClean="0"/>
              <a:t>osterior</a:t>
            </a:r>
            <a:r>
              <a:rPr lang="en-US" sz="2400" dirty="0" smtClean="0"/>
              <a:t> of tau is different compared to the previous case of using no indicator for kids and adults (i.e. Assignment 5). </a:t>
            </a:r>
            <a:br>
              <a:rPr lang="en-US" sz="2400" dirty="0" smtClean="0"/>
            </a:br>
            <a:r>
              <a:rPr lang="en-US" sz="2400" dirty="0" smtClean="0"/>
              <a:t> a) Provide plots and estimates (mean, </a:t>
            </a:r>
            <a:r>
              <a:rPr lang="en-US" sz="2400" dirty="0" err="1" smtClean="0"/>
              <a:t>hdi</a:t>
            </a:r>
            <a:r>
              <a:rPr lang="en-US" sz="2400" dirty="0" smtClean="0"/>
              <a:t>, etc.) of tau in both cases (i.e. Assignment 5 and 6)</a:t>
            </a:r>
            <a:br>
              <a:rPr lang="en-US" sz="2400" dirty="0" smtClean="0"/>
            </a:br>
            <a:r>
              <a:rPr lang="en-US" sz="2400" dirty="0" smtClean="0"/>
              <a:t> b) Why are they different?</a:t>
            </a:r>
            <a:br>
              <a:rPr lang="en-US" sz="2400" dirty="0" smtClean="0"/>
            </a:br>
            <a:r>
              <a:rPr lang="en-US" sz="2400" dirty="0" smtClean="0"/>
              <a:t> c) What does this mean in terms of shrinkage?</a:t>
            </a:r>
            <a:endParaRPr lang="sv-SE" sz="2400" dirty="0"/>
          </a:p>
        </p:txBody>
      </p:sp>
      <p:pic>
        <p:nvPicPr>
          <p:cNvPr id="6" name="Picture 5"/>
          <p:cNvPicPr>
            <a:picLocks noChangeAspect="1"/>
          </p:cNvPicPr>
          <p:nvPr/>
        </p:nvPicPr>
        <p:blipFill>
          <a:blip r:embed="rId2"/>
          <a:stretch>
            <a:fillRect/>
          </a:stretch>
        </p:blipFill>
        <p:spPr>
          <a:xfrm>
            <a:off x="304799" y="2159149"/>
            <a:ext cx="6089395" cy="4567046"/>
          </a:xfrm>
          <a:prstGeom prst="rect">
            <a:avLst/>
          </a:prstGeom>
        </p:spPr>
      </p:pic>
      <p:sp>
        <p:nvSpPr>
          <p:cNvPr id="7" name="TextBox 6"/>
          <p:cNvSpPr txBox="1"/>
          <p:nvPr/>
        </p:nvSpPr>
        <p:spPr>
          <a:xfrm>
            <a:off x="6755027" y="2512541"/>
            <a:ext cx="4061254" cy="3139321"/>
          </a:xfrm>
          <a:prstGeom prst="rect">
            <a:avLst/>
          </a:prstGeom>
          <a:noFill/>
        </p:spPr>
        <p:txBody>
          <a:bodyPr wrap="square" rtlCol="0">
            <a:spAutoFit/>
          </a:bodyPr>
          <a:lstStyle/>
          <a:p>
            <a:r>
              <a:rPr lang="sv-SE" dirty="0" smtClean="0"/>
              <a:t>In </a:t>
            </a:r>
            <a:r>
              <a:rPr lang="sv-SE" dirty="0" err="1" smtClean="0"/>
              <a:t>assignment</a:t>
            </a:r>
            <a:r>
              <a:rPr lang="sv-SE" dirty="0" smtClean="0"/>
              <a:t> 5, </a:t>
            </a:r>
            <a:r>
              <a:rPr lang="sv-SE" dirty="0" err="1" smtClean="0"/>
              <a:t>we</a:t>
            </a:r>
            <a:r>
              <a:rPr lang="sv-SE" dirty="0" smtClean="0"/>
              <a:t> </a:t>
            </a:r>
            <a:r>
              <a:rPr lang="sv-SE" dirty="0" err="1" smtClean="0"/>
              <a:t>didn’t</a:t>
            </a:r>
            <a:r>
              <a:rPr lang="sv-SE" dirty="0" smtClean="0"/>
              <a:t> </a:t>
            </a:r>
            <a:r>
              <a:rPr lang="sv-SE" dirty="0" err="1" smtClean="0"/>
              <a:t>consider</a:t>
            </a:r>
            <a:r>
              <a:rPr lang="sv-SE" dirty="0" smtClean="0"/>
              <a:t> </a:t>
            </a:r>
            <a:r>
              <a:rPr lang="sv-SE" dirty="0" err="1" smtClean="0"/>
              <a:t>that</a:t>
            </a:r>
            <a:r>
              <a:rPr lang="sv-SE" dirty="0" smtClean="0"/>
              <a:t> </a:t>
            </a:r>
            <a:r>
              <a:rPr lang="sv-SE" dirty="0" err="1" smtClean="0"/>
              <a:t>adults</a:t>
            </a:r>
            <a:r>
              <a:rPr lang="sv-SE" dirty="0" smtClean="0"/>
              <a:t> and </a:t>
            </a:r>
            <a:r>
              <a:rPr lang="sv-SE" dirty="0" err="1" smtClean="0"/>
              <a:t>children</a:t>
            </a:r>
            <a:r>
              <a:rPr lang="sv-SE" dirty="0" smtClean="0"/>
              <a:t> </a:t>
            </a:r>
            <a:r>
              <a:rPr lang="sv-SE" dirty="0" err="1" smtClean="0"/>
              <a:t>would</a:t>
            </a:r>
            <a:r>
              <a:rPr lang="sv-SE" dirty="0" smtClean="0"/>
              <a:t> </a:t>
            </a:r>
            <a:r>
              <a:rPr lang="sv-SE" dirty="0" err="1" smtClean="0"/>
              <a:t>have</a:t>
            </a:r>
            <a:r>
              <a:rPr lang="sv-SE" dirty="0" smtClean="0"/>
              <a:t> different </a:t>
            </a:r>
            <a:r>
              <a:rPr lang="sv-SE" dirty="0" err="1" smtClean="0"/>
              <a:t>reaction</a:t>
            </a:r>
            <a:r>
              <a:rPr lang="sv-SE" dirty="0" smtClean="0"/>
              <a:t> </a:t>
            </a:r>
            <a:r>
              <a:rPr lang="sv-SE" dirty="0" err="1" smtClean="0"/>
              <a:t>times</a:t>
            </a:r>
            <a:r>
              <a:rPr lang="sv-SE" dirty="0" smtClean="0"/>
              <a:t>. </a:t>
            </a:r>
            <a:r>
              <a:rPr lang="sv-SE" dirty="0" err="1" smtClean="0"/>
              <a:t>Therefore</a:t>
            </a:r>
            <a:r>
              <a:rPr lang="sv-SE" dirty="0" smtClean="0"/>
              <a:t>, the </a:t>
            </a:r>
            <a:r>
              <a:rPr lang="sv-SE" dirty="0" err="1" smtClean="0"/>
              <a:t>tau</a:t>
            </a:r>
            <a:r>
              <a:rPr lang="sv-SE" dirty="0" smtClean="0"/>
              <a:t>, </a:t>
            </a:r>
            <a:r>
              <a:rPr lang="sv-SE" dirty="0" err="1" smtClean="0"/>
              <a:t>which</a:t>
            </a:r>
            <a:r>
              <a:rPr lang="sv-SE" dirty="0" smtClean="0"/>
              <a:t> is the </a:t>
            </a:r>
            <a:r>
              <a:rPr lang="sv-SE" dirty="0" err="1" smtClean="0"/>
              <a:t>group</a:t>
            </a:r>
            <a:r>
              <a:rPr lang="sv-SE" dirty="0" smtClean="0"/>
              <a:t> </a:t>
            </a:r>
            <a:r>
              <a:rPr lang="sv-SE" dirty="0" err="1" smtClean="0"/>
              <a:t>level</a:t>
            </a:r>
            <a:r>
              <a:rPr lang="sv-SE" dirty="0" smtClean="0"/>
              <a:t> standard deviation </a:t>
            </a:r>
            <a:r>
              <a:rPr lang="sv-SE" dirty="0" err="1" smtClean="0"/>
              <a:t>of</a:t>
            </a:r>
            <a:r>
              <a:rPr lang="sv-SE" dirty="0" smtClean="0"/>
              <a:t> the </a:t>
            </a:r>
            <a:r>
              <a:rPr lang="sv-SE" dirty="0" err="1" smtClean="0"/>
              <a:t>reaction</a:t>
            </a:r>
            <a:r>
              <a:rPr lang="sv-SE" dirty="0" smtClean="0"/>
              <a:t> </a:t>
            </a:r>
            <a:r>
              <a:rPr lang="sv-SE" dirty="0" err="1" smtClean="0"/>
              <a:t>time</a:t>
            </a:r>
            <a:r>
              <a:rPr lang="sv-SE" dirty="0" smtClean="0"/>
              <a:t> </a:t>
            </a:r>
            <a:r>
              <a:rPr lang="sv-SE" dirty="0" err="1" smtClean="0"/>
              <a:t>had</a:t>
            </a:r>
            <a:r>
              <a:rPr lang="sv-SE" dirty="0" smtClean="0"/>
              <a:t> to be broad </a:t>
            </a:r>
            <a:r>
              <a:rPr lang="sv-SE" dirty="0" err="1" smtClean="0"/>
              <a:t>enough</a:t>
            </a:r>
            <a:r>
              <a:rPr lang="sv-SE" dirty="0" smtClean="0"/>
              <a:t> to </a:t>
            </a:r>
            <a:r>
              <a:rPr lang="sv-SE" dirty="0" err="1" smtClean="0"/>
              <a:t>accomodate</a:t>
            </a:r>
            <a:r>
              <a:rPr lang="sv-SE" dirty="0" smtClean="0"/>
              <a:t> </a:t>
            </a:r>
            <a:r>
              <a:rPr lang="sv-SE" dirty="0" err="1" smtClean="0"/>
              <a:t>that</a:t>
            </a:r>
            <a:r>
              <a:rPr lang="sv-SE" dirty="0" smtClean="0"/>
              <a:t>.</a:t>
            </a:r>
          </a:p>
          <a:p>
            <a:endParaRPr lang="sv-SE" dirty="0"/>
          </a:p>
          <a:p>
            <a:r>
              <a:rPr lang="sv-SE" dirty="0" smtClean="0"/>
              <a:t>In </a:t>
            </a:r>
            <a:r>
              <a:rPr lang="sv-SE" dirty="0" err="1" smtClean="0"/>
              <a:t>assignment</a:t>
            </a:r>
            <a:r>
              <a:rPr lang="sv-SE" dirty="0" smtClean="0"/>
              <a:t> 6, </a:t>
            </a:r>
            <a:r>
              <a:rPr lang="sv-SE" dirty="0" err="1" smtClean="0"/>
              <a:t>this</a:t>
            </a:r>
            <a:r>
              <a:rPr lang="sv-SE" dirty="0" smtClean="0"/>
              <a:t> </a:t>
            </a:r>
            <a:r>
              <a:rPr lang="sv-SE" dirty="0" err="1" smtClean="0"/>
              <a:t>was</a:t>
            </a:r>
            <a:r>
              <a:rPr lang="sv-SE" dirty="0" smtClean="0"/>
              <a:t> </a:t>
            </a:r>
            <a:r>
              <a:rPr lang="sv-SE" dirty="0" err="1" smtClean="0"/>
              <a:t>decoupled</a:t>
            </a:r>
            <a:r>
              <a:rPr lang="sv-SE" dirty="0"/>
              <a:t> </a:t>
            </a:r>
            <a:r>
              <a:rPr lang="sv-SE" dirty="0" smtClean="0"/>
              <a:t>and the standard deviation </a:t>
            </a:r>
            <a:r>
              <a:rPr lang="sv-SE" dirty="0" err="1" smtClean="0"/>
              <a:t>became</a:t>
            </a:r>
            <a:r>
              <a:rPr lang="sv-SE" dirty="0" smtClean="0"/>
              <a:t> </a:t>
            </a:r>
            <a:r>
              <a:rPr lang="sv-SE" dirty="0" err="1" smtClean="0"/>
              <a:t>more</a:t>
            </a:r>
            <a:r>
              <a:rPr lang="sv-SE" dirty="0" smtClean="0"/>
              <a:t> </a:t>
            </a:r>
            <a:r>
              <a:rPr lang="sv-SE" dirty="0" err="1" smtClean="0"/>
              <a:t>narrow</a:t>
            </a:r>
            <a:r>
              <a:rPr lang="sv-SE" dirty="0" smtClean="0"/>
              <a:t> as the </a:t>
            </a:r>
            <a:r>
              <a:rPr lang="sv-SE" dirty="0" err="1" smtClean="0"/>
              <a:t>difference</a:t>
            </a:r>
            <a:r>
              <a:rPr lang="sv-SE" dirty="0" smtClean="0"/>
              <a:t> </a:t>
            </a:r>
            <a:r>
              <a:rPr lang="sv-SE" dirty="0" err="1" smtClean="0"/>
              <a:t>between</a:t>
            </a:r>
            <a:r>
              <a:rPr lang="sv-SE" dirty="0" smtClean="0"/>
              <a:t> </a:t>
            </a:r>
            <a:r>
              <a:rPr lang="sv-SE" dirty="0" err="1" smtClean="0"/>
              <a:t>adults</a:t>
            </a:r>
            <a:r>
              <a:rPr lang="sv-SE" dirty="0" smtClean="0"/>
              <a:t> and </a:t>
            </a:r>
            <a:r>
              <a:rPr lang="sv-SE" dirty="0" err="1" smtClean="0"/>
              <a:t>children</a:t>
            </a:r>
            <a:r>
              <a:rPr lang="sv-SE" dirty="0" smtClean="0"/>
              <a:t> is </a:t>
            </a:r>
            <a:r>
              <a:rPr lang="sv-SE" dirty="0" err="1" smtClean="0"/>
              <a:t>now</a:t>
            </a:r>
            <a:r>
              <a:rPr lang="sv-SE" dirty="0" smtClean="0"/>
              <a:t> </a:t>
            </a:r>
            <a:r>
              <a:rPr lang="sv-SE" dirty="0" err="1" smtClean="0"/>
              <a:t>included</a:t>
            </a:r>
            <a:r>
              <a:rPr lang="sv-SE" dirty="0" smtClean="0"/>
              <a:t> in </a:t>
            </a:r>
            <a:r>
              <a:rPr lang="el-GR" dirty="0" smtClean="0">
                <a:latin typeface="Calibri" panose="020F0502020204030204" pitchFamily="34" charset="0"/>
                <a:cs typeface="Calibri" panose="020F0502020204030204" pitchFamily="34" charset="0"/>
              </a:rPr>
              <a:t>ϕ</a:t>
            </a:r>
            <a:endParaRPr lang="sv-SE" dirty="0"/>
          </a:p>
        </p:txBody>
      </p:sp>
    </p:spTree>
    <p:extLst>
      <p:ext uri="{BB962C8B-B14F-4D97-AF65-F5344CB8AC3E}">
        <p14:creationId xmlns:p14="http://schemas.microsoft.com/office/powerpoint/2010/main" val="3283222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1715143"/>
            <a:ext cx="6857143" cy="5142857"/>
          </a:xfrm>
          <a:prstGeom prst="rect">
            <a:avLst/>
          </a:prstGeom>
        </p:spPr>
      </p:pic>
      <p:sp>
        <p:nvSpPr>
          <p:cNvPr id="5" name="Title 1"/>
          <p:cNvSpPr txBox="1">
            <a:spLocks/>
          </p:cNvSpPr>
          <p:nvPr/>
        </p:nvSpPr>
        <p:spPr>
          <a:xfrm>
            <a:off x="304799" y="365125"/>
            <a:ext cx="1174715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3. Plot the two prior distributions for the expected log(reaction time), one for kids and one for adults (i.e. prior for theta in </a:t>
            </a:r>
            <a:r>
              <a:rPr lang="en-US" sz="2400" dirty="0" err="1" smtClean="0"/>
              <a:t>Gelman’s</a:t>
            </a:r>
            <a:r>
              <a:rPr lang="en-US" sz="2400" dirty="0" smtClean="0"/>
              <a:t> approach and prior for (</a:t>
            </a:r>
            <a:r>
              <a:rPr lang="en-US" sz="2400" dirty="0" err="1" smtClean="0"/>
              <a:t>theta+phi</a:t>
            </a:r>
            <a:r>
              <a:rPr lang="en-US" sz="2400" dirty="0" smtClean="0"/>
              <a:t>*child) in </a:t>
            </a:r>
            <a:r>
              <a:rPr lang="en-US" sz="2400" dirty="0" err="1" smtClean="0"/>
              <a:t>Kruschke’s</a:t>
            </a:r>
            <a:r>
              <a:rPr lang="en-US" sz="2400" dirty="0" smtClean="0"/>
              <a:t> approach when child = 0,1). Compare against a single prior of theta in Assignment 5. When plotting the prior you may plot it using the mean value of its dependent parameters.</a:t>
            </a:r>
          </a:p>
          <a:p>
            <a:r>
              <a:rPr lang="en-US" sz="2400" dirty="0" smtClean="0"/>
              <a:t> a) Explain what you see and can you give an explanation to why the curves look like they do?</a:t>
            </a:r>
            <a:endParaRPr lang="sv-SE" sz="2400" dirty="0"/>
          </a:p>
        </p:txBody>
      </p:sp>
      <p:sp>
        <p:nvSpPr>
          <p:cNvPr id="8" name="Rectangle 7"/>
          <p:cNvSpPr/>
          <p:nvPr/>
        </p:nvSpPr>
        <p:spPr>
          <a:xfrm>
            <a:off x="4907029" y="3293966"/>
            <a:ext cx="7636475" cy="830997"/>
          </a:xfrm>
          <a:prstGeom prst="rect">
            <a:avLst/>
          </a:prstGeom>
          <a:solidFill>
            <a:srgbClr val="002240"/>
          </a:solidFill>
        </p:spPr>
        <p:txBody>
          <a:bodyPr wrap="square">
            <a:spAutoFit/>
          </a:bodyPr>
          <a:lstStyle/>
          <a:p>
            <a:r>
              <a:rPr lang="sv-SE" sz="1200" dirty="0" smtClean="0">
                <a:solidFill>
                  <a:schemeClr val="bg1"/>
                </a:solidFill>
                <a:latin typeface="Consolas" panose="020B0609020204030204" pitchFamily="49" charset="0"/>
              </a:rPr>
              <a:t>N &lt;- </a:t>
            </a:r>
            <a:r>
              <a:rPr lang="sv-SE" sz="1200" dirty="0" smtClean="0">
                <a:solidFill>
                  <a:srgbClr val="CC0066"/>
                </a:solidFill>
                <a:latin typeface="Consolas" panose="020B0609020204030204" pitchFamily="49" charset="0"/>
              </a:rPr>
              <a:t>1e4</a:t>
            </a:r>
          </a:p>
          <a:p>
            <a:r>
              <a:rPr lang="sv-SE" sz="1200" dirty="0" smtClean="0">
                <a:solidFill>
                  <a:schemeClr val="bg1"/>
                </a:solidFill>
                <a:latin typeface="Consolas" panose="020B0609020204030204" pitchFamily="49" charset="0"/>
              </a:rPr>
              <a:t>kids     &lt;- </a:t>
            </a:r>
            <a:r>
              <a:rPr lang="sv-SE" sz="1200" dirty="0" err="1" smtClean="0">
                <a:solidFill>
                  <a:schemeClr val="accent2">
                    <a:lumMod val="75000"/>
                  </a:schemeClr>
                </a:solidFill>
                <a:latin typeface="Consolas" panose="020B0609020204030204" pitchFamily="49" charset="0"/>
              </a:rPr>
              <a:t>rnorm</a:t>
            </a:r>
            <a:r>
              <a:rPr lang="sv-SE" sz="1200" dirty="0" smtClean="0">
                <a:solidFill>
                  <a:schemeClr val="bg1"/>
                </a:solidFill>
                <a:latin typeface="Consolas" panose="020B0609020204030204" pitchFamily="49" charset="0"/>
              </a:rPr>
              <a:t>(n = N, </a:t>
            </a:r>
            <a:r>
              <a:rPr lang="sv-SE" sz="1200" dirty="0" err="1" smtClean="0">
                <a:solidFill>
                  <a:schemeClr val="bg1"/>
                </a:solidFill>
                <a:latin typeface="Consolas" panose="020B0609020204030204" pitchFamily="49" charset="0"/>
              </a:rPr>
              <a:t>mean</a:t>
            </a:r>
            <a:r>
              <a:rPr lang="sv-SE" sz="1200" dirty="0" smtClean="0">
                <a:solidFill>
                  <a:schemeClr val="bg1"/>
                </a:solidFill>
                <a:latin typeface="Consolas" panose="020B0609020204030204" pitchFamily="49" charset="0"/>
              </a:rPr>
              <a:t> = samples_A6$mu + samples_A6$phi, sd = samples_A6$tau)</a:t>
            </a:r>
          </a:p>
          <a:p>
            <a:r>
              <a:rPr lang="sv-SE" sz="1200" dirty="0" err="1" smtClean="0">
                <a:solidFill>
                  <a:schemeClr val="bg1"/>
                </a:solidFill>
                <a:latin typeface="Consolas" panose="020B0609020204030204" pitchFamily="49" charset="0"/>
              </a:rPr>
              <a:t>adults</a:t>
            </a:r>
            <a:r>
              <a:rPr lang="sv-SE" sz="1200" dirty="0" smtClean="0">
                <a:solidFill>
                  <a:schemeClr val="bg1"/>
                </a:solidFill>
                <a:latin typeface="Consolas" panose="020B0609020204030204" pitchFamily="49" charset="0"/>
              </a:rPr>
              <a:t>   &lt;- </a:t>
            </a:r>
            <a:r>
              <a:rPr lang="sv-SE" sz="1200" dirty="0" err="1" smtClean="0">
                <a:solidFill>
                  <a:schemeClr val="accent2">
                    <a:lumMod val="75000"/>
                  </a:schemeClr>
                </a:solidFill>
                <a:latin typeface="Consolas" panose="020B0609020204030204" pitchFamily="49" charset="0"/>
              </a:rPr>
              <a:t>rnorm</a:t>
            </a:r>
            <a:r>
              <a:rPr lang="sv-SE" sz="1200" dirty="0" smtClean="0">
                <a:solidFill>
                  <a:schemeClr val="bg1"/>
                </a:solidFill>
                <a:latin typeface="Consolas" panose="020B0609020204030204" pitchFamily="49" charset="0"/>
              </a:rPr>
              <a:t>(n = N, </a:t>
            </a:r>
            <a:r>
              <a:rPr lang="sv-SE" sz="1200" dirty="0" err="1" smtClean="0">
                <a:solidFill>
                  <a:schemeClr val="bg1"/>
                </a:solidFill>
                <a:latin typeface="Consolas" panose="020B0609020204030204" pitchFamily="49" charset="0"/>
              </a:rPr>
              <a:t>mean</a:t>
            </a:r>
            <a:r>
              <a:rPr lang="sv-SE" sz="1200" dirty="0" smtClean="0">
                <a:solidFill>
                  <a:schemeClr val="bg1"/>
                </a:solidFill>
                <a:latin typeface="Consolas" panose="020B0609020204030204" pitchFamily="49" charset="0"/>
              </a:rPr>
              <a:t> = samples_A6$mu, sd = samples_A6$tau)</a:t>
            </a:r>
          </a:p>
          <a:p>
            <a:r>
              <a:rPr lang="sv-SE" sz="1200" dirty="0" smtClean="0">
                <a:solidFill>
                  <a:schemeClr val="bg1"/>
                </a:solidFill>
                <a:latin typeface="Consolas" panose="020B0609020204030204" pitchFamily="49" charset="0"/>
              </a:rPr>
              <a:t>theta_11 &lt;- </a:t>
            </a:r>
            <a:r>
              <a:rPr lang="sv-SE" sz="1200" dirty="0" err="1" smtClean="0">
                <a:solidFill>
                  <a:schemeClr val="accent2">
                    <a:lumMod val="75000"/>
                  </a:schemeClr>
                </a:solidFill>
                <a:latin typeface="Consolas" panose="020B0609020204030204" pitchFamily="49" charset="0"/>
              </a:rPr>
              <a:t>rnorm</a:t>
            </a:r>
            <a:r>
              <a:rPr lang="sv-SE" sz="1200" dirty="0" smtClean="0">
                <a:solidFill>
                  <a:schemeClr val="bg1"/>
                </a:solidFill>
                <a:latin typeface="Consolas" panose="020B0609020204030204" pitchFamily="49" charset="0"/>
              </a:rPr>
              <a:t>(n = N, </a:t>
            </a:r>
            <a:r>
              <a:rPr lang="sv-SE" sz="1200" dirty="0" err="1" smtClean="0">
                <a:solidFill>
                  <a:schemeClr val="bg1"/>
                </a:solidFill>
                <a:latin typeface="Consolas" panose="020B0609020204030204" pitchFamily="49" charset="0"/>
              </a:rPr>
              <a:t>mean</a:t>
            </a:r>
            <a:r>
              <a:rPr lang="sv-SE" sz="1200" dirty="0" smtClean="0">
                <a:solidFill>
                  <a:schemeClr val="bg1"/>
                </a:solidFill>
                <a:latin typeface="Consolas" panose="020B0609020204030204" pitchFamily="49" charset="0"/>
              </a:rPr>
              <a:t> = samples_A5$theta[,</a:t>
            </a:r>
            <a:r>
              <a:rPr lang="sv-SE" sz="1200" dirty="0">
                <a:solidFill>
                  <a:srgbClr val="CC0066"/>
                </a:solidFill>
                <a:latin typeface="Consolas" panose="020B0609020204030204" pitchFamily="49" charset="0"/>
              </a:rPr>
              <a:t>11</a:t>
            </a:r>
            <a:r>
              <a:rPr lang="sv-SE" sz="1200" dirty="0" smtClean="0">
                <a:solidFill>
                  <a:schemeClr val="bg1"/>
                </a:solidFill>
                <a:latin typeface="Consolas" panose="020B0609020204030204" pitchFamily="49" charset="0"/>
              </a:rPr>
              <a:t>], sd = samples_A5$tau)</a:t>
            </a:r>
            <a:endParaRPr lang="sv-SE" sz="1200" dirty="0">
              <a:solidFill>
                <a:schemeClr val="bg1"/>
              </a:solidFill>
              <a:latin typeface="Consolas" panose="020B0609020204030204" pitchFamily="49" charset="0"/>
            </a:endParaRPr>
          </a:p>
        </p:txBody>
      </p:sp>
      <p:sp>
        <p:nvSpPr>
          <p:cNvPr id="10" name="TextBox 9"/>
          <p:cNvSpPr txBox="1"/>
          <p:nvPr/>
        </p:nvSpPr>
        <p:spPr>
          <a:xfrm>
            <a:off x="1263314" y="2828835"/>
            <a:ext cx="3056021" cy="1477328"/>
          </a:xfrm>
          <a:prstGeom prst="rect">
            <a:avLst/>
          </a:prstGeom>
          <a:noFill/>
        </p:spPr>
        <p:txBody>
          <a:bodyPr wrap="square" rtlCol="0">
            <a:spAutoFit/>
          </a:bodyPr>
          <a:lstStyle/>
          <a:p>
            <a:r>
              <a:rPr lang="sv-SE" dirty="0" smtClean="0"/>
              <a:t>Skall vara </a:t>
            </a:r>
            <a:r>
              <a:rPr lang="sv-SE" dirty="0" err="1" smtClean="0"/>
              <a:t>clean</a:t>
            </a:r>
            <a:r>
              <a:rPr lang="sv-SE" dirty="0" smtClean="0"/>
              <a:t> distributions, inte </a:t>
            </a:r>
            <a:r>
              <a:rPr lang="sv-SE" dirty="0" err="1" smtClean="0"/>
              <a:t>random</a:t>
            </a:r>
            <a:r>
              <a:rPr lang="sv-SE" dirty="0" smtClean="0"/>
              <a:t> </a:t>
            </a:r>
            <a:r>
              <a:rPr lang="sv-SE" dirty="0" err="1" smtClean="0"/>
              <a:t>samples</a:t>
            </a:r>
            <a:r>
              <a:rPr lang="sv-SE" dirty="0" smtClean="0"/>
              <a:t>,</a:t>
            </a:r>
          </a:p>
          <a:p>
            <a:r>
              <a:rPr lang="sv-SE" dirty="0" smtClean="0"/>
              <a:t>Kan göra en </a:t>
            </a:r>
            <a:r>
              <a:rPr lang="sv-SE" dirty="0" err="1" smtClean="0"/>
              <a:t>line</a:t>
            </a:r>
            <a:r>
              <a:rPr lang="sv-SE" dirty="0" smtClean="0"/>
              <a:t> för varje </a:t>
            </a:r>
            <a:r>
              <a:rPr lang="sv-SE" dirty="0" err="1" smtClean="0"/>
              <a:t>mcmc</a:t>
            </a:r>
            <a:r>
              <a:rPr lang="sv-SE" dirty="0" smtClean="0"/>
              <a:t> </a:t>
            </a:r>
            <a:r>
              <a:rPr lang="sv-SE" dirty="0" err="1" smtClean="0"/>
              <a:t>chain</a:t>
            </a:r>
            <a:r>
              <a:rPr lang="sv-SE" dirty="0" smtClean="0"/>
              <a:t> step</a:t>
            </a:r>
          </a:p>
          <a:p>
            <a:r>
              <a:rPr lang="sv-SE" dirty="0" err="1" smtClean="0"/>
              <a:t>Dnorm</a:t>
            </a:r>
            <a:r>
              <a:rPr lang="sv-SE" dirty="0" smtClean="0"/>
              <a:t>()</a:t>
            </a:r>
            <a:endParaRPr lang="sv-SE" dirty="0"/>
          </a:p>
        </p:txBody>
      </p:sp>
    </p:spTree>
    <p:extLst>
      <p:ext uri="{BB962C8B-B14F-4D97-AF65-F5344CB8AC3E}">
        <p14:creationId xmlns:p14="http://schemas.microsoft.com/office/powerpoint/2010/main" val="3775571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799" y="-68508"/>
            <a:ext cx="1174715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4. Provide </a:t>
            </a:r>
            <a:r>
              <a:rPr lang="en-US" sz="2800" dirty="0"/>
              <a:t>posterior predictive distribution with knowledge of if the individual is a child and one without knowledge of if it is a child. </a:t>
            </a:r>
            <a:endParaRPr lang="sv-SE" sz="1400" dirty="0"/>
          </a:p>
        </p:txBody>
      </p:sp>
      <p:pic>
        <p:nvPicPr>
          <p:cNvPr id="5" name="Picture 4"/>
          <p:cNvPicPr>
            <a:picLocks noChangeAspect="1"/>
          </p:cNvPicPr>
          <p:nvPr/>
        </p:nvPicPr>
        <p:blipFill>
          <a:blip r:embed="rId2"/>
          <a:stretch>
            <a:fillRect/>
          </a:stretch>
        </p:blipFill>
        <p:spPr>
          <a:xfrm>
            <a:off x="1355003" y="1023322"/>
            <a:ext cx="7779570" cy="5834678"/>
          </a:xfrm>
          <a:prstGeom prst="rect">
            <a:avLst/>
          </a:prstGeom>
        </p:spPr>
      </p:pic>
    </p:spTree>
    <p:extLst>
      <p:ext uri="{BB962C8B-B14F-4D97-AF65-F5344CB8AC3E}">
        <p14:creationId xmlns:p14="http://schemas.microsoft.com/office/powerpoint/2010/main" val="2785556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627</Words>
  <Application>Microsoft Office PowerPoint</Application>
  <PresentationFormat>Widescreen</PresentationFormat>
  <Paragraphs>78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Fira Code Retina</vt:lpstr>
      <vt:lpstr>Office Theme</vt:lpstr>
      <vt:lpstr>Assignment 6</vt:lpstr>
      <vt:lpstr>Model structure</vt:lpstr>
      <vt:lpstr>1. Do the two groups (i.e. adults and kids) have different log(reaction times) and if so what is the effect? (provide posterior point and interval estimates (mean, hdi, etc.))</vt:lpstr>
      <vt:lpstr>1. Posterior of tau is different compared to the previous case of using no indicator for kids and adults (i.e. Assignment 5).   a) Provide plots and estimates (mean, hdi, etc.) of tau in both cases (i.e. Assignment 5 and 6)  b) Why are they different?  c) What does this mean in terms of shrinkage?</vt:lpstr>
      <vt:lpstr>PowerPoint Presentation</vt:lpstr>
      <vt:lpstr>PowerPoint Presentation</vt:lpstr>
    </vt:vector>
  </TitlesOfParts>
  <Company>Luleå tekniska universitet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6</dc:title>
  <dc:creator>Fredrik Nyström</dc:creator>
  <cp:lastModifiedBy>Fredrik Nyström</cp:lastModifiedBy>
  <cp:revision>13</cp:revision>
  <dcterms:created xsi:type="dcterms:W3CDTF">2019-12-17T08:12:37Z</dcterms:created>
  <dcterms:modified xsi:type="dcterms:W3CDTF">2019-12-17T16:45:56Z</dcterms:modified>
</cp:coreProperties>
</file>