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CC6600"/>
    <a:srgbClr val="0022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2" d="100"/>
          <a:sy n="102" d="100"/>
        </p:scale>
        <p:origin x="114" y="4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p>
            <a:fld id="{88A2967D-058B-4666-9D0B-5B854C72C199}" type="datetimeFigureOut">
              <a:rPr lang="sv-SE" smtClean="0"/>
              <a:t>2019-12-17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37469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88A2967D-058B-4666-9D0B-5B854C72C199}" type="datetimeFigureOut">
              <a:rPr lang="sv-SE" smtClean="0"/>
              <a:t>2019-12-17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355815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88A2967D-058B-4666-9D0B-5B854C72C199}" type="datetimeFigureOut">
              <a:rPr lang="sv-SE" smtClean="0"/>
              <a:t>2019-12-17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357880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88A2967D-058B-4666-9D0B-5B854C72C199}" type="datetimeFigureOut">
              <a:rPr lang="sv-SE" smtClean="0"/>
              <a:t>2019-12-17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1663879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A2967D-058B-4666-9D0B-5B854C72C199}" type="datetimeFigureOut">
              <a:rPr lang="sv-SE" smtClean="0"/>
              <a:t>2019-12-17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4346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88A2967D-058B-4666-9D0B-5B854C72C199}" type="datetimeFigureOut">
              <a:rPr lang="sv-SE" smtClean="0"/>
              <a:t>2019-12-17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261279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88A2967D-058B-4666-9D0B-5B854C72C199}" type="datetimeFigureOut">
              <a:rPr lang="sv-SE" smtClean="0"/>
              <a:t>2019-12-17</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22501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88A2967D-058B-4666-9D0B-5B854C72C199}" type="datetimeFigureOut">
              <a:rPr lang="sv-SE" smtClean="0"/>
              <a:t>2019-12-17</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118134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2967D-058B-4666-9D0B-5B854C72C199}" type="datetimeFigureOut">
              <a:rPr lang="sv-SE" smtClean="0"/>
              <a:t>2019-12-17</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332215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2967D-058B-4666-9D0B-5B854C72C199}" type="datetimeFigureOut">
              <a:rPr lang="sv-SE" smtClean="0"/>
              <a:t>2019-12-17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155473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2967D-058B-4666-9D0B-5B854C72C199}" type="datetimeFigureOut">
              <a:rPr lang="sv-SE" smtClean="0"/>
              <a:t>2019-12-17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45A6F69-DFAA-4663-B3E8-B842B6210CA3}" type="slidenum">
              <a:rPr lang="sv-SE" smtClean="0"/>
              <a:t>‹#›</a:t>
            </a:fld>
            <a:endParaRPr lang="sv-SE"/>
          </a:p>
        </p:txBody>
      </p:sp>
    </p:spTree>
    <p:extLst>
      <p:ext uri="{BB962C8B-B14F-4D97-AF65-F5344CB8AC3E}">
        <p14:creationId xmlns:p14="http://schemas.microsoft.com/office/powerpoint/2010/main" val="1125738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2967D-058B-4666-9D0B-5B854C72C199}" type="datetimeFigureOut">
              <a:rPr lang="sv-SE" smtClean="0"/>
              <a:t>2019-12-17</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A6F69-DFAA-4663-B3E8-B842B6210CA3}" type="slidenum">
              <a:rPr lang="sv-SE" smtClean="0"/>
              <a:t>‹#›</a:t>
            </a:fld>
            <a:endParaRPr lang="sv-SE"/>
          </a:p>
        </p:txBody>
      </p:sp>
    </p:spTree>
    <p:extLst>
      <p:ext uri="{BB962C8B-B14F-4D97-AF65-F5344CB8AC3E}">
        <p14:creationId xmlns:p14="http://schemas.microsoft.com/office/powerpoint/2010/main" val="3571131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Assignment</a:t>
            </a:r>
            <a:r>
              <a:rPr lang="sv-SE" dirty="0" smtClean="0"/>
              <a:t> 6</a:t>
            </a:r>
            <a:endParaRPr lang="sv-SE" dirty="0"/>
          </a:p>
        </p:txBody>
      </p:sp>
      <p:sp>
        <p:nvSpPr>
          <p:cNvPr id="3" name="Subtitle 2"/>
          <p:cNvSpPr>
            <a:spLocks noGrp="1"/>
          </p:cNvSpPr>
          <p:nvPr>
            <p:ph type="subTitle" idx="1"/>
          </p:nvPr>
        </p:nvSpPr>
        <p:spPr/>
        <p:txBody>
          <a:bodyPr/>
          <a:lstStyle/>
          <a:p>
            <a:endParaRPr lang="sv-SE" dirty="0"/>
          </a:p>
        </p:txBody>
      </p:sp>
    </p:spTree>
    <p:extLst>
      <p:ext uri="{BB962C8B-B14F-4D97-AF65-F5344CB8AC3E}">
        <p14:creationId xmlns:p14="http://schemas.microsoft.com/office/powerpoint/2010/main" val="222092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97924"/>
          </a:xfrm>
        </p:spPr>
        <p:txBody>
          <a:bodyPr/>
          <a:lstStyle/>
          <a:p>
            <a:r>
              <a:rPr lang="sv-SE" dirty="0" err="1" smtClean="0"/>
              <a:t>Model</a:t>
            </a:r>
            <a:r>
              <a:rPr lang="sv-SE" dirty="0" smtClean="0"/>
              <a:t> </a:t>
            </a:r>
            <a:r>
              <a:rPr lang="sv-SE" dirty="0" err="1" smtClean="0"/>
              <a:t>structure</a:t>
            </a:r>
            <a:endParaRPr lang="sv-SE" dirty="0"/>
          </a:p>
        </p:txBody>
      </p:sp>
    </p:spTree>
    <p:extLst>
      <p:ext uri="{BB962C8B-B14F-4D97-AF65-F5344CB8AC3E}">
        <p14:creationId xmlns:p14="http://schemas.microsoft.com/office/powerpoint/2010/main" val="27891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sv-SE" sz="2400" dirty="0" smtClean="0"/>
              <a:t>1. </a:t>
            </a:r>
            <a:r>
              <a:rPr lang="en-US" sz="2400" dirty="0" smtClean="0"/>
              <a:t>Do the two groups (i.e. adults and kids) have different log(reaction times) and if so what is the effect? (provide posterior point and interval estimates (mean, </a:t>
            </a:r>
            <a:r>
              <a:rPr lang="en-US" sz="2400" dirty="0" err="1" smtClean="0"/>
              <a:t>hdi</a:t>
            </a:r>
            <a:r>
              <a:rPr lang="en-US" sz="2400" dirty="0" smtClean="0"/>
              <a:t>, etc.))</a:t>
            </a:r>
            <a:endParaRPr lang="sv-SE" sz="2400" dirty="0"/>
          </a:p>
        </p:txBody>
      </p:sp>
      <p:pic>
        <p:nvPicPr>
          <p:cNvPr id="4" name="Picture 3"/>
          <p:cNvPicPr>
            <a:picLocks noChangeAspect="1"/>
          </p:cNvPicPr>
          <p:nvPr/>
        </p:nvPicPr>
        <p:blipFill>
          <a:blip r:embed="rId2"/>
          <a:stretch>
            <a:fillRect/>
          </a:stretch>
        </p:blipFill>
        <p:spPr>
          <a:xfrm>
            <a:off x="0" y="1715143"/>
            <a:ext cx="6857143" cy="5142857"/>
          </a:xfrm>
          <a:prstGeom prst="rect">
            <a:avLst/>
          </a:prstGeom>
        </p:spPr>
      </p:pic>
      <p:sp>
        <p:nvSpPr>
          <p:cNvPr id="6" name="Rectangle 1"/>
          <p:cNvSpPr>
            <a:spLocks noChangeArrowheads="1"/>
          </p:cNvSpPr>
          <p:nvPr/>
        </p:nvSpPr>
        <p:spPr bwMode="auto">
          <a:xfrm>
            <a:off x="6857143" y="3865944"/>
            <a:ext cx="4382530" cy="1292662"/>
          </a:xfrm>
          <a:prstGeom prst="rect">
            <a:avLst/>
          </a:prstGeom>
          <a:solidFill>
            <a:srgbClr val="0022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sv-SE" altLang="sv-SE" sz="1200" b="0" i="0" u="none" strike="noStrike" cap="none" normalizeH="0" baseline="0" dirty="0" smtClean="0">
                <a:ln>
                  <a:noFill/>
                </a:ln>
                <a:solidFill>
                  <a:srgbClr val="FF9D00"/>
                </a:solidFill>
                <a:effectLst/>
                <a:latin typeface="Fira Code Retina" panose="020B0509050000020004" pitchFamily="49" charset="0"/>
              </a:rPr>
              <a:t> </a:t>
            </a:r>
            <a:r>
              <a:rPr kumimoji="0" lang="sv-SE" altLang="sv-SE" sz="1200" b="0" i="0" u="none" strike="noStrike" cap="none" normalizeH="0" baseline="0" dirty="0" err="1" smtClean="0">
                <a:ln>
                  <a:noFill/>
                </a:ln>
                <a:solidFill>
                  <a:srgbClr val="FF9D00"/>
                </a:solidFill>
                <a:effectLst/>
                <a:latin typeface="Fira Code Retina" panose="020B0509050000020004" pitchFamily="49" charset="0"/>
              </a:rPr>
              <a:t>mean</a:t>
            </a:r>
            <a:r>
              <a:rPr kumimoji="0" lang="sv-SE" altLang="sv-SE" sz="1200" b="0" i="0" u="none" strike="noStrike" cap="none" normalizeH="0" baseline="0" dirty="0" smtClean="0">
                <a:ln>
                  <a:noFill/>
                </a:ln>
                <a:solidFill>
                  <a:srgbClr val="FF9D00"/>
                </a:solidFill>
                <a:effectLst/>
                <a:latin typeface="Fira Code Retina" panose="020B0509050000020004" pitchFamily="49" charset="0"/>
              </a:rPr>
              <a:t>(samples_A6$phi) </a:t>
            </a:r>
          </a:p>
          <a:p>
            <a:pPr marR="0" lvl="0" algn="l" defTabSz="914400" rtl="0" eaLnBrk="0" fontAlgn="base" latinLnBrk="0" hangingPunct="0">
              <a:lnSpc>
                <a:spcPct val="100000"/>
              </a:lnSpc>
              <a:spcBef>
                <a:spcPct val="0"/>
              </a:spcBef>
              <a:spcAft>
                <a:spcPct val="0"/>
              </a:spcAft>
              <a:buClrTx/>
              <a:buSzTx/>
              <a:tabLst/>
            </a:pPr>
            <a:r>
              <a:rPr kumimoji="0" lang="sv-SE" altLang="sv-SE" sz="1200" b="0" i="0" u="none" strike="noStrike" cap="none" normalizeH="0" baseline="0" dirty="0" smtClean="0">
                <a:ln>
                  <a:noFill/>
                </a:ln>
                <a:solidFill>
                  <a:srgbClr val="FFFFFF"/>
                </a:solidFill>
                <a:effectLst/>
                <a:latin typeface="Fira Code Retina" panose="020B0509050000020004" pitchFamily="49" charset="0"/>
              </a:rPr>
              <a:t>[1] 0.3776324 </a:t>
            </a:r>
          </a:p>
          <a:p>
            <a:pPr marR="0" lvl="0" algn="l" defTabSz="914400" rtl="0" eaLnBrk="0" fontAlgn="base" latinLnBrk="0" hangingPunct="0">
              <a:lnSpc>
                <a:spcPct val="100000"/>
              </a:lnSpc>
              <a:spcBef>
                <a:spcPct val="0"/>
              </a:spcBef>
              <a:spcAft>
                <a:spcPct val="0"/>
              </a:spcAft>
              <a:buClrTx/>
              <a:buSzTx/>
              <a:tabLst/>
            </a:pPr>
            <a:endParaRPr kumimoji="0" lang="sv-SE" altLang="sv-SE" sz="1200" b="0" i="0" u="none" strike="noStrike" cap="none" normalizeH="0" baseline="0" dirty="0" smtClean="0">
              <a:ln>
                <a:noFill/>
              </a:ln>
              <a:solidFill>
                <a:srgbClr val="FFFFFF"/>
              </a:solidFill>
              <a:effectLst/>
              <a:latin typeface="Fira Code Retina" panose="020B0509050000020004" pitchFamily="49" charset="0"/>
            </a:endParaRPr>
          </a:p>
          <a:p>
            <a:pPr marR="0" lvl="0" algn="l" defTabSz="914400" rtl="0" eaLnBrk="0" fontAlgn="base" latinLnBrk="0" hangingPunct="0">
              <a:lnSpc>
                <a:spcPct val="100000"/>
              </a:lnSpc>
              <a:spcBef>
                <a:spcPct val="0"/>
              </a:spcBef>
              <a:spcAft>
                <a:spcPct val="0"/>
              </a:spcAft>
              <a:buClrTx/>
              <a:buSzTx/>
              <a:tabLst/>
            </a:pPr>
            <a:r>
              <a:rPr kumimoji="0" lang="sv-SE" altLang="sv-SE" sz="1200" b="0" i="0" u="none" strike="noStrike" cap="none" normalizeH="0" baseline="0" dirty="0" smtClean="0">
                <a:ln>
                  <a:noFill/>
                </a:ln>
                <a:solidFill>
                  <a:srgbClr val="FF9D00"/>
                </a:solidFill>
                <a:effectLst/>
                <a:latin typeface="Fira Code Retina" panose="020B0509050000020004" pitchFamily="49" charset="0"/>
              </a:rPr>
              <a:t> &gt; </a:t>
            </a:r>
            <a:r>
              <a:rPr kumimoji="0" lang="sv-SE" altLang="sv-SE" sz="1200" b="0" i="0" u="none" strike="noStrike" cap="none" normalizeH="0" baseline="0" dirty="0" err="1" smtClean="0">
                <a:ln>
                  <a:noFill/>
                </a:ln>
                <a:solidFill>
                  <a:srgbClr val="FF9D00"/>
                </a:solidFill>
                <a:effectLst/>
                <a:latin typeface="Fira Code Retina" panose="020B0509050000020004" pitchFamily="49" charset="0"/>
              </a:rPr>
              <a:t>hdi</a:t>
            </a:r>
            <a:r>
              <a:rPr kumimoji="0" lang="sv-SE" altLang="sv-SE" sz="1200" b="0" i="0" u="none" strike="noStrike" cap="none" normalizeH="0" baseline="0" dirty="0" smtClean="0">
                <a:ln>
                  <a:noFill/>
                </a:ln>
                <a:solidFill>
                  <a:srgbClr val="FF9D00"/>
                </a:solidFill>
                <a:effectLst/>
                <a:latin typeface="Fira Code Retina" panose="020B0509050000020004" pitchFamily="49" charset="0"/>
              </a:rPr>
              <a:t>(samples_A6$phi, ci = 0.95) </a:t>
            </a:r>
          </a:p>
          <a:p>
            <a:pPr marR="0" lvl="0" algn="l" defTabSz="914400" rtl="0" eaLnBrk="0" fontAlgn="base" latinLnBrk="0" hangingPunct="0">
              <a:lnSpc>
                <a:spcPct val="100000"/>
              </a:lnSpc>
              <a:spcBef>
                <a:spcPct val="0"/>
              </a:spcBef>
              <a:spcAft>
                <a:spcPct val="0"/>
              </a:spcAft>
              <a:buClrTx/>
              <a:buSzTx/>
              <a:tabLst/>
            </a:pPr>
            <a:r>
              <a:rPr kumimoji="0" lang="sv-SE" altLang="sv-SE" sz="1200" b="0" i="0" u="none" strike="noStrike" cap="none" normalizeH="0" baseline="0" dirty="0" smtClean="0">
                <a:ln>
                  <a:noFill/>
                </a:ln>
                <a:solidFill>
                  <a:srgbClr val="3465A4"/>
                </a:solidFill>
                <a:effectLst/>
                <a:latin typeface="Fira Code Retina" panose="020B0509050000020004" pitchFamily="49" charset="0"/>
              </a:rPr>
              <a:t> # </a:t>
            </a:r>
            <a:r>
              <a:rPr kumimoji="0" lang="sv-SE" altLang="sv-SE" sz="1200" b="0" i="0" u="none" strike="noStrike" cap="none" normalizeH="0" baseline="0" dirty="0" err="1" smtClean="0">
                <a:ln>
                  <a:noFill/>
                </a:ln>
                <a:solidFill>
                  <a:srgbClr val="3465A4"/>
                </a:solidFill>
                <a:effectLst/>
                <a:latin typeface="Fira Code Retina" panose="020B0509050000020004" pitchFamily="49" charset="0"/>
              </a:rPr>
              <a:t>Highest</a:t>
            </a:r>
            <a:r>
              <a:rPr kumimoji="0" lang="sv-SE" altLang="sv-SE" sz="1200" b="0" i="0" u="none" strike="noStrike" cap="none" normalizeH="0" baseline="0" dirty="0" smtClean="0">
                <a:ln>
                  <a:noFill/>
                </a:ln>
                <a:solidFill>
                  <a:srgbClr val="3465A4"/>
                </a:solidFill>
                <a:effectLst/>
                <a:latin typeface="Fira Code Retina" panose="020B0509050000020004" pitchFamily="49" charset="0"/>
              </a:rPr>
              <a:t> </a:t>
            </a:r>
            <a:r>
              <a:rPr kumimoji="0" lang="sv-SE" altLang="sv-SE" sz="1200" b="0" i="0" u="none" strike="noStrike" cap="none" normalizeH="0" baseline="0" dirty="0" err="1" smtClean="0">
                <a:ln>
                  <a:noFill/>
                </a:ln>
                <a:solidFill>
                  <a:srgbClr val="3465A4"/>
                </a:solidFill>
                <a:effectLst/>
                <a:latin typeface="Fira Code Retina" panose="020B0509050000020004" pitchFamily="49" charset="0"/>
              </a:rPr>
              <a:t>Density</a:t>
            </a:r>
            <a:r>
              <a:rPr kumimoji="0" lang="sv-SE" altLang="sv-SE" sz="1200" b="0" i="0" u="none" strike="noStrike" cap="none" normalizeH="0" baseline="0" dirty="0" smtClean="0">
                <a:ln>
                  <a:noFill/>
                </a:ln>
                <a:solidFill>
                  <a:srgbClr val="3465A4"/>
                </a:solidFill>
                <a:effectLst/>
                <a:latin typeface="Fira Code Retina" panose="020B0509050000020004" pitchFamily="49" charset="0"/>
              </a:rPr>
              <a:t> </a:t>
            </a:r>
            <a:r>
              <a:rPr kumimoji="0" lang="sv-SE" altLang="sv-SE" sz="1200" b="0" i="0" u="none" strike="noStrike" cap="none" normalizeH="0" baseline="0" dirty="0" err="1" smtClean="0">
                <a:ln>
                  <a:noFill/>
                </a:ln>
                <a:solidFill>
                  <a:srgbClr val="3465A4"/>
                </a:solidFill>
                <a:effectLst/>
                <a:latin typeface="Fira Code Retina" panose="020B0509050000020004" pitchFamily="49" charset="0"/>
              </a:rPr>
              <a:t>Interval</a:t>
            </a:r>
            <a:r>
              <a:rPr kumimoji="0" lang="sv-SE" altLang="sv-SE" sz="1200" b="0" i="0" u="none" strike="noStrike" cap="none" normalizeH="0" baseline="0" dirty="0" smtClean="0">
                <a:ln>
                  <a:noFill/>
                </a:ln>
                <a:solidFill>
                  <a:srgbClr val="FFFFFF"/>
                </a:solidFill>
                <a:effectLst/>
                <a:latin typeface="Fira Code Retina" panose="020B0509050000020004" pitchFamily="49" charset="0"/>
              </a:rPr>
              <a:t> </a:t>
            </a:r>
          </a:p>
          <a:p>
            <a:pPr lvl="1" eaLnBrk="0" fontAlgn="base" hangingPunct="0">
              <a:spcBef>
                <a:spcPct val="0"/>
              </a:spcBef>
              <a:spcAft>
                <a:spcPct val="0"/>
              </a:spcAft>
            </a:pPr>
            <a:r>
              <a:rPr kumimoji="0" lang="sv-SE" altLang="sv-SE" sz="1200" b="0" i="0" u="none" strike="noStrike" cap="none" normalizeH="0" baseline="0" dirty="0" smtClean="0">
                <a:ln>
                  <a:noFill/>
                </a:ln>
                <a:solidFill>
                  <a:srgbClr val="FFFFFF"/>
                </a:solidFill>
                <a:effectLst/>
                <a:latin typeface="Fira Code Retina" panose="020B0509050000020004" pitchFamily="49" charset="0"/>
              </a:rPr>
              <a:t>95% HDI </a:t>
            </a:r>
          </a:p>
          <a:p>
            <a:pPr marR="0" lvl="0" algn="l" defTabSz="914400" rtl="0" eaLnBrk="0" fontAlgn="base" latinLnBrk="0" hangingPunct="0">
              <a:lnSpc>
                <a:spcPct val="100000"/>
              </a:lnSpc>
              <a:spcBef>
                <a:spcPct val="0"/>
              </a:spcBef>
              <a:spcAft>
                <a:spcPct val="0"/>
              </a:spcAft>
              <a:buClrTx/>
              <a:buSzTx/>
              <a:tabLst/>
            </a:pPr>
            <a:r>
              <a:rPr kumimoji="0" lang="sv-SE" altLang="sv-SE" sz="1200" b="0" i="0" u="none" strike="noStrike" cap="none" normalizeH="0" baseline="0" dirty="0" smtClean="0">
                <a:ln>
                  <a:noFill/>
                </a:ln>
                <a:solidFill>
                  <a:srgbClr val="FFFFFF"/>
                </a:solidFill>
                <a:effectLst/>
                <a:latin typeface="Fira Code Retina" panose="020B0509050000020004" pitchFamily="49" charset="0"/>
              </a:rPr>
              <a:t> [0.20, 0.56]</a:t>
            </a:r>
            <a:endParaRPr kumimoji="0" lang="sv-SE" altLang="sv-SE"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86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799" y="365125"/>
            <a:ext cx="11747157" cy="1325563"/>
          </a:xfrm>
        </p:spPr>
        <p:txBody>
          <a:bodyPr>
            <a:noAutofit/>
          </a:bodyPr>
          <a:lstStyle/>
          <a:p>
            <a:r>
              <a:rPr lang="sv-SE" sz="2400" dirty="0" smtClean="0"/>
              <a:t>1. P</a:t>
            </a:r>
            <a:r>
              <a:rPr lang="en-US" sz="2400" dirty="0" err="1" smtClean="0"/>
              <a:t>osterior</a:t>
            </a:r>
            <a:r>
              <a:rPr lang="en-US" sz="2400" dirty="0" smtClean="0"/>
              <a:t> of tau is different compared to the previous case of using no indicator for kids and adults (i.e. Assignment 5). </a:t>
            </a:r>
            <a:br>
              <a:rPr lang="en-US" sz="2400" dirty="0" smtClean="0"/>
            </a:br>
            <a:r>
              <a:rPr lang="en-US" sz="2400" dirty="0" smtClean="0"/>
              <a:t> a) Provide plots and estimates (mean, </a:t>
            </a:r>
            <a:r>
              <a:rPr lang="en-US" sz="2400" dirty="0" err="1" smtClean="0"/>
              <a:t>hdi</a:t>
            </a:r>
            <a:r>
              <a:rPr lang="en-US" sz="2400" dirty="0" smtClean="0"/>
              <a:t>, etc.) of tau in both cases (i.e. Assignment 5 and 6)</a:t>
            </a:r>
            <a:br>
              <a:rPr lang="en-US" sz="2400" dirty="0" smtClean="0"/>
            </a:br>
            <a:r>
              <a:rPr lang="en-US" sz="2400" dirty="0" smtClean="0"/>
              <a:t> b) Why are they different?</a:t>
            </a:r>
            <a:br>
              <a:rPr lang="en-US" sz="2400" dirty="0" smtClean="0"/>
            </a:br>
            <a:r>
              <a:rPr lang="en-US" sz="2400" dirty="0" smtClean="0"/>
              <a:t> c) What does this mean in terms of shrinkage?</a:t>
            </a:r>
            <a:endParaRPr lang="sv-SE" sz="2400" dirty="0"/>
          </a:p>
        </p:txBody>
      </p:sp>
      <p:pic>
        <p:nvPicPr>
          <p:cNvPr id="6" name="Picture 5"/>
          <p:cNvPicPr>
            <a:picLocks noChangeAspect="1"/>
          </p:cNvPicPr>
          <p:nvPr/>
        </p:nvPicPr>
        <p:blipFill>
          <a:blip r:embed="rId2"/>
          <a:stretch>
            <a:fillRect/>
          </a:stretch>
        </p:blipFill>
        <p:spPr>
          <a:xfrm>
            <a:off x="304799" y="2159149"/>
            <a:ext cx="6089395" cy="4567046"/>
          </a:xfrm>
          <a:prstGeom prst="rect">
            <a:avLst/>
          </a:prstGeom>
        </p:spPr>
      </p:pic>
      <p:sp>
        <p:nvSpPr>
          <p:cNvPr id="7" name="TextBox 6"/>
          <p:cNvSpPr txBox="1"/>
          <p:nvPr/>
        </p:nvSpPr>
        <p:spPr>
          <a:xfrm>
            <a:off x="6755027" y="2512541"/>
            <a:ext cx="4061254" cy="3139321"/>
          </a:xfrm>
          <a:prstGeom prst="rect">
            <a:avLst/>
          </a:prstGeom>
          <a:noFill/>
        </p:spPr>
        <p:txBody>
          <a:bodyPr wrap="square" rtlCol="0">
            <a:spAutoFit/>
          </a:bodyPr>
          <a:lstStyle/>
          <a:p>
            <a:r>
              <a:rPr lang="sv-SE" dirty="0" smtClean="0"/>
              <a:t>In </a:t>
            </a:r>
            <a:r>
              <a:rPr lang="sv-SE" dirty="0" err="1" smtClean="0"/>
              <a:t>assignment</a:t>
            </a:r>
            <a:r>
              <a:rPr lang="sv-SE" dirty="0" smtClean="0"/>
              <a:t> 5, </a:t>
            </a:r>
            <a:r>
              <a:rPr lang="sv-SE" dirty="0" err="1" smtClean="0"/>
              <a:t>we</a:t>
            </a:r>
            <a:r>
              <a:rPr lang="sv-SE" dirty="0" smtClean="0"/>
              <a:t> </a:t>
            </a:r>
            <a:r>
              <a:rPr lang="sv-SE" dirty="0" err="1" smtClean="0"/>
              <a:t>didn’t</a:t>
            </a:r>
            <a:r>
              <a:rPr lang="sv-SE" dirty="0" smtClean="0"/>
              <a:t> </a:t>
            </a:r>
            <a:r>
              <a:rPr lang="sv-SE" dirty="0" err="1" smtClean="0"/>
              <a:t>consider</a:t>
            </a:r>
            <a:r>
              <a:rPr lang="sv-SE" dirty="0" smtClean="0"/>
              <a:t> </a:t>
            </a:r>
            <a:r>
              <a:rPr lang="sv-SE" dirty="0" err="1" smtClean="0"/>
              <a:t>that</a:t>
            </a:r>
            <a:r>
              <a:rPr lang="sv-SE" dirty="0" smtClean="0"/>
              <a:t> </a:t>
            </a:r>
            <a:r>
              <a:rPr lang="sv-SE" dirty="0" err="1" smtClean="0"/>
              <a:t>adults</a:t>
            </a:r>
            <a:r>
              <a:rPr lang="sv-SE" dirty="0" smtClean="0"/>
              <a:t> and </a:t>
            </a:r>
            <a:r>
              <a:rPr lang="sv-SE" dirty="0" err="1" smtClean="0"/>
              <a:t>children</a:t>
            </a:r>
            <a:r>
              <a:rPr lang="sv-SE" dirty="0" smtClean="0"/>
              <a:t> </a:t>
            </a:r>
            <a:r>
              <a:rPr lang="sv-SE" dirty="0" err="1" smtClean="0"/>
              <a:t>would</a:t>
            </a:r>
            <a:r>
              <a:rPr lang="sv-SE" dirty="0" smtClean="0"/>
              <a:t> </a:t>
            </a:r>
            <a:r>
              <a:rPr lang="sv-SE" dirty="0" err="1" smtClean="0"/>
              <a:t>have</a:t>
            </a:r>
            <a:r>
              <a:rPr lang="sv-SE" dirty="0" smtClean="0"/>
              <a:t> different </a:t>
            </a:r>
            <a:r>
              <a:rPr lang="sv-SE" dirty="0" err="1" smtClean="0"/>
              <a:t>reaction</a:t>
            </a:r>
            <a:r>
              <a:rPr lang="sv-SE" dirty="0" smtClean="0"/>
              <a:t> </a:t>
            </a:r>
            <a:r>
              <a:rPr lang="sv-SE" dirty="0" err="1" smtClean="0"/>
              <a:t>times</a:t>
            </a:r>
            <a:r>
              <a:rPr lang="sv-SE" dirty="0" smtClean="0"/>
              <a:t>. </a:t>
            </a:r>
            <a:r>
              <a:rPr lang="sv-SE" dirty="0" err="1" smtClean="0"/>
              <a:t>Therefore</a:t>
            </a:r>
            <a:r>
              <a:rPr lang="sv-SE" dirty="0" smtClean="0"/>
              <a:t>, the </a:t>
            </a:r>
            <a:r>
              <a:rPr lang="sv-SE" dirty="0" err="1" smtClean="0"/>
              <a:t>tau</a:t>
            </a:r>
            <a:r>
              <a:rPr lang="sv-SE" dirty="0" smtClean="0"/>
              <a:t>, </a:t>
            </a:r>
            <a:r>
              <a:rPr lang="sv-SE" dirty="0" err="1" smtClean="0"/>
              <a:t>which</a:t>
            </a:r>
            <a:r>
              <a:rPr lang="sv-SE" dirty="0" smtClean="0"/>
              <a:t> is the </a:t>
            </a:r>
            <a:r>
              <a:rPr lang="sv-SE" dirty="0" err="1" smtClean="0"/>
              <a:t>group</a:t>
            </a:r>
            <a:r>
              <a:rPr lang="sv-SE" dirty="0" smtClean="0"/>
              <a:t> </a:t>
            </a:r>
            <a:r>
              <a:rPr lang="sv-SE" dirty="0" err="1" smtClean="0"/>
              <a:t>level</a:t>
            </a:r>
            <a:r>
              <a:rPr lang="sv-SE" dirty="0" smtClean="0"/>
              <a:t> standard deviation </a:t>
            </a:r>
            <a:r>
              <a:rPr lang="sv-SE" dirty="0" err="1" smtClean="0"/>
              <a:t>of</a:t>
            </a:r>
            <a:r>
              <a:rPr lang="sv-SE" dirty="0" smtClean="0"/>
              <a:t> the </a:t>
            </a:r>
            <a:r>
              <a:rPr lang="sv-SE" dirty="0" err="1" smtClean="0"/>
              <a:t>reaction</a:t>
            </a:r>
            <a:r>
              <a:rPr lang="sv-SE" dirty="0" smtClean="0"/>
              <a:t> </a:t>
            </a:r>
            <a:r>
              <a:rPr lang="sv-SE" dirty="0" err="1" smtClean="0"/>
              <a:t>time</a:t>
            </a:r>
            <a:r>
              <a:rPr lang="sv-SE" dirty="0" smtClean="0"/>
              <a:t> </a:t>
            </a:r>
            <a:r>
              <a:rPr lang="sv-SE" dirty="0" err="1" smtClean="0"/>
              <a:t>had</a:t>
            </a:r>
            <a:r>
              <a:rPr lang="sv-SE" dirty="0" smtClean="0"/>
              <a:t> to be broad </a:t>
            </a:r>
            <a:r>
              <a:rPr lang="sv-SE" dirty="0" err="1" smtClean="0"/>
              <a:t>enough</a:t>
            </a:r>
            <a:r>
              <a:rPr lang="sv-SE" dirty="0" smtClean="0"/>
              <a:t> to </a:t>
            </a:r>
            <a:r>
              <a:rPr lang="sv-SE" dirty="0" err="1" smtClean="0"/>
              <a:t>accomodate</a:t>
            </a:r>
            <a:r>
              <a:rPr lang="sv-SE" dirty="0" smtClean="0"/>
              <a:t> </a:t>
            </a:r>
            <a:r>
              <a:rPr lang="sv-SE" dirty="0" err="1" smtClean="0"/>
              <a:t>that</a:t>
            </a:r>
            <a:r>
              <a:rPr lang="sv-SE" dirty="0" smtClean="0"/>
              <a:t>.</a:t>
            </a:r>
          </a:p>
          <a:p>
            <a:endParaRPr lang="sv-SE" dirty="0"/>
          </a:p>
          <a:p>
            <a:r>
              <a:rPr lang="sv-SE" dirty="0" smtClean="0"/>
              <a:t>In </a:t>
            </a:r>
            <a:r>
              <a:rPr lang="sv-SE" dirty="0" err="1" smtClean="0"/>
              <a:t>assignment</a:t>
            </a:r>
            <a:r>
              <a:rPr lang="sv-SE" dirty="0" smtClean="0"/>
              <a:t> 6, </a:t>
            </a:r>
            <a:r>
              <a:rPr lang="sv-SE" dirty="0" err="1" smtClean="0"/>
              <a:t>this</a:t>
            </a:r>
            <a:r>
              <a:rPr lang="sv-SE" dirty="0" smtClean="0"/>
              <a:t> </a:t>
            </a:r>
            <a:r>
              <a:rPr lang="sv-SE" dirty="0" err="1" smtClean="0"/>
              <a:t>was</a:t>
            </a:r>
            <a:r>
              <a:rPr lang="sv-SE" dirty="0" smtClean="0"/>
              <a:t> </a:t>
            </a:r>
            <a:r>
              <a:rPr lang="sv-SE" dirty="0" err="1" smtClean="0"/>
              <a:t>decoupled</a:t>
            </a:r>
            <a:r>
              <a:rPr lang="sv-SE" dirty="0"/>
              <a:t> </a:t>
            </a:r>
            <a:r>
              <a:rPr lang="sv-SE" dirty="0" smtClean="0"/>
              <a:t>and the standard deviation </a:t>
            </a:r>
            <a:r>
              <a:rPr lang="sv-SE" dirty="0" err="1" smtClean="0"/>
              <a:t>became</a:t>
            </a:r>
            <a:r>
              <a:rPr lang="sv-SE" dirty="0" smtClean="0"/>
              <a:t> </a:t>
            </a:r>
            <a:r>
              <a:rPr lang="sv-SE" dirty="0" err="1" smtClean="0"/>
              <a:t>more</a:t>
            </a:r>
            <a:r>
              <a:rPr lang="sv-SE" dirty="0" smtClean="0"/>
              <a:t> </a:t>
            </a:r>
            <a:r>
              <a:rPr lang="sv-SE" dirty="0" err="1" smtClean="0"/>
              <a:t>narrow</a:t>
            </a:r>
            <a:r>
              <a:rPr lang="sv-SE" dirty="0" smtClean="0"/>
              <a:t> as the </a:t>
            </a:r>
            <a:r>
              <a:rPr lang="sv-SE" dirty="0" err="1" smtClean="0"/>
              <a:t>difference</a:t>
            </a:r>
            <a:r>
              <a:rPr lang="sv-SE" dirty="0" smtClean="0"/>
              <a:t> </a:t>
            </a:r>
            <a:r>
              <a:rPr lang="sv-SE" dirty="0" err="1" smtClean="0"/>
              <a:t>between</a:t>
            </a:r>
            <a:r>
              <a:rPr lang="sv-SE" dirty="0" smtClean="0"/>
              <a:t> </a:t>
            </a:r>
            <a:r>
              <a:rPr lang="sv-SE" dirty="0" err="1" smtClean="0"/>
              <a:t>adults</a:t>
            </a:r>
            <a:r>
              <a:rPr lang="sv-SE" dirty="0" smtClean="0"/>
              <a:t> and </a:t>
            </a:r>
            <a:r>
              <a:rPr lang="sv-SE" dirty="0" err="1" smtClean="0"/>
              <a:t>children</a:t>
            </a:r>
            <a:r>
              <a:rPr lang="sv-SE" dirty="0" smtClean="0"/>
              <a:t> is </a:t>
            </a:r>
            <a:r>
              <a:rPr lang="sv-SE" dirty="0" err="1" smtClean="0"/>
              <a:t>now</a:t>
            </a:r>
            <a:r>
              <a:rPr lang="sv-SE" dirty="0" smtClean="0"/>
              <a:t> </a:t>
            </a:r>
            <a:r>
              <a:rPr lang="sv-SE" dirty="0" err="1" smtClean="0"/>
              <a:t>included</a:t>
            </a:r>
            <a:r>
              <a:rPr lang="sv-SE" dirty="0" smtClean="0"/>
              <a:t> in </a:t>
            </a:r>
            <a:r>
              <a:rPr lang="el-GR" dirty="0" smtClean="0">
                <a:latin typeface="Calibri" panose="020F0502020204030204" pitchFamily="34" charset="0"/>
                <a:cs typeface="Calibri" panose="020F0502020204030204" pitchFamily="34" charset="0"/>
              </a:rPr>
              <a:t>ϕ</a:t>
            </a:r>
            <a:endParaRPr lang="sv-SE" dirty="0"/>
          </a:p>
        </p:txBody>
      </p:sp>
    </p:spTree>
    <p:extLst>
      <p:ext uri="{BB962C8B-B14F-4D97-AF65-F5344CB8AC3E}">
        <p14:creationId xmlns:p14="http://schemas.microsoft.com/office/powerpoint/2010/main" val="328322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1715143"/>
            <a:ext cx="6857143" cy="5142857"/>
          </a:xfrm>
          <a:prstGeom prst="rect">
            <a:avLst/>
          </a:prstGeom>
        </p:spPr>
      </p:pic>
      <p:sp>
        <p:nvSpPr>
          <p:cNvPr id="5" name="Title 1"/>
          <p:cNvSpPr txBox="1">
            <a:spLocks/>
          </p:cNvSpPr>
          <p:nvPr/>
        </p:nvSpPr>
        <p:spPr>
          <a:xfrm>
            <a:off x="304799" y="365125"/>
            <a:ext cx="1174715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3. Plot the two prior distributions for the expected log(reaction time), one for kids and one for adults (i.e. prior for theta in </a:t>
            </a:r>
            <a:r>
              <a:rPr lang="en-US" sz="2400" dirty="0" err="1" smtClean="0"/>
              <a:t>Gelman’s</a:t>
            </a:r>
            <a:r>
              <a:rPr lang="en-US" sz="2400" dirty="0" smtClean="0"/>
              <a:t> approach and prior for (</a:t>
            </a:r>
            <a:r>
              <a:rPr lang="en-US" sz="2400" dirty="0" err="1" smtClean="0"/>
              <a:t>theta+phi</a:t>
            </a:r>
            <a:r>
              <a:rPr lang="en-US" sz="2400" dirty="0" smtClean="0"/>
              <a:t>*child) in </a:t>
            </a:r>
            <a:r>
              <a:rPr lang="en-US" sz="2400" dirty="0" err="1" smtClean="0"/>
              <a:t>Kruschke’s</a:t>
            </a:r>
            <a:r>
              <a:rPr lang="en-US" sz="2400" dirty="0" smtClean="0"/>
              <a:t> approach when child = 0,1). Compare against a single prior of theta in Assignment 5. When plotting the prior you may plot it using the mean value of its dependent parameters.</a:t>
            </a:r>
          </a:p>
          <a:p>
            <a:r>
              <a:rPr lang="en-US" sz="2400" dirty="0" smtClean="0"/>
              <a:t> a) Explain what you see and can you give an explanation to why the curves look like they do?</a:t>
            </a:r>
            <a:endParaRPr lang="sv-SE" sz="2400" dirty="0"/>
          </a:p>
        </p:txBody>
      </p:sp>
      <p:sp>
        <p:nvSpPr>
          <p:cNvPr id="8" name="Rectangle 7"/>
          <p:cNvSpPr/>
          <p:nvPr/>
        </p:nvSpPr>
        <p:spPr>
          <a:xfrm>
            <a:off x="5087502" y="3305997"/>
            <a:ext cx="7636475" cy="830997"/>
          </a:xfrm>
          <a:prstGeom prst="rect">
            <a:avLst/>
          </a:prstGeom>
          <a:solidFill>
            <a:srgbClr val="002240"/>
          </a:solidFill>
        </p:spPr>
        <p:txBody>
          <a:bodyPr wrap="square">
            <a:spAutoFit/>
          </a:bodyPr>
          <a:lstStyle/>
          <a:p>
            <a:r>
              <a:rPr lang="sv-SE" sz="1200" dirty="0" smtClean="0">
                <a:solidFill>
                  <a:schemeClr val="bg1"/>
                </a:solidFill>
                <a:latin typeface="Consolas" panose="020B0609020204030204" pitchFamily="49" charset="0"/>
              </a:rPr>
              <a:t>N &lt;- </a:t>
            </a:r>
            <a:r>
              <a:rPr lang="sv-SE" sz="1200" dirty="0" smtClean="0">
                <a:solidFill>
                  <a:srgbClr val="CC0066"/>
                </a:solidFill>
                <a:latin typeface="Consolas" panose="020B0609020204030204" pitchFamily="49" charset="0"/>
              </a:rPr>
              <a:t>1e4</a:t>
            </a:r>
          </a:p>
          <a:p>
            <a:r>
              <a:rPr lang="sv-SE" sz="1200" dirty="0" smtClean="0">
                <a:solidFill>
                  <a:schemeClr val="bg1"/>
                </a:solidFill>
                <a:latin typeface="Consolas" panose="020B0609020204030204" pitchFamily="49" charset="0"/>
              </a:rPr>
              <a:t>kids     &lt;- </a:t>
            </a:r>
            <a:r>
              <a:rPr lang="sv-SE" sz="1200" dirty="0" err="1" smtClean="0">
                <a:solidFill>
                  <a:schemeClr val="accent2">
                    <a:lumMod val="75000"/>
                  </a:schemeClr>
                </a:solidFill>
                <a:latin typeface="Consolas" panose="020B0609020204030204" pitchFamily="49" charset="0"/>
              </a:rPr>
              <a:t>rnorm</a:t>
            </a:r>
            <a:r>
              <a:rPr lang="sv-SE" sz="1200" dirty="0" smtClean="0">
                <a:solidFill>
                  <a:schemeClr val="bg1"/>
                </a:solidFill>
                <a:latin typeface="Consolas" panose="020B0609020204030204" pitchFamily="49" charset="0"/>
              </a:rPr>
              <a:t>(n = N, </a:t>
            </a:r>
            <a:r>
              <a:rPr lang="sv-SE" sz="1200" dirty="0" err="1" smtClean="0">
                <a:solidFill>
                  <a:schemeClr val="bg1"/>
                </a:solidFill>
                <a:latin typeface="Consolas" panose="020B0609020204030204" pitchFamily="49" charset="0"/>
              </a:rPr>
              <a:t>mean</a:t>
            </a:r>
            <a:r>
              <a:rPr lang="sv-SE" sz="1200" dirty="0" smtClean="0">
                <a:solidFill>
                  <a:schemeClr val="bg1"/>
                </a:solidFill>
                <a:latin typeface="Consolas" panose="020B0609020204030204" pitchFamily="49" charset="0"/>
              </a:rPr>
              <a:t> = samples_A6$mu + samples_A6$phi, sd = samples_A6$tau)</a:t>
            </a:r>
          </a:p>
          <a:p>
            <a:r>
              <a:rPr lang="sv-SE" sz="1200" dirty="0" err="1" smtClean="0">
                <a:solidFill>
                  <a:schemeClr val="bg1"/>
                </a:solidFill>
                <a:latin typeface="Consolas" panose="020B0609020204030204" pitchFamily="49" charset="0"/>
              </a:rPr>
              <a:t>adults</a:t>
            </a:r>
            <a:r>
              <a:rPr lang="sv-SE" sz="1200" dirty="0" smtClean="0">
                <a:solidFill>
                  <a:schemeClr val="bg1"/>
                </a:solidFill>
                <a:latin typeface="Consolas" panose="020B0609020204030204" pitchFamily="49" charset="0"/>
              </a:rPr>
              <a:t>   &lt;- </a:t>
            </a:r>
            <a:r>
              <a:rPr lang="sv-SE" sz="1200" dirty="0" err="1" smtClean="0">
                <a:solidFill>
                  <a:schemeClr val="accent2">
                    <a:lumMod val="75000"/>
                  </a:schemeClr>
                </a:solidFill>
                <a:latin typeface="Consolas" panose="020B0609020204030204" pitchFamily="49" charset="0"/>
              </a:rPr>
              <a:t>rnorm</a:t>
            </a:r>
            <a:r>
              <a:rPr lang="sv-SE" sz="1200" dirty="0" smtClean="0">
                <a:solidFill>
                  <a:schemeClr val="bg1"/>
                </a:solidFill>
                <a:latin typeface="Consolas" panose="020B0609020204030204" pitchFamily="49" charset="0"/>
              </a:rPr>
              <a:t>(n = N, </a:t>
            </a:r>
            <a:r>
              <a:rPr lang="sv-SE" sz="1200" dirty="0" err="1" smtClean="0">
                <a:solidFill>
                  <a:schemeClr val="bg1"/>
                </a:solidFill>
                <a:latin typeface="Consolas" panose="020B0609020204030204" pitchFamily="49" charset="0"/>
              </a:rPr>
              <a:t>mean</a:t>
            </a:r>
            <a:r>
              <a:rPr lang="sv-SE" sz="1200" dirty="0" smtClean="0">
                <a:solidFill>
                  <a:schemeClr val="bg1"/>
                </a:solidFill>
                <a:latin typeface="Consolas" panose="020B0609020204030204" pitchFamily="49" charset="0"/>
              </a:rPr>
              <a:t> = samples_A6$mu, sd = samples_A6$tau)</a:t>
            </a:r>
          </a:p>
          <a:p>
            <a:r>
              <a:rPr lang="sv-SE" sz="1200" dirty="0" smtClean="0">
                <a:solidFill>
                  <a:schemeClr val="bg1"/>
                </a:solidFill>
                <a:latin typeface="Consolas" panose="020B0609020204030204" pitchFamily="49" charset="0"/>
              </a:rPr>
              <a:t>theta_11 &lt;- </a:t>
            </a:r>
            <a:r>
              <a:rPr lang="sv-SE" sz="1200" dirty="0" err="1" smtClean="0">
                <a:solidFill>
                  <a:schemeClr val="accent2">
                    <a:lumMod val="75000"/>
                  </a:schemeClr>
                </a:solidFill>
                <a:latin typeface="Consolas" panose="020B0609020204030204" pitchFamily="49" charset="0"/>
              </a:rPr>
              <a:t>rnorm</a:t>
            </a:r>
            <a:r>
              <a:rPr lang="sv-SE" sz="1200" dirty="0" smtClean="0">
                <a:solidFill>
                  <a:schemeClr val="bg1"/>
                </a:solidFill>
                <a:latin typeface="Consolas" panose="020B0609020204030204" pitchFamily="49" charset="0"/>
              </a:rPr>
              <a:t>(n = N, </a:t>
            </a:r>
            <a:r>
              <a:rPr lang="sv-SE" sz="1200" dirty="0" err="1" smtClean="0">
                <a:solidFill>
                  <a:schemeClr val="bg1"/>
                </a:solidFill>
                <a:latin typeface="Consolas" panose="020B0609020204030204" pitchFamily="49" charset="0"/>
              </a:rPr>
              <a:t>mean</a:t>
            </a:r>
            <a:r>
              <a:rPr lang="sv-SE" sz="1200" dirty="0" smtClean="0">
                <a:solidFill>
                  <a:schemeClr val="bg1"/>
                </a:solidFill>
                <a:latin typeface="Consolas" panose="020B0609020204030204" pitchFamily="49" charset="0"/>
              </a:rPr>
              <a:t> = samples_A5$theta[,</a:t>
            </a:r>
            <a:r>
              <a:rPr lang="sv-SE" sz="1200" dirty="0">
                <a:solidFill>
                  <a:srgbClr val="CC0066"/>
                </a:solidFill>
                <a:latin typeface="Consolas" panose="020B0609020204030204" pitchFamily="49" charset="0"/>
              </a:rPr>
              <a:t>11</a:t>
            </a:r>
            <a:r>
              <a:rPr lang="sv-SE" sz="1200" dirty="0" smtClean="0">
                <a:solidFill>
                  <a:schemeClr val="bg1"/>
                </a:solidFill>
                <a:latin typeface="Consolas" panose="020B0609020204030204" pitchFamily="49" charset="0"/>
              </a:rPr>
              <a:t>], sd = samples_A5$tau)</a:t>
            </a:r>
            <a:endParaRPr lang="sv-SE" sz="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77557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799" y="-68508"/>
            <a:ext cx="1174715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4. Provide </a:t>
            </a:r>
            <a:r>
              <a:rPr lang="en-US" sz="2800" dirty="0"/>
              <a:t>posterior predictive distribution with knowledge of if the individual is a child and one without knowledge of if it is a child. </a:t>
            </a:r>
            <a:endParaRPr lang="sv-SE" sz="1400" dirty="0"/>
          </a:p>
        </p:txBody>
      </p:sp>
      <p:pic>
        <p:nvPicPr>
          <p:cNvPr id="5" name="Picture 4"/>
          <p:cNvPicPr>
            <a:picLocks noChangeAspect="1"/>
          </p:cNvPicPr>
          <p:nvPr/>
        </p:nvPicPr>
        <p:blipFill>
          <a:blip r:embed="rId2"/>
          <a:stretch>
            <a:fillRect/>
          </a:stretch>
        </p:blipFill>
        <p:spPr>
          <a:xfrm>
            <a:off x="1355003" y="1023322"/>
            <a:ext cx="7779570" cy="5834678"/>
          </a:xfrm>
          <a:prstGeom prst="rect">
            <a:avLst/>
          </a:prstGeom>
        </p:spPr>
      </p:pic>
    </p:spTree>
    <p:extLst>
      <p:ext uri="{BB962C8B-B14F-4D97-AF65-F5344CB8AC3E}">
        <p14:creationId xmlns:p14="http://schemas.microsoft.com/office/powerpoint/2010/main" val="2785556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336</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Consolas</vt:lpstr>
      <vt:lpstr>Fira Code Retina</vt:lpstr>
      <vt:lpstr>Office Theme</vt:lpstr>
      <vt:lpstr>Assignment 6</vt:lpstr>
      <vt:lpstr>Model structure</vt:lpstr>
      <vt:lpstr>1. Do the two groups (i.e. adults and kids) have different log(reaction times) and if so what is the effect? (provide posterior point and interval estimates (mean, hdi, etc.))</vt:lpstr>
      <vt:lpstr>1. Posterior of tau is different compared to the previous case of using no indicator for kids and adults (i.e. Assignment 5).   a) Provide plots and estimates (mean, hdi, etc.) of tau in both cases (i.e. Assignment 5 and 6)  b) Why are they different?  c) What does this mean in terms of shrinkage?</vt:lpstr>
      <vt:lpstr>PowerPoint Presentation</vt:lpstr>
      <vt:lpstr>PowerPoint Presentation</vt:lpstr>
    </vt:vector>
  </TitlesOfParts>
  <Company>Luleå tekniska universitet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6</dc:title>
  <dc:creator>Fredrik Nyström</dc:creator>
  <cp:lastModifiedBy>Fredrik Nyström</cp:lastModifiedBy>
  <cp:revision>8</cp:revision>
  <dcterms:created xsi:type="dcterms:W3CDTF">2019-12-17T08:12:37Z</dcterms:created>
  <dcterms:modified xsi:type="dcterms:W3CDTF">2019-12-17T11:00:18Z</dcterms:modified>
</cp:coreProperties>
</file>