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 id="2147483662" r:id="rId2"/>
  </p:sldMasterIdLst>
  <p:notesMasterIdLst>
    <p:notesMasterId r:id="rId19"/>
  </p:notesMasterIdLst>
  <p:sldIdLst>
    <p:sldId id="256" r:id="rId3"/>
    <p:sldId id="257" r:id="rId4"/>
    <p:sldId id="271" r:id="rId5"/>
    <p:sldId id="273" r:id="rId6"/>
    <p:sldId id="274" r:id="rId7"/>
    <p:sldId id="258" r:id="rId8"/>
    <p:sldId id="259" r:id="rId9"/>
    <p:sldId id="275" r:id="rId10"/>
    <p:sldId id="277" r:id="rId11"/>
    <p:sldId id="276" r:id="rId12"/>
    <p:sldId id="260" r:id="rId13"/>
    <p:sldId id="279" r:id="rId14"/>
    <p:sldId id="267" r:id="rId15"/>
    <p:sldId id="266" r:id="rId16"/>
    <p:sldId id="268" r:id="rId17"/>
    <p:sldId id="270"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F5B9FA60-6584-4B8B-858E-145F853926CD}">
  <a:tblStyle styleId="{F5B9FA60-6584-4B8B-858E-145F853926CD}"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73477" autoAdjust="0"/>
  </p:normalViewPr>
  <p:slideViewPr>
    <p:cSldViewPr snapToGrid="0">
      <p:cViewPr>
        <p:scale>
          <a:sx n="86" d="100"/>
          <a:sy n="86" d="100"/>
        </p:scale>
        <p:origin x="-1392" y="150"/>
      </p:cViewPr>
      <p:guideLst>
        <p:guide orient="horz" pos="1620"/>
        <p:guide pos="2880"/>
      </p:guideLst>
    </p:cSldViewPr>
  </p:slideViewPr>
  <p:notesTextViewPr>
    <p:cViewPr>
      <p:scale>
        <a:sx n="1" d="1"/>
        <a:sy n="1" d="1"/>
      </p:scale>
      <p:origin x="0" y="0"/>
    </p:cViewPr>
  </p:notesTextViewPr>
  <p:sorterViewPr>
    <p:cViewPr>
      <p:scale>
        <a:sx n="160" d="100"/>
        <a:sy n="16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itcoinmagazine.com/articles/genecoin-dna-for-the-blockchain-1415660431"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openid.net/connect/" TargetMode="External"/><Relationship Id="rId5" Type="http://schemas.openxmlformats.org/officeDocument/2006/relationships/hyperlink" Target="http://www.coindesk.com/onename-raises-seed-funding-fuel-decentralized-identity-protocol/" TargetMode="External"/><Relationship Id="rId4" Type="http://schemas.openxmlformats.org/officeDocument/2006/relationships/hyperlink" Target="http://www.dna-bits.com/"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Shape 9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Shape 13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2"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1" i="0" u="none" strike="noStrike" kern="1200" cap="none" dirty="0" err="1" smtClean="0">
                <a:solidFill>
                  <a:schemeClr val="tx1"/>
                </a:solidFill>
                <a:latin typeface="Arial"/>
                <a:ea typeface="Arial"/>
                <a:cs typeface="Arial"/>
                <a:sym typeface="Arial"/>
              </a:rPr>
              <a:t>TransactiveGrid</a:t>
            </a:r>
            <a:r>
              <a:rPr lang="en-US" sz="1100" b="1" i="0" u="none" strike="noStrike" kern="1200" cap="none" dirty="0" smtClean="0">
                <a:solidFill>
                  <a:schemeClr val="tx1"/>
                </a:solidFill>
                <a:latin typeface="Arial"/>
                <a:ea typeface="Arial"/>
                <a:cs typeface="Arial"/>
                <a:sym typeface="Arial"/>
              </a:rPr>
              <a:t> and </a:t>
            </a:r>
            <a:r>
              <a:rPr lang="en-US" sz="1100" b="1" i="0" u="none" strike="noStrike" kern="1200" cap="none" dirty="0" err="1" smtClean="0">
                <a:solidFill>
                  <a:schemeClr val="tx1"/>
                </a:solidFill>
                <a:latin typeface="Arial"/>
                <a:ea typeface="Arial"/>
                <a:cs typeface="Arial"/>
                <a:sym typeface="Arial"/>
              </a:rPr>
              <a:t>ethereum</a:t>
            </a:r>
            <a:r>
              <a:rPr lang="en-US" sz="1100" b="1" i="0" u="none" strike="noStrike" kern="1200" cap="none" dirty="0" smtClean="0">
                <a:solidFill>
                  <a:schemeClr val="tx1"/>
                </a:solidFill>
                <a:latin typeface="Arial"/>
                <a:ea typeface="Arial"/>
                <a:cs typeface="Arial"/>
                <a:sym typeface="Arial"/>
              </a:rPr>
              <a:t> – </a:t>
            </a:r>
            <a:r>
              <a:rPr lang="en-US" sz="1100" b="0" i="0" u="none" strike="noStrike" kern="1200" cap="none" dirty="0" smtClean="0">
                <a:solidFill>
                  <a:schemeClr val="tx1"/>
                </a:solidFill>
                <a:latin typeface="Arial"/>
                <a:ea typeface="Arial"/>
                <a:cs typeface="Arial"/>
                <a:sym typeface="Arial"/>
              </a:rPr>
              <a:t>Allows</a:t>
            </a:r>
            <a:r>
              <a:rPr lang="en-US" sz="1100" b="0" i="0" u="none" strike="noStrike" kern="1200" cap="none" baseline="0" dirty="0" smtClean="0">
                <a:solidFill>
                  <a:schemeClr val="tx1"/>
                </a:solidFill>
                <a:latin typeface="Arial"/>
                <a:ea typeface="Arial"/>
                <a:cs typeface="Arial"/>
                <a:sym typeface="Arial"/>
              </a:rPr>
              <a:t> customer to buy and sell energy from each other in a centralized way</a:t>
            </a:r>
            <a:endParaRPr lang="en-IN" sz="1100" b="0" i="0" u="none" strike="noStrike" cap="none" dirty="0" smtClean="0">
              <a:solidFill>
                <a:srgbClr val="000000"/>
              </a:solidFill>
              <a:latin typeface="Arial"/>
              <a:ea typeface="Arial"/>
              <a:cs typeface="Arial"/>
              <a:sym typeface="Arial"/>
            </a:endParaRPr>
          </a:p>
          <a:p>
            <a:r>
              <a:rPr lang="en-IN" sz="1100" b="0" i="0" u="none" strike="noStrike" cap="none" dirty="0" smtClean="0">
                <a:solidFill>
                  <a:srgbClr val="000000"/>
                </a:solidFill>
                <a:latin typeface="Arial"/>
                <a:ea typeface="Arial"/>
                <a:cs typeface="Arial"/>
                <a:sym typeface="Arial"/>
              </a:rPr>
              <a:t>A </a:t>
            </a:r>
            <a:r>
              <a:rPr lang="en-IN" sz="1100" b="1" i="0" u="none" strike="noStrike" cap="none" dirty="0" smtClean="0">
                <a:solidFill>
                  <a:srgbClr val="000000"/>
                </a:solidFill>
                <a:latin typeface="Arial"/>
                <a:ea typeface="Arial"/>
                <a:cs typeface="Arial"/>
                <a:sym typeface="Arial"/>
              </a:rPr>
              <a:t>ROSCA </a:t>
            </a:r>
            <a:r>
              <a:rPr lang="en-IN" sz="1100" b="0" i="0" u="none" strike="noStrike" cap="none" dirty="0" smtClean="0">
                <a:solidFill>
                  <a:srgbClr val="000000"/>
                </a:solidFill>
                <a:latin typeface="Arial"/>
                <a:ea typeface="Arial"/>
                <a:cs typeface="Arial"/>
                <a:sym typeface="Arial"/>
              </a:rPr>
              <a:t>is a rotating savings and credit association (ROSCA). A group of individuals who agree to contribute for a defined period in order to save and borrow together. This is a form of combined peer-to-peer banking and peer-to-peer lending and usually between immigrant communities in a developed country or communities in a developing country.</a:t>
            </a:r>
            <a:endParaRPr lang="en-IN" sz="1100" b="0" i="0" u="none" strike="noStrike" cap="none" dirty="0">
              <a:solidFill>
                <a:srgbClr val="000000"/>
              </a:solidFill>
              <a:latin typeface="Arial"/>
              <a:ea typeface="Arial"/>
              <a:cs typeface="Arial"/>
              <a:sym typeface="Arial"/>
            </a:endParaRPr>
          </a:p>
          <a:p>
            <a:r>
              <a:rPr lang="en-IN" sz="1100" b="0" i="0" u="none" strike="noStrike" cap="none" dirty="0" smtClean="0">
                <a:solidFill>
                  <a:srgbClr val="000000"/>
                </a:solidFill>
                <a:latin typeface="Arial"/>
                <a:ea typeface="Arial"/>
                <a:cs typeface="Arial"/>
                <a:sym typeface="Arial"/>
              </a:rPr>
              <a:t>applications to create or store genetic and medical record data using for example</a:t>
            </a:r>
            <a:r>
              <a:rPr lang="en-IN" sz="1100" b="0" i="0" u="none" strike="noStrike" cap="none" dirty="0" smtClean="0">
                <a:solidFill>
                  <a:srgbClr val="000000"/>
                </a:solidFill>
                <a:latin typeface="Arial"/>
                <a:ea typeface="Arial"/>
                <a:cs typeface="Arial"/>
                <a:sym typeface="Arial"/>
                <a:hlinkClick r:id="rId3"/>
              </a:rPr>
              <a:t> </a:t>
            </a:r>
            <a:r>
              <a:rPr lang="en-IN" sz="1100" b="0" i="0" u="none" strike="noStrike" cap="none" dirty="0" err="1" smtClean="0">
                <a:solidFill>
                  <a:srgbClr val="000000"/>
                </a:solidFill>
                <a:latin typeface="Arial"/>
                <a:ea typeface="Arial"/>
                <a:cs typeface="Arial"/>
                <a:sym typeface="Arial"/>
                <a:hlinkClick r:id="rId3"/>
              </a:rPr>
              <a:t>Genecoin</a:t>
            </a:r>
            <a:r>
              <a:rPr lang="en-IN" sz="1100" b="0" i="0" u="none" strike="noStrike" cap="none" dirty="0" smtClean="0">
                <a:solidFill>
                  <a:srgbClr val="000000"/>
                </a:solidFill>
                <a:latin typeface="Arial"/>
                <a:ea typeface="Arial"/>
                <a:cs typeface="Arial"/>
                <a:sym typeface="Arial"/>
              </a:rPr>
              <a:t>, which allows individuals to securely back up their own DNA by recording it on the </a:t>
            </a:r>
            <a:r>
              <a:rPr lang="en-IN" sz="1100" b="0" i="0" u="none" strike="noStrike" cap="none" dirty="0" err="1" smtClean="0">
                <a:solidFill>
                  <a:srgbClr val="000000"/>
                </a:solidFill>
                <a:latin typeface="Arial"/>
                <a:ea typeface="Arial"/>
                <a:cs typeface="Arial"/>
                <a:sym typeface="Arial"/>
              </a:rPr>
              <a:t>blockchain</a:t>
            </a:r>
            <a:r>
              <a:rPr lang="en-IN" sz="1100" b="0" i="0" u="none" strike="noStrike" cap="none" dirty="0" smtClean="0">
                <a:solidFill>
                  <a:srgbClr val="000000"/>
                </a:solidFill>
                <a:latin typeface="Arial"/>
                <a:ea typeface="Arial"/>
                <a:cs typeface="Arial"/>
                <a:sym typeface="Arial"/>
              </a:rPr>
              <a:t> or, </a:t>
            </a:r>
            <a:r>
              <a:rPr lang="en-IN" sz="1100" b="0" i="0" u="none" strike="noStrike" cap="none" dirty="0" err="1" smtClean="0">
                <a:solidFill>
                  <a:srgbClr val="000000"/>
                </a:solidFill>
                <a:latin typeface="Arial"/>
                <a:ea typeface="Arial"/>
                <a:cs typeface="Arial"/>
                <a:sym typeface="Arial"/>
                <a:hlinkClick r:id="rId4"/>
              </a:rPr>
              <a:t>DNA.Bits</a:t>
            </a:r>
            <a:r>
              <a:rPr lang="en-IN" sz="1100" b="0" i="0" u="none" strike="noStrike" cap="none" dirty="0" smtClean="0">
                <a:solidFill>
                  <a:srgbClr val="000000"/>
                </a:solidFill>
                <a:latin typeface="Arial"/>
                <a:ea typeface="Arial"/>
                <a:cs typeface="Arial"/>
                <a:sym typeface="Arial"/>
              </a:rPr>
              <a:t> which aims to provide access to large samples of </a:t>
            </a:r>
            <a:r>
              <a:rPr lang="en-IN" sz="1100" b="0" i="0" u="none" strike="noStrike" cap="none" dirty="0" err="1" smtClean="0">
                <a:solidFill>
                  <a:srgbClr val="000000"/>
                </a:solidFill>
                <a:latin typeface="Arial"/>
                <a:ea typeface="Arial"/>
                <a:cs typeface="Arial"/>
                <a:sym typeface="Arial"/>
              </a:rPr>
              <a:t>anonymised</a:t>
            </a:r>
            <a:r>
              <a:rPr lang="en-IN" sz="1100" b="0" i="0" u="none" strike="noStrike" cap="none" dirty="0" smtClean="0">
                <a:solidFill>
                  <a:srgbClr val="000000"/>
                </a:solidFill>
                <a:latin typeface="Arial"/>
                <a:ea typeface="Arial"/>
                <a:cs typeface="Arial"/>
                <a:sym typeface="Arial"/>
              </a:rPr>
              <a:t> medical records and genetic data through the </a:t>
            </a:r>
            <a:r>
              <a:rPr lang="en-IN" sz="1100" b="0" i="0" u="none" strike="noStrike" cap="none" dirty="0" err="1" smtClean="0">
                <a:solidFill>
                  <a:srgbClr val="000000"/>
                </a:solidFill>
                <a:latin typeface="Arial"/>
                <a:ea typeface="Arial"/>
                <a:cs typeface="Arial"/>
                <a:sym typeface="Arial"/>
              </a:rPr>
              <a:t>blockchain</a:t>
            </a:r>
            <a:r>
              <a:rPr lang="en-IN" sz="1100" b="0" i="0" u="none" strike="noStrike" cap="none" dirty="0" smtClean="0">
                <a:solidFill>
                  <a:srgbClr val="000000"/>
                </a:solidFill>
                <a:latin typeface="Arial"/>
                <a:ea typeface="Arial"/>
                <a:cs typeface="Arial"/>
                <a:sym typeface="Arial"/>
              </a:rPr>
              <a:t>.</a:t>
            </a:r>
            <a:endParaRPr lang="en-US" sz="1100" b="0" i="0" u="none" strike="noStrike" cap="none" dirty="0" smtClean="0">
              <a:solidFill>
                <a:srgbClr val="000000"/>
              </a:solidFill>
              <a:latin typeface="Arial"/>
              <a:ea typeface="Arial"/>
              <a:cs typeface="Arial"/>
              <a:sym typeface="Arial"/>
            </a:endParaRPr>
          </a:p>
          <a:p>
            <a:r>
              <a:rPr lang="en-IN" sz="1100" b="0" i="0" u="none" strike="noStrike" cap="none" dirty="0" smtClean="0">
                <a:solidFill>
                  <a:srgbClr val="000000"/>
                </a:solidFill>
                <a:latin typeface="Arial"/>
                <a:ea typeface="Arial"/>
                <a:cs typeface="Arial"/>
                <a:sym typeface="Arial"/>
              </a:rPr>
              <a:t>A number of digital ID schemes are emerging, including </a:t>
            </a:r>
            <a:r>
              <a:rPr lang="en-IN" sz="1100" b="0" i="0" u="none" strike="noStrike" cap="none" dirty="0" smtClean="0">
                <a:solidFill>
                  <a:srgbClr val="000000"/>
                </a:solidFill>
                <a:latin typeface="Arial"/>
                <a:ea typeface="Arial"/>
                <a:cs typeface="Arial"/>
                <a:sym typeface="Arial"/>
                <a:hlinkClick r:id="rId5"/>
              </a:rPr>
              <a:t>ONENAME</a:t>
            </a:r>
            <a:r>
              <a:rPr lang="en-IN" sz="1100" b="0" i="0" u="none" strike="noStrike" cap="none" dirty="0" smtClean="0">
                <a:solidFill>
                  <a:srgbClr val="000000"/>
                </a:solidFill>
                <a:latin typeface="Arial"/>
                <a:ea typeface="Arial"/>
                <a:cs typeface="Arial"/>
                <a:sym typeface="Arial"/>
              </a:rPr>
              <a:t>, and </a:t>
            </a:r>
            <a:r>
              <a:rPr lang="en-IN" sz="1100" b="0" i="0" u="none" strike="noStrike" cap="none" dirty="0" err="1" smtClean="0">
                <a:solidFill>
                  <a:srgbClr val="000000"/>
                </a:solidFill>
                <a:latin typeface="Arial"/>
                <a:ea typeface="Arial"/>
                <a:cs typeface="Arial"/>
                <a:sym typeface="Arial"/>
                <a:hlinkClick r:id="rId6"/>
              </a:rPr>
              <a:t>OpenID</a:t>
            </a:r>
            <a:r>
              <a:rPr lang="en-IN" sz="1100" b="0" i="0" u="none" strike="noStrike" cap="none" dirty="0" smtClean="0">
                <a:solidFill>
                  <a:srgbClr val="000000"/>
                </a:solidFill>
                <a:latin typeface="Arial"/>
                <a:ea typeface="Arial"/>
                <a:cs typeface="Arial"/>
                <a:sym typeface="Arial"/>
                <a:hlinkClick r:id="rId6"/>
              </a:rPr>
              <a:t> Connect</a:t>
            </a:r>
            <a:r>
              <a:rPr lang="en-IN" sz="1100" b="0" i="0" u="none" strike="noStrike" cap="none" dirty="0" smtClean="0">
                <a:solidFill>
                  <a:srgbClr val="000000"/>
                </a:solidFill>
                <a:latin typeface="Arial"/>
                <a:ea typeface="Arial"/>
                <a:cs typeface="Arial"/>
                <a:sym typeface="Arial"/>
              </a:rPr>
              <a:t>, a protocol combining an identity layer and an authorisation server, which allows clients of all types (e.g. developers) to request and receive information about authenticated session and end-users across websites and apps without having to own or manage password files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Shape 13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114300">
              <a:spcAft>
                <a:spcPts val="600"/>
              </a:spcAft>
            </a:pPr>
            <a:r>
              <a:rPr lang="en-US" sz="1100" dirty="0" smtClean="0"/>
              <a:t>Finance</a:t>
            </a:r>
          </a:p>
          <a:p>
            <a:pPr marL="0" indent="114300">
              <a:spcAft>
                <a:spcPts val="600"/>
              </a:spcAft>
            </a:pPr>
            <a:r>
              <a:rPr lang="en-US" sz="1100" dirty="0" smtClean="0"/>
              <a:t> Supply chain Management</a:t>
            </a:r>
          </a:p>
          <a:p>
            <a:pPr marL="0" indent="114300">
              <a:spcAft>
                <a:spcPts val="600"/>
              </a:spcAft>
            </a:pPr>
            <a:r>
              <a:rPr lang="en-US" sz="1100" b="0" i="0" u="none" strike="noStrike" cap="none" dirty="0" smtClean="0">
                <a:solidFill>
                  <a:schemeClr val="dk1"/>
                </a:solidFill>
                <a:latin typeface="Calibri"/>
                <a:ea typeface="Calibri"/>
                <a:cs typeface="Calibri"/>
                <a:sym typeface="Calibri"/>
              </a:rPr>
              <a:t>Healthcare</a:t>
            </a:r>
          </a:p>
          <a:p>
            <a:pPr marL="0" indent="114300">
              <a:spcAft>
                <a:spcPts val="600"/>
              </a:spcAft>
            </a:pPr>
            <a:r>
              <a:rPr lang="en-US" sz="1100" dirty="0" smtClean="0"/>
              <a:t>Insurance</a:t>
            </a:r>
          </a:p>
          <a:p>
            <a:pPr marL="0" indent="114300">
              <a:spcAft>
                <a:spcPts val="600"/>
              </a:spcAft>
            </a:pPr>
            <a:r>
              <a:rPr lang="en-US" sz="1100" dirty="0" smtClean="0"/>
              <a:t>Critical Infra/Energy trading</a:t>
            </a:r>
          </a:p>
          <a:p>
            <a:pPr marL="0" indent="114300">
              <a:spcAft>
                <a:spcPts val="600"/>
              </a:spcAft>
            </a:pPr>
            <a:r>
              <a:rPr lang="en-US" sz="1100" dirty="0" smtClean="0"/>
              <a:t>Ride Sharing</a:t>
            </a:r>
          </a:p>
          <a:p>
            <a:pPr marL="0" indent="114300">
              <a:spcAft>
                <a:spcPts val="600"/>
              </a:spcAft>
            </a:pPr>
            <a:r>
              <a:rPr lang="en-US" sz="1100" dirty="0" smtClean="0"/>
              <a:t>Education</a:t>
            </a: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Shape 18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Shape 18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Shape 10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Shape 10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Shape 10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Shape 10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Shape 11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pPr>
            <a:r>
              <a:rPr lang="en-US" sz="1100" b="0" i="0" u="none" strike="noStrike" cap="none" dirty="0" smtClean="0">
                <a:solidFill>
                  <a:srgbClr val="000000"/>
                </a:solidFill>
                <a:latin typeface="Arial"/>
                <a:ea typeface="Arial"/>
                <a:cs typeface="Arial"/>
                <a:sym typeface="Arial"/>
              </a:rPr>
              <a:t> Data- depends on the type of </a:t>
            </a:r>
            <a:r>
              <a:rPr lang="en-US" sz="1100" b="0" i="0" u="none" strike="noStrike" cap="none" dirty="0" err="1" smtClean="0">
                <a:solidFill>
                  <a:srgbClr val="000000"/>
                </a:solidFill>
                <a:latin typeface="Arial"/>
                <a:ea typeface="Arial"/>
                <a:cs typeface="Arial"/>
                <a:sym typeface="Arial"/>
              </a:rPr>
              <a:t>blockchain</a:t>
            </a:r>
            <a:r>
              <a:rPr lang="en-US" sz="1100" b="0" i="0" u="none" strike="noStrike" cap="none" dirty="0" smtClean="0">
                <a:solidFill>
                  <a:srgbClr val="000000"/>
                </a:solidFill>
                <a:latin typeface="Arial"/>
                <a:ea typeface="Arial"/>
                <a:cs typeface="Arial"/>
                <a:sym typeface="Arial"/>
              </a:rPr>
              <a:t>, e.g. In case of Bitcoin;</a:t>
            </a:r>
            <a:r>
              <a:rPr lang="en-US" sz="1100" b="0" i="0" u="none" strike="noStrike" cap="none" baseline="0" dirty="0" smtClean="0">
                <a:solidFill>
                  <a:srgbClr val="000000"/>
                </a:solidFill>
                <a:latin typeface="Arial"/>
                <a:ea typeface="Arial"/>
                <a:cs typeface="Arial"/>
                <a:sym typeface="Arial"/>
              </a:rPr>
              <a:t> data is : sender, receiver and amount to be transferred.</a:t>
            </a:r>
          </a:p>
          <a:p>
            <a:pPr marL="0" marR="0" lvl="0" indent="0" algn="l" rtl="0">
              <a:lnSpc>
                <a:spcPct val="100000"/>
              </a:lnSpc>
              <a:spcBef>
                <a:spcPts val="0"/>
              </a:spcBef>
              <a:spcAft>
                <a:spcPts val="0"/>
              </a:spcAft>
              <a:buClr>
                <a:srgbClr val="000000"/>
              </a:buClr>
              <a:buSzPts val="1100"/>
            </a:pPr>
            <a:r>
              <a:rPr lang="en-US" sz="1100" b="0" i="0" u="none" strike="noStrike" cap="none" baseline="0" dirty="0" smtClean="0">
                <a:solidFill>
                  <a:srgbClr val="000000"/>
                </a:solidFill>
                <a:latin typeface="Arial"/>
                <a:ea typeface="Arial"/>
                <a:cs typeface="Arial"/>
                <a:sym typeface="Arial"/>
              </a:rPr>
              <a:t> Hash: can be considered as a fingerprint, identifies a block and all its components and is always unique, once a block is created its hash value is calculated, If something changed in a block then it will cause the value of hash to be modified, this means the whole block is changed.</a:t>
            </a:r>
          </a:p>
          <a:p>
            <a:pPr marL="0" marR="0" lvl="0" indent="0" algn="l" rtl="0">
              <a:lnSpc>
                <a:spcPct val="100000"/>
              </a:lnSpc>
              <a:spcBef>
                <a:spcPts val="0"/>
              </a:spcBef>
              <a:spcAft>
                <a:spcPts val="0"/>
              </a:spcAft>
              <a:buClr>
                <a:srgbClr val="000000"/>
              </a:buClr>
              <a:buSzPts val="1100"/>
            </a:pPr>
            <a:r>
              <a:rPr lang="en-US" sz="1100" b="0" i="0" u="none" strike="noStrike" cap="none" baseline="0" dirty="0" smtClean="0">
                <a:solidFill>
                  <a:srgbClr val="000000"/>
                </a:solidFill>
                <a:latin typeface="Arial"/>
                <a:ea typeface="Arial"/>
                <a:cs typeface="Arial"/>
                <a:sym typeface="Arial"/>
              </a:rPr>
              <a:t> Previous block hash: makes block secure by creating a chain of blocks, if one block changes, this makes the next block invalid, coz it doesn’t have the value of a previous block.</a:t>
            </a:r>
          </a:p>
          <a:p>
            <a:pPr marL="0" marR="0" lvl="0" indent="0" algn="l" rtl="0">
              <a:lnSpc>
                <a:spcPct val="100000"/>
              </a:lnSpc>
              <a:spcBef>
                <a:spcPts val="0"/>
              </a:spcBef>
              <a:spcAft>
                <a:spcPts val="0"/>
              </a:spcAft>
              <a:buClr>
                <a:srgbClr val="000000"/>
              </a:buClr>
              <a:buSzPts val="1100"/>
            </a:pPr>
            <a:endParaRPr lang="en-US" sz="1100" b="0" i="0" u="none" strike="noStrike" cap="none" baseline="0" dirty="0" smtClean="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pPr>
            <a:r>
              <a:rPr lang="en-US" sz="1100" b="0" i="0" u="none" strike="noStrike" cap="none" baseline="0" dirty="0" smtClean="0">
                <a:solidFill>
                  <a:srgbClr val="000000"/>
                </a:solidFill>
                <a:latin typeface="Arial"/>
                <a:ea typeface="Arial"/>
                <a:cs typeface="Arial"/>
                <a:sym typeface="Arial"/>
              </a:rPr>
              <a:t>Only Hashing cannot help to make the </a:t>
            </a:r>
            <a:r>
              <a:rPr lang="en-US" sz="1100" b="0" i="0" u="none" strike="noStrike" cap="none" baseline="0" dirty="0" err="1" smtClean="0">
                <a:solidFill>
                  <a:srgbClr val="000000"/>
                </a:solidFill>
                <a:latin typeface="Arial"/>
                <a:ea typeface="Arial"/>
                <a:cs typeface="Arial"/>
                <a:sym typeface="Arial"/>
              </a:rPr>
              <a:t>blockchain</a:t>
            </a:r>
            <a:r>
              <a:rPr lang="en-US" sz="1100" b="0" i="0" u="none" strike="noStrike" cap="none" baseline="0" dirty="0" smtClean="0">
                <a:solidFill>
                  <a:srgbClr val="000000"/>
                </a:solidFill>
                <a:latin typeface="Arial"/>
                <a:ea typeface="Arial"/>
                <a:cs typeface="Arial"/>
                <a:sym typeface="Arial"/>
              </a:rPr>
              <a:t> secure, coz with today’s technology we can very easily tamper with one block and </a:t>
            </a:r>
            <a:r>
              <a:rPr lang="en-US" sz="1100" b="0" i="0" u="none" strike="noStrike" cap="none" baseline="0" dirty="0" err="1" smtClean="0">
                <a:solidFill>
                  <a:srgbClr val="000000"/>
                </a:solidFill>
                <a:latin typeface="Arial"/>
                <a:ea typeface="Arial"/>
                <a:cs typeface="Arial"/>
                <a:sym typeface="Arial"/>
              </a:rPr>
              <a:t>recalculte</a:t>
            </a:r>
            <a:r>
              <a:rPr lang="en-US" sz="1100" b="0" i="0" u="none" strike="noStrike" cap="none" baseline="0" dirty="0" smtClean="0">
                <a:solidFill>
                  <a:srgbClr val="000000"/>
                </a:solidFill>
                <a:latin typeface="Arial"/>
                <a:ea typeface="Arial"/>
                <a:cs typeface="Arial"/>
                <a:sym typeface="Arial"/>
              </a:rPr>
              <a:t> hashes for other blocks, to make the blocks valid again.</a:t>
            </a:r>
          </a:p>
          <a:p>
            <a:pPr marL="0" marR="0" lvl="0" indent="0" algn="l" rtl="0">
              <a:lnSpc>
                <a:spcPct val="100000"/>
              </a:lnSpc>
              <a:spcBef>
                <a:spcPts val="0"/>
              </a:spcBef>
              <a:spcAft>
                <a:spcPts val="0"/>
              </a:spcAft>
              <a:buClr>
                <a:srgbClr val="000000"/>
              </a:buClr>
              <a:buSzPts val="1100"/>
            </a:pPr>
            <a:endParaRPr lang="en-US" sz="1100" b="0" i="0" u="none" strike="noStrike" cap="none" baseline="0" dirty="0" smtClean="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pPr>
            <a:r>
              <a:rPr lang="en-US" sz="1100" b="0" i="0" u="none" strike="noStrike" cap="none" baseline="0" dirty="0" smtClean="0">
                <a:solidFill>
                  <a:srgbClr val="000000"/>
                </a:solidFill>
                <a:latin typeface="Arial"/>
                <a:ea typeface="Arial"/>
                <a:cs typeface="Arial"/>
                <a:sym typeface="Arial"/>
              </a:rPr>
              <a:t>To mitigate this </a:t>
            </a:r>
            <a:r>
              <a:rPr lang="en-US" sz="1100" b="0" i="0" u="none" strike="noStrike" cap="none" baseline="0" dirty="0" err="1" smtClean="0">
                <a:solidFill>
                  <a:srgbClr val="000000"/>
                </a:solidFill>
                <a:latin typeface="Arial"/>
                <a:ea typeface="Arial"/>
                <a:cs typeface="Arial"/>
                <a:sym typeface="Arial"/>
              </a:rPr>
              <a:t>blockchain</a:t>
            </a:r>
            <a:r>
              <a:rPr lang="en-US" sz="1100" b="0" i="0" u="none" strike="noStrike" cap="none" baseline="0" dirty="0" smtClean="0">
                <a:solidFill>
                  <a:srgbClr val="000000"/>
                </a:solidFill>
                <a:latin typeface="Arial"/>
                <a:ea typeface="Arial"/>
                <a:cs typeface="Arial"/>
                <a:sym typeface="Arial"/>
              </a:rPr>
              <a:t> has something called proof-of-Work POW: it slows down the creation of new blocks. In </a:t>
            </a:r>
            <a:r>
              <a:rPr lang="en-US" sz="1100" b="0" i="0" u="none" strike="noStrike" cap="none" baseline="0" dirty="0" err="1" smtClean="0">
                <a:solidFill>
                  <a:srgbClr val="000000"/>
                </a:solidFill>
                <a:latin typeface="Arial"/>
                <a:ea typeface="Arial"/>
                <a:cs typeface="Arial"/>
                <a:sym typeface="Arial"/>
              </a:rPr>
              <a:t>bitcoin</a:t>
            </a:r>
            <a:r>
              <a:rPr lang="en-US" sz="1100" b="0" i="0" u="none" strike="noStrike" cap="none" baseline="0" dirty="0" smtClean="0">
                <a:solidFill>
                  <a:srgbClr val="000000"/>
                </a:solidFill>
                <a:latin typeface="Arial"/>
                <a:ea typeface="Arial"/>
                <a:cs typeface="Arial"/>
                <a:sym typeface="Arial"/>
              </a:rPr>
              <a:t> it takes 10 </a:t>
            </a:r>
            <a:r>
              <a:rPr lang="en-US" sz="1100" b="0" i="0" u="none" strike="noStrike" cap="none" baseline="0" dirty="0" err="1" smtClean="0">
                <a:solidFill>
                  <a:srgbClr val="000000"/>
                </a:solidFill>
                <a:latin typeface="Arial"/>
                <a:ea typeface="Arial"/>
                <a:cs typeface="Arial"/>
                <a:sym typeface="Arial"/>
              </a:rPr>
              <a:t>mins</a:t>
            </a:r>
            <a:r>
              <a:rPr lang="en-US" sz="1100" b="0" i="0" u="none" strike="noStrike" cap="none" baseline="0" dirty="0" smtClean="0">
                <a:solidFill>
                  <a:srgbClr val="000000"/>
                </a:solidFill>
                <a:latin typeface="Arial"/>
                <a:ea typeface="Arial"/>
                <a:cs typeface="Arial"/>
                <a:sym typeface="Arial"/>
              </a:rPr>
              <a:t> to calculate the required POW and add new block to the chain.</a:t>
            </a:r>
          </a:p>
          <a:p>
            <a:pPr marL="0" marR="0" lvl="0" indent="0" algn="l" rtl="0">
              <a:lnSpc>
                <a:spcPct val="100000"/>
              </a:lnSpc>
              <a:spcBef>
                <a:spcPts val="0"/>
              </a:spcBef>
              <a:spcAft>
                <a:spcPts val="0"/>
              </a:spcAft>
              <a:buClr>
                <a:srgbClr val="000000"/>
              </a:buClr>
              <a:buSzPts val="1100"/>
              <a:buFont typeface="Arial"/>
              <a:buNone/>
            </a:pPr>
            <a:endParaRPr lang="en-US" sz="1100" b="0" i="0" u="none" strike="noStrike" cap="none" baseline="0" dirty="0" smtClean="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smtClean="0">
                <a:solidFill>
                  <a:srgbClr val="000000"/>
                </a:solidFill>
                <a:latin typeface="Arial"/>
                <a:ea typeface="Arial"/>
                <a:cs typeface="Arial"/>
                <a:sym typeface="Arial"/>
              </a:rPr>
              <a:t>Notary: to timestamp the digital documents so</a:t>
            </a:r>
            <a:r>
              <a:rPr lang="en-US" sz="1100" b="0" i="0" u="none" strike="noStrike" cap="none" baseline="0" dirty="0" smtClean="0">
                <a:solidFill>
                  <a:srgbClr val="000000"/>
                </a:solidFill>
                <a:latin typeface="Arial"/>
                <a:ea typeface="Arial"/>
                <a:cs typeface="Arial"/>
                <a:sym typeface="Arial"/>
              </a:rPr>
              <a:t> that no one could tamper with them. But not used then</a:t>
            </a:r>
          </a:p>
          <a:p>
            <a:pPr marL="0" marR="0" lvl="0" indent="0" algn="l" rtl="0">
              <a:lnSpc>
                <a:spcPct val="100000"/>
              </a:lnSpc>
              <a:spcBef>
                <a:spcPts val="0"/>
              </a:spcBef>
              <a:spcAft>
                <a:spcPts val="0"/>
              </a:spcAft>
              <a:buClr>
                <a:srgbClr val="000000"/>
              </a:buClr>
              <a:buSzPts val="1100"/>
              <a:buFont typeface="Arial"/>
              <a:buNone/>
            </a:pPr>
            <a:endParaRPr lang="en-US" sz="1100" b="0" i="0" u="none" strike="noStrike" cap="none" baseline="0" dirty="0" smtClean="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Shape 10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Everyone</a:t>
            </a:r>
            <a:r>
              <a:rPr lang="en-US" baseline="0" dirty="0" smtClean="0"/>
              <a:t> can join P2P network, node can verify that everything is still in order.</a:t>
            </a:r>
            <a:endParaRPr lang="en-US" dirty="0" smtClean="0"/>
          </a:p>
          <a:p>
            <a:r>
              <a:rPr lang="en-US" dirty="0" smtClean="0"/>
              <a:t>Step 1-</a:t>
            </a:r>
            <a:r>
              <a:rPr lang="en-US" baseline="0" dirty="0" smtClean="0"/>
              <a:t> New block gets added to the whole P2P network</a:t>
            </a:r>
          </a:p>
          <a:p>
            <a:r>
              <a:rPr lang="en-US" baseline="0" dirty="0" smtClean="0"/>
              <a:t>2- Each node verifies the block to make sure it </a:t>
            </a:r>
            <a:r>
              <a:rPr lang="en-US" baseline="0" dirty="0" err="1" smtClean="0"/>
              <a:t>hasen’t</a:t>
            </a:r>
            <a:r>
              <a:rPr lang="en-US" baseline="0" dirty="0" smtClean="0"/>
              <a:t> been tampered with, if everything, is fine then each node add this new block chain to their respective chain.</a:t>
            </a:r>
          </a:p>
          <a:p>
            <a:r>
              <a:rPr lang="en-US" baseline="0" dirty="0" smtClean="0"/>
              <a:t>Step 3- consensus gets created by All the nodes in this network, to agree on which blocks are valid and which are not, this is basically an algorithm for Byzantine General problem. An agreement among the untrustworthy nodes, POW is one of the consensus strategy.</a:t>
            </a:r>
          </a:p>
          <a:p>
            <a:r>
              <a:rPr lang="en-US" baseline="0" dirty="0" smtClean="0"/>
              <a:t>Blocks that are tampered, are successfully removed from the network. Therefore to successfully tamper with the </a:t>
            </a:r>
            <a:r>
              <a:rPr lang="en-US" baseline="0" dirty="0" err="1" smtClean="0"/>
              <a:t>blockchain</a:t>
            </a:r>
            <a:r>
              <a:rPr lang="en-US" baseline="0" dirty="0" smtClean="0"/>
              <a:t>, you need to:</a:t>
            </a:r>
          </a:p>
          <a:p>
            <a:pPr lvl="1"/>
            <a:r>
              <a:rPr lang="en-US" baseline="0" dirty="0" smtClean="0"/>
              <a:t>Tamper with all the blocks on the chain</a:t>
            </a:r>
          </a:p>
          <a:p>
            <a:pPr lvl="1"/>
            <a:r>
              <a:rPr lang="en-US" baseline="0" dirty="0" smtClean="0"/>
              <a:t>Redo the POW for each of the block</a:t>
            </a:r>
          </a:p>
          <a:p>
            <a:pPr lvl="1"/>
            <a:r>
              <a:rPr lang="en-US" baseline="0" dirty="0" smtClean="0"/>
              <a:t>Take control of &gt;50% of the P2P n/w.</a:t>
            </a:r>
          </a:p>
          <a:p>
            <a:pPr lvl="1"/>
            <a:r>
              <a:rPr lang="en-US" baseline="0" dirty="0" smtClean="0"/>
              <a:t>Then only the tampered block will be accepted by P2P network. -&gt; almost Impossible to do above</a:t>
            </a:r>
          </a:p>
          <a:p>
            <a:pPr lvl="1"/>
            <a:endParaRPr lang="en-US" baseline="0" dirty="0" smtClean="0"/>
          </a:p>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143000" y="841772"/>
            <a:ext cx="6858000" cy="17907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lt1"/>
              </a:buClr>
              <a:buSzPts val="4500"/>
              <a:buFont typeface="Calibri"/>
              <a:buNone/>
              <a:defRPr sz="45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Shape 13"/>
          <p:cNvSpPr txBox="1">
            <a:spLocks noGrp="1"/>
          </p:cNvSpPr>
          <p:nvPr>
            <p:ph type="subTitle" idx="1"/>
          </p:nvPr>
        </p:nvSpPr>
        <p:spPr>
          <a:xfrm>
            <a:off x="1143000" y="2701528"/>
            <a:ext cx="6858000" cy="1241822"/>
          </a:xfrm>
          <a:prstGeom prst="rect">
            <a:avLst/>
          </a:prstGeom>
          <a:noFill/>
          <a:ln>
            <a:noFill/>
          </a:ln>
        </p:spPr>
        <p:txBody>
          <a:bodyPr spcFirstLastPara="1" wrap="square" lIns="91425" tIns="91425" rIns="91425" bIns="91425" anchor="t" anchorCtr="0"/>
          <a:lstStyle>
            <a:lvl1pPr marR="0" lvl="0" algn="ctr" rtl="0">
              <a:lnSpc>
                <a:spcPct val="90000"/>
              </a:lnSpc>
              <a:spcBef>
                <a:spcPts val="750"/>
              </a:spcBef>
              <a:spcAft>
                <a:spcPts val="0"/>
              </a:spcAft>
              <a:buClr>
                <a:schemeClr val="lt1"/>
              </a:buClr>
              <a:buSzPts val="1800"/>
              <a:buFont typeface="Arial"/>
              <a:buNone/>
              <a:defRPr sz="1800" b="0" i="0" u="none" strike="noStrike" cap="none">
                <a:solidFill>
                  <a:schemeClr val="lt1"/>
                </a:solidFill>
                <a:latin typeface="Calibri"/>
                <a:ea typeface="Calibri"/>
                <a:cs typeface="Calibri"/>
                <a:sym typeface="Calibri"/>
              </a:defRPr>
            </a:lvl1pPr>
            <a:lvl2pPr marR="0" lvl="1" algn="ctr" rtl="0">
              <a:lnSpc>
                <a:spcPct val="90000"/>
              </a:lnSpc>
              <a:spcBef>
                <a:spcPts val="375"/>
              </a:spcBef>
              <a:spcAft>
                <a:spcPts val="0"/>
              </a:spcAft>
              <a:buClr>
                <a:schemeClr val="lt1"/>
              </a:buClr>
              <a:buSzPts val="1500"/>
              <a:buFont typeface="Arial"/>
              <a:buNone/>
              <a:defRPr sz="1500" b="0" i="0" u="none" strike="noStrike" cap="none">
                <a:solidFill>
                  <a:schemeClr val="lt1"/>
                </a:solidFill>
                <a:latin typeface="Calibri"/>
                <a:ea typeface="Calibri"/>
                <a:cs typeface="Calibri"/>
                <a:sym typeface="Calibri"/>
              </a:defRPr>
            </a:lvl2pPr>
            <a:lvl3pPr marR="0" lvl="2" algn="ctr" rtl="0">
              <a:lnSpc>
                <a:spcPct val="90000"/>
              </a:lnSpc>
              <a:spcBef>
                <a:spcPts val="375"/>
              </a:spcBef>
              <a:spcAft>
                <a:spcPts val="0"/>
              </a:spcAft>
              <a:buClr>
                <a:schemeClr val="lt1"/>
              </a:buClr>
              <a:buSzPts val="1350"/>
              <a:buFont typeface="Arial"/>
              <a:buNone/>
              <a:defRPr sz="1350" b="0" i="0" u="none" strike="noStrike" cap="none">
                <a:solidFill>
                  <a:schemeClr val="lt1"/>
                </a:solidFill>
                <a:latin typeface="Calibri"/>
                <a:ea typeface="Calibri"/>
                <a:cs typeface="Calibri"/>
                <a:sym typeface="Calibri"/>
              </a:defRPr>
            </a:lvl3pPr>
            <a:lvl4pPr marR="0" lvl="3" algn="ctr" rtl="0">
              <a:lnSpc>
                <a:spcPct val="90000"/>
              </a:lnSpc>
              <a:spcBef>
                <a:spcPts val="375"/>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4pPr>
            <a:lvl5pPr marR="0" lvl="4" algn="ctr" rtl="0">
              <a:lnSpc>
                <a:spcPct val="90000"/>
              </a:lnSpc>
              <a:spcBef>
                <a:spcPts val="375"/>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5pPr>
            <a:lvl6pPr marR="0" lvl="5" algn="ctr" rtl="0">
              <a:lnSpc>
                <a:spcPct val="90000"/>
              </a:lnSpc>
              <a:spcBef>
                <a:spcPts val="375"/>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6pPr>
            <a:lvl7pPr marR="0" lvl="6" algn="ctr" rtl="0">
              <a:lnSpc>
                <a:spcPct val="90000"/>
              </a:lnSpc>
              <a:spcBef>
                <a:spcPts val="375"/>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7pPr>
            <a:lvl8pPr marR="0" lvl="7" algn="ctr" rtl="0">
              <a:lnSpc>
                <a:spcPct val="90000"/>
              </a:lnSpc>
              <a:spcBef>
                <a:spcPts val="375"/>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8pPr>
            <a:lvl9pPr marR="0" lvl="8" algn="ctr" rtl="0">
              <a:lnSpc>
                <a:spcPct val="90000"/>
              </a:lnSpc>
              <a:spcBef>
                <a:spcPts val="375"/>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1pPr>
            <a:lvl2pPr marL="0" marR="0" lvl="1"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2pPr>
            <a:lvl3pPr marL="0" marR="0" lvl="2"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3pPr>
            <a:lvl4pPr marL="0" marR="0" lvl="3"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4pPr>
            <a:lvl5pPr marL="0" marR="0" lvl="4"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5pPr>
            <a:lvl6pPr marL="0" marR="0" lvl="5"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6pPr>
            <a:lvl7pPr marL="0" marR="0" lvl="6"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7pPr>
            <a:lvl8pPr marL="0" marR="0" lvl="7"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8pPr>
            <a:lvl9pPr marL="0" marR="0" lvl="8"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Shape 91"/>
          <p:cNvSpPr txBox="1">
            <a:spLocks noGrp="1"/>
          </p:cNvSpPr>
          <p:nvPr>
            <p:ph type="title"/>
          </p:nvPr>
        </p:nvSpPr>
        <p:spPr>
          <a:xfrm rot="5400000">
            <a:off x="5350073" y="1467446"/>
            <a:ext cx="4358879" cy="1971675"/>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2" name="Shape 92"/>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91425" rIns="91425" bIns="91425"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5" name="Shape 9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90000"/>
              </a:lnSpc>
              <a:spcBef>
                <a:spcPts val="0"/>
              </a:spcBef>
              <a:spcAft>
                <a:spcPts val="0"/>
              </a:spcAft>
              <a:buClr>
                <a:schemeClr val="dk1"/>
              </a:buClr>
              <a:buSzPts val="28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2800"/>
              <a:buFont typeface="Arial"/>
              <a:buNone/>
              <a:defRPr sz="1800"/>
            </a:lvl2pPr>
            <a:lvl3pPr lvl="2">
              <a:spcBef>
                <a:spcPts val="0"/>
              </a:spcBef>
              <a:spcAft>
                <a:spcPts val="0"/>
              </a:spcAft>
              <a:buSzPts val="2800"/>
              <a:buFont typeface="Arial"/>
              <a:buNone/>
              <a:defRPr sz="1800"/>
            </a:lvl3pPr>
            <a:lvl4pPr lvl="3">
              <a:spcBef>
                <a:spcPts val="0"/>
              </a:spcBef>
              <a:spcAft>
                <a:spcPts val="0"/>
              </a:spcAft>
              <a:buSzPts val="2800"/>
              <a:buFont typeface="Arial"/>
              <a:buNone/>
              <a:defRPr sz="1800"/>
            </a:lvl4pPr>
            <a:lvl5pPr lvl="4">
              <a:spcBef>
                <a:spcPts val="0"/>
              </a:spcBef>
              <a:spcAft>
                <a:spcPts val="0"/>
              </a:spcAft>
              <a:buSzPts val="2800"/>
              <a:buFont typeface="Arial"/>
              <a:buNone/>
              <a:defRPr sz="1800"/>
            </a:lvl5pPr>
            <a:lvl6pPr lvl="5">
              <a:spcBef>
                <a:spcPts val="0"/>
              </a:spcBef>
              <a:spcAft>
                <a:spcPts val="0"/>
              </a:spcAft>
              <a:buSzPts val="2800"/>
              <a:buFont typeface="Arial"/>
              <a:buNone/>
              <a:defRPr sz="1800"/>
            </a:lvl6pPr>
            <a:lvl7pPr lvl="6">
              <a:spcBef>
                <a:spcPts val="0"/>
              </a:spcBef>
              <a:spcAft>
                <a:spcPts val="0"/>
              </a:spcAft>
              <a:buSzPts val="2800"/>
              <a:buFont typeface="Arial"/>
              <a:buNone/>
              <a:defRPr sz="1800"/>
            </a:lvl7pPr>
            <a:lvl8pPr lvl="7">
              <a:spcBef>
                <a:spcPts val="0"/>
              </a:spcBef>
              <a:spcAft>
                <a:spcPts val="0"/>
              </a:spcAft>
              <a:buSzPts val="2800"/>
              <a:buFont typeface="Arial"/>
              <a:buNone/>
              <a:defRPr sz="1800"/>
            </a:lvl8pPr>
            <a:lvl9pPr lvl="8">
              <a:spcBef>
                <a:spcPts val="0"/>
              </a:spcBef>
              <a:spcAft>
                <a:spcPts val="0"/>
              </a:spcAft>
              <a:buSzPts val="2800"/>
              <a:buFont typeface="Arial"/>
              <a:buNone/>
              <a:defRPr sz="1800"/>
            </a:lvl9pPr>
          </a:lstStyle>
          <a:p>
            <a:endParaRPr/>
          </a:p>
        </p:txBody>
      </p:sp>
      <p:sp>
        <p:nvSpPr>
          <p:cNvPr id="25" name="Shape 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90000"/>
              </a:lnSpc>
              <a:spcBef>
                <a:spcPts val="0"/>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16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16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35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35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35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35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35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28650" y="273844"/>
            <a:ext cx="7886700" cy="99417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Shape 47"/>
          <p:cNvSpPr txBox="1">
            <a:spLocks noGrp="1"/>
          </p:cNvSpPr>
          <p:nvPr>
            <p:ph type="body" idx="1"/>
          </p:nvPr>
        </p:nvSpPr>
        <p:spPr>
          <a:xfrm>
            <a:off x="628650" y="1369219"/>
            <a:ext cx="3886200" cy="3263504"/>
          </a:xfrm>
          <a:prstGeom prst="rect">
            <a:avLst/>
          </a:prstGeom>
          <a:noFill/>
          <a:ln>
            <a:noFill/>
          </a:ln>
        </p:spPr>
        <p:txBody>
          <a:bodyPr spcFirstLastPara="1" wrap="square" lIns="91425" tIns="91425" rIns="91425" bIns="91425"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2"/>
          </p:nvPr>
        </p:nvSpPr>
        <p:spPr>
          <a:xfrm>
            <a:off x="4629150" y="1369219"/>
            <a:ext cx="3886200" cy="3263504"/>
          </a:xfrm>
          <a:prstGeom prst="rect">
            <a:avLst/>
          </a:prstGeom>
          <a:noFill/>
          <a:ln>
            <a:noFill/>
          </a:ln>
        </p:spPr>
        <p:txBody>
          <a:bodyPr spcFirstLastPara="1" wrap="square" lIns="91425" tIns="91425" rIns="91425" bIns="91425"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629841" y="273844"/>
            <a:ext cx="7886700" cy="99417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4" name="Shape 54"/>
          <p:cNvSpPr txBox="1">
            <a:spLocks noGrp="1"/>
          </p:cNvSpPr>
          <p:nvPr>
            <p:ph type="body" idx="1"/>
          </p:nvPr>
        </p:nvSpPr>
        <p:spPr>
          <a:xfrm>
            <a:off x="629842" y="1260872"/>
            <a:ext cx="3868340" cy="617934"/>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1350"/>
              <a:buFont typeface="Arial"/>
              <a:buNone/>
              <a:defRPr sz="135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2"/>
          </p:nvPr>
        </p:nvSpPr>
        <p:spPr>
          <a:xfrm>
            <a:off x="629842" y="1878806"/>
            <a:ext cx="3868340" cy="2763441"/>
          </a:xfrm>
          <a:prstGeom prst="rect">
            <a:avLst/>
          </a:prstGeom>
          <a:noFill/>
          <a:ln>
            <a:noFill/>
          </a:ln>
        </p:spPr>
        <p:txBody>
          <a:bodyPr spcFirstLastPara="1" wrap="square" lIns="91425" tIns="91425" rIns="91425" bIns="91425"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3"/>
          </p:nvPr>
        </p:nvSpPr>
        <p:spPr>
          <a:xfrm>
            <a:off x="4629150" y="1260872"/>
            <a:ext cx="3887391" cy="617934"/>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1350"/>
              <a:buFont typeface="Arial"/>
              <a:buNone/>
              <a:defRPr sz="135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4"/>
          </p:nvPr>
        </p:nvSpPr>
        <p:spPr>
          <a:xfrm>
            <a:off x="4629150" y="1878806"/>
            <a:ext cx="3887391" cy="2763441"/>
          </a:xfrm>
          <a:prstGeom prst="rect">
            <a:avLst/>
          </a:prstGeom>
          <a:noFill/>
          <a:ln>
            <a:noFill/>
          </a:ln>
        </p:spPr>
        <p:txBody>
          <a:bodyPr spcFirstLastPara="1" wrap="square" lIns="91425" tIns="91425" rIns="91425" bIns="91425"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28650" y="273844"/>
            <a:ext cx="7886700" cy="99417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Shape 63"/>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Shape 67"/>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629841" y="342900"/>
            <a:ext cx="2949178" cy="120015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 name="Shape 72"/>
          <p:cNvSpPr txBox="1">
            <a:spLocks noGrp="1"/>
          </p:cNvSpPr>
          <p:nvPr>
            <p:ph type="body" idx="1"/>
          </p:nvPr>
        </p:nvSpPr>
        <p:spPr>
          <a:xfrm>
            <a:off x="3887391" y="740569"/>
            <a:ext cx="4629150" cy="3655219"/>
          </a:xfrm>
          <a:prstGeom prst="rect">
            <a:avLst/>
          </a:prstGeom>
          <a:noFill/>
          <a:ln>
            <a:noFill/>
          </a:ln>
        </p:spPr>
        <p:txBody>
          <a:bodyPr spcFirstLastPara="1" wrap="square" lIns="91425" tIns="91425" rIns="91425" bIns="91425" anchor="t" anchorCtr="0"/>
          <a:lstStyle>
            <a:lvl1pPr marL="457200" marR="0" lvl="0" indent="-381000" algn="l" rtl="0">
              <a:lnSpc>
                <a:spcPct val="90000"/>
              </a:lnSpc>
              <a:spcBef>
                <a:spcPts val="75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375"/>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body" idx="2"/>
          </p:nvPr>
        </p:nvSpPr>
        <p:spPr>
          <a:xfrm>
            <a:off x="629841" y="1543050"/>
            <a:ext cx="2949178" cy="2858691"/>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75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050"/>
              <a:buFont typeface="Arial"/>
              <a:buNone/>
              <a:defRPr sz="105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629841" y="342900"/>
            <a:ext cx="2949178" cy="120015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9" name="Shape 79"/>
          <p:cNvSpPr>
            <a:spLocks noGrp="1"/>
          </p:cNvSpPr>
          <p:nvPr>
            <p:ph type="pic" idx="2"/>
          </p:nvPr>
        </p:nvSpPr>
        <p:spPr>
          <a:xfrm>
            <a:off x="3887391" y="740569"/>
            <a:ext cx="4629150" cy="3655219"/>
          </a:xfrm>
          <a:prstGeom prst="rect">
            <a:avLst/>
          </a:prstGeom>
          <a:noFill/>
          <a:ln>
            <a:noFill/>
          </a:ln>
        </p:spPr>
        <p:txBody>
          <a:bodyPr spcFirstLastPara="1" wrap="square" lIns="91425" tIns="91425" rIns="91425" bIns="91425" anchor="t" anchorCtr="0"/>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body" idx="1"/>
          </p:nvPr>
        </p:nvSpPr>
        <p:spPr>
          <a:xfrm>
            <a:off x="629841" y="1543050"/>
            <a:ext cx="2949178" cy="2858691"/>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75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050"/>
              <a:buFont typeface="Arial"/>
              <a:buNone/>
              <a:defRPr sz="105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628650" y="273844"/>
            <a:ext cx="7886700" cy="99417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Shape 86"/>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91425" rIns="91425" bIns="91425"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28650" y="273844"/>
            <a:ext cx="7886700" cy="99417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3300"/>
              <a:buFont typeface="Calibri"/>
              <a:buNone/>
              <a:defRPr sz="33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628650" y="1369219"/>
            <a:ext cx="7886700" cy="3263504"/>
          </a:xfrm>
          <a:prstGeom prst="rect">
            <a:avLst/>
          </a:prstGeom>
          <a:noFill/>
          <a:ln>
            <a:noFill/>
          </a:ln>
        </p:spPr>
        <p:txBody>
          <a:bodyPr spcFirstLastPara="1" wrap="square" lIns="91425" tIns="91425" rIns="91425" bIns="91425" anchor="t" anchorCtr="0"/>
          <a:lstStyle>
            <a:lvl1pPr marL="457200" marR="0" lvl="0" indent="-361950" algn="l" rtl="0">
              <a:lnSpc>
                <a:spcPct val="90000"/>
              </a:lnSpc>
              <a:spcBef>
                <a:spcPts val="750"/>
              </a:spcBef>
              <a:spcAft>
                <a:spcPts val="0"/>
              </a:spcAft>
              <a:buClr>
                <a:schemeClr val="lt1"/>
              </a:buClr>
              <a:buSzPts val="2100"/>
              <a:buFont typeface="Arial"/>
              <a:buChar char="•"/>
              <a:defRPr sz="2100" b="0" i="0" u="none" strike="noStrike" cap="none">
                <a:solidFill>
                  <a:schemeClr val="lt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1pPr>
            <a:lvl2pPr marL="0" marR="0" lvl="1"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2pPr>
            <a:lvl3pPr marL="0" marR="0" lvl="2"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3pPr>
            <a:lvl4pPr marL="0" marR="0" lvl="3"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4pPr>
            <a:lvl5pPr marL="0" marR="0" lvl="4"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5pPr>
            <a:lvl6pPr marL="0" marR="0" lvl="5"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6pPr>
            <a:lvl7pPr marL="0" marR="0" lvl="6"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7pPr>
            <a:lvl8pPr marL="0" marR="0" lvl="7"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8pPr>
            <a:lvl9pPr marL="0" marR="0" lvl="8"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28650" y="273844"/>
            <a:ext cx="7886700" cy="99417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Shape 19"/>
          <p:cNvSpPr txBox="1">
            <a:spLocks noGrp="1"/>
          </p:cNvSpPr>
          <p:nvPr>
            <p:ph type="body" idx="1"/>
          </p:nvPr>
        </p:nvSpPr>
        <p:spPr>
          <a:xfrm>
            <a:off x="628650" y="1369219"/>
            <a:ext cx="7886700" cy="3263504"/>
          </a:xfrm>
          <a:prstGeom prst="rect">
            <a:avLst/>
          </a:prstGeom>
          <a:noFill/>
          <a:ln>
            <a:noFill/>
          </a:ln>
        </p:spPr>
        <p:txBody>
          <a:bodyPr spcFirstLastPara="1" wrap="square" lIns="91425" tIns="91425" rIns="91425" bIns="91425"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medium.com/@philfrancis77/blockchain-the-byzantine-general-problem-and-the-future-of-identity-management-6b50a2eb815d" TargetMode="External"/><Relationship Id="rId3" Type="http://schemas.openxmlformats.org/officeDocument/2006/relationships/hyperlink" Target="https://www.ftc.gov/news-events/press-releases/2017/03/ftc-releases-annual-summary-consumer-complaints" TargetMode="External"/><Relationship Id="rId7" Type="http://schemas.openxmlformats.org/officeDocument/2006/relationships/hyperlink" Target="https://bitcoin.org/bitcoin.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www.meti.go.jp/english/press/2016/pdf/0531_01e.pdf" TargetMode="External"/><Relationship Id="rId5" Type="http://schemas.openxmlformats.org/officeDocument/2006/relationships/hyperlink" Target="https://link.springer.com/chapter/10.1007/978-1-4614-2110-8_2" TargetMode="External"/><Relationship Id="rId10" Type="http://schemas.openxmlformats.org/officeDocument/2006/relationships/hyperlink" Target="https://futurethinkers.org/industries-blockchain-disrupt/" TargetMode="External"/><Relationship Id="rId4" Type="http://schemas.openxmlformats.org/officeDocument/2006/relationships/hyperlink" Target="https://www.iii.org/fact-statistic/facts-statistics-identity-theft-and-cybercrime" TargetMode="External"/><Relationship Id="rId9" Type="http://schemas.openxmlformats.org/officeDocument/2006/relationships/hyperlink" Target="https://medium.com/@gaurangtorvekar/7-blockchain-technologies-to-watch-out-for-in-2017-4b3fc7a85707"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99"/>
        <p:cNvGrpSpPr/>
        <p:nvPr/>
      </p:nvGrpSpPr>
      <p:grpSpPr>
        <a:xfrm>
          <a:off x="0" y="0"/>
          <a:ext cx="0" cy="0"/>
          <a:chOff x="0" y="0"/>
          <a:chExt cx="0" cy="0"/>
        </a:xfrm>
      </p:grpSpPr>
      <p:grpSp>
        <p:nvGrpSpPr>
          <p:cNvPr id="100" name="Shape 100"/>
          <p:cNvGrpSpPr/>
          <p:nvPr/>
        </p:nvGrpSpPr>
        <p:grpSpPr>
          <a:xfrm>
            <a:off x="841210" y="234061"/>
            <a:ext cx="7426997" cy="4395978"/>
            <a:chOff x="1155481" y="498348"/>
            <a:chExt cx="9902663" cy="5861304"/>
          </a:xfrm>
        </p:grpSpPr>
        <p:sp>
          <p:nvSpPr>
            <p:cNvPr id="101" name="Shape 101"/>
            <p:cNvSpPr/>
            <p:nvPr/>
          </p:nvSpPr>
          <p:spPr>
            <a:xfrm>
              <a:off x="1155481" y="498348"/>
              <a:ext cx="5861304" cy="5861304"/>
            </a:xfrm>
            <a:prstGeom prst="ellipse">
              <a:avLst/>
            </a:prstGeom>
            <a:solidFill>
              <a:schemeClr val="accent1">
                <a:alpha val="54901"/>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a:off x="5196840" y="498348"/>
              <a:ext cx="5861304" cy="5861304"/>
            </a:xfrm>
            <a:prstGeom prst="ellipse">
              <a:avLst/>
            </a:prstGeom>
            <a:solidFill>
              <a:schemeClr val="accent1">
                <a:alpha val="54901"/>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03"/>
            <p:cNvSpPr/>
            <p:nvPr/>
          </p:nvSpPr>
          <p:spPr>
            <a:xfrm>
              <a:off x="3165348" y="498348"/>
              <a:ext cx="5861304" cy="5861304"/>
            </a:xfrm>
            <a:prstGeom prst="ellipse">
              <a:avLst/>
            </a:prstGeom>
            <a:solidFill>
              <a:schemeClr val="accent1">
                <a:alpha val="69803"/>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4" name="Shape 104"/>
          <p:cNvSpPr/>
          <p:nvPr/>
        </p:nvSpPr>
        <p:spPr>
          <a:xfrm>
            <a:off x="0" y="1143000"/>
            <a:ext cx="9144000" cy="250825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txBox="1">
            <a:spLocks noGrp="1"/>
          </p:cNvSpPr>
          <p:nvPr>
            <p:ph type="ctrTitle"/>
          </p:nvPr>
        </p:nvSpPr>
        <p:spPr>
          <a:xfrm>
            <a:off x="879300" y="1346200"/>
            <a:ext cx="7427100" cy="2743200"/>
          </a:xfrm>
          <a:prstGeom prst="rect">
            <a:avLst/>
          </a:prstGeom>
          <a:noFill/>
          <a:ln>
            <a:noFill/>
          </a:ln>
        </p:spPr>
        <p:txBody>
          <a:bodyPr spcFirstLastPara="1" wrap="square" lIns="91425" tIns="91425" rIns="91425" bIns="91425" anchor="ctr" anchorCtr="0">
            <a:noAutofit/>
          </a:bodyPr>
          <a:lstStyle/>
          <a:p>
            <a:r>
              <a:rPr lang="en-US" spc="-300" dirty="0" smtClean="0">
                <a:solidFill>
                  <a:srgbClr val="0070C0"/>
                </a:solidFill>
              </a:rPr>
              <a:t>A Survey on Blockchain Technology: Different Approaches</a:t>
            </a:r>
            <a:r>
              <a:rPr lang="en-IN" spc="-300" dirty="0" smtClean="0">
                <a:solidFill>
                  <a:srgbClr val="0070C0"/>
                </a:solidFill>
              </a:rPr>
              <a:t/>
            </a:r>
            <a:br>
              <a:rPr lang="en-IN" spc="-300" dirty="0" smtClean="0">
                <a:solidFill>
                  <a:srgbClr val="0070C0"/>
                </a:solidFill>
              </a:rPr>
            </a:br>
            <a:r>
              <a:rPr lang="en-US" spc="-300" dirty="0" smtClean="0">
                <a:solidFill>
                  <a:srgbClr val="0070C0"/>
                </a:solidFill>
              </a:rPr>
              <a:t> and On-going Development</a:t>
            </a:r>
            <a:r>
              <a:rPr lang="en-IN" spc="-300" dirty="0" smtClean="0"/>
              <a:t/>
            </a:r>
            <a:br>
              <a:rPr lang="en-IN" spc="-300" dirty="0" smtClean="0"/>
            </a:br>
            <a:endParaRPr spc="-300" dirty="0"/>
          </a:p>
        </p:txBody>
      </p:sp>
      <p:sp>
        <p:nvSpPr>
          <p:cNvPr id="106" name="Shape 106"/>
          <p:cNvSpPr txBox="1">
            <a:spLocks noGrp="1"/>
          </p:cNvSpPr>
          <p:nvPr>
            <p:ph type="subTitle" idx="1"/>
          </p:nvPr>
        </p:nvSpPr>
        <p:spPr>
          <a:xfrm>
            <a:off x="1295400" y="3765550"/>
            <a:ext cx="6858000" cy="571500"/>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600"/>
              </a:spcAft>
              <a:buClr>
                <a:schemeClr val="lt1"/>
              </a:buClr>
              <a:buSzPts val="1400"/>
              <a:buFont typeface="Arial"/>
              <a:buNone/>
            </a:pPr>
            <a:r>
              <a:rPr lang="en-US" b="1" dirty="0" err="1" smtClean="0"/>
              <a:t>Navjot</a:t>
            </a:r>
            <a:r>
              <a:rPr lang="en-US" b="1" dirty="0" smtClean="0"/>
              <a:t> Sharma(A20376692)</a:t>
            </a:r>
            <a:endParaRPr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690" y="913924"/>
            <a:ext cx="2967990" cy="994172"/>
          </a:xfrm>
        </p:spPr>
        <p:txBody>
          <a:bodyPr/>
          <a:lstStyle/>
          <a:p>
            <a:r>
              <a:rPr lang="en-US" dirty="0" smtClean="0">
                <a:solidFill>
                  <a:srgbClr val="0070C0"/>
                </a:solidFill>
              </a:rPr>
              <a:t>An Example</a:t>
            </a:r>
            <a:endParaRPr lang="en-IN" dirty="0">
              <a:solidFill>
                <a:srgbClr val="0070C0"/>
              </a:solidFill>
            </a:endParaRPr>
          </a:p>
        </p:txBody>
      </p:sp>
      <p:pic>
        <p:nvPicPr>
          <p:cNvPr id="3075" name="Picture 3"/>
          <p:cNvPicPr>
            <a:picLocks noChangeAspect="1" noChangeArrowheads="1"/>
          </p:cNvPicPr>
          <p:nvPr/>
        </p:nvPicPr>
        <p:blipFill>
          <a:blip r:embed="rId3"/>
          <a:srcRect/>
          <a:stretch>
            <a:fillRect/>
          </a:stretch>
        </p:blipFill>
        <p:spPr bwMode="auto">
          <a:xfrm>
            <a:off x="4322260" y="464820"/>
            <a:ext cx="4821740" cy="2194560"/>
          </a:xfrm>
          <a:prstGeom prst="rect">
            <a:avLst/>
          </a:prstGeom>
          <a:noFill/>
          <a:ln w="9525">
            <a:noFill/>
            <a:miter lim="800000"/>
            <a:headEnd/>
            <a:tailEnd/>
          </a:ln>
        </p:spPr>
      </p:pic>
      <p:pic>
        <p:nvPicPr>
          <p:cNvPr id="3076" name="Picture 4"/>
          <p:cNvPicPr>
            <a:picLocks noChangeAspect="1" noChangeArrowheads="1"/>
          </p:cNvPicPr>
          <p:nvPr/>
        </p:nvPicPr>
        <p:blipFill>
          <a:blip r:embed="rId4"/>
          <a:srcRect/>
          <a:stretch>
            <a:fillRect/>
          </a:stretch>
        </p:blipFill>
        <p:spPr bwMode="auto">
          <a:xfrm>
            <a:off x="243840" y="2941320"/>
            <a:ext cx="4373880" cy="1956143"/>
          </a:xfrm>
          <a:prstGeom prst="rect">
            <a:avLst/>
          </a:prstGeom>
          <a:noFill/>
          <a:ln w="9525">
            <a:noFill/>
            <a:miter lim="800000"/>
            <a:headEnd/>
            <a:tailEnd/>
          </a:ln>
        </p:spPr>
      </p:pic>
      <p:pic>
        <p:nvPicPr>
          <p:cNvPr id="3077" name="Picture 5"/>
          <p:cNvPicPr>
            <a:picLocks noChangeAspect="1" noChangeArrowheads="1"/>
          </p:cNvPicPr>
          <p:nvPr/>
        </p:nvPicPr>
        <p:blipFill>
          <a:blip r:embed="rId5"/>
          <a:srcRect/>
          <a:stretch>
            <a:fillRect/>
          </a:stretch>
        </p:blipFill>
        <p:spPr bwMode="auto">
          <a:xfrm>
            <a:off x="5044440" y="2939981"/>
            <a:ext cx="3627120" cy="19596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sp>
        <p:nvSpPr>
          <p:cNvPr id="135" name="Shape 135"/>
          <p:cNvSpPr/>
          <p:nvPr/>
        </p:nvSpPr>
        <p:spPr>
          <a:xfrm>
            <a:off x="228600" y="285750"/>
            <a:ext cx="8661654" cy="466344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 name="Shape 137"/>
          <p:cNvSpPr txBox="1">
            <a:spLocks noGrp="1"/>
          </p:cNvSpPr>
          <p:nvPr>
            <p:ph type="title"/>
          </p:nvPr>
        </p:nvSpPr>
        <p:spPr>
          <a:xfrm>
            <a:off x="476250" y="290407"/>
            <a:ext cx="8210550" cy="862053"/>
          </a:xfrm>
          <a:prstGeom prst="rect">
            <a:avLst/>
          </a:prstGeom>
          <a:noFill/>
          <a:ln>
            <a:noFill/>
          </a:ln>
        </p:spPr>
        <p:txBody>
          <a:bodyPr spcFirstLastPara="1" wrap="square" lIns="91425" tIns="45700" rIns="91425" bIns="45700" anchor="ctr" anchorCtr="0">
            <a:noAutofit/>
          </a:bodyPr>
          <a:lstStyle/>
          <a:p>
            <a:pPr marL="0" marR="0" lvl="0" indent="0" rtl="0">
              <a:lnSpc>
                <a:spcPct val="90000"/>
              </a:lnSpc>
              <a:spcBef>
                <a:spcPts val="0"/>
              </a:spcBef>
              <a:spcAft>
                <a:spcPts val="0"/>
              </a:spcAft>
              <a:buClr>
                <a:schemeClr val="accent1"/>
              </a:buClr>
              <a:buSzPts val="2800"/>
              <a:buFont typeface="Calibri"/>
              <a:buNone/>
            </a:pPr>
            <a:r>
              <a:rPr lang="en-US" sz="3600" dirty="0" smtClean="0">
                <a:solidFill>
                  <a:schemeClr val="accent1"/>
                </a:solidFill>
              </a:rPr>
              <a:t>Different Approaches in Different Domains</a:t>
            </a:r>
            <a:endParaRPr lang="en-US" sz="3600" dirty="0">
              <a:solidFill>
                <a:schemeClr val="accent1"/>
              </a:solidFill>
            </a:endParaRPr>
          </a:p>
        </p:txBody>
      </p:sp>
      <p:graphicFrame>
        <p:nvGraphicFramePr>
          <p:cNvPr id="7" name="Table 6"/>
          <p:cNvGraphicFramePr>
            <a:graphicFrameLocks noGrp="1"/>
          </p:cNvGraphicFramePr>
          <p:nvPr/>
        </p:nvGraphicFramePr>
        <p:xfrm>
          <a:off x="2551387" y="3135911"/>
          <a:ext cx="2240280" cy="1477868"/>
        </p:xfrm>
        <a:graphic>
          <a:graphicData uri="http://schemas.openxmlformats.org/drawingml/2006/table">
            <a:tbl>
              <a:tblPr firstRow="1" bandRow="1">
                <a:tableStyleId>{FABFCF23-3B69-468F-B69F-88F6DE6A72F2}</a:tableStyleId>
              </a:tblPr>
              <a:tblGrid>
                <a:gridCol w="2240280"/>
              </a:tblGrid>
              <a:tr h="319628">
                <a:tc>
                  <a:txBody>
                    <a:bodyPr/>
                    <a:lstStyle/>
                    <a:p>
                      <a:r>
                        <a:rPr lang="en-US" dirty="0" smtClean="0"/>
                        <a:t>Supply</a:t>
                      </a:r>
                      <a:r>
                        <a:rPr lang="en-US" baseline="0" dirty="0" smtClean="0"/>
                        <a:t> Chain Mgmt</a:t>
                      </a:r>
                      <a:endParaRPr lang="en-IN" dirty="0"/>
                    </a:p>
                  </a:txBody>
                  <a:tcPr/>
                </a:tc>
              </a:tr>
              <a:tr h="1021492">
                <a:tc>
                  <a:txBody>
                    <a:bodyPr/>
                    <a:lstStyle/>
                    <a:p>
                      <a:r>
                        <a:rPr lang="en-US" b="1" dirty="0" smtClean="0"/>
                        <a:t>Peer-to- Peer Market </a:t>
                      </a:r>
                      <a:r>
                        <a:rPr lang="en-US" dirty="0" smtClean="0"/>
                        <a:t>– </a:t>
                      </a:r>
                      <a:r>
                        <a:rPr lang="en-US" dirty="0" err="1" smtClean="0"/>
                        <a:t>OpenBazaar</a:t>
                      </a:r>
                      <a:endParaRPr lang="en-US" dirty="0" smtClean="0"/>
                    </a:p>
                    <a:p>
                      <a:r>
                        <a:rPr lang="en-US" b="1" dirty="0" smtClean="0"/>
                        <a:t>Supply Chain</a:t>
                      </a:r>
                      <a:r>
                        <a:rPr lang="en-US" b="1" baseline="0" dirty="0" smtClean="0"/>
                        <a:t> </a:t>
                      </a:r>
                      <a:r>
                        <a:rPr lang="en-US" baseline="0" dirty="0" smtClean="0"/>
                        <a:t>– </a:t>
                      </a:r>
                      <a:r>
                        <a:rPr lang="en-US" baseline="0" dirty="0" err="1" smtClean="0"/>
                        <a:t>SkuChain</a:t>
                      </a:r>
                      <a:r>
                        <a:rPr lang="en-US" baseline="0" dirty="0" smtClean="0"/>
                        <a:t>, Fluent, Provenance, </a:t>
                      </a:r>
                      <a:r>
                        <a:rPr lang="en-US" baseline="0" dirty="0" err="1" smtClean="0"/>
                        <a:t>Blockverify</a:t>
                      </a:r>
                      <a:endParaRPr lang="en-US" baseline="0" dirty="0" smtClean="0"/>
                    </a:p>
                  </a:txBody>
                  <a:tcPr/>
                </a:tc>
              </a:tr>
            </a:tbl>
          </a:graphicData>
        </a:graphic>
      </p:graphicFrame>
      <p:graphicFrame>
        <p:nvGraphicFramePr>
          <p:cNvPr id="9" name="Table 8"/>
          <p:cNvGraphicFramePr>
            <a:graphicFrameLocks noGrp="1"/>
          </p:cNvGraphicFramePr>
          <p:nvPr/>
        </p:nvGraphicFramePr>
        <p:xfrm>
          <a:off x="2651760" y="1053181"/>
          <a:ext cx="1920240" cy="1889760"/>
        </p:xfrm>
        <a:graphic>
          <a:graphicData uri="http://schemas.openxmlformats.org/drawingml/2006/table">
            <a:tbl>
              <a:tblPr firstRow="1" bandRow="1">
                <a:tableStyleId>{FABFCF23-3B69-468F-B69F-88F6DE6A72F2}</a:tableStyleId>
              </a:tblPr>
              <a:tblGrid>
                <a:gridCol w="1920240"/>
              </a:tblGrid>
              <a:tr h="288853">
                <a:tc>
                  <a:txBody>
                    <a:bodyPr/>
                    <a:lstStyle/>
                    <a:p>
                      <a:r>
                        <a:rPr lang="en-US" dirty="0" smtClean="0"/>
                        <a:t>Insurance</a:t>
                      </a:r>
                      <a:endParaRPr lang="en-IN" dirty="0"/>
                    </a:p>
                  </a:txBody>
                  <a:tcPr/>
                </a:tc>
              </a:tr>
              <a:tr h="1319530">
                <a:tc>
                  <a:txBody>
                    <a:bodyPr/>
                    <a:lstStyle/>
                    <a:p>
                      <a:r>
                        <a:rPr lang="en-US" b="1" dirty="0" smtClean="0"/>
                        <a:t>P2P</a:t>
                      </a:r>
                      <a:r>
                        <a:rPr lang="en-US" b="1" baseline="0" dirty="0" smtClean="0"/>
                        <a:t> Insurance</a:t>
                      </a:r>
                      <a:endParaRPr lang="en-US" b="1" dirty="0" smtClean="0"/>
                    </a:p>
                    <a:p>
                      <a:r>
                        <a:rPr lang="en-US" b="1" dirty="0" smtClean="0"/>
                        <a:t>Social</a:t>
                      </a:r>
                      <a:r>
                        <a:rPr lang="en-US" b="1" baseline="0" dirty="0" smtClean="0"/>
                        <a:t> Insurance Network- </a:t>
                      </a:r>
                      <a:r>
                        <a:rPr lang="en-IN" sz="1400" b="0" i="0" u="none" strike="noStrike" cap="none" baseline="0" dirty="0" smtClean="0">
                          <a:solidFill>
                            <a:schemeClr val="dk1"/>
                          </a:solidFill>
                          <a:latin typeface="+mn-lt"/>
                          <a:ea typeface="+mn-ea"/>
                          <a:cs typeface="+mn-cs"/>
                          <a:sym typeface="Arial"/>
                        </a:rPr>
                        <a:t>Guevara, </a:t>
                      </a:r>
                      <a:r>
                        <a:rPr lang="en-IN" sz="1400" b="0" i="0" u="none" strike="noStrike" cap="none" baseline="0" dirty="0" err="1" smtClean="0">
                          <a:solidFill>
                            <a:schemeClr val="dk1"/>
                          </a:solidFill>
                          <a:latin typeface="+mn-lt"/>
                          <a:ea typeface="+mn-ea"/>
                          <a:cs typeface="+mn-cs"/>
                          <a:sym typeface="Arial"/>
                        </a:rPr>
                        <a:t>Friendsurance</a:t>
                      </a:r>
                      <a:endParaRPr lang="en-IN" sz="1400" b="0" i="0" u="none" strike="noStrike" cap="none" baseline="0" dirty="0" smtClean="0">
                        <a:solidFill>
                          <a:schemeClr val="dk1"/>
                        </a:solidFill>
                        <a:latin typeface="+mn-lt"/>
                        <a:ea typeface="+mn-ea"/>
                        <a:cs typeface="+mn-cs"/>
                        <a:sym typeface="Arial"/>
                      </a:endParaRPr>
                    </a:p>
                    <a:p>
                      <a:r>
                        <a:rPr lang="en-US" sz="1400" b="1" i="0" u="none" strike="noStrike" cap="none" baseline="0" dirty="0" smtClean="0">
                          <a:solidFill>
                            <a:schemeClr val="dk1"/>
                          </a:solidFill>
                          <a:latin typeface="+mn-lt"/>
                          <a:ea typeface="+mn-ea"/>
                          <a:cs typeface="+mn-cs"/>
                          <a:sym typeface="Arial"/>
                        </a:rPr>
                        <a:t>Digital ID- </a:t>
                      </a:r>
                      <a:r>
                        <a:rPr lang="en-US" sz="1400" b="0" i="0" u="none" strike="noStrike" cap="none" baseline="0" dirty="0" smtClean="0">
                          <a:solidFill>
                            <a:schemeClr val="dk1"/>
                          </a:solidFill>
                          <a:latin typeface="+mn-lt"/>
                          <a:ea typeface="+mn-ea"/>
                          <a:cs typeface="+mn-cs"/>
                          <a:sym typeface="Arial"/>
                        </a:rPr>
                        <a:t>ONENAME,  </a:t>
                      </a:r>
                      <a:r>
                        <a:rPr lang="en-US" sz="1400" b="0" i="0" u="none" strike="noStrike" cap="none" baseline="0" dirty="0" err="1" smtClean="0">
                          <a:solidFill>
                            <a:schemeClr val="dk1"/>
                          </a:solidFill>
                          <a:latin typeface="+mn-lt"/>
                          <a:ea typeface="+mn-ea"/>
                          <a:cs typeface="+mn-cs"/>
                          <a:sym typeface="Arial"/>
                        </a:rPr>
                        <a:t>OpenID</a:t>
                      </a:r>
                      <a:r>
                        <a:rPr lang="en-US" sz="1400" b="0" i="0" u="none" strike="noStrike" cap="none" baseline="0" dirty="0" smtClean="0">
                          <a:solidFill>
                            <a:schemeClr val="dk1"/>
                          </a:solidFill>
                          <a:latin typeface="+mn-lt"/>
                          <a:ea typeface="+mn-ea"/>
                          <a:cs typeface="+mn-cs"/>
                          <a:sym typeface="Arial"/>
                        </a:rPr>
                        <a:t> Connect </a:t>
                      </a:r>
                      <a:endParaRPr lang="en-IN" b="1" dirty="0"/>
                    </a:p>
                  </a:txBody>
                  <a:tcPr/>
                </a:tc>
              </a:tr>
            </a:tbl>
          </a:graphicData>
        </a:graphic>
      </p:graphicFrame>
      <p:graphicFrame>
        <p:nvGraphicFramePr>
          <p:cNvPr id="13" name="Table 12"/>
          <p:cNvGraphicFramePr>
            <a:graphicFrameLocks noGrp="1"/>
          </p:cNvGraphicFramePr>
          <p:nvPr/>
        </p:nvGraphicFramePr>
        <p:xfrm>
          <a:off x="364184" y="964325"/>
          <a:ext cx="2057400" cy="2819400"/>
        </p:xfrm>
        <a:graphic>
          <a:graphicData uri="http://schemas.openxmlformats.org/drawingml/2006/table">
            <a:tbl>
              <a:tblPr firstRow="1" bandRow="1">
                <a:tableStyleId>{FABFCF23-3B69-468F-B69F-88F6DE6A72F2}</a:tableStyleId>
              </a:tblPr>
              <a:tblGrid>
                <a:gridCol w="2057400"/>
              </a:tblGrid>
              <a:tr h="313652">
                <a:tc>
                  <a:txBody>
                    <a:bodyPr/>
                    <a:lstStyle/>
                    <a:p>
                      <a:r>
                        <a:rPr lang="en-US" sz="1600" dirty="0" smtClean="0"/>
                        <a:t>Finance</a:t>
                      </a:r>
                      <a:endParaRPr lang="en-IN" sz="1600" dirty="0"/>
                    </a:p>
                  </a:txBody>
                  <a:tcPr/>
                </a:tc>
              </a:tr>
              <a:tr h="2254951">
                <a:tc>
                  <a:txBody>
                    <a:bodyPr/>
                    <a:lstStyle/>
                    <a:p>
                      <a:r>
                        <a:rPr lang="en-US" sz="1300" b="1" dirty="0" smtClean="0"/>
                        <a:t>Stock Exchange:</a:t>
                      </a:r>
                      <a:r>
                        <a:rPr lang="en-US" sz="1300" b="1" baseline="0" dirty="0" smtClean="0"/>
                        <a:t> </a:t>
                      </a:r>
                      <a:r>
                        <a:rPr lang="en-US" sz="1300" dirty="0" err="1" smtClean="0"/>
                        <a:t>BitShares</a:t>
                      </a:r>
                      <a:r>
                        <a:rPr lang="en-US" sz="1300" dirty="0" smtClean="0"/>
                        <a:t>, Overstock</a:t>
                      </a:r>
                    </a:p>
                    <a:p>
                      <a:r>
                        <a:rPr lang="en-US" sz="1300" b="1" baseline="0" dirty="0" smtClean="0"/>
                        <a:t>Peer-to Peer Banking:</a:t>
                      </a:r>
                      <a:endParaRPr lang="en-US" sz="1300" b="0" baseline="0" dirty="0" smtClean="0"/>
                    </a:p>
                    <a:p>
                      <a:r>
                        <a:rPr lang="en-US" sz="1300" b="0" baseline="0" dirty="0" smtClean="0"/>
                        <a:t>ROSCA</a:t>
                      </a:r>
                    </a:p>
                    <a:p>
                      <a:r>
                        <a:rPr lang="en-US" sz="1300" b="1" baseline="0" dirty="0" smtClean="0"/>
                        <a:t>Remittance Services:</a:t>
                      </a:r>
                    </a:p>
                    <a:p>
                      <a:r>
                        <a:rPr lang="en-US" sz="1300" b="0" baseline="0" dirty="0" err="1" smtClean="0"/>
                        <a:t>Bitpesa</a:t>
                      </a:r>
                      <a:r>
                        <a:rPr lang="en-US" sz="1300" b="0" baseline="0" dirty="0" smtClean="0"/>
                        <a:t>- for developing countries</a:t>
                      </a:r>
                    </a:p>
                    <a:p>
                      <a:r>
                        <a:rPr lang="en-US" sz="1300" b="0" baseline="0" dirty="0" err="1" smtClean="0"/>
                        <a:t>Abra</a:t>
                      </a:r>
                      <a:r>
                        <a:rPr lang="en-US" sz="1300" b="0" baseline="0" dirty="0" smtClean="0"/>
                        <a:t> – for Muslims</a:t>
                      </a:r>
                    </a:p>
                    <a:p>
                      <a:r>
                        <a:rPr lang="en-US" sz="1300" b="0" baseline="0" dirty="0" smtClean="0"/>
                        <a:t>Toast – for Immigrants</a:t>
                      </a:r>
                    </a:p>
                    <a:p>
                      <a:r>
                        <a:rPr lang="en-US" sz="1300" b="1" baseline="0" dirty="0" smtClean="0"/>
                        <a:t>Bitcoin trades: </a:t>
                      </a:r>
                      <a:r>
                        <a:rPr lang="en-US" sz="1300" b="0" baseline="0" dirty="0" err="1" smtClean="0"/>
                        <a:t>itBit</a:t>
                      </a:r>
                      <a:r>
                        <a:rPr lang="en-US" sz="1300" b="0" baseline="0" dirty="0" smtClean="0"/>
                        <a:t>, </a:t>
                      </a:r>
                      <a:r>
                        <a:rPr lang="en-US" sz="1300" b="0" baseline="0" dirty="0" err="1" smtClean="0"/>
                        <a:t>Coinffeine</a:t>
                      </a:r>
                      <a:endParaRPr lang="en-US" sz="1300" b="0" baseline="0" dirty="0" smtClean="0"/>
                    </a:p>
                    <a:p>
                      <a:endParaRPr lang="en-IN" b="1" dirty="0"/>
                    </a:p>
                  </a:txBody>
                  <a:tcPr/>
                </a:tc>
              </a:tr>
            </a:tbl>
          </a:graphicData>
        </a:graphic>
      </p:graphicFrame>
      <p:graphicFrame>
        <p:nvGraphicFramePr>
          <p:cNvPr id="14" name="Table 13"/>
          <p:cNvGraphicFramePr>
            <a:graphicFrameLocks noGrp="1"/>
          </p:cNvGraphicFramePr>
          <p:nvPr/>
        </p:nvGraphicFramePr>
        <p:xfrm>
          <a:off x="7014604" y="990119"/>
          <a:ext cx="1630680" cy="1889760"/>
        </p:xfrm>
        <a:graphic>
          <a:graphicData uri="http://schemas.openxmlformats.org/drawingml/2006/table">
            <a:tbl>
              <a:tblPr firstRow="1" bandRow="1">
                <a:tableStyleId>{FABFCF23-3B69-468F-B69F-88F6DE6A72F2}</a:tableStyleId>
              </a:tblPr>
              <a:tblGrid>
                <a:gridCol w="1630680"/>
              </a:tblGrid>
              <a:tr h="239592">
                <a:tc>
                  <a:txBody>
                    <a:bodyPr/>
                    <a:lstStyle/>
                    <a:p>
                      <a:r>
                        <a:rPr lang="en-US" dirty="0" smtClean="0"/>
                        <a:t>Medical</a:t>
                      </a:r>
                      <a:endParaRPr lang="en-IN" dirty="0"/>
                    </a:p>
                  </a:txBody>
                  <a:tcPr/>
                </a:tc>
              </a:tr>
              <a:tr h="931117">
                <a:tc>
                  <a:txBody>
                    <a:bodyPr/>
                    <a:lstStyle/>
                    <a:p>
                      <a:r>
                        <a:rPr lang="en-US" b="1" dirty="0" smtClean="0"/>
                        <a:t>Genetic</a:t>
                      </a:r>
                      <a:r>
                        <a:rPr lang="en-US" b="1" baseline="0" dirty="0" smtClean="0"/>
                        <a:t> Storage- </a:t>
                      </a:r>
                      <a:r>
                        <a:rPr lang="en-US" b="0" baseline="0" dirty="0" err="1" smtClean="0"/>
                        <a:t>Genecoin</a:t>
                      </a:r>
                      <a:endParaRPr lang="en-US" b="0" baseline="0" dirty="0" smtClean="0"/>
                    </a:p>
                    <a:p>
                      <a:r>
                        <a:rPr lang="en-US" b="1" baseline="0" dirty="0" smtClean="0"/>
                        <a:t>Medical Records </a:t>
                      </a:r>
                      <a:r>
                        <a:rPr lang="en-US" b="0" baseline="0" dirty="0" smtClean="0"/>
                        <a:t> </a:t>
                      </a:r>
                      <a:r>
                        <a:rPr lang="en-US" b="0" baseline="0" dirty="0" err="1" smtClean="0"/>
                        <a:t>BitHealth</a:t>
                      </a:r>
                      <a:r>
                        <a:rPr lang="en-US" b="0" baseline="0" dirty="0" smtClean="0"/>
                        <a:t>, Gem, </a:t>
                      </a:r>
                      <a:r>
                        <a:rPr lang="en-US" b="0" baseline="0" dirty="0" err="1" smtClean="0"/>
                        <a:t>Tierion</a:t>
                      </a:r>
                      <a:endParaRPr lang="en-US" b="0" baseline="0" dirty="0" smtClean="0"/>
                    </a:p>
                    <a:p>
                      <a:r>
                        <a:rPr lang="en-US" b="1" baseline="0" dirty="0" smtClean="0"/>
                        <a:t>DNA recording- </a:t>
                      </a:r>
                      <a:r>
                        <a:rPr lang="en-US" b="0" baseline="0" dirty="0" err="1" smtClean="0"/>
                        <a:t>DNA.Bits</a:t>
                      </a:r>
                      <a:endParaRPr lang="en-IN" b="1" dirty="0"/>
                    </a:p>
                  </a:txBody>
                  <a:tcPr/>
                </a:tc>
              </a:tr>
            </a:tbl>
          </a:graphicData>
        </a:graphic>
      </p:graphicFrame>
      <p:graphicFrame>
        <p:nvGraphicFramePr>
          <p:cNvPr id="15" name="Table 14"/>
          <p:cNvGraphicFramePr>
            <a:graphicFrameLocks noGrp="1"/>
          </p:cNvGraphicFramePr>
          <p:nvPr/>
        </p:nvGraphicFramePr>
        <p:xfrm>
          <a:off x="4758557" y="1021869"/>
          <a:ext cx="2060884" cy="1089845"/>
        </p:xfrm>
        <a:graphic>
          <a:graphicData uri="http://schemas.openxmlformats.org/drawingml/2006/table">
            <a:tbl>
              <a:tblPr firstRow="1" bandRow="1">
                <a:tableStyleId>{FABFCF23-3B69-468F-B69F-88F6DE6A72F2}</a:tableStyleId>
              </a:tblPr>
              <a:tblGrid>
                <a:gridCol w="2060884"/>
              </a:tblGrid>
              <a:tr h="253240">
                <a:tc>
                  <a:txBody>
                    <a:bodyPr/>
                    <a:lstStyle/>
                    <a:p>
                      <a:r>
                        <a:rPr lang="en-US" dirty="0" smtClean="0"/>
                        <a:t>Ride Sharing</a:t>
                      </a:r>
                      <a:endParaRPr lang="en-IN" dirty="0"/>
                    </a:p>
                  </a:txBody>
                  <a:tcPr/>
                </a:tc>
              </a:tr>
              <a:tr h="785045">
                <a:tc>
                  <a:txBody>
                    <a:bodyPr/>
                    <a:lstStyle/>
                    <a:p>
                      <a:r>
                        <a:rPr lang="en-US" b="1" dirty="0" smtClean="0"/>
                        <a:t>Real-time Ridesharing: </a:t>
                      </a:r>
                      <a:r>
                        <a:rPr lang="en-US" b="0" dirty="0" err="1" smtClean="0"/>
                        <a:t>La’Zooz</a:t>
                      </a:r>
                      <a:r>
                        <a:rPr lang="en-US" b="0" dirty="0" smtClean="0"/>
                        <a:t> ,</a:t>
                      </a:r>
                      <a:r>
                        <a:rPr lang="en-US" b="0" baseline="0" dirty="0" smtClean="0"/>
                        <a:t> </a:t>
                      </a:r>
                      <a:r>
                        <a:rPr lang="en-IN" sz="1400" b="0" i="0" u="none" strike="noStrike" cap="none" dirty="0" smtClean="0">
                          <a:solidFill>
                            <a:schemeClr val="dk1"/>
                          </a:solidFill>
                          <a:latin typeface="+mn-lt"/>
                          <a:ea typeface="+mn-ea"/>
                          <a:cs typeface="+mn-cs"/>
                          <a:sym typeface="Arial"/>
                        </a:rPr>
                        <a:t>Arcade City</a:t>
                      </a:r>
                    </a:p>
                  </a:txBody>
                  <a:tcPr/>
                </a:tc>
              </a:tr>
            </a:tbl>
          </a:graphicData>
        </a:graphic>
      </p:graphicFrame>
      <p:graphicFrame>
        <p:nvGraphicFramePr>
          <p:cNvPr id="16" name="Table 15"/>
          <p:cNvGraphicFramePr>
            <a:graphicFrameLocks noGrp="1"/>
          </p:cNvGraphicFramePr>
          <p:nvPr/>
        </p:nvGraphicFramePr>
        <p:xfrm>
          <a:off x="6834877" y="3296570"/>
          <a:ext cx="1965960" cy="1326789"/>
        </p:xfrm>
        <a:graphic>
          <a:graphicData uri="http://schemas.openxmlformats.org/drawingml/2006/table">
            <a:tbl>
              <a:tblPr firstRow="1" bandRow="1">
                <a:tableStyleId>{FABFCF23-3B69-468F-B69F-88F6DE6A72F2}</a:tableStyleId>
              </a:tblPr>
              <a:tblGrid>
                <a:gridCol w="1965960"/>
              </a:tblGrid>
              <a:tr h="551862">
                <a:tc>
                  <a:txBody>
                    <a:bodyPr/>
                    <a:lstStyle/>
                    <a:p>
                      <a:r>
                        <a:rPr lang="en-US" dirty="0" smtClean="0"/>
                        <a:t>Asset</a:t>
                      </a:r>
                      <a:r>
                        <a:rPr lang="en-US" baseline="0" dirty="0" smtClean="0"/>
                        <a:t> Management</a:t>
                      </a:r>
                      <a:endParaRPr lang="en-IN" dirty="0"/>
                    </a:p>
                  </a:txBody>
                  <a:tcPr/>
                </a:tc>
              </a:tr>
              <a:tr h="774927">
                <a:tc>
                  <a:txBody>
                    <a:bodyPr/>
                    <a:lstStyle/>
                    <a:p>
                      <a:r>
                        <a:rPr lang="en-US" b="1" dirty="0" smtClean="0"/>
                        <a:t>Land</a:t>
                      </a:r>
                      <a:r>
                        <a:rPr lang="en-US" b="1" baseline="0" dirty="0" smtClean="0"/>
                        <a:t> Registration:</a:t>
                      </a:r>
                      <a:r>
                        <a:rPr lang="en-US" baseline="0" dirty="0" smtClean="0"/>
                        <a:t> </a:t>
                      </a:r>
                      <a:r>
                        <a:rPr lang="en-US" baseline="0" dirty="0" err="1" smtClean="0"/>
                        <a:t>Factom</a:t>
                      </a:r>
                      <a:endParaRPr lang="en-US" baseline="0" dirty="0" smtClean="0"/>
                    </a:p>
                    <a:p>
                      <a:endParaRPr lang="en-IN" dirty="0"/>
                    </a:p>
                  </a:txBody>
                  <a:tcPr/>
                </a:tc>
              </a:tr>
            </a:tbl>
          </a:graphicData>
        </a:graphic>
      </p:graphicFrame>
      <p:graphicFrame>
        <p:nvGraphicFramePr>
          <p:cNvPr id="17" name="Table 16"/>
          <p:cNvGraphicFramePr>
            <a:graphicFrameLocks noGrp="1"/>
          </p:cNvGraphicFramePr>
          <p:nvPr/>
        </p:nvGraphicFramePr>
        <p:xfrm>
          <a:off x="4868486" y="2249445"/>
          <a:ext cx="1887132" cy="2743200"/>
        </p:xfrm>
        <a:graphic>
          <a:graphicData uri="http://schemas.openxmlformats.org/drawingml/2006/table">
            <a:tbl>
              <a:tblPr firstRow="1" bandRow="1">
                <a:tableStyleId>{FABFCF23-3B69-468F-B69F-88F6DE6A72F2}</a:tableStyleId>
              </a:tblPr>
              <a:tblGrid>
                <a:gridCol w="1887132"/>
              </a:tblGrid>
              <a:tr h="263939">
                <a:tc>
                  <a:txBody>
                    <a:bodyPr/>
                    <a:lstStyle/>
                    <a:p>
                      <a:r>
                        <a:rPr lang="en-US" dirty="0" err="1" smtClean="0"/>
                        <a:t>Govt</a:t>
                      </a:r>
                      <a:r>
                        <a:rPr lang="en-US" dirty="0" smtClean="0"/>
                        <a:t> Sector</a:t>
                      </a:r>
                      <a:endParaRPr lang="en-IN" dirty="0"/>
                    </a:p>
                  </a:txBody>
                  <a:tcPr/>
                </a:tc>
              </a:tr>
              <a:tr h="1557241">
                <a:tc>
                  <a:txBody>
                    <a:bodyPr/>
                    <a:lstStyle/>
                    <a:p>
                      <a:r>
                        <a:rPr lang="en-US" b="1" dirty="0" smtClean="0"/>
                        <a:t>Voting: </a:t>
                      </a:r>
                      <a:r>
                        <a:rPr lang="en-US" b="0" dirty="0" err="1" smtClean="0"/>
                        <a:t>Democracy.Earth</a:t>
                      </a:r>
                      <a:r>
                        <a:rPr lang="en-US" b="0" dirty="0" smtClean="0"/>
                        <a:t>  follow.myvote.com- for voter registration, verification and counting</a:t>
                      </a:r>
                    </a:p>
                    <a:p>
                      <a:r>
                        <a:rPr lang="en-US" b="1" dirty="0" smtClean="0"/>
                        <a:t>Budgeting:</a:t>
                      </a:r>
                      <a:r>
                        <a:rPr lang="en-US" b="1" baseline="0" dirty="0" smtClean="0"/>
                        <a:t> </a:t>
                      </a:r>
                      <a:r>
                        <a:rPr lang="en-US" b="0" baseline="0" dirty="0" err="1" smtClean="0"/>
                        <a:t>Consensys</a:t>
                      </a:r>
                      <a:r>
                        <a:rPr lang="en-US" b="0" baseline="0" dirty="0" smtClean="0"/>
                        <a:t>- In Dubai</a:t>
                      </a:r>
                    </a:p>
                    <a:p>
                      <a:r>
                        <a:rPr lang="en-US" b="1" baseline="0" dirty="0" smtClean="0"/>
                        <a:t>Basic Income- </a:t>
                      </a:r>
                      <a:r>
                        <a:rPr lang="en-US" b="0" baseline="0" dirty="0" smtClean="0"/>
                        <a:t>Circles for universal basic income </a:t>
                      </a:r>
                      <a:endParaRPr lang="en-IN" b="0" dirty="0"/>
                    </a:p>
                  </a:txBody>
                  <a:tcPr/>
                </a:tc>
              </a:tr>
            </a:tbl>
          </a:graphicData>
        </a:graphic>
      </p:graphicFrame>
      <p:graphicFrame>
        <p:nvGraphicFramePr>
          <p:cNvPr id="18" name="Table 17"/>
          <p:cNvGraphicFramePr>
            <a:graphicFrameLocks noGrp="1"/>
          </p:cNvGraphicFramePr>
          <p:nvPr/>
        </p:nvGraphicFramePr>
        <p:xfrm>
          <a:off x="428822" y="3816712"/>
          <a:ext cx="1965960" cy="1117896"/>
        </p:xfrm>
        <a:graphic>
          <a:graphicData uri="http://schemas.openxmlformats.org/drawingml/2006/table">
            <a:tbl>
              <a:tblPr firstRow="1" bandRow="1">
                <a:tableStyleId>{FABFCF23-3B69-468F-B69F-88F6DE6A72F2}</a:tableStyleId>
              </a:tblPr>
              <a:tblGrid>
                <a:gridCol w="1965960"/>
              </a:tblGrid>
              <a:tr h="464975">
                <a:tc>
                  <a:txBody>
                    <a:bodyPr/>
                    <a:lstStyle/>
                    <a:p>
                      <a:r>
                        <a:rPr lang="en-US" dirty="0" smtClean="0"/>
                        <a:t>Energy Management</a:t>
                      </a:r>
                      <a:endParaRPr lang="en-IN" dirty="0"/>
                    </a:p>
                  </a:txBody>
                  <a:tcPr/>
                </a:tc>
              </a:tr>
              <a:tr h="652921">
                <a:tc>
                  <a:txBody>
                    <a:bodyPr/>
                    <a:lstStyle/>
                    <a:p>
                      <a:pPr marL="0" marR="0" lvl="2"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1" kern="1200" dirty="0" err="1" smtClean="0">
                          <a:solidFill>
                            <a:schemeClr val="tx1"/>
                          </a:solidFill>
                          <a:latin typeface="+mn-lt"/>
                          <a:ea typeface="+mn-ea"/>
                          <a:cs typeface="+mn-cs"/>
                        </a:rPr>
                        <a:t>TransactiveGrid</a:t>
                      </a:r>
                      <a:r>
                        <a:rPr lang="en-US" sz="1100" b="1" kern="1200" dirty="0" smtClean="0">
                          <a:solidFill>
                            <a:schemeClr val="tx1"/>
                          </a:solidFill>
                          <a:latin typeface="+mn-lt"/>
                          <a:ea typeface="+mn-ea"/>
                          <a:cs typeface="+mn-cs"/>
                        </a:rPr>
                        <a:t> and </a:t>
                      </a:r>
                      <a:r>
                        <a:rPr lang="en-US" sz="1100" b="1" kern="1200" dirty="0" err="1" smtClean="0">
                          <a:solidFill>
                            <a:schemeClr val="tx1"/>
                          </a:solidFill>
                          <a:latin typeface="+mn-lt"/>
                          <a:ea typeface="+mn-ea"/>
                          <a:cs typeface="+mn-cs"/>
                        </a:rPr>
                        <a:t>Ethereum</a:t>
                      </a:r>
                      <a:endParaRPr lang="en-US" sz="1100" b="1" kern="1200" dirty="0" smtClean="0">
                        <a:solidFill>
                          <a:schemeClr val="tx1"/>
                        </a:solidFill>
                        <a:latin typeface="+mn-lt"/>
                        <a:ea typeface="+mn-ea"/>
                        <a:cs typeface="+mn-cs"/>
                      </a:endParaRPr>
                    </a:p>
                    <a:p>
                      <a:endParaRPr lang="en-IN"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p:nvPr/>
        </p:nvSpPr>
        <p:spPr>
          <a:xfrm>
            <a:off x="241173" y="285750"/>
            <a:ext cx="8661654" cy="466344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 name="Shape 137"/>
          <p:cNvSpPr txBox="1">
            <a:spLocks noGrp="1"/>
          </p:cNvSpPr>
          <p:nvPr>
            <p:ph type="title"/>
          </p:nvPr>
        </p:nvSpPr>
        <p:spPr>
          <a:xfrm>
            <a:off x="278130" y="250467"/>
            <a:ext cx="9109710" cy="862053"/>
          </a:xfrm>
          <a:prstGeom prst="rect">
            <a:avLst/>
          </a:prstGeom>
          <a:noFill/>
          <a:ln>
            <a:noFill/>
          </a:ln>
        </p:spPr>
        <p:txBody>
          <a:bodyPr spcFirstLastPara="1" wrap="square" lIns="91425" tIns="45700" rIns="91425" bIns="45700" anchor="ctr" anchorCtr="0">
            <a:noAutofit/>
          </a:bodyPr>
          <a:lstStyle/>
          <a:p>
            <a:pPr marL="0" marR="0" lvl="0" indent="0" rtl="0">
              <a:lnSpc>
                <a:spcPct val="90000"/>
              </a:lnSpc>
              <a:spcBef>
                <a:spcPts val="0"/>
              </a:spcBef>
              <a:spcAft>
                <a:spcPts val="0"/>
              </a:spcAft>
              <a:buClr>
                <a:schemeClr val="accent1"/>
              </a:buClr>
              <a:buSzPts val="2800"/>
              <a:buFont typeface="Calibri"/>
              <a:buNone/>
            </a:pPr>
            <a:r>
              <a:rPr lang="en-US" sz="3600" dirty="0" smtClean="0">
                <a:solidFill>
                  <a:schemeClr val="accent1"/>
                </a:solidFill>
              </a:rPr>
              <a:t>Pros and Cons based on different Approaches</a:t>
            </a:r>
            <a:endParaRPr lang="en-US" sz="3600" dirty="0">
              <a:solidFill>
                <a:schemeClr val="accent1"/>
              </a:solidFill>
            </a:endParaRPr>
          </a:p>
        </p:txBody>
      </p:sp>
      <p:graphicFrame>
        <p:nvGraphicFramePr>
          <p:cNvPr id="7" name="Table 6"/>
          <p:cNvGraphicFramePr>
            <a:graphicFrameLocks noGrp="1"/>
          </p:cNvGraphicFramePr>
          <p:nvPr/>
        </p:nvGraphicFramePr>
        <p:xfrm>
          <a:off x="533400" y="1107180"/>
          <a:ext cx="3931920" cy="4036320"/>
        </p:xfrm>
        <a:graphic>
          <a:graphicData uri="http://schemas.openxmlformats.org/drawingml/2006/table">
            <a:tbl>
              <a:tblPr firstRow="1" bandRow="1">
                <a:tableStyleId>{69012ECD-51FC-41F1-AA8D-1B2483CD663E}</a:tableStyleId>
              </a:tblPr>
              <a:tblGrid>
                <a:gridCol w="3931920"/>
              </a:tblGrid>
              <a:tr h="402720">
                <a:tc>
                  <a:txBody>
                    <a:bodyPr/>
                    <a:lstStyle/>
                    <a:p>
                      <a:r>
                        <a:rPr lang="en-US" dirty="0" smtClean="0"/>
                        <a:t>PRO’s</a:t>
                      </a:r>
                      <a:endParaRPr lang="en-IN" dirty="0"/>
                    </a:p>
                  </a:txBody>
                  <a:tcPr/>
                </a:tc>
              </a:tr>
              <a:tr h="463965">
                <a:tc>
                  <a:txBody>
                    <a:bodyPr/>
                    <a:lstStyle/>
                    <a:p>
                      <a:r>
                        <a:rPr lang="en-US" sz="1400" dirty="0" smtClean="0"/>
                        <a:t>No need for middleman – banks, government or lawyers.</a:t>
                      </a:r>
                      <a:endParaRPr lang="en-IN" sz="1400" dirty="0"/>
                    </a:p>
                  </a:txBody>
                  <a:tcPr/>
                </a:tc>
              </a:tr>
              <a:tr h="655009">
                <a:tc>
                  <a:txBody>
                    <a:bodyPr/>
                    <a:lstStyle/>
                    <a:p>
                      <a:r>
                        <a:rPr lang="en-US" sz="1400" dirty="0" smtClean="0"/>
                        <a:t>1 Bitcoin = </a:t>
                      </a:r>
                      <a:r>
                        <a:rPr lang="en-IN" sz="1400" b="1" i="0" u="none" strike="noStrike" cap="none" dirty="0" smtClean="0">
                          <a:solidFill>
                            <a:schemeClr val="tx1"/>
                          </a:solidFill>
                          <a:latin typeface="+mn-lt"/>
                          <a:ea typeface="+mn-ea"/>
                          <a:cs typeface="+mn-cs"/>
                          <a:sym typeface="Arial"/>
                        </a:rPr>
                        <a:t>6925</a:t>
                      </a:r>
                      <a:r>
                        <a:rPr lang="en-IN" sz="1400" b="0" i="0" u="none" strike="noStrike" cap="none" dirty="0" smtClean="0">
                          <a:solidFill>
                            <a:schemeClr val="tx1"/>
                          </a:solidFill>
                          <a:latin typeface="+mn-lt"/>
                          <a:ea typeface="+mn-ea"/>
                          <a:cs typeface="+mn-cs"/>
                          <a:sym typeface="Arial"/>
                        </a:rPr>
                        <a:t> USD today, which has</a:t>
                      </a:r>
                      <a:r>
                        <a:rPr lang="en-IN" sz="1400" b="0" i="0" u="none" strike="noStrike" cap="none" baseline="0" dirty="0" smtClean="0">
                          <a:solidFill>
                            <a:schemeClr val="tx1"/>
                          </a:solidFill>
                          <a:latin typeface="+mn-lt"/>
                          <a:ea typeface="+mn-ea"/>
                          <a:cs typeface="+mn-cs"/>
                          <a:sym typeface="Arial"/>
                        </a:rPr>
                        <a:t> increased over time , and is expected to become </a:t>
                      </a:r>
                      <a:r>
                        <a:rPr lang="en-IN" sz="1400" b="0" i="0" u="none" strike="noStrike" cap="none" dirty="0" smtClean="0">
                          <a:solidFill>
                            <a:schemeClr val="tx1"/>
                          </a:solidFill>
                          <a:latin typeface="+mn-lt"/>
                          <a:ea typeface="+mn-ea"/>
                          <a:cs typeface="+mn-cs"/>
                          <a:sym typeface="Arial"/>
                        </a:rPr>
                        <a:t>$20260 in next two years.</a:t>
                      </a:r>
                      <a:endParaRPr lang="en-IN" sz="1400" dirty="0"/>
                    </a:p>
                  </a:txBody>
                  <a:tcPr/>
                </a:tc>
              </a:tr>
              <a:tr h="402720">
                <a:tc>
                  <a:txBody>
                    <a:bodyPr/>
                    <a:lstStyle/>
                    <a:p>
                      <a:r>
                        <a:rPr lang="en-US" sz="1400" dirty="0" smtClean="0"/>
                        <a:t>Transactions are verified by a huge P2P network</a:t>
                      </a:r>
                      <a:endParaRPr lang="en-IN" sz="1400" dirty="0"/>
                    </a:p>
                  </a:txBody>
                  <a:tcPr/>
                </a:tc>
              </a:tr>
              <a:tr h="402720">
                <a:tc>
                  <a:txBody>
                    <a:bodyPr/>
                    <a:lstStyle/>
                    <a:p>
                      <a:r>
                        <a:rPr lang="en-US" sz="1400" dirty="0" smtClean="0"/>
                        <a:t>Transactions are irreversible</a:t>
                      </a:r>
                      <a:endParaRPr lang="en-IN" sz="1400" dirty="0"/>
                    </a:p>
                  </a:txBody>
                  <a:tcPr/>
                </a:tc>
              </a:tr>
              <a:tr h="655009">
                <a:tc>
                  <a:txBody>
                    <a:bodyPr/>
                    <a:lstStyle/>
                    <a:p>
                      <a:r>
                        <a:rPr lang="en-US" sz="1400" dirty="0" smtClean="0"/>
                        <a:t>Anything</a:t>
                      </a:r>
                      <a:r>
                        <a:rPr lang="en-US" sz="1400" baseline="0" dirty="0" smtClean="0"/>
                        <a:t> with a value to it can be transferred and saved safely and confidentially - without any modification</a:t>
                      </a:r>
                      <a:endParaRPr lang="en-IN" sz="1400" dirty="0"/>
                    </a:p>
                  </a:txBody>
                  <a:tcPr/>
                </a:tc>
              </a:tr>
              <a:tr h="655009">
                <a:tc>
                  <a:txBody>
                    <a:bodyPr/>
                    <a:lstStyle/>
                    <a:p>
                      <a:r>
                        <a:rPr lang="en-US" sz="1400" dirty="0" smtClean="0"/>
                        <a:t>Cryptocurrency is not</a:t>
                      </a:r>
                      <a:r>
                        <a:rPr lang="en-US" sz="1400" baseline="0" dirty="0" smtClean="0"/>
                        <a:t> affected by economic crisis – (money in bank can be frozen in such crisis)</a:t>
                      </a:r>
                      <a:endParaRPr lang="en-IN" sz="1400" dirty="0"/>
                    </a:p>
                  </a:txBody>
                  <a:tcPr/>
                </a:tc>
              </a:tr>
            </a:tbl>
          </a:graphicData>
        </a:graphic>
      </p:graphicFrame>
      <p:graphicFrame>
        <p:nvGraphicFramePr>
          <p:cNvPr id="9" name="Table 8"/>
          <p:cNvGraphicFramePr>
            <a:graphicFrameLocks noGrp="1"/>
          </p:cNvGraphicFramePr>
          <p:nvPr/>
        </p:nvGraphicFramePr>
        <p:xfrm>
          <a:off x="4937760" y="1134110"/>
          <a:ext cx="3642360" cy="3307080"/>
        </p:xfrm>
        <a:graphic>
          <a:graphicData uri="http://schemas.openxmlformats.org/drawingml/2006/table">
            <a:tbl>
              <a:tblPr firstRow="1" bandRow="1">
                <a:tableStyleId>{69012ECD-51FC-41F1-AA8D-1B2483CD663E}</a:tableStyleId>
              </a:tblPr>
              <a:tblGrid>
                <a:gridCol w="3642360"/>
              </a:tblGrid>
              <a:tr h="370840">
                <a:tc>
                  <a:txBody>
                    <a:bodyPr/>
                    <a:lstStyle/>
                    <a:p>
                      <a:r>
                        <a:rPr lang="en-US" dirty="0" smtClean="0"/>
                        <a:t>CON’s</a:t>
                      </a:r>
                      <a:endParaRPr lang="en-IN" dirty="0"/>
                    </a:p>
                  </a:txBody>
                  <a:tcPr/>
                </a:tc>
              </a:tr>
              <a:tr h="370840">
                <a:tc>
                  <a:txBody>
                    <a:bodyPr/>
                    <a:lstStyle/>
                    <a:p>
                      <a:r>
                        <a:rPr lang="en-US" dirty="0" smtClean="0"/>
                        <a:t>Lot of resistance, because</a:t>
                      </a:r>
                      <a:r>
                        <a:rPr lang="en-US" baseline="0" dirty="0" smtClean="0"/>
                        <a:t> people are currently employer by the institutions that serve as intermediaries</a:t>
                      </a:r>
                      <a:endParaRPr lang="en-IN" dirty="0"/>
                    </a:p>
                  </a:txBody>
                  <a:tcPr/>
                </a:tc>
              </a:tr>
              <a:tr h="370840">
                <a:tc>
                  <a:txBody>
                    <a:bodyPr/>
                    <a:lstStyle/>
                    <a:p>
                      <a:r>
                        <a:rPr lang="en-US" dirty="0" smtClean="0"/>
                        <a:t>Scammers</a:t>
                      </a:r>
                      <a:r>
                        <a:rPr lang="en-US" baseline="0" dirty="0" smtClean="0"/>
                        <a:t> take advantage of anonymity of conducting transaction, e.g. can offer to multiply your </a:t>
                      </a:r>
                      <a:r>
                        <a:rPr lang="en-US" baseline="0" dirty="0" err="1" smtClean="0"/>
                        <a:t>bitcoin</a:t>
                      </a:r>
                      <a:r>
                        <a:rPr lang="en-US" baseline="0" dirty="0" smtClean="0"/>
                        <a:t> or </a:t>
                      </a:r>
                      <a:r>
                        <a:rPr lang="en-US" baseline="0" dirty="0" err="1" smtClean="0"/>
                        <a:t>Ransomeware</a:t>
                      </a:r>
                      <a:r>
                        <a:rPr lang="en-US" baseline="0" dirty="0" smtClean="0"/>
                        <a:t> malware</a:t>
                      </a:r>
                    </a:p>
                  </a:txBody>
                  <a:tcPr/>
                </a:tc>
              </a:tr>
              <a:tr h="370840">
                <a:tc>
                  <a:txBody>
                    <a:bodyPr/>
                    <a:lstStyle/>
                    <a:p>
                      <a:r>
                        <a:rPr lang="en-US" dirty="0" smtClean="0"/>
                        <a:t>Still</a:t>
                      </a:r>
                      <a:r>
                        <a:rPr lang="en-US" baseline="0" dirty="0" smtClean="0"/>
                        <a:t> possible to Hack or manipulate system.</a:t>
                      </a:r>
                      <a:endParaRPr lang="en-IN" dirty="0"/>
                    </a:p>
                  </a:txBody>
                  <a:tcPr/>
                </a:tc>
              </a:tr>
              <a:tr h="370840">
                <a:tc>
                  <a:txBody>
                    <a:bodyPr/>
                    <a:lstStyle/>
                    <a:p>
                      <a:r>
                        <a:rPr lang="en-US" dirty="0" smtClean="0"/>
                        <a:t>People still are unaware</a:t>
                      </a:r>
                      <a:r>
                        <a:rPr lang="en-US" baseline="0" dirty="0" smtClean="0"/>
                        <a:t> of cryptocurrency as a valid payment method like money</a:t>
                      </a:r>
                      <a:endParaRPr lang="en-IN" dirty="0"/>
                    </a:p>
                  </a:txBody>
                  <a:tcPr/>
                </a:tc>
              </a:tr>
              <a:tr h="370840">
                <a:tc>
                  <a:txBody>
                    <a:bodyPr/>
                    <a:lstStyle/>
                    <a:p>
                      <a:r>
                        <a:rPr lang="en-US" dirty="0" smtClean="0"/>
                        <a:t>Transactions are irreversible</a:t>
                      </a:r>
                      <a:endParaRPr lang="en-IN"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1"/>
        <p:cNvGrpSpPr/>
        <p:nvPr/>
      </p:nvGrpSpPr>
      <p:grpSpPr>
        <a:xfrm>
          <a:off x="0" y="0"/>
          <a:ext cx="0" cy="0"/>
          <a:chOff x="0" y="0"/>
          <a:chExt cx="0" cy="0"/>
        </a:xfrm>
      </p:grpSpPr>
      <p:sp>
        <p:nvSpPr>
          <p:cNvPr id="124" name="Rectangle 123">
            <a:extLst>
              <a:ext uri="{FF2B5EF4-FFF2-40B4-BE49-F238E27FC236}">
                <a16:creationId xmlns=""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241173" y="240030"/>
            <a:ext cx="8661654" cy="466344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Shape 182"/>
          <p:cNvSpPr txBox="1">
            <a:spLocks noGrp="1"/>
          </p:cNvSpPr>
          <p:nvPr>
            <p:ph type="title"/>
          </p:nvPr>
        </p:nvSpPr>
        <p:spPr>
          <a:xfrm>
            <a:off x="359410" y="324127"/>
            <a:ext cx="7748270" cy="1138913"/>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3200" kern="1200" dirty="0" smtClean="0">
                <a:solidFill>
                  <a:schemeClr val="accent1"/>
                </a:solidFill>
                <a:latin typeface="+mj-lt"/>
                <a:ea typeface="+mj-ea"/>
                <a:cs typeface="+mj-cs"/>
              </a:rPr>
              <a:t>On-going Development and Research Challenges</a:t>
            </a:r>
            <a:endParaRPr lang="en-US" sz="3200" kern="1200" dirty="0">
              <a:solidFill>
                <a:schemeClr val="accent1"/>
              </a:solidFill>
              <a:latin typeface="+mj-lt"/>
              <a:ea typeface="+mj-ea"/>
              <a:cs typeface="+mj-cs"/>
            </a:endParaRPr>
          </a:p>
        </p:txBody>
      </p:sp>
      <p:sp>
        <p:nvSpPr>
          <p:cNvPr id="183" name="Shape 183"/>
          <p:cNvSpPr txBox="1">
            <a:spLocks noGrp="1"/>
          </p:cNvSpPr>
          <p:nvPr>
            <p:ph type="body" idx="1"/>
          </p:nvPr>
        </p:nvSpPr>
        <p:spPr>
          <a:xfrm>
            <a:off x="577343" y="1356360"/>
            <a:ext cx="4238497" cy="3445232"/>
          </a:xfrm>
          <a:prstGeom prst="rect">
            <a:avLst/>
          </a:prstGeom>
        </p:spPr>
        <p:txBody>
          <a:bodyPr spcFirstLastPara="1" vert="horz" lIns="91440" tIns="45720" rIns="91440" bIns="45720" rtlCol="0" anchor="ctr" anchorCtr="0">
            <a:normAutofit/>
          </a:bodyPr>
          <a:lstStyle/>
          <a:p>
            <a:pPr marL="0" indent="-228600">
              <a:spcAft>
                <a:spcPts val="600"/>
              </a:spcAft>
            </a:pPr>
            <a:r>
              <a:rPr lang="en-US" sz="1600" b="1" kern="1200" dirty="0" smtClean="0">
                <a:solidFill>
                  <a:schemeClr val="tx1"/>
                </a:solidFill>
                <a:latin typeface="+mn-lt"/>
                <a:ea typeface="+mn-ea"/>
                <a:cs typeface="+mn-cs"/>
              </a:rPr>
              <a:t>Blockchain Thunder:</a:t>
            </a:r>
          </a:p>
          <a:p>
            <a:pPr marL="0" indent="-228600">
              <a:spcAft>
                <a:spcPts val="600"/>
              </a:spcAft>
              <a:buNone/>
            </a:pPr>
            <a:r>
              <a:rPr lang="en-IN" sz="1300" dirty="0" smtClean="0"/>
              <a:t>The technology enables users and vendors to send and receive payments without touching the main block chain. Even in the prototype phase, Thunder has the potential to facilitate secure, </a:t>
            </a:r>
            <a:r>
              <a:rPr lang="en-IN" sz="1300" dirty="0" err="1" smtClean="0"/>
              <a:t>trustless</a:t>
            </a:r>
            <a:r>
              <a:rPr lang="en-IN" sz="1300" dirty="0" smtClean="0"/>
              <a:t> and nearly instant payments, unleash the power of </a:t>
            </a:r>
            <a:r>
              <a:rPr lang="en-IN" sz="1300" dirty="0" err="1" smtClean="0"/>
              <a:t>microtransactions</a:t>
            </a:r>
            <a:r>
              <a:rPr lang="en-IN" sz="1300" dirty="0" smtClean="0"/>
              <a:t> and allow the network to handle heavy loads, and increase user privacy.</a:t>
            </a:r>
          </a:p>
          <a:p>
            <a:pPr marL="0" indent="-228600">
              <a:spcAft>
                <a:spcPts val="600"/>
              </a:spcAft>
            </a:pPr>
            <a:r>
              <a:rPr lang="en-IN" sz="1600" b="1" kern="1200" dirty="0" smtClean="0">
                <a:solidFill>
                  <a:schemeClr val="tx1"/>
                </a:solidFill>
                <a:latin typeface="+mn-lt"/>
                <a:ea typeface="+mn-ea"/>
                <a:cs typeface="+mn-cs"/>
              </a:rPr>
              <a:t>DIGITAL ASSET RESEARCH LAB</a:t>
            </a:r>
          </a:p>
          <a:p>
            <a:pPr marL="0" indent="-228600">
              <a:spcAft>
                <a:spcPts val="600"/>
              </a:spcAft>
              <a:buNone/>
            </a:pPr>
            <a:r>
              <a:rPr lang="en-IN" sz="1400" dirty="0" smtClean="0"/>
              <a:t>Blockchain recently partnered with the Centre for Cryptocurrency Research and Engineering (IC3RE) at Imperial College London to launch the Digital Asset Research Lab, a leading international centre for ongoing research and application activity related to cryptocurrency and block chain technology.</a:t>
            </a:r>
            <a:endParaRPr lang="en-US" sz="1300" kern="1200" dirty="0" smtClean="0">
              <a:solidFill>
                <a:schemeClr val="tx1"/>
              </a:solidFill>
              <a:latin typeface="+mn-lt"/>
              <a:ea typeface="+mn-ea"/>
              <a:cs typeface="+mn-cs"/>
            </a:endParaRPr>
          </a:p>
          <a:p>
            <a:pPr marL="457200" lvl="1" indent="-228600">
              <a:spcAft>
                <a:spcPts val="600"/>
              </a:spcAft>
              <a:buNone/>
            </a:pPr>
            <a:endParaRPr lang="en-US" sz="1300" kern="1200" dirty="0" smtClean="0">
              <a:solidFill>
                <a:schemeClr val="tx1"/>
              </a:solidFill>
              <a:latin typeface="+mn-lt"/>
              <a:ea typeface="+mn-ea"/>
              <a:cs typeface="+mn-cs"/>
            </a:endParaRPr>
          </a:p>
        </p:txBody>
      </p:sp>
      <p:sp>
        <p:nvSpPr>
          <p:cNvPr id="6" name="Shape 183"/>
          <p:cNvSpPr txBox="1">
            <a:spLocks/>
          </p:cNvSpPr>
          <p:nvPr/>
        </p:nvSpPr>
        <p:spPr>
          <a:xfrm>
            <a:off x="4905503" y="797254"/>
            <a:ext cx="4238497" cy="3170912"/>
          </a:xfrm>
          <a:prstGeom prst="rect">
            <a:avLst/>
          </a:prstGeom>
          <a:noFill/>
          <a:ln>
            <a:noFill/>
          </a:ln>
        </p:spPr>
        <p:txBody>
          <a:bodyPr spcFirstLastPara="1" vert="horz" wrap="square" lIns="91440" tIns="45720" rIns="91440" bIns="45720" rtlCol="0" anchor="ctr" anchorCtr="0">
            <a:normAutofit/>
          </a:bodyPr>
          <a:lstStyle/>
          <a:p>
            <a:pPr marL="0" marR="0" lvl="0" indent="-228600" algn="l" defTabSz="914400" rtl="0" eaLnBrk="1" fontAlgn="auto" latinLnBrk="0" hangingPunct="1">
              <a:lnSpc>
                <a:spcPct val="90000"/>
              </a:lnSpc>
              <a:spcBef>
                <a:spcPts val="0"/>
              </a:spcBef>
              <a:spcAft>
                <a:spcPts val="600"/>
              </a:spcAft>
              <a:buClr>
                <a:schemeClr val="dk1"/>
              </a:buClr>
              <a:buSzPts val="1800"/>
              <a:tabLst/>
              <a:defRPr/>
            </a:pPr>
            <a:r>
              <a:rPr kumimoji="0" lang="en-US" sz="1800" b="1" i="0" u="none" strike="noStrike" kern="0" cap="none" spc="0" normalizeH="0" baseline="0" noProof="0" dirty="0" smtClean="0">
                <a:ln>
                  <a:noFill/>
                </a:ln>
                <a:solidFill>
                  <a:schemeClr val="dk1"/>
                </a:solidFill>
                <a:effectLst/>
                <a:uLnTx/>
                <a:uFillTx/>
                <a:latin typeface="Calibri"/>
                <a:ea typeface="Calibri"/>
                <a:cs typeface="Calibri"/>
                <a:sym typeface="Calibri"/>
              </a:rPr>
              <a:t>Research</a:t>
            </a:r>
            <a:r>
              <a:rPr kumimoji="0" lang="en-US" sz="1800" b="1" i="0" u="none" strike="noStrike" kern="0" cap="none" spc="0" normalizeH="0" noProof="0" dirty="0" smtClean="0">
                <a:ln>
                  <a:noFill/>
                </a:ln>
                <a:solidFill>
                  <a:schemeClr val="dk1"/>
                </a:solidFill>
                <a:effectLst/>
                <a:uLnTx/>
                <a:uFillTx/>
                <a:latin typeface="Calibri"/>
                <a:ea typeface="Calibri"/>
                <a:cs typeface="Calibri"/>
                <a:sym typeface="Calibri"/>
              </a:rPr>
              <a:t> Challenges:</a:t>
            </a:r>
            <a:endParaRPr kumimoji="0" lang="en-IN" sz="1800" b="1" i="0" u="none" strike="noStrike" kern="0" cap="none" spc="0" normalizeH="0" baseline="0" noProof="0" dirty="0" smtClean="0">
              <a:ln>
                <a:noFill/>
              </a:ln>
              <a:solidFill>
                <a:schemeClr val="dk1"/>
              </a:solidFill>
              <a:effectLst/>
              <a:uLnTx/>
              <a:uFillTx/>
              <a:latin typeface="Calibri"/>
              <a:ea typeface="Calibri"/>
              <a:cs typeface="Calibri"/>
              <a:sym typeface="Calibri"/>
            </a:endParaRPr>
          </a:p>
          <a:p>
            <a:pPr marL="0" marR="0" lvl="0" indent="-228600" algn="l" defTabSz="914400" rtl="0" eaLnBrk="1" fontAlgn="auto" latinLnBrk="0" hangingPunct="1">
              <a:lnSpc>
                <a:spcPct val="90000"/>
              </a:lnSpc>
              <a:spcBef>
                <a:spcPts val="0"/>
              </a:spcBef>
              <a:spcAft>
                <a:spcPts val="600"/>
              </a:spcAft>
              <a:buClr>
                <a:schemeClr val="dk1"/>
              </a:buClr>
              <a:buSzPts val="1800"/>
              <a:buFont typeface="Arial"/>
              <a:buChar char="●"/>
              <a:tabLst/>
              <a:defRPr/>
            </a:pPr>
            <a:r>
              <a:rPr kumimoji="0" lang="en-IN" b="0" i="0" u="none" strike="noStrike" kern="0" cap="none" spc="0" normalizeH="0" baseline="0" noProof="0" dirty="0" smtClean="0">
                <a:ln>
                  <a:noFill/>
                </a:ln>
                <a:solidFill>
                  <a:schemeClr val="dk1"/>
                </a:solidFill>
                <a:effectLst/>
                <a:uLnTx/>
                <a:uFillTx/>
                <a:latin typeface="+mj-lt"/>
                <a:ea typeface="Calibri"/>
                <a:cs typeface="Calibri"/>
                <a:sym typeface="Calibri"/>
              </a:rPr>
              <a:t>Add</a:t>
            </a:r>
            <a:r>
              <a:rPr kumimoji="0" lang="en-IN" b="0" i="0" u="none" strike="noStrike" kern="0" cap="none" spc="0" normalizeH="0" noProof="0" dirty="0" smtClean="0">
                <a:ln>
                  <a:noFill/>
                </a:ln>
                <a:solidFill>
                  <a:schemeClr val="dk1"/>
                </a:solidFill>
                <a:effectLst/>
                <a:uLnTx/>
                <a:uFillTx/>
                <a:latin typeface="+mj-lt"/>
                <a:ea typeface="Calibri"/>
                <a:cs typeface="Calibri"/>
                <a:sym typeface="Calibri"/>
              </a:rPr>
              <a:t> new functionality to Blockchain</a:t>
            </a:r>
          </a:p>
          <a:p>
            <a:pPr lvl="3" indent="-228600">
              <a:lnSpc>
                <a:spcPct val="90000"/>
              </a:lnSpc>
              <a:spcAft>
                <a:spcPts val="600"/>
              </a:spcAft>
              <a:buClr>
                <a:schemeClr val="dk1"/>
              </a:buClr>
              <a:buSzPts val="1800"/>
            </a:pPr>
            <a:r>
              <a:rPr lang="en-US" noProof="0" dirty="0" smtClean="0">
                <a:solidFill>
                  <a:schemeClr val="dk1"/>
                </a:solidFill>
                <a:latin typeface="+mj-lt"/>
                <a:ea typeface="Calibri"/>
                <a:cs typeface="Calibri"/>
                <a:sym typeface="Calibri"/>
              </a:rPr>
              <a:t>                Store more info </a:t>
            </a:r>
            <a:endParaRPr lang="en-IN" baseline="0" dirty="0" smtClean="0">
              <a:solidFill>
                <a:schemeClr val="dk1"/>
              </a:solidFill>
              <a:latin typeface="+mj-lt"/>
              <a:ea typeface="+mn-ea"/>
              <a:cs typeface="+mn-cs"/>
              <a:sym typeface="Calibri"/>
            </a:endParaRPr>
          </a:p>
          <a:p>
            <a:pPr marL="0" marR="0" lvl="0" indent="-228600" algn="l" defTabSz="914400" rtl="0" eaLnBrk="1" fontAlgn="auto" latinLnBrk="0" hangingPunct="1">
              <a:lnSpc>
                <a:spcPct val="90000"/>
              </a:lnSpc>
              <a:spcBef>
                <a:spcPts val="0"/>
              </a:spcBef>
              <a:spcAft>
                <a:spcPts val="600"/>
              </a:spcAft>
              <a:buClr>
                <a:schemeClr val="dk1"/>
              </a:buClr>
              <a:buSzPts val="1800"/>
              <a:buFont typeface="Arial"/>
              <a:buChar char="●"/>
              <a:tabLst/>
              <a:defRPr/>
            </a:pPr>
            <a:r>
              <a:rPr kumimoji="0" lang="en-US" b="0" i="0" u="none" strike="noStrike" kern="1200" cap="none" spc="0" normalizeH="0" baseline="0" noProof="0" dirty="0" smtClean="0">
                <a:ln>
                  <a:noFill/>
                </a:ln>
                <a:solidFill>
                  <a:schemeClr val="tx1"/>
                </a:solidFill>
                <a:effectLst/>
                <a:uLnTx/>
                <a:uFillTx/>
                <a:latin typeface="+mj-lt"/>
                <a:ea typeface="+mn-ea"/>
                <a:cs typeface="+mn-cs"/>
                <a:sym typeface="Calibri"/>
              </a:rPr>
              <a:t>Require different settings than original Bitcoin</a:t>
            </a:r>
          </a:p>
          <a:p>
            <a:pPr marL="0" marR="0" lvl="0" indent="-228600" algn="l" defTabSz="914400" rtl="0" eaLnBrk="1" fontAlgn="auto" latinLnBrk="0" hangingPunct="1">
              <a:lnSpc>
                <a:spcPct val="90000"/>
              </a:lnSpc>
              <a:spcBef>
                <a:spcPts val="0"/>
              </a:spcBef>
              <a:spcAft>
                <a:spcPts val="600"/>
              </a:spcAft>
              <a:buClr>
                <a:schemeClr val="dk1"/>
              </a:buClr>
              <a:buSzPts val="1800"/>
              <a:buFont typeface="Arial"/>
              <a:buChar char="●"/>
              <a:tabLst/>
              <a:defRPr/>
            </a:pPr>
            <a:r>
              <a:rPr lang="en-US" kern="1200" dirty="0" smtClean="0">
                <a:solidFill>
                  <a:schemeClr val="tx1"/>
                </a:solidFill>
                <a:latin typeface="+mj-lt"/>
                <a:ea typeface="+mn-ea"/>
                <a:cs typeface="+mn-cs"/>
                <a:sym typeface="Calibri"/>
              </a:rPr>
              <a:t>Business solutions</a:t>
            </a:r>
          </a:p>
          <a:p>
            <a:pPr marL="0" marR="0" lvl="0" indent="-228600" algn="l" defTabSz="914400" rtl="0" eaLnBrk="1" fontAlgn="auto" latinLnBrk="0" hangingPunct="1">
              <a:lnSpc>
                <a:spcPct val="90000"/>
              </a:lnSpc>
              <a:spcBef>
                <a:spcPts val="0"/>
              </a:spcBef>
              <a:spcAft>
                <a:spcPts val="600"/>
              </a:spcAft>
              <a:buClr>
                <a:schemeClr val="dk1"/>
              </a:buClr>
              <a:buSzPts val="1800"/>
              <a:buFont typeface="Arial"/>
              <a:buChar char="●"/>
              <a:tabLst/>
              <a:defRPr/>
            </a:pPr>
            <a:r>
              <a:rPr kumimoji="0" lang="en-US" b="0" i="0" u="none" strike="noStrike" kern="1200" cap="none" spc="0" normalizeH="0" baseline="0" noProof="0" dirty="0" smtClean="0">
                <a:ln>
                  <a:noFill/>
                </a:ln>
                <a:solidFill>
                  <a:schemeClr val="tx1"/>
                </a:solidFill>
                <a:effectLst/>
                <a:uLnTx/>
                <a:uFillTx/>
                <a:latin typeface="+mj-lt"/>
                <a:ea typeface="+mn-ea"/>
                <a:cs typeface="+mn-cs"/>
                <a:sym typeface="Calibri"/>
              </a:rPr>
              <a:t>Make it scalable – size</a:t>
            </a:r>
            <a:r>
              <a:rPr kumimoji="0" lang="en-US" b="0" i="0" u="none" strike="noStrike" kern="1200" cap="none" spc="0" normalizeH="0" noProof="0" dirty="0" smtClean="0">
                <a:ln>
                  <a:noFill/>
                </a:ln>
                <a:solidFill>
                  <a:schemeClr val="tx1"/>
                </a:solidFill>
                <a:effectLst/>
                <a:uLnTx/>
                <a:uFillTx/>
                <a:latin typeface="+mj-lt"/>
                <a:ea typeface="+mn-ea"/>
                <a:cs typeface="+mn-cs"/>
                <a:sym typeface="Calibri"/>
              </a:rPr>
              <a:t> of transaction</a:t>
            </a:r>
            <a:endParaRPr kumimoji="0" lang="en-US" b="0" i="0" u="none" strike="noStrike" kern="1200" cap="none" spc="0" normalizeH="0" baseline="0" noProof="0" dirty="0" smtClean="0">
              <a:ln>
                <a:noFill/>
              </a:ln>
              <a:solidFill>
                <a:schemeClr val="tx1"/>
              </a:solidFill>
              <a:effectLst/>
              <a:uLnTx/>
              <a:uFillTx/>
              <a:latin typeface="+mj-lt"/>
              <a:ea typeface="+mn-ea"/>
              <a:cs typeface="+mn-cs"/>
              <a:sym typeface="Calibri"/>
            </a:endParaRPr>
          </a:p>
          <a:p>
            <a:pPr marL="0" marR="0" lvl="0" indent="-228600" algn="l" defTabSz="914400" rtl="0" eaLnBrk="1" fontAlgn="auto" latinLnBrk="0" hangingPunct="1">
              <a:lnSpc>
                <a:spcPct val="90000"/>
              </a:lnSpc>
              <a:spcBef>
                <a:spcPts val="0"/>
              </a:spcBef>
              <a:spcAft>
                <a:spcPts val="600"/>
              </a:spcAft>
              <a:buClr>
                <a:schemeClr val="dk1"/>
              </a:buClr>
              <a:buSzPts val="1800"/>
              <a:buFont typeface="Arial"/>
              <a:buChar char="●"/>
              <a:tabLst/>
              <a:defRPr/>
            </a:pPr>
            <a:r>
              <a:rPr lang="en-US" kern="1200" dirty="0" smtClean="0">
                <a:solidFill>
                  <a:schemeClr val="tx1"/>
                </a:solidFill>
                <a:latin typeface="+mj-lt"/>
                <a:ea typeface="+mn-ea"/>
                <a:cs typeface="+mn-cs"/>
                <a:sym typeface="Calibri"/>
              </a:rPr>
              <a:t>Use Blockchain to develop more utilities</a:t>
            </a:r>
            <a:endParaRPr kumimoji="0" lang="en-US" b="0" i="0" u="none" strike="noStrike" kern="1200" cap="none" spc="0" normalizeH="0" baseline="0" noProof="0" dirty="0" smtClean="0">
              <a:ln>
                <a:noFill/>
              </a:ln>
              <a:solidFill>
                <a:schemeClr val="tx1"/>
              </a:solidFill>
              <a:effectLst/>
              <a:uLnTx/>
              <a:uFillTx/>
              <a:latin typeface="+mj-lt"/>
              <a:ea typeface="+mn-ea"/>
              <a:cs typeface="+mn-cs"/>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5"/>
        <p:cNvGrpSpPr/>
        <p:nvPr/>
      </p:nvGrpSpPr>
      <p:grpSpPr>
        <a:xfrm>
          <a:off x="0" y="0"/>
          <a:ext cx="0" cy="0"/>
          <a:chOff x="0" y="0"/>
          <a:chExt cx="0" cy="0"/>
        </a:xfrm>
      </p:grpSpPr>
      <p:sp>
        <p:nvSpPr>
          <p:cNvPr id="118" name="Rectangle 117">
            <a:extLst>
              <a:ext uri="{FF2B5EF4-FFF2-40B4-BE49-F238E27FC236}">
                <a16:creationId xmlns=""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241173" y="240030"/>
            <a:ext cx="8661654" cy="466344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Shape 176"/>
          <p:cNvSpPr txBox="1">
            <a:spLocks noGrp="1"/>
          </p:cNvSpPr>
          <p:nvPr>
            <p:ph type="title"/>
          </p:nvPr>
        </p:nvSpPr>
        <p:spPr>
          <a:xfrm>
            <a:off x="369570" y="265707"/>
            <a:ext cx="6747510" cy="740133"/>
          </a:xfrm>
          <a:prstGeom prst="rect">
            <a:avLst/>
          </a:prstGeom>
        </p:spPr>
        <p:txBody>
          <a:bodyPr spcFirstLastPara="1" vert="horz" lIns="91440" tIns="45720" rIns="91440" bIns="45720" rtlCol="0" anchor="ctr" anchorCtr="0">
            <a:normAutofit/>
          </a:bodyPr>
          <a:lstStyle/>
          <a:p>
            <a:pPr lvl="0">
              <a:spcBef>
                <a:spcPct val="0"/>
              </a:spcBef>
            </a:pPr>
            <a:r>
              <a:rPr lang="en-US" sz="4000" kern="1200" dirty="0" smtClean="0">
                <a:solidFill>
                  <a:schemeClr val="accent1"/>
                </a:solidFill>
              </a:rPr>
              <a:t>Future of Blockchain</a:t>
            </a:r>
            <a:endParaRPr lang="en-US" sz="3700" kern="1200" dirty="0">
              <a:solidFill>
                <a:schemeClr val="accent1"/>
              </a:solidFill>
              <a:latin typeface="+mj-lt"/>
              <a:ea typeface="+mj-ea"/>
              <a:cs typeface="+mj-cs"/>
            </a:endParaRPr>
          </a:p>
        </p:txBody>
      </p:sp>
      <p:sp>
        <p:nvSpPr>
          <p:cNvPr id="177" name="Shape 177"/>
          <p:cNvSpPr txBox="1">
            <a:spLocks noGrp="1"/>
          </p:cNvSpPr>
          <p:nvPr>
            <p:ph type="body" idx="1"/>
          </p:nvPr>
        </p:nvSpPr>
        <p:spPr>
          <a:xfrm>
            <a:off x="535302" y="1271548"/>
            <a:ext cx="6387337" cy="3871952"/>
          </a:xfrm>
          <a:prstGeom prst="rect">
            <a:avLst/>
          </a:prstGeom>
        </p:spPr>
        <p:txBody>
          <a:bodyPr spcFirstLastPara="1" vert="horz" lIns="91440" tIns="45720" rIns="91440" bIns="45720" rtlCol="0" anchor="ctr" anchorCtr="0">
            <a:normAutofit fontScale="92500" lnSpcReduction="20000"/>
          </a:bodyPr>
          <a:lstStyle/>
          <a:p>
            <a:pPr marL="0" lvl="0" indent="-228600">
              <a:spcBef>
                <a:spcPts val="0"/>
              </a:spcBef>
              <a:spcAft>
                <a:spcPts val="600"/>
              </a:spcAft>
              <a:buFont typeface="Arial" panose="020B0604020202020204" pitchFamily="34" charset="0"/>
              <a:buChar char="•"/>
            </a:pPr>
            <a:r>
              <a:rPr lang="en-US" sz="1400" b="1" kern="1200" dirty="0" smtClean="0">
                <a:solidFill>
                  <a:schemeClr val="tx1"/>
                </a:solidFill>
                <a:latin typeface="+mn-lt"/>
                <a:ea typeface="+mn-ea"/>
                <a:cs typeface="+mn-cs"/>
              </a:rPr>
              <a:t>Industries that Blockchain is /will be disrupting in coming years:</a:t>
            </a:r>
          </a:p>
          <a:p>
            <a:pPr marL="457200" lvl="1" indent="-228600">
              <a:spcBef>
                <a:spcPts val="0"/>
              </a:spcBef>
              <a:spcAft>
                <a:spcPts val="600"/>
              </a:spcAft>
              <a:buFont typeface="Arial" panose="020B0604020202020204" pitchFamily="34" charset="0"/>
              <a:buChar char="•"/>
            </a:pPr>
            <a:r>
              <a:rPr lang="en-US" sz="1400" b="1" kern="1200" dirty="0" smtClean="0">
                <a:solidFill>
                  <a:schemeClr val="tx1"/>
                </a:solidFill>
                <a:latin typeface="+mn-lt"/>
                <a:ea typeface="+mn-ea"/>
                <a:cs typeface="+mn-cs"/>
              </a:rPr>
              <a:t>Forecast-</a:t>
            </a:r>
          </a:p>
          <a:p>
            <a:pPr marL="914400" lvl="2" indent="-228600">
              <a:spcBef>
                <a:spcPts val="0"/>
              </a:spcBef>
              <a:spcAft>
                <a:spcPts val="600"/>
              </a:spcAft>
              <a:buFont typeface="Arial" panose="020B0604020202020204" pitchFamily="34" charset="0"/>
              <a:buChar char="•"/>
            </a:pPr>
            <a:r>
              <a:rPr lang="en-US" sz="1100" kern="1200" dirty="0" smtClean="0">
                <a:solidFill>
                  <a:schemeClr val="tx1"/>
                </a:solidFill>
                <a:latin typeface="+mn-lt"/>
                <a:ea typeface="+mn-ea"/>
                <a:cs typeface="+mn-cs"/>
              </a:rPr>
              <a:t>Will change how we do research, consulting analysis and </a:t>
            </a:r>
            <a:r>
              <a:rPr lang="en-US" sz="1100" kern="1200" dirty="0" err="1" smtClean="0">
                <a:solidFill>
                  <a:schemeClr val="tx1"/>
                </a:solidFill>
                <a:latin typeface="+mn-lt"/>
                <a:ea typeface="+mn-ea"/>
                <a:cs typeface="+mn-cs"/>
              </a:rPr>
              <a:t>forcasting</a:t>
            </a:r>
            <a:endParaRPr lang="en-US" sz="1100" kern="1200" dirty="0" smtClean="0">
              <a:solidFill>
                <a:schemeClr val="tx1"/>
              </a:solidFill>
              <a:latin typeface="+mn-lt"/>
              <a:ea typeface="+mn-ea"/>
              <a:cs typeface="+mn-cs"/>
            </a:endParaRPr>
          </a:p>
          <a:p>
            <a:pPr marL="914400" lvl="2" indent="-228600">
              <a:spcBef>
                <a:spcPts val="0"/>
              </a:spcBef>
              <a:spcAft>
                <a:spcPts val="600"/>
              </a:spcAft>
              <a:buFont typeface="Arial" panose="020B0604020202020204" pitchFamily="34" charset="0"/>
              <a:buChar char="•"/>
            </a:pPr>
            <a:r>
              <a:rPr lang="en-US" sz="1100" kern="1200" dirty="0" smtClean="0">
                <a:solidFill>
                  <a:schemeClr val="tx1"/>
                </a:solidFill>
                <a:latin typeface="+mn-lt"/>
                <a:ea typeface="+mn-ea"/>
                <a:cs typeface="+mn-cs"/>
              </a:rPr>
              <a:t>Example= Augur, used to place bets in a decentralized way, bet on anything from sports, stocks to elections.</a:t>
            </a:r>
          </a:p>
          <a:p>
            <a:pPr marL="457200" lvl="1" indent="-228600">
              <a:spcBef>
                <a:spcPts val="0"/>
              </a:spcBef>
              <a:spcAft>
                <a:spcPts val="600"/>
              </a:spcAft>
              <a:buFont typeface="Arial" panose="020B0604020202020204" pitchFamily="34" charset="0"/>
              <a:buChar char="•"/>
            </a:pPr>
            <a:r>
              <a:rPr lang="en-US" sz="1400" b="1" kern="1200" dirty="0" smtClean="0">
                <a:solidFill>
                  <a:schemeClr val="tx1"/>
                </a:solidFill>
                <a:latin typeface="+mn-lt"/>
                <a:ea typeface="+mn-ea"/>
                <a:cs typeface="+mn-cs"/>
              </a:rPr>
              <a:t>IOT- </a:t>
            </a:r>
          </a:p>
          <a:p>
            <a:pPr marL="914400" lvl="2" indent="-228600">
              <a:spcBef>
                <a:spcPts val="0"/>
              </a:spcBef>
              <a:spcAft>
                <a:spcPts val="600"/>
              </a:spcAft>
              <a:buFont typeface="Arial" panose="020B0604020202020204" pitchFamily="34" charset="0"/>
              <a:buChar char="•"/>
            </a:pPr>
            <a:r>
              <a:rPr lang="en-US" sz="1100" b="1" kern="1200" dirty="0" smtClean="0">
                <a:solidFill>
                  <a:schemeClr val="tx1"/>
                </a:solidFill>
                <a:latin typeface="+mn-lt"/>
                <a:ea typeface="+mn-ea"/>
                <a:cs typeface="+mn-cs"/>
              </a:rPr>
              <a:t>Samsung and IBM want to create a decentralized network of IOT devices using </a:t>
            </a:r>
            <a:r>
              <a:rPr lang="en-US" sz="1100" b="1" kern="1200" dirty="0" err="1" smtClean="0">
                <a:solidFill>
                  <a:schemeClr val="tx1"/>
                </a:solidFill>
                <a:latin typeface="+mn-lt"/>
                <a:ea typeface="+mn-ea"/>
                <a:cs typeface="+mn-cs"/>
              </a:rPr>
              <a:t>blockchain</a:t>
            </a:r>
            <a:endParaRPr lang="en-US" sz="1100" b="1" kern="1200" dirty="0" smtClean="0">
              <a:solidFill>
                <a:schemeClr val="tx1"/>
              </a:solidFill>
              <a:latin typeface="+mn-lt"/>
              <a:ea typeface="+mn-ea"/>
              <a:cs typeface="+mn-cs"/>
            </a:endParaRPr>
          </a:p>
          <a:p>
            <a:pPr marL="914400" lvl="2" indent="-228600">
              <a:spcBef>
                <a:spcPts val="0"/>
              </a:spcBef>
              <a:spcAft>
                <a:spcPts val="600"/>
              </a:spcAft>
              <a:buFont typeface="Arial" panose="020B0604020202020204" pitchFamily="34" charset="0"/>
              <a:buChar char="•"/>
            </a:pPr>
            <a:r>
              <a:rPr lang="en-US" sz="1100" b="1" kern="1200" dirty="0" smtClean="0">
                <a:solidFill>
                  <a:schemeClr val="tx1"/>
                </a:solidFill>
                <a:latin typeface="+mn-lt"/>
                <a:ea typeface="+mn-ea"/>
                <a:cs typeface="+mn-cs"/>
              </a:rPr>
              <a:t>Will eliminate the need for central location to </a:t>
            </a:r>
            <a:r>
              <a:rPr lang="en-US" sz="1100" b="1" kern="1200" dirty="0" err="1" smtClean="0">
                <a:solidFill>
                  <a:schemeClr val="tx1"/>
                </a:solidFill>
                <a:latin typeface="+mn-lt"/>
                <a:ea typeface="+mn-ea"/>
                <a:cs typeface="+mn-cs"/>
              </a:rPr>
              <a:t>handel</a:t>
            </a:r>
            <a:r>
              <a:rPr lang="en-US" sz="1100" b="1" kern="1200" dirty="0" smtClean="0">
                <a:solidFill>
                  <a:schemeClr val="tx1"/>
                </a:solidFill>
                <a:latin typeface="+mn-lt"/>
                <a:ea typeface="+mn-ea"/>
                <a:cs typeface="+mn-cs"/>
              </a:rPr>
              <a:t> communication for IOT devices.</a:t>
            </a:r>
          </a:p>
          <a:p>
            <a:pPr marL="914400" lvl="2" indent="-228600">
              <a:spcBef>
                <a:spcPts val="0"/>
              </a:spcBef>
              <a:spcAft>
                <a:spcPts val="600"/>
              </a:spcAft>
              <a:buFont typeface="Arial" panose="020B0604020202020204" pitchFamily="34" charset="0"/>
              <a:buChar char="•"/>
            </a:pPr>
            <a:r>
              <a:rPr lang="en-US" sz="1100" b="1" kern="1200" dirty="0" smtClean="0">
                <a:solidFill>
                  <a:schemeClr val="tx1"/>
                </a:solidFill>
                <a:latin typeface="+mn-lt"/>
                <a:ea typeface="+mn-ea"/>
                <a:cs typeface="+mn-cs"/>
              </a:rPr>
              <a:t>Devices could communicate directly, update s/w, manage Bugs and monitor energy usage.</a:t>
            </a:r>
          </a:p>
          <a:p>
            <a:pPr marL="457200" lvl="1" indent="-228600">
              <a:spcBef>
                <a:spcPts val="0"/>
              </a:spcBef>
              <a:spcAft>
                <a:spcPts val="600"/>
              </a:spcAft>
              <a:buFont typeface="Arial" panose="020B0604020202020204" pitchFamily="34" charset="0"/>
              <a:buChar char="•"/>
            </a:pPr>
            <a:r>
              <a:rPr lang="en-US" sz="1400" b="1" kern="1200" dirty="0" smtClean="0">
                <a:solidFill>
                  <a:schemeClr val="tx1"/>
                </a:solidFill>
                <a:latin typeface="+mn-lt"/>
                <a:ea typeface="+mn-ea"/>
                <a:cs typeface="+mn-cs"/>
              </a:rPr>
              <a:t>Cloud Storage</a:t>
            </a:r>
          </a:p>
          <a:p>
            <a:pPr marL="914400" lvl="2" indent="-228600">
              <a:spcBef>
                <a:spcPts val="0"/>
              </a:spcBef>
              <a:spcAft>
                <a:spcPts val="600"/>
              </a:spcAft>
              <a:buFont typeface="Arial" panose="020B0604020202020204" pitchFamily="34" charset="0"/>
              <a:buChar char="•"/>
            </a:pPr>
            <a:r>
              <a:rPr lang="en-US" sz="1100" b="1" kern="1200" dirty="0" smtClean="0">
                <a:solidFill>
                  <a:schemeClr val="tx1"/>
                </a:solidFill>
                <a:latin typeface="+mn-lt"/>
                <a:ea typeface="+mn-ea"/>
                <a:cs typeface="+mn-cs"/>
              </a:rPr>
              <a:t>Using </a:t>
            </a:r>
            <a:r>
              <a:rPr lang="en-US" sz="1100" b="1" kern="1200" dirty="0" err="1" smtClean="0">
                <a:solidFill>
                  <a:schemeClr val="tx1"/>
                </a:solidFill>
                <a:latin typeface="+mn-lt"/>
                <a:ea typeface="+mn-ea"/>
                <a:cs typeface="+mn-cs"/>
              </a:rPr>
              <a:t>blockchain</a:t>
            </a:r>
            <a:r>
              <a:rPr lang="en-US" sz="1100" b="1" kern="1200" dirty="0" smtClean="0">
                <a:solidFill>
                  <a:schemeClr val="tx1"/>
                </a:solidFill>
                <a:latin typeface="+mn-lt"/>
                <a:ea typeface="+mn-ea"/>
                <a:cs typeface="+mn-cs"/>
              </a:rPr>
              <a:t> make cloud storage more secure from hacks</a:t>
            </a:r>
          </a:p>
          <a:p>
            <a:pPr marL="914400" lvl="2" indent="-228600">
              <a:spcBef>
                <a:spcPts val="0"/>
              </a:spcBef>
              <a:spcAft>
                <a:spcPts val="600"/>
              </a:spcAft>
              <a:buFont typeface="Arial" panose="020B0604020202020204" pitchFamily="34" charset="0"/>
              <a:buChar char="•"/>
            </a:pPr>
            <a:r>
              <a:rPr lang="en-US" sz="1100" b="1" kern="1200" dirty="0" smtClean="0">
                <a:solidFill>
                  <a:schemeClr val="tx1"/>
                </a:solidFill>
                <a:latin typeface="+mn-lt"/>
                <a:ea typeface="+mn-ea"/>
                <a:cs typeface="+mn-cs"/>
              </a:rPr>
              <a:t>Storj.io -&gt; Decentralized cloud storage</a:t>
            </a:r>
          </a:p>
          <a:p>
            <a:pPr marL="457200" lvl="1" indent="-228600">
              <a:spcBef>
                <a:spcPts val="0"/>
              </a:spcBef>
              <a:spcAft>
                <a:spcPts val="600"/>
              </a:spcAft>
              <a:buFont typeface="Arial" panose="020B0604020202020204" pitchFamily="34" charset="0"/>
              <a:buChar char="•"/>
            </a:pPr>
            <a:r>
              <a:rPr lang="en-US" sz="1400" b="1" kern="1200" dirty="0" smtClean="0">
                <a:solidFill>
                  <a:schemeClr val="tx1"/>
                </a:solidFill>
                <a:latin typeface="+mn-lt"/>
                <a:ea typeface="+mn-ea"/>
                <a:cs typeface="+mn-cs"/>
              </a:rPr>
              <a:t>Public Benefits:</a:t>
            </a:r>
          </a:p>
          <a:p>
            <a:pPr marL="914400" lvl="2" indent="-228600">
              <a:spcBef>
                <a:spcPts val="0"/>
              </a:spcBef>
              <a:spcAft>
                <a:spcPts val="600"/>
              </a:spcAft>
              <a:buFont typeface="Arial" panose="020B0604020202020204" pitchFamily="34" charset="0"/>
              <a:buChar char="•"/>
            </a:pPr>
            <a:r>
              <a:rPr lang="en-US" sz="1100" b="1" kern="1200" dirty="0" err="1" smtClean="0">
                <a:solidFill>
                  <a:schemeClr val="tx1"/>
                </a:solidFill>
                <a:latin typeface="+mn-lt"/>
                <a:ea typeface="+mn-ea"/>
                <a:cs typeface="+mn-cs"/>
              </a:rPr>
              <a:t>Govcoin</a:t>
            </a:r>
            <a:r>
              <a:rPr lang="en-US" sz="1100" b="1" kern="1200" dirty="0" smtClean="0">
                <a:solidFill>
                  <a:schemeClr val="tx1"/>
                </a:solidFill>
                <a:latin typeface="+mn-lt"/>
                <a:ea typeface="+mn-ea"/>
                <a:cs typeface="+mn-cs"/>
              </a:rPr>
              <a:t>- UK based company, helping the </a:t>
            </a:r>
            <a:r>
              <a:rPr lang="en-US" sz="1100" b="1" kern="1200" dirty="0" err="1" smtClean="0">
                <a:solidFill>
                  <a:schemeClr val="tx1"/>
                </a:solidFill>
                <a:latin typeface="+mn-lt"/>
                <a:ea typeface="+mn-ea"/>
                <a:cs typeface="+mn-cs"/>
              </a:rPr>
              <a:t>Govt</a:t>
            </a:r>
            <a:r>
              <a:rPr lang="en-US" sz="1100" b="1" kern="1200" dirty="0" smtClean="0">
                <a:solidFill>
                  <a:schemeClr val="tx1"/>
                </a:solidFill>
                <a:latin typeface="+mn-lt"/>
                <a:ea typeface="+mn-ea"/>
                <a:cs typeface="+mn-cs"/>
              </a:rPr>
              <a:t> to distribute public benefits </a:t>
            </a:r>
            <a:r>
              <a:rPr lang="en-US" sz="1100" b="1" kern="1200" smtClean="0">
                <a:solidFill>
                  <a:schemeClr val="tx1"/>
                </a:solidFill>
                <a:latin typeface="+mn-lt"/>
                <a:ea typeface="+mn-ea"/>
                <a:cs typeface="+mn-cs"/>
              </a:rPr>
              <a:t>using Blockchain</a:t>
            </a:r>
            <a:endParaRPr lang="en-US" sz="1100" b="1" kern="1200" dirty="0" smtClean="0">
              <a:solidFill>
                <a:schemeClr val="tx1"/>
              </a:solidFill>
              <a:latin typeface="+mn-lt"/>
              <a:ea typeface="+mn-ea"/>
              <a:cs typeface="+mn-cs"/>
            </a:endParaRPr>
          </a:p>
          <a:p>
            <a:pPr marL="457200" lvl="1" indent="-228600">
              <a:spcBef>
                <a:spcPts val="0"/>
              </a:spcBef>
              <a:spcAft>
                <a:spcPts val="600"/>
              </a:spcAft>
              <a:buFont typeface="Arial" panose="020B0604020202020204" pitchFamily="34" charset="0"/>
              <a:buChar char="•"/>
            </a:pPr>
            <a:r>
              <a:rPr lang="en-US" sz="1400" b="1" kern="1200" dirty="0" err="1" smtClean="0">
                <a:solidFill>
                  <a:schemeClr val="tx1"/>
                </a:solidFill>
                <a:latin typeface="+mn-lt"/>
                <a:ea typeface="+mn-ea"/>
                <a:cs typeface="+mn-cs"/>
              </a:rPr>
              <a:t>Realestate</a:t>
            </a:r>
            <a:endParaRPr lang="en-US" sz="800" kern="1200" dirty="0" smtClean="0">
              <a:solidFill>
                <a:schemeClr val="tx1"/>
              </a:solidFill>
              <a:latin typeface="+mn-lt"/>
              <a:ea typeface="+mn-ea"/>
              <a:cs typeface="+mn-cs"/>
            </a:endParaRPr>
          </a:p>
          <a:p>
            <a:pPr marL="914400" lvl="2" indent="-228600">
              <a:spcBef>
                <a:spcPts val="0"/>
              </a:spcBef>
              <a:spcAft>
                <a:spcPts val="600"/>
              </a:spcAft>
              <a:buFont typeface="Arial" panose="020B0604020202020204" pitchFamily="34" charset="0"/>
              <a:buChar char="•"/>
            </a:pPr>
            <a:r>
              <a:rPr lang="en-US" sz="1100" b="1" kern="1200" dirty="0" smtClean="0">
                <a:solidFill>
                  <a:schemeClr val="tx1"/>
                </a:solidFill>
                <a:latin typeface="+mn-lt"/>
                <a:ea typeface="+mn-ea"/>
                <a:cs typeface="+mn-cs"/>
              </a:rPr>
              <a:t>Ubiquity</a:t>
            </a:r>
          </a:p>
          <a:p>
            <a:pPr marL="457200" lvl="1" indent="-228600">
              <a:spcBef>
                <a:spcPts val="0"/>
              </a:spcBef>
              <a:spcAft>
                <a:spcPts val="600"/>
              </a:spcAft>
              <a:buFont typeface="Arial" panose="020B0604020202020204" pitchFamily="34" charset="0"/>
              <a:buChar char="•"/>
            </a:pPr>
            <a:r>
              <a:rPr lang="en-US" sz="1400" b="1" kern="1200" dirty="0" smtClean="0">
                <a:solidFill>
                  <a:schemeClr val="tx1"/>
                </a:solidFill>
                <a:latin typeface="+mn-lt"/>
                <a:ea typeface="+mn-ea"/>
                <a:cs typeface="+mn-cs"/>
              </a:rPr>
              <a:t>Charity:	</a:t>
            </a:r>
          </a:p>
          <a:p>
            <a:pPr marL="914400" lvl="2" indent="-228600">
              <a:spcBef>
                <a:spcPts val="0"/>
              </a:spcBef>
              <a:spcAft>
                <a:spcPts val="600"/>
              </a:spcAft>
              <a:buFont typeface="Arial" panose="020B0604020202020204" pitchFamily="34" charset="0"/>
              <a:buChar char="•"/>
            </a:pPr>
            <a:r>
              <a:rPr lang="en-US" sz="1100" b="1" kern="1200" dirty="0" err="1" smtClean="0">
                <a:solidFill>
                  <a:schemeClr val="tx1"/>
                </a:solidFill>
                <a:latin typeface="+mn-lt"/>
                <a:ea typeface="+mn-ea"/>
                <a:cs typeface="+mn-cs"/>
              </a:rPr>
              <a:t>Bitgive</a:t>
            </a:r>
            <a:r>
              <a:rPr lang="en-US" sz="1100" b="1" kern="1200" dirty="0" smtClean="0">
                <a:solidFill>
                  <a:schemeClr val="tx1"/>
                </a:solidFill>
                <a:latin typeface="+mn-lt"/>
                <a:ea typeface="+mn-ea"/>
                <a:cs typeface="+mn-cs"/>
              </a:rPr>
              <a:t>- Make sure no corruption </a:t>
            </a:r>
          </a:p>
          <a:p>
            <a:pPr marL="914400" lvl="2" indent="-228600">
              <a:spcBef>
                <a:spcPts val="0"/>
              </a:spcBef>
              <a:spcAft>
                <a:spcPts val="600"/>
              </a:spcAft>
              <a:buNone/>
            </a:pPr>
            <a:endParaRPr lang="en-US" sz="1100" b="1" kern="1200" dirty="0" smtClean="0">
              <a:solidFill>
                <a:schemeClr val="tx1"/>
              </a:solidFill>
              <a:latin typeface="+mn-lt"/>
              <a:ea typeface="+mn-ea"/>
              <a:cs typeface="+mn-cs"/>
            </a:endParaRPr>
          </a:p>
          <a:p>
            <a:pPr marL="457200" lvl="1" indent="-228600">
              <a:spcBef>
                <a:spcPts val="0"/>
              </a:spcBef>
              <a:spcAft>
                <a:spcPts val="600"/>
              </a:spcAft>
              <a:buFont typeface="Arial" panose="020B0604020202020204" pitchFamily="34" charset="0"/>
              <a:buChar char="•"/>
            </a:pPr>
            <a:endParaRPr lang="en-US" sz="1100" b="1" kern="1200" dirty="0" smtClean="0">
              <a:solidFill>
                <a:schemeClr val="tx1"/>
              </a:solidFill>
              <a:latin typeface="+mn-lt"/>
              <a:ea typeface="+mn-ea"/>
              <a:cs typeface="+mn-cs"/>
            </a:endParaRPr>
          </a:p>
          <a:p>
            <a:pPr marL="914400" lvl="2" indent="-228600">
              <a:spcBef>
                <a:spcPts val="0"/>
              </a:spcBef>
              <a:spcAft>
                <a:spcPts val="600"/>
              </a:spcAft>
              <a:buFont typeface="Arial" panose="020B0604020202020204" pitchFamily="34" charset="0"/>
              <a:buChar char="•"/>
            </a:pPr>
            <a:endParaRPr lang="en-US" sz="800" b="1" kern="1200" dirty="0" smtClean="0">
              <a:solidFill>
                <a:schemeClr val="tx1"/>
              </a:solidFill>
              <a:latin typeface="+mn-lt"/>
              <a:ea typeface="+mn-ea"/>
              <a:cs typeface="+mn-cs"/>
            </a:endParaRPr>
          </a:p>
          <a:p>
            <a:pPr marL="914400" lvl="2" indent="-228600">
              <a:spcBef>
                <a:spcPts val="0"/>
              </a:spcBef>
              <a:spcAft>
                <a:spcPts val="600"/>
              </a:spcAft>
              <a:buFont typeface="Arial" panose="020B0604020202020204" pitchFamily="34" charset="0"/>
              <a:buChar char="•"/>
            </a:pPr>
            <a:endParaRPr lang="en-US" sz="800" b="1" kern="1200" dirty="0">
              <a:solidFill>
                <a:schemeClr val="tx1"/>
              </a:solidFill>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
        <p:cNvGrpSpPr/>
        <p:nvPr/>
      </p:nvGrpSpPr>
      <p:grpSpPr>
        <a:xfrm>
          <a:off x="0" y="0"/>
          <a:ext cx="0" cy="0"/>
          <a:chOff x="0" y="0"/>
          <a:chExt cx="0" cy="0"/>
        </a:xfrm>
      </p:grpSpPr>
      <p:sp>
        <p:nvSpPr>
          <p:cNvPr id="188" name="Shape 188"/>
          <p:cNvSpPr/>
          <p:nvPr/>
        </p:nvSpPr>
        <p:spPr>
          <a:xfrm>
            <a:off x="241173" y="240030"/>
            <a:ext cx="8661654" cy="466344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89" name="Shape 189"/>
          <p:cNvCxnSpPr/>
          <p:nvPr/>
        </p:nvCxnSpPr>
        <p:spPr>
          <a:xfrm>
            <a:off x="3490722" y="1543050"/>
            <a:ext cx="0" cy="2057400"/>
          </a:xfrm>
          <a:prstGeom prst="straightConnector1">
            <a:avLst/>
          </a:prstGeom>
          <a:noFill/>
          <a:ln w="19050" cap="flat" cmpd="sng">
            <a:solidFill>
              <a:srgbClr val="262626"/>
            </a:solidFill>
            <a:prstDash val="solid"/>
            <a:miter lim="800000"/>
            <a:headEnd type="none" w="sm" len="sm"/>
            <a:tailEnd type="none" w="sm" len="sm"/>
          </a:ln>
        </p:spPr>
      </p:cxnSp>
      <p:sp>
        <p:nvSpPr>
          <p:cNvPr id="190" name="Shape 190"/>
          <p:cNvSpPr txBox="1">
            <a:spLocks noGrp="1"/>
          </p:cNvSpPr>
          <p:nvPr>
            <p:ph type="title"/>
          </p:nvPr>
        </p:nvSpPr>
        <p:spPr>
          <a:xfrm>
            <a:off x="628650" y="722907"/>
            <a:ext cx="2620771" cy="3697685"/>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accent1"/>
              </a:buClr>
              <a:buSzPts val="2800"/>
              <a:buFont typeface="Calibri"/>
              <a:buNone/>
            </a:pPr>
            <a:r>
              <a:rPr lang="en-US" sz="4100" b="0" i="0" u="none" strike="noStrike" cap="none">
                <a:solidFill>
                  <a:schemeClr val="accent1"/>
                </a:solidFill>
                <a:latin typeface="Calibri"/>
                <a:ea typeface="Calibri"/>
                <a:cs typeface="Calibri"/>
                <a:sym typeface="Calibri"/>
              </a:rPr>
              <a:t>References</a:t>
            </a:r>
            <a:endParaRPr/>
          </a:p>
        </p:txBody>
      </p:sp>
      <p:sp>
        <p:nvSpPr>
          <p:cNvPr id="191" name="Shape 191"/>
          <p:cNvSpPr txBox="1">
            <a:spLocks noGrp="1"/>
          </p:cNvSpPr>
          <p:nvPr>
            <p:ph type="body" idx="1"/>
          </p:nvPr>
        </p:nvSpPr>
        <p:spPr>
          <a:xfrm>
            <a:off x="3594100" y="774699"/>
            <a:ext cx="5346700" cy="3849093"/>
          </a:xfrm>
          <a:prstGeom prst="rect">
            <a:avLst/>
          </a:prstGeom>
          <a:noFill/>
          <a:ln>
            <a:noFill/>
          </a:ln>
        </p:spPr>
        <p:txBody>
          <a:bodyPr spcFirstLastPara="1" wrap="square" lIns="91425" tIns="45700" rIns="91425" bIns="45700" anchor="ctr" anchorCtr="0">
            <a:noAutofit/>
          </a:bodyPr>
          <a:lstStyle/>
          <a:p>
            <a:pPr lvl="0">
              <a:buNone/>
            </a:pPr>
            <a:r>
              <a:rPr lang="en-IN" sz="1000" dirty="0" smtClean="0">
                <a:latin typeface="+mj-lt"/>
              </a:rPr>
              <a:t>[1] 	Statistics for Identity theft/cybercrime as identified by Federal Trade Commission (FTC)</a:t>
            </a:r>
          </a:p>
          <a:p>
            <a:pPr>
              <a:buNone/>
            </a:pPr>
            <a:r>
              <a:rPr lang="en-IN" sz="1000" dirty="0" smtClean="0">
                <a:latin typeface="+mj-lt"/>
                <a:hlinkClick r:id="rId3"/>
              </a:rPr>
              <a:t>https://www.ftc.gov/news-events/press-releases/2017/03/ftc-releases-annual-summary-consumer-complaints</a:t>
            </a:r>
            <a:endParaRPr lang="en-IN" sz="1000" dirty="0" smtClean="0">
              <a:latin typeface="+mj-lt"/>
            </a:endParaRPr>
          </a:p>
          <a:p>
            <a:pPr>
              <a:buNone/>
            </a:pPr>
            <a:r>
              <a:rPr lang="en-IN" sz="1000" dirty="0" smtClean="0">
                <a:latin typeface="+mj-lt"/>
                <a:hlinkClick r:id="rId4"/>
              </a:rPr>
              <a:t>https</a:t>
            </a:r>
            <a:r>
              <a:rPr lang="en-IN" sz="1000" smtClean="0">
                <a:latin typeface="+mj-lt"/>
                <a:hlinkClick r:id="rId4"/>
              </a:rPr>
              <a:t>://www.iii.org/fact-statistic/facts-statistics-identity-theft-and-cybercrime</a:t>
            </a:r>
            <a:endParaRPr lang="en-IN" sz="1000" dirty="0" smtClean="0">
              <a:latin typeface="+mj-lt"/>
            </a:endParaRPr>
          </a:p>
          <a:p>
            <a:pPr lvl="0">
              <a:buNone/>
            </a:pPr>
            <a:r>
              <a:rPr lang="en-IN" sz="1000" dirty="0" smtClean="0">
                <a:latin typeface="+mj-lt"/>
              </a:rPr>
              <a:t>[2] 	Swan M. Blockchain: Blueprint for a New Economy. “ O’Reilly Media, Inc.”; 2015</a:t>
            </a:r>
          </a:p>
          <a:p>
            <a:pPr lvl="0">
              <a:buNone/>
            </a:pPr>
            <a:r>
              <a:rPr lang="en-IN" sz="1000" dirty="0" smtClean="0">
                <a:latin typeface="+mj-lt"/>
              </a:rPr>
              <a:t>[3]	</a:t>
            </a:r>
            <a:r>
              <a:rPr lang="en-IN" sz="1000" dirty="0" err="1" smtClean="0">
                <a:latin typeface="+mj-lt"/>
              </a:rPr>
              <a:t>Nakamoto</a:t>
            </a:r>
            <a:r>
              <a:rPr lang="en-IN" sz="1000" dirty="0" smtClean="0">
                <a:latin typeface="+mj-lt"/>
              </a:rPr>
              <a:t> S. </a:t>
            </a:r>
            <a:r>
              <a:rPr lang="en-IN" sz="1000" dirty="0" err="1" smtClean="0">
                <a:latin typeface="+mj-lt"/>
              </a:rPr>
              <a:t>Bitcoin</a:t>
            </a:r>
            <a:r>
              <a:rPr lang="en-IN" sz="1000" dirty="0" smtClean="0">
                <a:latin typeface="+mj-lt"/>
              </a:rPr>
              <a:t>: A peer-to-peer electronic cash system. Consulted. 2008;1(2012):28.</a:t>
            </a:r>
          </a:p>
          <a:p>
            <a:pPr lvl="0">
              <a:buNone/>
            </a:pPr>
            <a:r>
              <a:rPr lang="en-IN" sz="1000" dirty="0" smtClean="0">
                <a:latin typeface="+mj-lt"/>
                <a:hlinkClick r:id="rId5"/>
              </a:rPr>
              <a:t>https://link.springer.com/chapter/10.1007%2F978-1-4614-2110-8_2</a:t>
            </a:r>
            <a:endParaRPr lang="en-IN" sz="1000" dirty="0" smtClean="0">
              <a:latin typeface="+mj-lt"/>
            </a:endParaRPr>
          </a:p>
          <a:p>
            <a:pPr lvl="0">
              <a:buNone/>
            </a:pPr>
            <a:r>
              <a:rPr lang="en-IN" sz="1000" dirty="0" smtClean="0">
                <a:latin typeface="+mj-lt"/>
              </a:rPr>
              <a:t>[4]	</a:t>
            </a:r>
            <a:r>
              <a:rPr lang="en-IN" sz="1000" dirty="0" err="1" smtClean="0">
                <a:latin typeface="+mj-lt"/>
              </a:rPr>
              <a:t>Meti</a:t>
            </a:r>
            <a:r>
              <a:rPr lang="en-IN" sz="1000" dirty="0" smtClean="0">
                <a:latin typeface="+mj-lt"/>
              </a:rPr>
              <a:t>- Survey on Blockchain Technologies and services - Information Economy Division Commerce and Information Policy Bureau </a:t>
            </a:r>
          </a:p>
          <a:p>
            <a:pPr lvl="0">
              <a:buNone/>
            </a:pPr>
            <a:r>
              <a:rPr lang="en-IN" sz="1000" dirty="0" smtClean="0">
                <a:latin typeface="+mj-lt"/>
                <a:hlinkClick r:id="rId6"/>
              </a:rPr>
              <a:t>http://www.meti.go.jp/english/press/2016/pdf/0531_01e.pdf</a:t>
            </a:r>
            <a:endParaRPr lang="en-IN" sz="1000" dirty="0" smtClean="0">
              <a:latin typeface="+mj-lt"/>
            </a:endParaRPr>
          </a:p>
          <a:p>
            <a:pPr lvl="0">
              <a:buNone/>
            </a:pPr>
            <a:r>
              <a:rPr lang="en-IN" sz="1000" dirty="0" smtClean="0">
                <a:latin typeface="+mj-lt"/>
              </a:rPr>
              <a:t>[5]	Thesis by Satoshi Nakamoto – Bitcoin: P2P </a:t>
            </a:r>
            <a:r>
              <a:rPr lang="en-IN" sz="1000" dirty="0" smtClean="0">
                <a:latin typeface="+mj-lt"/>
                <a:hlinkClick r:id="rId7"/>
              </a:rPr>
              <a:t>https://bitcoin.org/bitcoin.pdf</a:t>
            </a:r>
            <a:endParaRPr lang="en-IN" sz="1000" dirty="0" smtClean="0">
              <a:latin typeface="+mj-lt"/>
            </a:endParaRPr>
          </a:p>
          <a:p>
            <a:pPr lvl="0">
              <a:buNone/>
            </a:pPr>
            <a:r>
              <a:rPr lang="en-IN" sz="1000" dirty="0" smtClean="0">
                <a:latin typeface="+mj-lt"/>
              </a:rPr>
              <a:t>[6]	Identity theft management </a:t>
            </a:r>
          </a:p>
          <a:p>
            <a:pPr lvl="0">
              <a:buNone/>
            </a:pPr>
            <a:r>
              <a:rPr lang="en-IN" sz="1000" dirty="0" smtClean="0">
                <a:latin typeface="+mj-lt"/>
                <a:hlinkClick r:id="rId8"/>
              </a:rPr>
              <a:t>https://medium.com/@philfrancis77/blockchain-the-byzantine-general-problem-and-the-future-of-identity-management-6b50a2eb815d</a:t>
            </a:r>
            <a:endParaRPr lang="en-IN" sz="1000" dirty="0" smtClean="0">
              <a:latin typeface="+mj-lt"/>
            </a:endParaRPr>
          </a:p>
          <a:p>
            <a:pPr lvl="0">
              <a:buNone/>
            </a:pPr>
            <a:r>
              <a:rPr lang="en-IN" sz="1000" dirty="0" smtClean="0">
                <a:latin typeface="+mj-lt"/>
              </a:rPr>
              <a:t>[7]	Blockchain implementations:</a:t>
            </a:r>
          </a:p>
          <a:p>
            <a:pPr lvl="0">
              <a:buNone/>
            </a:pPr>
            <a:r>
              <a:rPr lang="en-IN" sz="1000" dirty="0" smtClean="0">
                <a:latin typeface="+mj-lt"/>
              </a:rPr>
              <a:t> </a:t>
            </a:r>
            <a:r>
              <a:rPr lang="en-IN" sz="1000" dirty="0" smtClean="0">
                <a:latin typeface="+mj-lt"/>
                <a:hlinkClick r:id="rId9"/>
              </a:rPr>
              <a:t>https://medium.com/@gaurangtorvekar/7-blockchain-technologies-to-watch-out-for-in-2017-4b3fc7a85707</a:t>
            </a:r>
            <a:endParaRPr lang="en-IN" sz="1000" dirty="0" smtClean="0">
              <a:latin typeface="+mj-lt"/>
            </a:endParaRPr>
          </a:p>
          <a:p>
            <a:pPr marL="0" indent="-19050">
              <a:spcBef>
                <a:spcPts val="600"/>
              </a:spcBef>
              <a:buSzPts val="1400"/>
              <a:buNone/>
            </a:pPr>
            <a:r>
              <a:rPr lang="en-IN" sz="1000" dirty="0" smtClean="0">
                <a:latin typeface="+mj-lt"/>
              </a:rPr>
              <a:t>     [8]      19 Industries The Blockchain Will Disrupt</a:t>
            </a:r>
          </a:p>
          <a:p>
            <a:pPr marL="0" lvl="0" indent="-19050">
              <a:spcBef>
                <a:spcPts val="600"/>
              </a:spcBef>
              <a:buSzPts val="1400"/>
              <a:buNone/>
            </a:pPr>
            <a:r>
              <a:rPr lang="en-IN" sz="1000" dirty="0" smtClean="0">
                <a:latin typeface="+mj-lt"/>
                <a:hlinkClick r:id="rId10"/>
              </a:rPr>
              <a:t>      https://futurethinkers.org/industries-blockchain-disrupt/</a:t>
            </a:r>
            <a:endParaRPr lang="en-IN" sz="1000" dirty="0" smtClean="0">
              <a:latin typeface="+mj-lt"/>
            </a:endParaRPr>
          </a:p>
          <a:p>
            <a:pPr marL="0" lvl="0" indent="-19050">
              <a:spcBef>
                <a:spcPts val="600"/>
              </a:spcBef>
              <a:buSzPts val="1400"/>
              <a:buNone/>
            </a:pPr>
            <a:endParaRPr sz="9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
        <p:cNvGrpSpPr/>
        <p:nvPr/>
      </p:nvGrpSpPr>
      <p:grpSpPr>
        <a:xfrm>
          <a:off x="0" y="0"/>
          <a:ext cx="0" cy="0"/>
          <a:chOff x="0" y="0"/>
          <a:chExt cx="0" cy="0"/>
        </a:xfrm>
      </p:grpSpPr>
      <p:sp>
        <p:nvSpPr>
          <p:cNvPr id="188" name="Shape 188"/>
          <p:cNvSpPr/>
          <p:nvPr/>
        </p:nvSpPr>
        <p:spPr>
          <a:xfrm>
            <a:off x="330200" y="368300"/>
            <a:ext cx="8432926" cy="440690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0" name="Shape 190"/>
          <p:cNvSpPr txBox="1">
            <a:spLocks noGrp="1"/>
          </p:cNvSpPr>
          <p:nvPr>
            <p:ph type="title"/>
          </p:nvPr>
        </p:nvSpPr>
        <p:spPr>
          <a:xfrm>
            <a:off x="2533650" y="673100"/>
            <a:ext cx="3854450" cy="11938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accent1"/>
              </a:buClr>
              <a:buSzPts val="2800"/>
              <a:buFont typeface="Calibri"/>
              <a:buNone/>
            </a:pPr>
            <a:r>
              <a:rPr lang="en-US" sz="4400" b="1" dirty="0" smtClean="0"/>
              <a:t>THANK YOU!</a:t>
            </a:r>
            <a:endParaRPr sz="4400" b="1" dirty="0"/>
          </a:p>
        </p:txBody>
      </p:sp>
      <p:pic>
        <p:nvPicPr>
          <p:cNvPr id="1026" name="Picture 2"/>
          <p:cNvPicPr>
            <a:picLocks noChangeAspect="1" noChangeArrowheads="1"/>
          </p:cNvPicPr>
          <p:nvPr/>
        </p:nvPicPr>
        <p:blipFill>
          <a:blip r:embed="rId3"/>
          <a:srcRect/>
          <a:stretch>
            <a:fillRect/>
          </a:stretch>
        </p:blipFill>
        <p:spPr bwMode="auto">
          <a:xfrm>
            <a:off x="1816101" y="1685925"/>
            <a:ext cx="5600700" cy="25336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Shape 111"/>
          <p:cNvSpPr/>
          <p:nvPr/>
        </p:nvSpPr>
        <p:spPr>
          <a:xfrm>
            <a:off x="253873" y="214630"/>
            <a:ext cx="8661654" cy="466344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12" name="Shape 112"/>
          <p:cNvCxnSpPr/>
          <p:nvPr/>
        </p:nvCxnSpPr>
        <p:spPr>
          <a:xfrm>
            <a:off x="3490722" y="1543050"/>
            <a:ext cx="0" cy="2057400"/>
          </a:xfrm>
          <a:prstGeom prst="straightConnector1">
            <a:avLst/>
          </a:prstGeom>
          <a:noFill/>
          <a:ln w="19050" cap="flat" cmpd="sng">
            <a:solidFill>
              <a:srgbClr val="262626"/>
            </a:solidFill>
            <a:prstDash val="solid"/>
            <a:miter lim="800000"/>
            <a:headEnd type="none" w="sm" len="sm"/>
            <a:tailEnd type="none" w="sm" len="sm"/>
          </a:ln>
        </p:spPr>
      </p:cxnSp>
      <p:sp>
        <p:nvSpPr>
          <p:cNvPr id="113" name="Shape 113"/>
          <p:cNvSpPr txBox="1">
            <a:spLocks noGrp="1"/>
          </p:cNvSpPr>
          <p:nvPr>
            <p:ph type="title"/>
          </p:nvPr>
        </p:nvSpPr>
        <p:spPr>
          <a:xfrm>
            <a:off x="628650" y="722907"/>
            <a:ext cx="2620771" cy="3697685"/>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accent1"/>
              </a:buClr>
              <a:buSzPts val="2800"/>
              <a:buFont typeface="Calibri"/>
              <a:buNone/>
            </a:pPr>
            <a:r>
              <a:rPr lang="en-US" sz="4000" dirty="0" smtClean="0">
                <a:solidFill>
                  <a:srgbClr val="0070C0"/>
                </a:solidFill>
              </a:rPr>
              <a:t>Outline</a:t>
            </a:r>
            <a:endParaRPr sz="4000" dirty="0">
              <a:solidFill>
                <a:srgbClr val="0070C0"/>
              </a:solidFill>
            </a:endParaRPr>
          </a:p>
        </p:txBody>
      </p:sp>
      <p:sp>
        <p:nvSpPr>
          <p:cNvPr id="114" name="Shape 114"/>
          <p:cNvSpPr txBox="1">
            <a:spLocks noGrp="1"/>
          </p:cNvSpPr>
          <p:nvPr>
            <p:ph type="body" idx="1"/>
          </p:nvPr>
        </p:nvSpPr>
        <p:spPr>
          <a:xfrm>
            <a:off x="3695700" y="292100"/>
            <a:ext cx="4876800" cy="4394200"/>
          </a:xfrm>
          <a:prstGeom prst="rect">
            <a:avLst/>
          </a:prstGeom>
          <a:noFill/>
          <a:ln>
            <a:noFill/>
          </a:ln>
        </p:spPr>
        <p:txBody>
          <a:bodyPr spcFirstLastPara="1" wrap="square" lIns="91425" tIns="45700" rIns="91425" bIns="45700" anchor="ctr" anchorCtr="0">
            <a:noAutofit/>
          </a:bodyPr>
          <a:lstStyle/>
          <a:p>
            <a:pPr marL="457200" marR="0" lvl="0" indent="-228600" algn="l" rtl="0">
              <a:lnSpc>
                <a:spcPct val="90000"/>
              </a:lnSpc>
              <a:spcBef>
                <a:spcPts val="0"/>
              </a:spcBef>
              <a:spcAft>
                <a:spcPts val="0"/>
              </a:spcAft>
              <a:buClr>
                <a:schemeClr val="dk1"/>
              </a:buClr>
              <a:buSzPts val="1800"/>
              <a:buFont typeface="Arial"/>
              <a:buChar char="•"/>
            </a:pPr>
            <a:endParaRPr lang="en-US" dirty="0" smtClean="0"/>
          </a:p>
          <a:p>
            <a:pPr marL="457200" marR="0" lvl="0" indent="-228600" algn="l" rtl="0">
              <a:lnSpc>
                <a:spcPct val="90000"/>
              </a:lnSpc>
              <a:spcBef>
                <a:spcPts val="0"/>
              </a:spcBef>
              <a:spcAft>
                <a:spcPts val="0"/>
              </a:spcAft>
              <a:buClr>
                <a:schemeClr val="dk1"/>
              </a:buClr>
              <a:buSzPts val="1800"/>
              <a:buFont typeface="Arial"/>
              <a:buChar char="•"/>
            </a:pPr>
            <a:endParaRPr lang="en-US" dirty="0" smtClean="0"/>
          </a:p>
          <a:p>
            <a:pPr marL="457200" marR="0" lvl="0" indent="-228600" algn="l" rtl="0">
              <a:lnSpc>
                <a:spcPct val="90000"/>
              </a:lnSpc>
              <a:spcBef>
                <a:spcPts val="0"/>
              </a:spcBef>
              <a:spcAft>
                <a:spcPts val="0"/>
              </a:spcAft>
              <a:buClr>
                <a:schemeClr val="dk1"/>
              </a:buClr>
              <a:buSzPts val="1800"/>
              <a:buFont typeface="Arial"/>
              <a:buChar char="•"/>
            </a:pPr>
            <a:endParaRPr lang="en-US" dirty="0" smtClean="0"/>
          </a:p>
          <a:p>
            <a:pPr marL="457200" marR="0" lvl="0" indent="-228600" algn="l" rtl="0">
              <a:lnSpc>
                <a:spcPct val="90000"/>
              </a:lnSpc>
              <a:spcBef>
                <a:spcPts val="0"/>
              </a:spcBef>
              <a:spcAft>
                <a:spcPts val="0"/>
              </a:spcAft>
              <a:buClr>
                <a:schemeClr val="dk1"/>
              </a:buClr>
              <a:buSzPts val="1800"/>
              <a:buFont typeface="Arial"/>
              <a:buChar char="•"/>
            </a:pPr>
            <a:endParaRPr lang="en-US" dirty="0" smtClean="0"/>
          </a:p>
          <a:p>
            <a:pPr marL="457200" marR="0" lvl="0" indent="-228600" algn="l" rtl="0">
              <a:lnSpc>
                <a:spcPct val="90000"/>
              </a:lnSpc>
              <a:spcBef>
                <a:spcPts val="0"/>
              </a:spcBef>
              <a:spcAft>
                <a:spcPts val="0"/>
              </a:spcAft>
              <a:buClr>
                <a:schemeClr val="dk1"/>
              </a:buClr>
              <a:buSzPts val="1800"/>
              <a:buFont typeface="Arial"/>
              <a:buChar char="•"/>
            </a:pPr>
            <a:endParaRPr lang="en-US" dirty="0" smtClean="0"/>
          </a:p>
          <a:p>
            <a:pPr marL="457200" marR="0" lvl="0" indent="-228600" algn="l" rtl="0">
              <a:lnSpc>
                <a:spcPct val="90000"/>
              </a:lnSpc>
              <a:spcBef>
                <a:spcPts val="0"/>
              </a:spcBef>
              <a:spcAft>
                <a:spcPts val="0"/>
              </a:spcAft>
              <a:buClr>
                <a:schemeClr val="dk1"/>
              </a:buClr>
              <a:buSzPts val="1800"/>
              <a:buFont typeface="Arial"/>
              <a:buChar char="•"/>
            </a:pPr>
            <a:r>
              <a:rPr lang="en-US" dirty="0" smtClean="0"/>
              <a:t>Background</a:t>
            </a:r>
          </a:p>
          <a:p>
            <a:pPr marL="457200" marR="0" lvl="0" indent="-228600" algn="l" rtl="0">
              <a:lnSpc>
                <a:spcPct val="90000"/>
              </a:lnSpc>
              <a:spcBef>
                <a:spcPts val="0"/>
              </a:spcBef>
              <a:spcAft>
                <a:spcPts val="0"/>
              </a:spcAft>
              <a:buClr>
                <a:schemeClr val="dk1"/>
              </a:buClr>
              <a:buSzPts val="1800"/>
              <a:buFont typeface="Arial"/>
              <a:buChar char="•"/>
            </a:pPr>
            <a:r>
              <a:rPr lang="en-US" dirty="0" smtClean="0"/>
              <a:t>Purpose of Survey</a:t>
            </a:r>
          </a:p>
          <a:p>
            <a:pPr marL="457200" marR="0" lvl="0" indent="-228600" algn="l" rtl="0">
              <a:lnSpc>
                <a:spcPct val="90000"/>
              </a:lnSpc>
              <a:spcBef>
                <a:spcPts val="0"/>
              </a:spcBef>
              <a:spcAft>
                <a:spcPts val="0"/>
              </a:spcAft>
              <a:buClr>
                <a:schemeClr val="dk1"/>
              </a:buClr>
              <a:buSzPts val="1800"/>
              <a:buFont typeface="Arial"/>
              <a:buChar char="•"/>
            </a:pPr>
            <a:r>
              <a:rPr lang="en-US" dirty="0" smtClean="0"/>
              <a:t>Problem Statement</a:t>
            </a:r>
          </a:p>
          <a:p>
            <a:pPr marL="457200" marR="0" lvl="0" indent="-228600" algn="l" rtl="0">
              <a:lnSpc>
                <a:spcPct val="90000"/>
              </a:lnSpc>
              <a:spcBef>
                <a:spcPts val="0"/>
              </a:spcBef>
              <a:spcAft>
                <a:spcPts val="0"/>
              </a:spcAft>
              <a:buClr>
                <a:schemeClr val="dk1"/>
              </a:buClr>
              <a:buSzPts val="1800"/>
              <a:buFont typeface="Arial"/>
              <a:buChar char="•"/>
            </a:pPr>
            <a:r>
              <a:rPr lang="en-US" dirty="0" smtClean="0"/>
              <a:t>What is Blockchain Technology </a:t>
            </a:r>
          </a:p>
          <a:p>
            <a:pPr marL="457200" marR="0" lvl="0" indent="-228600" algn="l" rtl="0">
              <a:lnSpc>
                <a:spcPct val="90000"/>
              </a:lnSpc>
              <a:spcBef>
                <a:spcPts val="0"/>
              </a:spcBef>
              <a:spcAft>
                <a:spcPts val="0"/>
              </a:spcAft>
              <a:buClr>
                <a:schemeClr val="dk1"/>
              </a:buClr>
              <a:buSzPts val="1800"/>
              <a:buFont typeface="Arial"/>
              <a:buChar char="•"/>
            </a:pPr>
            <a:r>
              <a:rPr lang="en-US" dirty="0" smtClean="0"/>
              <a:t>Blockchain History</a:t>
            </a:r>
          </a:p>
          <a:p>
            <a:pPr marL="457200" marR="0" lvl="0" indent="-228600" algn="l" rtl="0">
              <a:lnSpc>
                <a:spcPct val="90000"/>
              </a:lnSpc>
              <a:spcBef>
                <a:spcPts val="0"/>
              </a:spcBef>
              <a:spcAft>
                <a:spcPts val="0"/>
              </a:spcAft>
              <a:buClr>
                <a:schemeClr val="dk1"/>
              </a:buClr>
              <a:buSzPts val="1800"/>
              <a:buFont typeface="Arial"/>
              <a:buChar char="•"/>
            </a:pPr>
            <a:r>
              <a:rPr lang="en-US" dirty="0" smtClean="0"/>
              <a:t>Components, Working and Properties</a:t>
            </a:r>
          </a:p>
          <a:p>
            <a:pPr marL="457200" marR="0" lvl="0" indent="-228600" algn="l" rtl="0">
              <a:lnSpc>
                <a:spcPct val="90000"/>
              </a:lnSpc>
              <a:spcBef>
                <a:spcPts val="0"/>
              </a:spcBef>
              <a:spcAft>
                <a:spcPts val="0"/>
              </a:spcAft>
              <a:buClr>
                <a:schemeClr val="dk1"/>
              </a:buClr>
              <a:buSzPts val="1800"/>
              <a:buFont typeface="Arial"/>
              <a:buChar char="•"/>
            </a:pPr>
            <a:r>
              <a:rPr lang="en-US" dirty="0" smtClean="0"/>
              <a:t>Different Approaches in Different Domains</a:t>
            </a:r>
          </a:p>
          <a:p>
            <a:pPr marL="457200" marR="0" lvl="0" indent="-228600" algn="l" rtl="0">
              <a:lnSpc>
                <a:spcPct val="90000"/>
              </a:lnSpc>
              <a:spcBef>
                <a:spcPts val="0"/>
              </a:spcBef>
              <a:spcAft>
                <a:spcPts val="0"/>
              </a:spcAft>
              <a:buClr>
                <a:schemeClr val="dk1"/>
              </a:buClr>
              <a:buSzPts val="1800"/>
              <a:buFont typeface="Arial"/>
              <a:buChar char="•"/>
            </a:pPr>
            <a:r>
              <a:rPr lang="en-US" dirty="0" smtClean="0"/>
              <a:t>Pros and Cons </a:t>
            </a:r>
          </a:p>
          <a:p>
            <a:pPr marL="457200" marR="0" lvl="0" indent="-228600" algn="l" rtl="0">
              <a:lnSpc>
                <a:spcPct val="90000"/>
              </a:lnSpc>
              <a:spcBef>
                <a:spcPts val="0"/>
              </a:spcBef>
              <a:spcAft>
                <a:spcPts val="0"/>
              </a:spcAft>
              <a:buClr>
                <a:schemeClr val="dk1"/>
              </a:buClr>
              <a:buSzPts val="1800"/>
              <a:buFont typeface="Arial"/>
              <a:buChar char="•"/>
            </a:pPr>
            <a:r>
              <a:rPr lang="en-US" dirty="0" smtClean="0"/>
              <a:t>On-going Development</a:t>
            </a:r>
          </a:p>
          <a:p>
            <a:pPr marL="457200" marR="0" lvl="0" indent="-228600" algn="l" rtl="0">
              <a:lnSpc>
                <a:spcPct val="90000"/>
              </a:lnSpc>
              <a:spcBef>
                <a:spcPts val="0"/>
              </a:spcBef>
              <a:spcAft>
                <a:spcPts val="0"/>
              </a:spcAft>
              <a:buClr>
                <a:schemeClr val="dk1"/>
              </a:buClr>
              <a:buSzPts val="1800"/>
              <a:buFont typeface="Arial"/>
              <a:buChar char="•"/>
            </a:pPr>
            <a:r>
              <a:rPr lang="en-US" dirty="0" smtClean="0"/>
              <a:t>Future of Blockchain</a:t>
            </a:r>
          </a:p>
          <a:p>
            <a:pPr marL="457200" marR="0" lvl="0" indent="-228600" algn="l" rtl="0">
              <a:lnSpc>
                <a:spcPct val="90000"/>
              </a:lnSpc>
              <a:spcBef>
                <a:spcPts val="0"/>
              </a:spcBef>
              <a:spcAft>
                <a:spcPts val="0"/>
              </a:spcAft>
              <a:buClr>
                <a:schemeClr val="dk1"/>
              </a:buClr>
              <a:buSzPts val="1800"/>
              <a:buFont typeface="Arial"/>
              <a:buChar char="•"/>
            </a:pPr>
            <a:r>
              <a:rPr lang="en-US" dirty="0" smtClean="0"/>
              <a:t>Q&amp;A</a:t>
            </a:r>
          </a:p>
          <a:p>
            <a:pPr marL="457200" marR="0" lvl="0" indent="-228600" algn="l" rtl="0">
              <a:lnSpc>
                <a:spcPct val="90000"/>
              </a:lnSpc>
              <a:spcBef>
                <a:spcPts val="0"/>
              </a:spcBef>
              <a:spcAft>
                <a:spcPts val="0"/>
              </a:spcAft>
              <a:buClr>
                <a:schemeClr val="dk1"/>
              </a:buClr>
              <a:buSzPts val="1800"/>
              <a:buFont typeface="Arial"/>
              <a:buChar char="•"/>
            </a:pPr>
            <a:endParaRPr lang="en-US" dirty="0" smtClean="0"/>
          </a:p>
          <a:p>
            <a:pPr marL="457200" marR="0" lvl="0" indent="-228600" algn="l" rtl="0">
              <a:lnSpc>
                <a:spcPct val="90000"/>
              </a:lnSpc>
              <a:spcBef>
                <a:spcPts val="0"/>
              </a:spcBef>
              <a:spcAft>
                <a:spcPts val="0"/>
              </a:spcAft>
              <a:buClr>
                <a:schemeClr val="dk1"/>
              </a:buClr>
              <a:buSzPts val="1800"/>
              <a:buFont typeface="Arial"/>
              <a:buChar char="•"/>
            </a:pPr>
            <a:endParaRPr lang="en-US" dirty="0" smtClean="0"/>
          </a:p>
          <a:p>
            <a:pPr marL="457200" marR="0" lvl="0" indent="-228600" algn="l" rtl="0">
              <a:lnSpc>
                <a:spcPct val="90000"/>
              </a:lnSpc>
              <a:spcBef>
                <a:spcPts val="0"/>
              </a:spcBef>
              <a:spcAft>
                <a:spcPts val="0"/>
              </a:spcAft>
              <a:buClr>
                <a:schemeClr val="dk1"/>
              </a:buClr>
              <a:buSzPts val="1800"/>
              <a:buFont typeface="Arial"/>
              <a:buChar char="•"/>
            </a:pPr>
            <a:endParaRPr lang="en-US" dirty="0" smtClean="0"/>
          </a:p>
          <a:p>
            <a:pPr marL="457200" marR="0" lvl="0" indent="-228600" algn="l" rtl="0">
              <a:lnSpc>
                <a:spcPct val="90000"/>
              </a:lnSpc>
              <a:spcBef>
                <a:spcPts val="0"/>
              </a:spcBef>
              <a:spcAft>
                <a:spcPts val="0"/>
              </a:spcAft>
              <a:buClr>
                <a:schemeClr val="dk1"/>
              </a:buClr>
              <a:buSzPts val="1800"/>
              <a:buFont typeface="Arial"/>
              <a:buChar char="•"/>
            </a:pPr>
            <a:endParaRPr lang="en-US" dirty="0" smtClean="0"/>
          </a:p>
          <a:p>
            <a:pPr marL="457200" marR="0" lvl="0" indent="-228600" algn="l" rtl="0">
              <a:lnSpc>
                <a:spcPct val="90000"/>
              </a:lnSpc>
              <a:spcBef>
                <a:spcPts val="0"/>
              </a:spcBef>
              <a:spcAft>
                <a:spcPts val="0"/>
              </a:spcAft>
              <a:buClr>
                <a:schemeClr val="dk1"/>
              </a:buClr>
              <a:buSzPts val="1800"/>
              <a:buFont typeface="Arial"/>
              <a:buChar char="•"/>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Shape 111"/>
          <p:cNvSpPr/>
          <p:nvPr/>
        </p:nvSpPr>
        <p:spPr>
          <a:xfrm>
            <a:off x="241173" y="240030"/>
            <a:ext cx="8661654" cy="466344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12" name="Shape 112"/>
          <p:cNvCxnSpPr/>
          <p:nvPr/>
        </p:nvCxnSpPr>
        <p:spPr>
          <a:xfrm>
            <a:off x="3490722" y="1543050"/>
            <a:ext cx="0" cy="2057400"/>
          </a:xfrm>
          <a:prstGeom prst="straightConnector1">
            <a:avLst/>
          </a:prstGeom>
          <a:noFill/>
          <a:ln w="19050" cap="flat" cmpd="sng">
            <a:solidFill>
              <a:srgbClr val="262626"/>
            </a:solidFill>
            <a:prstDash val="solid"/>
            <a:miter lim="800000"/>
            <a:headEnd type="none" w="sm" len="sm"/>
            <a:tailEnd type="none" w="sm" len="sm"/>
          </a:ln>
        </p:spPr>
      </p:cxnSp>
      <p:sp>
        <p:nvSpPr>
          <p:cNvPr id="113" name="Shape 113"/>
          <p:cNvSpPr txBox="1">
            <a:spLocks noGrp="1"/>
          </p:cNvSpPr>
          <p:nvPr>
            <p:ph type="title"/>
          </p:nvPr>
        </p:nvSpPr>
        <p:spPr>
          <a:xfrm>
            <a:off x="628650" y="722907"/>
            <a:ext cx="2620771" cy="3697685"/>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accent1"/>
              </a:buClr>
              <a:buSzPts val="2800"/>
              <a:buFont typeface="Calibri"/>
              <a:buNone/>
            </a:pPr>
            <a:r>
              <a:rPr lang="en-US" sz="3600" dirty="0" smtClean="0">
                <a:solidFill>
                  <a:schemeClr val="accent1"/>
                </a:solidFill>
              </a:rPr>
              <a:t>Background</a:t>
            </a:r>
            <a:endParaRPr sz="3200" dirty="0"/>
          </a:p>
        </p:txBody>
      </p:sp>
      <p:sp>
        <p:nvSpPr>
          <p:cNvPr id="114" name="Shape 114"/>
          <p:cNvSpPr txBox="1">
            <a:spLocks noGrp="1"/>
          </p:cNvSpPr>
          <p:nvPr>
            <p:ph type="body" idx="1"/>
          </p:nvPr>
        </p:nvSpPr>
        <p:spPr>
          <a:xfrm>
            <a:off x="3706623" y="393700"/>
            <a:ext cx="4783327" cy="4394201"/>
          </a:xfrm>
          <a:prstGeom prst="rect">
            <a:avLst/>
          </a:prstGeom>
          <a:noFill/>
          <a:ln>
            <a:noFill/>
          </a:ln>
        </p:spPr>
        <p:txBody>
          <a:bodyPr spcFirstLastPara="1" wrap="square" lIns="91425" tIns="45700" rIns="91425" bIns="45700" anchor="ctr" anchorCtr="0">
            <a:noAutofit/>
          </a:bodyPr>
          <a:lstStyle/>
          <a:p>
            <a:pPr marL="457200" marR="0" lvl="0" indent="-228600" algn="l" rtl="0">
              <a:lnSpc>
                <a:spcPct val="90000"/>
              </a:lnSpc>
              <a:spcBef>
                <a:spcPts val="0"/>
              </a:spcBef>
              <a:spcAft>
                <a:spcPts val="0"/>
              </a:spcAft>
              <a:buClr>
                <a:schemeClr val="dk1"/>
              </a:buClr>
              <a:buSzPts val="1800"/>
              <a:buFont typeface="Arial"/>
              <a:buChar char="•"/>
            </a:pPr>
            <a:endParaRPr lang="en-US" dirty="0" smtClean="0"/>
          </a:p>
          <a:p>
            <a:pPr marL="457200" marR="0" lvl="0" indent="-228600" algn="just" rtl="0">
              <a:lnSpc>
                <a:spcPct val="90000"/>
              </a:lnSpc>
              <a:spcBef>
                <a:spcPts val="0"/>
              </a:spcBef>
              <a:spcAft>
                <a:spcPts val="0"/>
              </a:spcAft>
              <a:buClr>
                <a:schemeClr val="dk1"/>
              </a:buClr>
              <a:buSzPts val="1800"/>
              <a:buFont typeface="Arial"/>
              <a:buChar char="•"/>
            </a:pPr>
            <a:r>
              <a:rPr lang="en-US" dirty="0" smtClean="0"/>
              <a:t>Since Bitcoin- as first application of Blockchain technology has received recognition throughout the world and has proven to be decentralized solution for financial industries.</a:t>
            </a:r>
          </a:p>
          <a:p>
            <a:pPr marL="457200" marR="0" lvl="0" indent="-228600" algn="just" rtl="0">
              <a:lnSpc>
                <a:spcPct val="90000"/>
              </a:lnSpc>
              <a:spcBef>
                <a:spcPts val="0"/>
              </a:spcBef>
              <a:spcAft>
                <a:spcPts val="0"/>
              </a:spcAft>
              <a:buClr>
                <a:schemeClr val="dk1"/>
              </a:buClr>
              <a:buSzPts val="1800"/>
              <a:buNone/>
            </a:pPr>
            <a:endParaRPr lang="en-US" dirty="0" smtClean="0"/>
          </a:p>
          <a:p>
            <a:pPr marL="457200" marR="0" lvl="0" indent="-228600" algn="just" rtl="0">
              <a:lnSpc>
                <a:spcPct val="90000"/>
              </a:lnSpc>
              <a:spcBef>
                <a:spcPts val="0"/>
              </a:spcBef>
              <a:spcAft>
                <a:spcPts val="0"/>
              </a:spcAft>
              <a:buClr>
                <a:schemeClr val="dk1"/>
              </a:buClr>
              <a:buSzPts val="1800"/>
              <a:buFont typeface="Arial"/>
              <a:buChar char="•"/>
            </a:pPr>
            <a:r>
              <a:rPr lang="en-US" dirty="0" smtClean="0"/>
              <a:t>It is believed that Blockchain has a potential to become an asset for non-financial industries too, with its features, such as:</a:t>
            </a:r>
          </a:p>
          <a:p>
            <a:pPr lvl="1" indent="-228600" algn="just">
              <a:spcBef>
                <a:spcPts val="0"/>
              </a:spcBef>
              <a:buSzPts val="1800"/>
              <a:buFont typeface="Arial"/>
              <a:buChar char="•"/>
            </a:pPr>
            <a:r>
              <a:rPr lang="en-US" dirty="0" smtClean="0"/>
              <a:t>No downtime required</a:t>
            </a:r>
            <a:endParaRPr lang="en-IN" dirty="0" smtClean="0"/>
          </a:p>
          <a:p>
            <a:pPr lvl="1" indent="-228600" algn="just">
              <a:spcBef>
                <a:spcPts val="0"/>
              </a:spcBef>
              <a:buSzPts val="1800"/>
              <a:buFont typeface="Arial"/>
              <a:buChar char="•"/>
            </a:pPr>
            <a:r>
              <a:rPr lang="en-US" dirty="0" smtClean="0"/>
              <a:t>Makes falsification extremely hard</a:t>
            </a:r>
            <a:endParaRPr lang="en-IN" dirty="0" smtClean="0"/>
          </a:p>
          <a:p>
            <a:pPr lvl="1" indent="-228600" algn="just">
              <a:spcBef>
                <a:spcPts val="0"/>
              </a:spcBef>
              <a:buSzPts val="1800"/>
              <a:buFont typeface="Arial"/>
              <a:buChar char="•"/>
            </a:pPr>
            <a:r>
              <a:rPr lang="en-US" dirty="0" smtClean="0"/>
              <a:t>Inexpensive system.</a:t>
            </a:r>
            <a:endParaRPr lang="en-IN" dirty="0" smtClean="0"/>
          </a:p>
          <a:p>
            <a:pPr lvl="1" indent="-228600" algn="just">
              <a:spcBef>
                <a:spcPts val="0"/>
              </a:spcBef>
              <a:buSzPts val="1800"/>
              <a:buFont typeface="Arial"/>
              <a:buChar char="•"/>
            </a:pPr>
            <a:endParaRPr lang="en-US" dirty="0" smtClean="0"/>
          </a:p>
          <a:p>
            <a:pPr marL="457200" marR="0" lvl="0" indent="-228600" algn="l" rtl="0">
              <a:lnSpc>
                <a:spcPct val="90000"/>
              </a:lnSpc>
              <a:spcBef>
                <a:spcPts val="0"/>
              </a:spcBef>
              <a:spcAft>
                <a:spcPts val="0"/>
              </a:spcAft>
              <a:buClr>
                <a:schemeClr val="dk1"/>
              </a:buClr>
              <a:buSzPts val="1800"/>
              <a:buFont typeface="Arial"/>
              <a:buChar char="•"/>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p:nvPr/>
        </p:nvSpPr>
        <p:spPr>
          <a:xfrm>
            <a:off x="241173" y="240030"/>
            <a:ext cx="8661654" cy="466344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12" name="Shape 112"/>
          <p:cNvCxnSpPr/>
          <p:nvPr/>
        </p:nvCxnSpPr>
        <p:spPr>
          <a:xfrm>
            <a:off x="3490722" y="1543050"/>
            <a:ext cx="0" cy="2057400"/>
          </a:xfrm>
          <a:prstGeom prst="straightConnector1">
            <a:avLst/>
          </a:prstGeom>
          <a:noFill/>
          <a:ln w="19050" cap="flat" cmpd="sng">
            <a:solidFill>
              <a:srgbClr val="262626"/>
            </a:solidFill>
            <a:prstDash val="solid"/>
            <a:miter lim="800000"/>
            <a:headEnd type="none" w="sm" len="sm"/>
            <a:tailEnd type="none" w="sm" len="sm"/>
          </a:ln>
        </p:spPr>
      </p:cxnSp>
      <p:sp>
        <p:nvSpPr>
          <p:cNvPr id="113" name="Shape 113"/>
          <p:cNvSpPr txBox="1">
            <a:spLocks noGrp="1"/>
          </p:cNvSpPr>
          <p:nvPr>
            <p:ph type="title"/>
          </p:nvPr>
        </p:nvSpPr>
        <p:spPr>
          <a:xfrm>
            <a:off x="628650" y="722907"/>
            <a:ext cx="2620771" cy="3697685"/>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accent1"/>
              </a:buClr>
              <a:buSzPts val="2800"/>
              <a:buFont typeface="Calibri"/>
              <a:buNone/>
            </a:pPr>
            <a:r>
              <a:rPr lang="en-US" sz="3600" dirty="0" smtClean="0">
                <a:solidFill>
                  <a:schemeClr val="accent1"/>
                </a:solidFill>
              </a:rPr>
              <a:t>Purpose of Survey</a:t>
            </a:r>
            <a:endParaRPr sz="3200" dirty="0"/>
          </a:p>
        </p:txBody>
      </p:sp>
      <p:sp>
        <p:nvSpPr>
          <p:cNvPr id="114" name="Shape 114"/>
          <p:cNvSpPr txBox="1">
            <a:spLocks noGrp="1"/>
          </p:cNvSpPr>
          <p:nvPr>
            <p:ph type="body" idx="1"/>
          </p:nvPr>
        </p:nvSpPr>
        <p:spPr>
          <a:xfrm>
            <a:off x="3732023" y="722907"/>
            <a:ext cx="4783327" cy="3697685"/>
          </a:xfrm>
          <a:prstGeom prst="rect">
            <a:avLst/>
          </a:prstGeom>
          <a:noFill/>
          <a:ln>
            <a:noFill/>
          </a:ln>
        </p:spPr>
        <p:txBody>
          <a:bodyPr spcFirstLastPara="1" wrap="square" lIns="91425" tIns="45700" rIns="91425" bIns="45700" anchor="ctr" anchorCtr="0">
            <a:noAutofit/>
          </a:bodyPr>
          <a:lstStyle/>
          <a:p>
            <a:pPr marL="457200" marR="0" lvl="0" indent="-228600" algn="just" rtl="0">
              <a:lnSpc>
                <a:spcPct val="90000"/>
              </a:lnSpc>
              <a:spcBef>
                <a:spcPts val="0"/>
              </a:spcBef>
              <a:spcAft>
                <a:spcPts val="0"/>
              </a:spcAft>
              <a:buClr>
                <a:schemeClr val="dk1"/>
              </a:buClr>
              <a:buSzPts val="1800"/>
              <a:buFont typeface="Arial"/>
              <a:buChar char="•"/>
            </a:pPr>
            <a:r>
              <a:rPr lang="en-US" dirty="0" smtClean="0"/>
              <a:t>This paper aims to:</a:t>
            </a:r>
          </a:p>
          <a:p>
            <a:pPr lvl="1" indent="-228600" algn="just">
              <a:spcBef>
                <a:spcPts val="0"/>
              </a:spcBef>
              <a:buSzPts val="1800"/>
              <a:buFont typeface="Arial"/>
              <a:buChar char="•"/>
            </a:pPr>
            <a:r>
              <a:rPr lang="en-IN" dirty="0" smtClean="0"/>
              <a:t>Write a survey on Blockchain.</a:t>
            </a:r>
          </a:p>
          <a:p>
            <a:pPr lvl="1" indent="-228600" algn="just">
              <a:spcBef>
                <a:spcPts val="0"/>
              </a:spcBef>
              <a:buSzPts val="1800"/>
              <a:buFont typeface="Arial"/>
              <a:buChar char="•"/>
            </a:pPr>
            <a:r>
              <a:rPr lang="en-IN" dirty="0" smtClean="0"/>
              <a:t>Identify each Block Chain based on its domain like insurance, energy trading, ride sharing, etc.</a:t>
            </a:r>
          </a:p>
          <a:p>
            <a:pPr lvl="1" indent="-228600" algn="just">
              <a:spcBef>
                <a:spcPts val="0"/>
              </a:spcBef>
              <a:buSzPts val="1800"/>
              <a:buFont typeface="Arial"/>
              <a:buChar char="•"/>
            </a:pPr>
            <a:r>
              <a:rPr lang="en-IN" dirty="0" smtClean="0"/>
              <a:t>Identify the pros and cons of different approaches to Block Chains.</a:t>
            </a:r>
          </a:p>
          <a:p>
            <a:pPr lvl="1" indent="-228600" algn="just">
              <a:spcBef>
                <a:spcPts val="0"/>
              </a:spcBef>
              <a:buSzPts val="1800"/>
              <a:buFont typeface="Arial"/>
              <a:buChar char="•"/>
            </a:pPr>
            <a:r>
              <a:rPr lang="en-IN" dirty="0" smtClean="0"/>
              <a:t>Summarize the progress of on-going development.</a:t>
            </a:r>
          </a:p>
          <a:p>
            <a:pPr lvl="1" indent="-228600" algn="just">
              <a:spcBef>
                <a:spcPts val="0"/>
              </a:spcBef>
              <a:buSzPts val="1800"/>
              <a:buFont typeface="Arial"/>
              <a:buChar char="•"/>
            </a:pPr>
            <a:r>
              <a:rPr lang="en-US" dirty="0" smtClean="0"/>
              <a:t>Discover promising industries, which will be  disrupted by Blockchain in future.</a:t>
            </a:r>
            <a:endParaRPr lang="en-IN" dirty="0" smtClean="0"/>
          </a:p>
          <a:p>
            <a:pPr marL="457200" marR="0" lvl="0" indent="-228600" algn="l" rtl="0">
              <a:lnSpc>
                <a:spcPct val="90000"/>
              </a:lnSpc>
              <a:spcBef>
                <a:spcPts val="0"/>
              </a:spcBef>
              <a:spcAft>
                <a:spcPts val="0"/>
              </a:spcAft>
              <a:buClr>
                <a:schemeClr val="dk1"/>
              </a:buClr>
              <a:buSzPts val="1800"/>
              <a:buFont typeface="Arial"/>
              <a:buChar char="•"/>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p:nvPr/>
        </p:nvSpPr>
        <p:spPr>
          <a:xfrm>
            <a:off x="203073" y="227330"/>
            <a:ext cx="8661654" cy="466344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3" name="Shape 113"/>
          <p:cNvSpPr txBox="1">
            <a:spLocks noGrp="1"/>
          </p:cNvSpPr>
          <p:nvPr>
            <p:ph type="title"/>
          </p:nvPr>
        </p:nvSpPr>
        <p:spPr>
          <a:xfrm>
            <a:off x="209550" y="316507"/>
            <a:ext cx="8489950" cy="953493"/>
          </a:xfrm>
          <a:prstGeom prst="rect">
            <a:avLst/>
          </a:prstGeom>
          <a:noFill/>
          <a:ln>
            <a:noFill/>
          </a:ln>
        </p:spPr>
        <p:txBody>
          <a:bodyPr spcFirstLastPara="1" wrap="square" lIns="91425" tIns="45700" rIns="91425" bIns="45700" anchor="ctr" anchorCtr="0">
            <a:noAutofit/>
          </a:bodyPr>
          <a:lstStyle/>
          <a:p>
            <a:pPr marL="0" marR="0" lvl="0" indent="0" rtl="0">
              <a:lnSpc>
                <a:spcPct val="90000"/>
              </a:lnSpc>
              <a:spcBef>
                <a:spcPts val="0"/>
              </a:spcBef>
              <a:spcAft>
                <a:spcPts val="0"/>
              </a:spcAft>
              <a:buClr>
                <a:schemeClr val="accent1"/>
              </a:buClr>
              <a:buSzPts val="2800"/>
              <a:buFont typeface="Calibri"/>
              <a:buNone/>
            </a:pPr>
            <a:r>
              <a:rPr lang="en-US" sz="3600" dirty="0" smtClean="0">
                <a:solidFill>
                  <a:schemeClr val="accent1"/>
                </a:solidFill>
              </a:rPr>
              <a:t>Problem Statement: Why Blockchain?</a:t>
            </a:r>
            <a:endParaRPr sz="3200" dirty="0"/>
          </a:p>
        </p:txBody>
      </p:sp>
      <p:sp>
        <p:nvSpPr>
          <p:cNvPr id="114" name="Shape 114"/>
          <p:cNvSpPr txBox="1">
            <a:spLocks noGrp="1"/>
          </p:cNvSpPr>
          <p:nvPr>
            <p:ph type="body" idx="1"/>
          </p:nvPr>
        </p:nvSpPr>
        <p:spPr>
          <a:xfrm>
            <a:off x="3732023" y="722907"/>
            <a:ext cx="4783327" cy="3697685"/>
          </a:xfrm>
          <a:prstGeom prst="rect">
            <a:avLst/>
          </a:prstGeom>
          <a:noFill/>
          <a:ln>
            <a:noFill/>
          </a:ln>
        </p:spPr>
        <p:txBody>
          <a:bodyPr spcFirstLastPara="1" wrap="square" lIns="91425" tIns="45700" rIns="91425" bIns="45700" anchor="ctr" anchorCtr="0">
            <a:noAutofit/>
          </a:bodyPr>
          <a:lstStyle/>
          <a:p>
            <a:pPr marL="457200" marR="0" lvl="0" indent="-228600" algn="l" rtl="0">
              <a:lnSpc>
                <a:spcPct val="90000"/>
              </a:lnSpc>
              <a:spcBef>
                <a:spcPts val="0"/>
              </a:spcBef>
              <a:spcAft>
                <a:spcPts val="0"/>
              </a:spcAft>
              <a:buClr>
                <a:schemeClr val="dk1"/>
              </a:buClr>
              <a:buSzPts val="1800"/>
              <a:buFont typeface="Arial"/>
              <a:buChar char="•"/>
            </a:pPr>
            <a:endParaRPr lang="en-US" dirty="0" smtClean="0"/>
          </a:p>
          <a:p>
            <a:pPr marL="457200" marR="0" lvl="0" indent="-228600" algn="l" rtl="0">
              <a:lnSpc>
                <a:spcPct val="90000"/>
              </a:lnSpc>
              <a:spcBef>
                <a:spcPts val="0"/>
              </a:spcBef>
              <a:spcAft>
                <a:spcPts val="0"/>
              </a:spcAft>
              <a:buClr>
                <a:schemeClr val="dk1"/>
              </a:buClr>
              <a:buSzPts val="1800"/>
              <a:buFont typeface="Arial"/>
              <a:buChar char="•"/>
            </a:pPr>
            <a:endParaRPr lang="en-US" dirty="0" smtClean="0"/>
          </a:p>
          <a:p>
            <a:pPr marL="457200" marR="0" lvl="0" indent="-228600" algn="l" rtl="0">
              <a:lnSpc>
                <a:spcPct val="90000"/>
              </a:lnSpc>
              <a:spcBef>
                <a:spcPts val="0"/>
              </a:spcBef>
              <a:spcAft>
                <a:spcPts val="0"/>
              </a:spcAft>
              <a:buClr>
                <a:schemeClr val="dk1"/>
              </a:buClr>
              <a:buSzPts val="1800"/>
              <a:buFont typeface="Arial"/>
              <a:buChar char="•"/>
            </a:pPr>
            <a:endParaRPr lang="en-US" dirty="0" smtClean="0"/>
          </a:p>
          <a:p>
            <a:pPr marL="457200" marR="0" lvl="0" indent="-228600" algn="l" rtl="0">
              <a:lnSpc>
                <a:spcPct val="90000"/>
              </a:lnSpc>
              <a:spcBef>
                <a:spcPts val="0"/>
              </a:spcBef>
              <a:spcAft>
                <a:spcPts val="0"/>
              </a:spcAft>
              <a:buClr>
                <a:schemeClr val="dk1"/>
              </a:buClr>
              <a:buSzPts val="1800"/>
              <a:buFont typeface="Arial"/>
              <a:buChar char="•"/>
            </a:pPr>
            <a:endParaRPr lang="en-US" dirty="0" smtClean="0"/>
          </a:p>
          <a:p>
            <a:pPr marL="457200" marR="0" lvl="0" indent="-228600" algn="l" rtl="0">
              <a:lnSpc>
                <a:spcPct val="90000"/>
              </a:lnSpc>
              <a:spcBef>
                <a:spcPts val="0"/>
              </a:spcBef>
              <a:spcAft>
                <a:spcPts val="0"/>
              </a:spcAft>
              <a:buClr>
                <a:schemeClr val="dk1"/>
              </a:buClr>
              <a:buSzPts val="1800"/>
              <a:buFont typeface="Arial"/>
              <a:buChar char="•"/>
            </a:pPr>
            <a:endParaRPr lang="en-US" dirty="0" smtClean="0"/>
          </a:p>
          <a:p>
            <a:pPr marL="457200" marR="0" lvl="0" indent="-228600" algn="l" rtl="0">
              <a:lnSpc>
                <a:spcPct val="90000"/>
              </a:lnSpc>
              <a:spcBef>
                <a:spcPts val="0"/>
              </a:spcBef>
              <a:spcAft>
                <a:spcPts val="0"/>
              </a:spcAft>
              <a:buClr>
                <a:schemeClr val="dk1"/>
              </a:buClr>
              <a:buSzPts val="1800"/>
              <a:buFont typeface="Arial"/>
              <a:buChar char="•"/>
            </a:pPr>
            <a:endParaRPr lang="en-US" dirty="0" smtClean="0"/>
          </a:p>
          <a:p>
            <a:pPr marL="457200" marR="0" lvl="0" indent="-228600" algn="l" rtl="0">
              <a:lnSpc>
                <a:spcPct val="90000"/>
              </a:lnSpc>
              <a:spcBef>
                <a:spcPts val="0"/>
              </a:spcBef>
              <a:spcAft>
                <a:spcPts val="0"/>
              </a:spcAft>
              <a:buClr>
                <a:schemeClr val="dk1"/>
              </a:buClr>
              <a:buSzPts val="1800"/>
              <a:buFont typeface="Arial"/>
              <a:buChar char="•"/>
            </a:pPr>
            <a:endParaRPr lang="en-US" dirty="0" smtClean="0"/>
          </a:p>
          <a:p>
            <a:pPr marL="457200" marR="0" lvl="0" indent="-228600" algn="l" rtl="0">
              <a:lnSpc>
                <a:spcPct val="90000"/>
              </a:lnSpc>
              <a:spcBef>
                <a:spcPts val="0"/>
              </a:spcBef>
              <a:spcAft>
                <a:spcPts val="0"/>
              </a:spcAft>
              <a:buClr>
                <a:schemeClr val="dk1"/>
              </a:buClr>
              <a:buSzPts val="1800"/>
              <a:buFont typeface="Arial"/>
              <a:buChar char="•"/>
            </a:pPr>
            <a:endParaRPr lang="en-US" dirty="0" smtClean="0"/>
          </a:p>
          <a:p>
            <a:pPr marL="457200" marR="0" lvl="0" indent="-228600" algn="l" rtl="0">
              <a:lnSpc>
                <a:spcPct val="90000"/>
              </a:lnSpc>
              <a:spcBef>
                <a:spcPts val="0"/>
              </a:spcBef>
              <a:spcAft>
                <a:spcPts val="0"/>
              </a:spcAft>
              <a:buClr>
                <a:schemeClr val="dk1"/>
              </a:buClr>
              <a:buSzPts val="1800"/>
              <a:buFont typeface="Arial"/>
              <a:buChar char="•"/>
            </a:pPr>
            <a:endParaRPr lang="en-US" dirty="0" smtClean="0"/>
          </a:p>
          <a:p>
            <a:pPr marL="457200" marR="0" lvl="0" indent="-228600" algn="l" rtl="0">
              <a:lnSpc>
                <a:spcPct val="90000"/>
              </a:lnSpc>
              <a:spcBef>
                <a:spcPts val="0"/>
              </a:spcBef>
              <a:spcAft>
                <a:spcPts val="0"/>
              </a:spcAft>
              <a:buClr>
                <a:schemeClr val="dk1"/>
              </a:buClr>
              <a:buSzPts val="1800"/>
              <a:buFont typeface="Arial"/>
              <a:buChar char="•"/>
            </a:pPr>
            <a:endParaRPr dirty="0"/>
          </a:p>
        </p:txBody>
      </p:sp>
      <p:pic>
        <p:nvPicPr>
          <p:cNvPr id="6" name="Picture 5"/>
          <p:cNvPicPr/>
          <p:nvPr/>
        </p:nvPicPr>
        <p:blipFill>
          <a:blip r:embed="rId3" cstate="print"/>
          <a:srcRect/>
          <a:stretch>
            <a:fillRect/>
          </a:stretch>
        </p:blipFill>
        <p:spPr bwMode="auto">
          <a:xfrm>
            <a:off x="0" y="1104900"/>
            <a:ext cx="4635500" cy="3873500"/>
          </a:xfrm>
          <a:prstGeom prst="rect">
            <a:avLst/>
          </a:prstGeom>
          <a:noFill/>
          <a:ln w="9525">
            <a:noFill/>
            <a:miter lim="800000"/>
            <a:headEnd/>
            <a:tailEnd/>
          </a:ln>
        </p:spPr>
      </p:pic>
      <p:pic>
        <p:nvPicPr>
          <p:cNvPr id="7" name="Picture 6"/>
          <p:cNvPicPr/>
          <p:nvPr/>
        </p:nvPicPr>
        <p:blipFill>
          <a:blip r:embed="rId4" cstate="print"/>
          <a:srcRect/>
          <a:stretch>
            <a:fillRect/>
          </a:stretch>
        </p:blipFill>
        <p:spPr bwMode="auto">
          <a:xfrm>
            <a:off x="4686300" y="1092200"/>
            <a:ext cx="4165600" cy="4051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sp>
        <p:nvSpPr>
          <p:cNvPr id="119" name="Shape 119"/>
          <p:cNvSpPr/>
          <p:nvPr/>
        </p:nvSpPr>
        <p:spPr>
          <a:xfrm>
            <a:off x="241173" y="240030"/>
            <a:ext cx="8661654" cy="466344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20" name="Shape 120"/>
          <p:cNvCxnSpPr/>
          <p:nvPr/>
        </p:nvCxnSpPr>
        <p:spPr>
          <a:xfrm>
            <a:off x="3097022" y="1504950"/>
            <a:ext cx="0" cy="2057400"/>
          </a:xfrm>
          <a:prstGeom prst="straightConnector1">
            <a:avLst/>
          </a:prstGeom>
          <a:noFill/>
          <a:ln w="19050" cap="flat" cmpd="sng">
            <a:solidFill>
              <a:srgbClr val="262626"/>
            </a:solidFill>
            <a:prstDash val="solid"/>
            <a:miter lim="800000"/>
            <a:headEnd type="none" w="sm" len="sm"/>
            <a:tailEnd type="none" w="sm" len="sm"/>
          </a:ln>
        </p:spPr>
      </p:cxnSp>
      <p:sp>
        <p:nvSpPr>
          <p:cNvPr id="121" name="Shape 121"/>
          <p:cNvSpPr txBox="1">
            <a:spLocks noGrp="1"/>
          </p:cNvSpPr>
          <p:nvPr>
            <p:ph type="title"/>
          </p:nvPr>
        </p:nvSpPr>
        <p:spPr>
          <a:xfrm>
            <a:off x="171450" y="672107"/>
            <a:ext cx="2800350" cy="3697685"/>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accent1"/>
              </a:buClr>
              <a:buSzPts val="2800"/>
              <a:buFont typeface="Calibri"/>
              <a:buNone/>
            </a:pPr>
            <a:r>
              <a:rPr lang="en-US" sz="3600" dirty="0" smtClean="0">
                <a:solidFill>
                  <a:schemeClr val="accent1"/>
                </a:solidFill>
              </a:rPr>
              <a:t>What is Blockchain?</a:t>
            </a:r>
            <a:endParaRPr sz="2800" dirty="0"/>
          </a:p>
        </p:txBody>
      </p:sp>
      <p:sp>
        <p:nvSpPr>
          <p:cNvPr id="122" name="Shape 122"/>
          <p:cNvSpPr txBox="1">
            <a:spLocks noGrp="1"/>
          </p:cNvSpPr>
          <p:nvPr>
            <p:ph type="body" idx="1"/>
          </p:nvPr>
        </p:nvSpPr>
        <p:spPr>
          <a:xfrm>
            <a:off x="3175001" y="647701"/>
            <a:ext cx="5391150" cy="40614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800"/>
              <a:buNone/>
            </a:pPr>
            <a:endParaRPr lang="en-US" dirty="0" smtClean="0"/>
          </a:p>
          <a:p>
            <a:pPr marL="0" marR="0" lvl="0" indent="0" algn="l" rtl="0">
              <a:lnSpc>
                <a:spcPct val="90000"/>
              </a:lnSpc>
              <a:spcBef>
                <a:spcPts val="0"/>
              </a:spcBef>
              <a:spcAft>
                <a:spcPts val="0"/>
              </a:spcAft>
              <a:buClr>
                <a:schemeClr val="dk1"/>
              </a:buClr>
              <a:buSzPts val="1800"/>
              <a:buNone/>
            </a:pPr>
            <a:endParaRPr lang="en-US" sz="2000" dirty="0" smtClean="0"/>
          </a:p>
          <a:p>
            <a:pPr marL="0" indent="0"/>
            <a:endParaRPr lang="en-US" sz="2000" dirty="0" smtClean="0"/>
          </a:p>
          <a:p>
            <a:pPr marL="0" indent="-228600" algn="just">
              <a:buFont typeface="Arial"/>
              <a:buChar char="•"/>
            </a:pPr>
            <a:endParaRPr lang="en-US" sz="1400" dirty="0" smtClean="0"/>
          </a:p>
          <a:p>
            <a:pPr marL="0" indent="-228600" algn="just">
              <a:buFont typeface="Arial"/>
              <a:buChar char="•"/>
            </a:pPr>
            <a:endParaRPr lang="en-US" sz="1400" dirty="0" smtClean="0"/>
          </a:p>
          <a:p>
            <a:pPr marL="0" indent="-228600" algn="just">
              <a:buNone/>
            </a:pPr>
            <a:endParaRPr lang="en-US" sz="1400" dirty="0" smtClean="0"/>
          </a:p>
          <a:p>
            <a:pPr marL="0" indent="-228600" algn="just">
              <a:buFont typeface="Arial"/>
              <a:buChar char="•"/>
            </a:pPr>
            <a:r>
              <a:rPr lang="en-US" sz="1600" dirty="0" smtClean="0"/>
              <a:t>Enables transaction between individual participants without involvement of a third party.</a:t>
            </a:r>
          </a:p>
          <a:p>
            <a:pPr marL="0" indent="-228600" algn="just">
              <a:buFont typeface="Arial"/>
              <a:buChar char="•"/>
            </a:pPr>
            <a:endParaRPr lang="en-US" sz="1600" dirty="0" smtClean="0"/>
          </a:p>
          <a:p>
            <a:pPr marL="0" indent="-228600" algn="just">
              <a:lnSpc>
                <a:spcPct val="0"/>
              </a:lnSpc>
              <a:buFont typeface="Arial"/>
              <a:buChar char="•"/>
            </a:pPr>
            <a:r>
              <a:rPr lang="en-US" sz="1600" dirty="0" smtClean="0"/>
              <a:t>Components of a Block: </a:t>
            </a:r>
          </a:p>
          <a:p>
            <a:pPr marL="457200" lvl="1" indent="-228600" algn="just">
              <a:lnSpc>
                <a:spcPct val="0"/>
              </a:lnSpc>
              <a:buFont typeface="Arial"/>
              <a:buChar char="•"/>
            </a:pPr>
            <a:r>
              <a:rPr lang="en-US" sz="1200" dirty="0" smtClean="0"/>
              <a:t>Data,</a:t>
            </a:r>
          </a:p>
          <a:p>
            <a:pPr marL="457200" lvl="1" indent="-228600" algn="just">
              <a:lnSpc>
                <a:spcPct val="0"/>
              </a:lnSpc>
              <a:buFont typeface="Arial"/>
              <a:buChar char="•"/>
            </a:pPr>
            <a:r>
              <a:rPr lang="en-US" sz="1200" dirty="0" smtClean="0"/>
              <a:t>Hash </a:t>
            </a:r>
          </a:p>
          <a:p>
            <a:pPr marL="457200" lvl="1" indent="-228600" algn="just">
              <a:lnSpc>
                <a:spcPct val="0"/>
              </a:lnSpc>
              <a:buFont typeface="Arial"/>
              <a:buChar char="•"/>
            </a:pPr>
            <a:r>
              <a:rPr lang="en-US" sz="1200" dirty="0" smtClean="0"/>
              <a:t>Hash of pervious block(to create the chain of blocks) </a:t>
            </a:r>
          </a:p>
          <a:p>
            <a:pPr marL="457200" lvl="1" indent="-228600" algn="just">
              <a:lnSpc>
                <a:spcPct val="0"/>
              </a:lnSpc>
              <a:buNone/>
            </a:pPr>
            <a:endParaRPr lang="en-US" sz="1200" dirty="0" smtClean="0"/>
          </a:p>
          <a:p>
            <a:pPr marL="0" indent="-228600" algn="just">
              <a:buFont typeface="Arial"/>
              <a:buChar char="•"/>
            </a:pPr>
            <a:r>
              <a:rPr lang="en-US" sz="1600" dirty="0" smtClean="0"/>
              <a:t>How Blockchain Secure themselves?</a:t>
            </a:r>
            <a:endParaRPr lang="en-US" sz="1200" dirty="0" smtClean="0"/>
          </a:p>
          <a:p>
            <a:pPr marL="457200" lvl="1" indent="-228600" algn="just">
              <a:spcBef>
                <a:spcPts val="600"/>
              </a:spcBef>
              <a:buFont typeface="Arial"/>
              <a:buChar char="•"/>
            </a:pPr>
            <a:r>
              <a:rPr lang="en-US" sz="1200" dirty="0" smtClean="0"/>
              <a:t>Using Hashing</a:t>
            </a:r>
          </a:p>
          <a:p>
            <a:pPr marL="457200" lvl="1" indent="-228600" algn="just">
              <a:spcBef>
                <a:spcPts val="600"/>
              </a:spcBef>
              <a:buFont typeface="Arial"/>
              <a:buChar char="•"/>
            </a:pPr>
            <a:r>
              <a:rPr lang="en-US" sz="1200" dirty="0" smtClean="0"/>
              <a:t>Using Proof of Work(generally 10 </a:t>
            </a:r>
            <a:r>
              <a:rPr lang="en-US" sz="1200" dirty="0" err="1" smtClean="0"/>
              <a:t>mins</a:t>
            </a:r>
            <a:r>
              <a:rPr lang="en-US" sz="1200" dirty="0" smtClean="0"/>
              <a:t> in case of Bitcoin)</a:t>
            </a:r>
          </a:p>
          <a:p>
            <a:pPr marL="457200" lvl="1" indent="-228600" algn="just">
              <a:spcBef>
                <a:spcPts val="600"/>
              </a:spcBef>
              <a:buFont typeface="Arial"/>
              <a:buChar char="•"/>
            </a:pPr>
            <a:r>
              <a:rPr lang="en-US" sz="1200" dirty="0" smtClean="0"/>
              <a:t>By being distributed i.e. a Peer to Peer network.</a:t>
            </a:r>
            <a:endParaRPr lang="en-US" dirty="0" smtClean="0"/>
          </a:p>
          <a:p>
            <a:pPr marL="0" marR="0" lvl="0" indent="0" algn="l" rtl="0">
              <a:lnSpc>
                <a:spcPct val="90000"/>
              </a:lnSpc>
              <a:spcBef>
                <a:spcPts val="0"/>
              </a:spcBef>
              <a:spcAft>
                <a:spcPts val="0"/>
              </a:spcAft>
              <a:buClr>
                <a:schemeClr val="dk1"/>
              </a:buClr>
              <a:buSzPts val="1800"/>
              <a:buNone/>
            </a:pPr>
            <a:endParaRPr lang="en-US" dirty="0" smtClean="0"/>
          </a:p>
          <a:p>
            <a:pPr marL="0" marR="0" lvl="0" indent="0" algn="l" rtl="0">
              <a:lnSpc>
                <a:spcPct val="90000"/>
              </a:lnSpc>
              <a:spcBef>
                <a:spcPts val="0"/>
              </a:spcBef>
              <a:spcAft>
                <a:spcPts val="0"/>
              </a:spcAft>
              <a:buClr>
                <a:schemeClr val="dk1"/>
              </a:buClr>
              <a:buSzPts val="1800"/>
              <a:buNone/>
            </a:pPr>
            <a:endParaRPr dirty="0"/>
          </a:p>
        </p:txBody>
      </p:sp>
      <p:pic>
        <p:nvPicPr>
          <p:cNvPr id="1027" name="Picture 3"/>
          <p:cNvPicPr>
            <a:picLocks noChangeAspect="1" noChangeArrowheads="1"/>
          </p:cNvPicPr>
          <p:nvPr/>
        </p:nvPicPr>
        <p:blipFill>
          <a:blip r:embed="rId3"/>
          <a:srcRect/>
          <a:stretch>
            <a:fillRect/>
          </a:stretch>
        </p:blipFill>
        <p:spPr bwMode="auto">
          <a:xfrm>
            <a:off x="3194685" y="429578"/>
            <a:ext cx="5467350" cy="1419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Shape 127"/>
          <p:cNvSpPr/>
          <p:nvPr/>
        </p:nvSpPr>
        <p:spPr>
          <a:xfrm>
            <a:off x="228473" y="252730"/>
            <a:ext cx="8661654" cy="466344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28" name="Shape 128"/>
          <p:cNvCxnSpPr/>
          <p:nvPr/>
        </p:nvCxnSpPr>
        <p:spPr>
          <a:xfrm>
            <a:off x="2647442" y="1426210"/>
            <a:ext cx="0" cy="2057400"/>
          </a:xfrm>
          <a:prstGeom prst="straightConnector1">
            <a:avLst/>
          </a:prstGeom>
          <a:noFill/>
          <a:ln w="19050" cap="flat" cmpd="sng">
            <a:solidFill>
              <a:srgbClr val="262626"/>
            </a:solidFill>
            <a:prstDash val="solid"/>
            <a:miter lim="800000"/>
            <a:headEnd type="none" w="sm" len="sm"/>
            <a:tailEnd type="none" w="sm" len="sm"/>
          </a:ln>
        </p:spPr>
      </p:cxnSp>
      <p:sp>
        <p:nvSpPr>
          <p:cNvPr id="129" name="Shape 129"/>
          <p:cNvSpPr txBox="1">
            <a:spLocks noGrp="1"/>
          </p:cNvSpPr>
          <p:nvPr>
            <p:ph type="title"/>
          </p:nvPr>
        </p:nvSpPr>
        <p:spPr>
          <a:xfrm>
            <a:off x="0" y="761007"/>
            <a:ext cx="2616199" cy="3823693"/>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accent1"/>
              </a:buClr>
              <a:buSzPts val="2800"/>
              <a:buFont typeface="Calibri"/>
              <a:buNone/>
            </a:pPr>
            <a:r>
              <a:rPr lang="en-US" sz="4000" dirty="0" smtClean="0">
                <a:solidFill>
                  <a:schemeClr val="accent1"/>
                </a:solidFill>
              </a:rPr>
              <a:t>Blockchain History</a:t>
            </a:r>
            <a:endParaRPr sz="3200" dirty="0"/>
          </a:p>
        </p:txBody>
      </p:sp>
      <p:sp>
        <p:nvSpPr>
          <p:cNvPr id="130" name="Shape 130"/>
          <p:cNvSpPr txBox="1">
            <a:spLocks noGrp="1"/>
          </p:cNvSpPr>
          <p:nvPr>
            <p:ph type="body" idx="1"/>
          </p:nvPr>
        </p:nvSpPr>
        <p:spPr>
          <a:xfrm>
            <a:off x="2933701" y="1051559"/>
            <a:ext cx="5518150" cy="2744193"/>
          </a:xfrm>
          <a:prstGeom prst="rect">
            <a:avLst/>
          </a:prstGeom>
          <a:noFill/>
          <a:ln>
            <a:noFill/>
          </a:ln>
        </p:spPr>
        <p:txBody>
          <a:bodyPr spcFirstLastPara="1" wrap="square" lIns="91425" tIns="45700" rIns="91425" bIns="45700" anchor="ctr" anchorCtr="0">
            <a:noAutofit/>
          </a:bodyPr>
          <a:lstStyle/>
          <a:p>
            <a:pPr marL="457200" marR="0" lvl="0" indent="-228600" algn="l" rtl="0">
              <a:lnSpc>
                <a:spcPct val="90000"/>
              </a:lnSpc>
              <a:spcBef>
                <a:spcPts val="0"/>
              </a:spcBef>
              <a:spcAft>
                <a:spcPts val="0"/>
              </a:spcAft>
              <a:buClr>
                <a:schemeClr val="dk1"/>
              </a:buClr>
              <a:buSzPts val="1800"/>
              <a:buNone/>
            </a:pPr>
            <a:endParaRPr lang="en-US" dirty="0" smtClean="0"/>
          </a:p>
          <a:p>
            <a:pPr marL="457200" marR="0" lvl="0" indent="-228600" algn="l" rtl="0">
              <a:lnSpc>
                <a:spcPct val="90000"/>
              </a:lnSpc>
              <a:spcBef>
                <a:spcPts val="0"/>
              </a:spcBef>
              <a:spcAft>
                <a:spcPts val="0"/>
              </a:spcAft>
              <a:buClr>
                <a:schemeClr val="dk1"/>
              </a:buClr>
              <a:buSzPts val="1800"/>
              <a:buFont typeface="Arial"/>
              <a:buChar char="•"/>
            </a:pPr>
            <a:r>
              <a:rPr lang="en-US" dirty="0" smtClean="0"/>
              <a:t>This technology was originated in 1991 as Digital timestamps -&gt; like Notary</a:t>
            </a:r>
          </a:p>
          <a:p>
            <a:pPr marL="457200" marR="0" lvl="0" indent="-228600" algn="l" rtl="0">
              <a:lnSpc>
                <a:spcPct val="90000"/>
              </a:lnSpc>
              <a:spcBef>
                <a:spcPts val="0"/>
              </a:spcBef>
              <a:spcAft>
                <a:spcPts val="0"/>
              </a:spcAft>
              <a:buClr>
                <a:schemeClr val="dk1"/>
              </a:buClr>
              <a:buSzPts val="1800"/>
              <a:buFont typeface="Arial"/>
              <a:buChar char="•"/>
            </a:pPr>
            <a:r>
              <a:rPr lang="en-US" dirty="0" smtClean="0"/>
              <a:t>In 2009, adapted by Satoshi Nakamoto,  to create digital cryptocurrency called “Bitcoin”</a:t>
            </a:r>
          </a:p>
          <a:p>
            <a:pPr marL="457200" marR="0" lvl="0" indent="-228600" algn="l" rtl="0">
              <a:lnSpc>
                <a:spcPct val="90000"/>
              </a:lnSpc>
              <a:spcBef>
                <a:spcPts val="0"/>
              </a:spcBef>
              <a:spcAft>
                <a:spcPts val="0"/>
              </a:spcAft>
              <a:buClr>
                <a:schemeClr val="dk1"/>
              </a:buClr>
              <a:buSzPts val="1800"/>
              <a:buFont typeface="Arial"/>
              <a:buChar char="•"/>
            </a:pPr>
            <a:r>
              <a:rPr lang="en-US" dirty="0" smtClean="0"/>
              <a:t>In 2015, </a:t>
            </a:r>
            <a:r>
              <a:rPr lang="en-IN" dirty="0" err="1" smtClean="0"/>
              <a:t>Ethereum</a:t>
            </a:r>
            <a:r>
              <a:rPr lang="en-IN" dirty="0" smtClean="0"/>
              <a:t> Launched, </a:t>
            </a:r>
            <a:r>
              <a:rPr lang="en-IN" dirty="0" err="1" smtClean="0"/>
              <a:t>Ethereum</a:t>
            </a:r>
            <a:r>
              <a:rPr lang="en-IN" dirty="0" smtClean="0"/>
              <a:t> builds on Bitcoin designed as an operating system for smart contracts</a:t>
            </a:r>
          </a:p>
          <a:p>
            <a:pPr marL="457200" marR="0" lvl="0" indent="-228600" algn="l" rtl="0">
              <a:lnSpc>
                <a:spcPct val="90000"/>
              </a:lnSpc>
              <a:spcBef>
                <a:spcPts val="0"/>
              </a:spcBef>
              <a:spcAft>
                <a:spcPts val="0"/>
              </a:spcAft>
              <a:buClr>
                <a:schemeClr val="dk1"/>
              </a:buClr>
              <a:buSzPts val="1800"/>
              <a:buFont typeface="Arial"/>
              <a:buChar char="•"/>
            </a:pP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11"/>
          <p:cNvSpPr/>
          <p:nvPr/>
        </p:nvSpPr>
        <p:spPr>
          <a:xfrm>
            <a:off x="213360" y="182880"/>
            <a:ext cx="8717280" cy="4693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2" name="Title 1"/>
          <p:cNvSpPr>
            <a:spLocks noGrp="1"/>
          </p:cNvSpPr>
          <p:nvPr>
            <p:ph type="title"/>
          </p:nvPr>
        </p:nvSpPr>
        <p:spPr>
          <a:xfrm>
            <a:off x="552450" y="228600"/>
            <a:ext cx="7886700" cy="765572"/>
          </a:xfrm>
        </p:spPr>
        <p:txBody>
          <a:bodyPr/>
          <a:lstStyle/>
          <a:p>
            <a:r>
              <a:rPr lang="en-US" dirty="0" smtClean="0">
                <a:solidFill>
                  <a:srgbClr val="0070C0"/>
                </a:solidFill>
              </a:rPr>
              <a:t>Blockchain Components and Working </a:t>
            </a:r>
            <a:endParaRPr lang="en-IN" dirty="0">
              <a:solidFill>
                <a:srgbClr val="0070C0"/>
              </a:solidFill>
            </a:endParaRPr>
          </a:p>
        </p:txBody>
      </p:sp>
      <p:pic>
        <p:nvPicPr>
          <p:cNvPr id="2051" name="Picture 3"/>
          <p:cNvPicPr>
            <a:picLocks noChangeAspect="1" noChangeArrowheads="1"/>
          </p:cNvPicPr>
          <p:nvPr/>
        </p:nvPicPr>
        <p:blipFill>
          <a:blip r:embed="rId2"/>
          <a:srcRect/>
          <a:stretch>
            <a:fillRect/>
          </a:stretch>
        </p:blipFill>
        <p:spPr bwMode="auto">
          <a:xfrm>
            <a:off x="228600" y="1005977"/>
            <a:ext cx="5673135" cy="1525691"/>
          </a:xfrm>
          <a:prstGeom prst="rect">
            <a:avLst/>
          </a:prstGeom>
          <a:noFill/>
          <a:ln w="9525">
            <a:noFill/>
            <a:miter lim="800000"/>
            <a:headEnd/>
            <a:tailEnd/>
          </a:ln>
        </p:spPr>
      </p:pic>
      <p:pic>
        <p:nvPicPr>
          <p:cNvPr id="9" name="Picture 8"/>
          <p:cNvPicPr/>
          <p:nvPr/>
        </p:nvPicPr>
        <p:blipFill>
          <a:blip r:embed="rId3" cstate="print"/>
          <a:srcRect/>
          <a:stretch>
            <a:fillRect/>
          </a:stretch>
        </p:blipFill>
        <p:spPr bwMode="auto">
          <a:xfrm>
            <a:off x="1127761" y="2590800"/>
            <a:ext cx="6343332" cy="2552700"/>
          </a:xfrm>
          <a:prstGeom prst="rect">
            <a:avLst/>
          </a:prstGeom>
          <a:noFill/>
          <a:ln w="9525">
            <a:noFill/>
            <a:miter lim="800000"/>
            <a:headEnd/>
            <a:tailEnd/>
          </a:ln>
        </p:spPr>
      </p:pic>
      <p:pic>
        <p:nvPicPr>
          <p:cNvPr id="2053" name="Picture 5"/>
          <p:cNvPicPr>
            <a:picLocks noChangeAspect="1" noChangeArrowheads="1"/>
          </p:cNvPicPr>
          <p:nvPr/>
        </p:nvPicPr>
        <p:blipFill>
          <a:blip r:embed="rId4"/>
          <a:srcRect/>
          <a:stretch>
            <a:fillRect/>
          </a:stretch>
        </p:blipFill>
        <p:spPr bwMode="auto">
          <a:xfrm>
            <a:off x="5915025" y="1010603"/>
            <a:ext cx="3228975" cy="1476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p:nvPr/>
        </p:nvSpPr>
        <p:spPr>
          <a:xfrm>
            <a:off x="241173" y="240030"/>
            <a:ext cx="8661654" cy="466344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12" name="Shape 112"/>
          <p:cNvCxnSpPr/>
          <p:nvPr/>
        </p:nvCxnSpPr>
        <p:spPr>
          <a:xfrm>
            <a:off x="3490722" y="1543050"/>
            <a:ext cx="0" cy="2057400"/>
          </a:xfrm>
          <a:prstGeom prst="straightConnector1">
            <a:avLst/>
          </a:prstGeom>
          <a:noFill/>
          <a:ln w="19050" cap="flat" cmpd="sng">
            <a:solidFill>
              <a:srgbClr val="262626"/>
            </a:solidFill>
            <a:prstDash val="solid"/>
            <a:miter lim="800000"/>
            <a:headEnd type="none" w="sm" len="sm"/>
            <a:tailEnd type="none" w="sm" len="sm"/>
          </a:ln>
        </p:spPr>
      </p:cxnSp>
      <p:sp>
        <p:nvSpPr>
          <p:cNvPr id="113" name="Shape 113"/>
          <p:cNvSpPr txBox="1">
            <a:spLocks noGrp="1"/>
          </p:cNvSpPr>
          <p:nvPr>
            <p:ph type="title"/>
          </p:nvPr>
        </p:nvSpPr>
        <p:spPr>
          <a:xfrm>
            <a:off x="628650" y="722907"/>
            <a:ext cx="2620771" cy="3697685"/>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accent1"/>
              </a:buClr>
              <a:buSzPts val="2800"/>
              <a:buFont typeface="Calibri"/>
              <a:buNone/>
            </a:pPr>
            <a:r>
              <a:rPr lang="en-US" sz="3600" dirty="0" smtClean="0">
                <a:solidFill>
                  <a:schemeClr val="accent1"/>
                </a:solidFill>
              </a:rPr>
              <a:t>Properties of Blockchain</a:t>
            </a:r>
            <a:endParaRPr sz="3200" dirty="0"/>
          </a:p>
        </p:txBody>
      </p:sp>
      <p:sp>
        <p:nvSpPr>
          <p:cNvPr id="114" name="Shape 114"/>
          <p:cNvSpPr txBox="1">
            <a:spLocks noGrp="1"/>
          </p:cNvSpPr>
          <p:nvPr>
            <p:ph type="body" idx="1"/>
          </p:nvPr>
        </p:nvSpPr>
        <p:spPr>
          <a:xfrm>
            <a:off x="3732023" y="722907"/>
            <a:ext cx="4783327" cy="3697685"/>
          </a:xfrm>
          <a:prstGeom prst="rect">
            <a:avLst/>
          </a:prstGeom>
          <a:noFill/>
          <a:ln>
            <a:noFill/>
          </a:ln>
        </p:spPr>
        <p:txBody>
          <a:bodyPr spcFirstLastPara="1" wrap="square" lIns="91425" tIns="45700" rIns="91425" bIns="45700" anchor="ctr" anchorCtr="0">
            <a:noAutofit/>
          </a:bodyPr>
          <a:lstStyle/>
          <a:p>
            <a:pPr marL="457200" marR="0" lvl="0" indent="-228600" algn="just" rtl="0">
              <a:lnSpc>
                <a:spcPct val="90000"/>
              </a:lnSpc>
              <a:spcBef>
                <a:spcPts val="0"/>
              </a:spcBef>
              <a:spcAft>
                <a:spcPts val="0"/>
              </a:spcAft>
              <a:buClr>
                <a:schemeClr val="dk1"/>
              </a:buClr>
              <a:buSzPts val="1800"/>
              <a:buFont typeface="Arial"/>
              <a:buChar char="•"/>
            </a:pPr>
            <a:r>
              <a:rPr lang="en-US" sz="2400" dirty="0" smtClean="0"/>
              <a:t>Decentralized –P2P</a:t>
            </a:r>
          </a:p>
          <a:p>
            <a:pPr marL="457200" marR="0" lvl="0" indent="-228600" algn="just" rtl="0">
              <a:lnSpc>
                <a:spcPct val="90000"/>
              </a:lnSpc>
              <a:spcBef>
                <a:spcPts val="0"/>
              </a:spcBef>
              <a:spcAft>
                <a:spcPts val="0"/>
              </a:spcAft>
              <a:buClr>
                <a:schemeClr val="dk1"/>
              </a:buClr>
              <a:buSzPts val="1800"/>
              <a:buFont typeface="Arial"/>
              <a:buChar char="•"/>
            </a:pPr>
            <a:r>
              <a:rPr lang="en-US" sz="2400" dirty="0" smtClean="0"/>
              <a:t>Public</a:t>
            </a:r>
          </a:p>
          <a:p>
            <a:pPr marL="457200" marR="0" lvl="0" indent="-228600" algn="just" rtl="0">
              <a:lnSpc>
                <a:spcPct val="90000"/>
              </a:lnSpc>
              <a:spcBef>
                <a:spcPts val="0"/>
              </a:spcBef>
              <a:spcAft>
                <a:spcPts val="0"/>
              </a:spcAft>
              <a:buClr>
                <a:schemeClr val="dk1"/>
              </a:buClr>
              <a:buSzPts val="1800"/>
              <a:buFont typeface="Arial"/>
              <a:buChar char="•"/>
            </a:pPr>
            <a:r>
              <a:rPr lang="en-US" sz="2400" dirty="0" smtClean="0"/>
              <a:t>Fault tolerant</a:t>
            </a:r>
          </a:p>
          <a:p>
            <a:pPr marL="457200" marR="0" lvl="0" indent="-228600" algn="just" rtl="0">
              <a:lnSpc>
                <a:spcPct val="90000"/>
              </a:lnSpc>
              <a:spcBef>
                <a:spcPts val="0"/>
              </a:spcBef>
              <a:spcAft>
                <a:spcPts val="0"/>
              </a:spcAft>
              <a:buClr>
                <a:schemeClr val="dk1"/>
              </a:buClr>
              <a:buSzPts val="1800"/>
              <a:buFont typeface="Arial"/>
              <a:buChar char="•"/>
            </a:pPr>
            <a:r>
              <a:rPr lang="en-US" sz="2400" dirty="0" smtClean="0"/>
              <a:t>Enables the transfer of value</a:t>
            </a:r>
          </a:p>
          <a:p>
            <a:pPr marL="457200" marR="0" lvl="0" indent="-228600" algn="just" rtl="0">
              <a:lnSpc>
                <a:spcPct val="90000"/>
              </a:lnSpc>
              <a:spcBef>
                <a:spcPts val="0"/>
              </a:spcBef>
              <a:spcAft>
                <a:spcPts val="0"/>
              </a:spcAft>
              <a:buClr>
                <a:schemeClr val="dk1"/>
              </a:buClr>
              <a:buSzPts val="1800"/>
              <a:buFont typeface="Arial"/>
              <a:buChar char="•"/>
            </a:pPr>
            <a:r>
              <a:rPr lang="en-US" sz="2400" dirty="0" smtClean="0"/>
              <a:t>Distributed Database</a:t>
            </a:r>
          </a:p>
          <a:p>
            <a:pPr marL="457200" marR="0" lvl="0" indent="-228600" algn="just" rtl="0">
              <a:lnSpc>
                <a:spcPct val="90000"/>
              </a:lnSpc>
              <a:spcBef>
                <a:spcPts val="0"/>
              </a:spcBef>
              <a:spcAft>
                <a:spcPts val="0"/>
              </a:spcAft>
              <a:buClr>
                <a:schemeClr val="dk1"/>
              </a:buClr>
              <a:buSzPts val="1800"/>
              <a:buFont typeface="Arial"/>
              <a:buChar char="•"/>
            </a:pPr>
            <a:r>
              <a:rPr lang="en-US" sz="2400" dirty="0" smtClean="0"/>
              <a:t>Cryptographically secure by design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3169</TotalTime>
  <Words>1358</Words>
  <Application>Microsoft Office PowerPoint</Application>
  <PresentationFormat>On-screen Show (16:9)</PresentationFormat>
  <Paragraphs>200</Paragraphs>
  <Slides>16</Slides>
  <Notes>15</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Office Theme</vt:lpstr>
      <vt:lpstr>Office Theme</vt:lpstr>
      <vt:lpstr>A Survey on Blockchain Technology: Different Approaches  and On-going Development </vt:lpstr>
      <vt:lpstr>Outline</vt:lpstr>
      <vt:lpstr>Background</vt:lpstr>
      <vt:lpstr>Purpose of Survey</vt:lpstr>
      <vt:lpstr>Problem Statement: Why Blockchain?</vt:lpstr>
      <vt:lpstr>What is Blockchain?</vt:lpstr>
      <vt:lpstr>Blockchain History</vt:lpstr>
      <vt:lpstr>Blockchain Components and Working </vt:lpstr>
      <vt:lpstr>Properties of Blockchain</vt:lpstr>
      <vt:lpstr>An Example</vt:lpstr>
      <vt:lpstr>Different Approaches in Different Domains</vt:lpstr>
      <vt:lpstr>Pros and Cons based on different Approaches</vt:lpstr>
      <vt:lpstr>On-going Development and Research Challenges</vt:lpstr>
      <vt:lpstr>Future of Blockchain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prince</cp:lastModifiedBy>
  <cp:revision>17</cp:revision>
  <dcterms:modified xsi:type="dcterms:W3CDTF">2018-04-12T16:24:22Z</dcterms:modified>
</cp:coreProperties>
</file>