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57" r:id="rId5"/>
    <p:sldId id="266" r:id="rId6"/>
    <p:sldId id="267" r:id="rId7"/>
    <p:sldId id="259" r:id="rId8"/>
    <p:sldId id="258" r:id="rId9"/>
    <p:sldId id="268" r:id="rId10"/>
    <p:sldId id="261" r:id="rId11"/>
    <p:sldId id="262" r:id="rId12"/>
    <p:sldId id="263" r:id="rId13"/>
    <p:sldId id="269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 custT="1"/>
      <dgm:spPr/>
      <dgm:t>
        <a:bodyPr rtlCol="0"/>
        <a:lstStyle/>
        <a:p>
          <a:pPr rtl="0"/>
          <a:r>
            <a:rPr lang="fr-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1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Les systèmes ASR sont optimisés pour les langues riches en données.</a:t>
          </a:r>
          <a:endParaRPr lang="fr" sz="28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A7F7584C-6CC5-40A2-9566-2842A5DEA97A}">
      <dgm:prSet phldrT="[Text]" custT="1"/>
      <dgm:spPr/>
      <dgm:t>
        <a:bodyPr rtlCol="0"/>
        <a:lstStyle/>
        <a:p>
          <a:pPr rtl="0"/>
          <a:r>
            <a:rPr lang="fr-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2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Le </a:t>
          </a:r>
          <a:r>
            <a:rPr lang="fr-FR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Yemba</a:t>
          </a:r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, comme plusieurs langues tonales camerounais, ne dispose pas d’ASR adapté.</a:t>
          </a:r>
          <a:endParaRPr lang="fr" sz="28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51A6936C-668E-4912-B1B4-BA2D45D3F624}">
      <dgm:prSet phldrT="[Text]" custT="1"/>
      <dgm:spPr/>
      <dgm:t>
        <a:bodyPr rtlCol="0"/>
        <a:lstStyle/>
        <a:p>
          <a:pPr rtl="0"/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Probleme 3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</a:t>
          </a:r>
          <a:r>
            <a:rPr lang="fr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egradation des langues longues aux detriment des langues officiels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928B5CB8-3545-4EE5-8BED-981D3C6157A5}">
      <dgm:prSet phldrT="[Text]" custT="1"/>
      <dgm:spPr/>
      <dgm:t>
        <a:bodyPr rtlCol="0"/>
        <a:lstStyle/>
        <a:p>
          <a:pPr rtl="0"/>
          <a:r>
            <a:rPr lang="fr" sz="3200" b="1" i="0" u="sng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Problematique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fr" sz="24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Comment concevoir un ASR capable de transcrire automatiquement les enonces oraux en Yemba, en integrant ses structures syllabiques et tonales a partir d’un RNN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ScaleY="14996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 custT="1"/>
      <dgm:spPr/>
      <dgm:t>
        <a:bodyPr rtlCol="0"/>
        <a:lstStyle/>
        <a:p>
          <a:pPr rtl="0"/>
          <a:r>
            <a:rPr lang="fr" sz="2800" b="1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HMM-GMM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Modelise la structure tomporelle du signal pour estimer la distibution acoustiques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B6B39D33-D046-47BE-829F-7DE9C1355A93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des transition temporelles</a:t>
          </a:r>
        </a:p>
      </dgm:t>
    </dgm:pt>
    <dgm:pt modelId="{E15A7BCB-F8C9-469E-AAD5-364C09881B8A}" type="par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C756B1C-E9B8-4AF1-AAAF-F8402FE8B80B}" type="sib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 custT="1"/>
      <dgm:spPr/>
      <dgm:t>
        <a:bodyPr rtlCol="0"/>
        <a:lstStyle/>
        <a:p>
          <a:pPr rtl="0"/>
          <a:r>
            <a:rPr lang="fr" sz="2800" b="1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HMM-DNN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du signal grace aux reseaux de neurones.</a:t>
          </a: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A84AA4D5-2E69-4308-B848-AF7C866DBA3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Meilleure extraction des caracteristiques</a:t>
          </a:r>
        </a:p>
      </dgm:t>
    </dgm:pt>
    <dgm:pt modelId="{5AA60D0F-7C99-4FA0-90CA-9CD92DBEF3B7}" type="par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195A1AC7-FDFE-47D0-B6D9-46AB9BA4736B}" type="sib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 custT="1"/>
      <dgm:spPr/>
      <dgm:t>
        <a:bodyPr rtlCol="0"/>
        <a:lstStyle/>
        <a:p>
          <a:pPr rtl="0"/>
          <a:r>
            <a:rPr lang="fr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CTC,</a:t>
          </a:r>
          <a:r>
            <a:rPr lang="fr" sz="2400" b="1" baseline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Attention, RNN-T</a:t>
          </a:r>
          <a:endParaRPr lang="fr" sz="24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Transcription direct du signal dans une architecture unifié</a:t>
          </a: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4EA3F7C2-8BCE-45BE-A919-CBBB33285B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Efficace sur de grand volume de données</a:t>
          </a:r>
        </a:p>
      </dgm:t>
    </dgm:pt>
    <dgm:pt modelId="{E5A5DB8F-AE1A-4DCD-9400-C8317BA7D81B}" type="par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BC932F0D-8B77-458E-AF60-BC2FDCBE0C75}" type="sib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F82601E6-6FF6-41B5-BDEF-C0E73D0B30B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Inefficace pour les langues tonales et peu doté car incapable de capturer les variations tonales</a:t>
          </a:r>
        </a:p>
      </dgm:t>
    </dgm:pt>
    <dgm:pt modelId="{936C8FEA-0125-468F-AC7E-0D933F696D03}" type="par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EAEC7697-68BC-4B26-A3B6-9BD23217CF44}" type="sib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26ECA639-0A60-4D96-A34B-F5ACC75DAA0C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</dgm:t>
    </dgm:pt>
    <dgm:pt modelId="{C4856BF6-9736-45B2-AF8E-AA325F8A725C}" type="par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DA3F4B23-A392-40BF-A1BD-D150AE345EB0}" type="sib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388D911F-5131-4B95-8FCA-44355C31A78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Peu robuste aux variations tonales, de bruits ou de des accents</a:t>
          </a:r>
        </a:p>
      </dgm:t>
    </dgm:pt>
    <dgm:pt modelId="{90DE3C42-B930-4A61-B78B-7BCFF7A9C3BC}" type="par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6C88182B-48B6-413C-BAE8-817D076D6F78}" type="sib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5F831E41-4C05-4154-A07D-E6F21B51F61B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Dependant des modules externes</a:t>
          </a:r>
        </a:p>
      </dgm:t>
    </dgm:pt>
    <dgm:pt modelId="{A4AF1D48-30ED-4DB2-854B-E0CC264ACB59}" type="parTrans" cxnId="{4994844F-24EC-4448-A8D6-E47737FD1EE7}">
      <dgm:prSet/>
      <dgm:spPr/>
      <dgm:t>
        <a:bodyPr/>
        <a:lstStyle/>
        <a:p>
          <a:endParaRPr lang="fr-FR"/>
        </a:p>
      </dgm:t>
    </dgm:pt>
    <dgm:pt modelId="{0DE173BA-F082-4627-960F-BEB51C171ABD}" type="sibTrans" cxnId="{4994844F-24EC-4448-A8D6-E47737FD1EE7}">
      <dgm:prSet/>
      <dgm:spPr/>
      <dgm:t>
        <a:bodyPr/>
        <a:lstStyle/>
        <a:p>
          <a:endParaRPr lang="fr-FR"/>
        </a:p>
      </dgm:t>
    </dgm:pt>
    <dgm:pt modelId="{B1A657DE-9BE2-4724-A26C-CB4770628D3A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Adapté aux langues tonales et peu dotes par apprentissage ou transfert</a:t>
          </a:r>
        </a:p>
      </dgm:t>
    </dgm:pt>
    <dgm:pt modelId="{56308AD3-79B5-47E0-9641-0886136BB6E0}" type="parTrans" cxnId="{7258D568-8768-4A00-B264-C11E1A96406A}">
      <dgm:prSet/>
      <dgm:spPr/>
      <dgm:t>
        <a:bodyPr/>
        <a:lstStyle/>
        <a:p>
          <a:endParaRPr lang="fr-FR"/>
        </a:p>
      </dgm:t>
    </dgm:pt>
    <dgm:pt modelId="{4E089410-6AC1-4D8B-8DAB-13465B37C2C1}" type="sibTrans" cxnId="{7258D568-8768-4A00-B264-C11E1A96406A}">
      <dgm:prSet/>
      <dgm:spPr/>
      <dgm:t>
        <a:bodyPr/>
        <a:lstStyle/>
        <a:p>
          <a:endParaRPr lang="fr-FR"/>
        </a:p>
      </dgm:t>
    </dgm:pt>
    <dgm:pt modelId="{03698937-48DC-468F-9ABE-8435C02AA5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Moins de dependances aux ressources externes</a:t>
          </a:r>
        </a:p>
      </dgm:t>
    </dgm:pt>
    <dgm:pt modelId="{4721946A-C8A8-4823-B80E-D421088B3C24}" type="parTrans" cxnId="{AEE8CCFC-5F09-4A32-B599-BB1FCE27867F}">
      <dgm:prSet/>
      <dgm:spPr/>
      <dgm:t>
        <a:bodyPr/>
        <a:lstStyle/>
        <a:p>
          <a:endParaRPr lang="fr-FR"/>
        </a:p>
      </dgm:t>
    </dgm:pt>
    <dgm:pt modelId="{583CC1E1-BD43-4B37-946E-9549E9DBA39E}" type="sibTrans" cxnId="{AEE8CCFC-5F09-4A32-B599-BB1FCE27867F}">
      <dgm:prSet/>
      <dgm:spPr/>
      <dgm:t>
        <a:bodyPr/>
        <a:lstStyle/>
        <a:p>
          <a:endParaRPr lang="fr-FR"/>
        </a:p>
      </dgm:t>
    </dgm:pt>
    <dgm:pt modelId="{87F5AA8E-C2A4-4427-B86A-57799271905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</dgm:t>
    </dgm:pt>
    <dgm:pt modelId="{8CA0C13D-0B0A-482F-A8FB-83EFD833B7C4}" type="parTrans" cxnId="{E8BF741E-9167-493B-B722-D9EE2BC66BF0}">
      <dgm:prSet/>
      <dgm:spPr/>
      <dgm:t>
        <a:bodyPr/>
        <a:lstStyle/>
        <a:p>
          <a:endParaRPr lang="fr-FR"/>
        </a:p>
      </dgm:t>
    </dgm:pt>
    <dgm:pt modelId="{4EF45941-F73D-4A0A-878A-29C3253DFB78}" type="sibTrans" cxnId="{E8BF741E-9167-493B-B722-D9EE2BC66BF0}">
      <dgm:prSet/>
      <dgm:spPr/>
      <dgm:t>
        <a:bodyPr/>
        <a:lstStyle/>
        <a:p>
          <a:endParaRPr lang="fr-FR"/>
        </a:p>
      </dgm:t>
    </dgm:pt>
    <dgm:pt modelId="{891E69C0-BF44-488F-8213-CFCE0103E01B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Decomposition modulaire du probleme</a:t>
          </a:r>
        </a:p>
      </dgm:t>
    </dgm:pt>
    <dgm:pt modelId="{5FC324E1-EE5A-425F-9A4C-0E33F6E4E071}" type="parTrans" cxnId="{B3BFE608-4023-4CD9-9D54-8CDD9A4113F1}">
      <dgm:prSet/>
      <dgm:spPr/>
      <dgm:t>
        <a:bodyPr/>
        <a:lstStyle/>
        <a:p>
          <a:endParaRPr lang="fr-FR"/>
        </a:p>
      </dgm:t>
    </dgm:pt>
    <dgm:pt modelId="{B9CCA0DA-A773-4B38-A0C5-ACBBBA690C52}" type="sibTrans" cxnId="{B3BFE608-4023-4CD9-9D54-8CDD9A4113F1}">
      <dgm:prSet/>
      <dgm:spPr/>
      <dgm:t>
        <a:bodyPr/>
        <a:lstStyle/>
        <a:p>
          <a:endParaRPr lang="fr-F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ScaleX="106440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X="104989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2" presId="urn:microsoft.com/office/officeart/2005/8/layout/hList1"/>
    <dgm:cxn modelId="{B3BFE608-4023-4CD9-9D54-8CDD9A4113F1}" srcId="{6857B86A-DEC1-407C-A1BB-5BF9ACCBCA6A}" destId="{891E69C0-BF44-488F-8213-CFCE0103E01B}" srcOrd="3" destOrd="0" parTransId="{5FC324E1-EE5A-425F-9A4C-0E33F6E4E071}" sibTransId="{B9CCA0DA-A773-4B38-A0C5-ACBBBA690C52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8BF741E-9167-493B-B722-D9EE2BC66BF0}" srcId="{DA5DFAD8-E443-4F53-9341-A0903BBBD378}" destId="{87F5AA8E-C2A4-4427-B86A-57799271905E}" srcOrd="3" destOrd="0" parTransId="{8CA0C13D-0B0A-482F-A8FB-83EFD833B7C4}" sibTransId="{4EF45941-F73D-4A0A-878A-29C3253DFB78}"/>
    <dgm:cxn modelId="{E785B928-0A23-43BA-9D0D-4355335BED79}" srcId="{ABA77F75-8642-4931-8D7E-BE6C6DB9940D}" destId="{A84AA4D5-2E69-4308-B848-AF7C866DBA37}" srcOrd="2" destOrd="0" parTransId="{5AA60D0F-7C99-4FA0-90CA-9CD92DBEF3B7}" sibTransId="{195A1AC7-FDFE-47D0-B6D9-46AB9BA4736B}"/>
    <dgm:cxn modelId="{4937312B-3E19-47AC-B7BC-4ACDD435A1DB}" type="presOf" srcId="{5F831E41-4C05-4154-A07D-E6F21B51F61B}" destId="{E4FD5043-5612-43C5-B6AE-CCD431549399}" srcOrd="0" destOrd="4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7258D568-8768-4A00-B264-C11E1A96406A}" srcId="{ABA77F75-8642-4931-8D7E-BE6C6DB9940D}" destId="{B1A657DE-9BE2-4724-A26C-CB4770628D3A}" srcOrd="1" destOrd="0" parTransId="{56308AD3-79B5-47E0-9641-0886136BB6E0}" sibTransId="{4E089410-6AC1-4D8B-8DAB-13465B37C2C1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B45266C-5B6C-4407-90AA-AF2C2D03F63B}" type="presOf" srcId="{87F5AA8E-C2A4-4427-B86A-57799271905E}" destId="{EA81ED6A-A7EA-4137-A3DC-D16E79F1B938}" srcOrd="0" destOrd="3" presId="urn:microsoft.com/office/officeart/2005/8/layout/hList1"/>
    <dgm:cxn modelId="{4994844F-24EC-4448-A8D6-E47737FD1EE7}" srcId="{ABA77F75-8642-4931-8D7E-BE6C6DB9940D}" destId="{5F831E41-4C05-4154-A07D-E6F21B51F61B}" srcOrd="4" destOrd="0" parTransId="{A4AF1D48-30ED-4DB2-854B-E0CC264ACB59}" sibTransId="{0DE173BA-F082-4627-960F-BEB51C171ABD}"/>
    <dgm:cxn modelId="{496CC152-66F4-4FEB-99ED-C8BD1F8A40F9}" srcId="{DA5DFAD8-E443-4F53-9341-A0903BBBD378}" destId="{4EA3F7C2-8BCE-45BE-A919-CBBB33285BD0}" srcOrd="2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2" presId="urn:microsoft.com/office/officeart/2005/8/layout/hList1"/>
    <dgm:cxn modelId="{34AB4B83-3C0C-4A5C-A5A2-889ED810EE63}" type="presOf" srcId="{03698937-48DC-468F-9ABE-8435C02AA5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3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FBC7E5CD-49E4-43A8-8C28-26767B621E47}" type="presOf" srcId="{891E69C0-BF44-488F-8213-CFCE0103E01B}" destId="{17CA1487-CDD9-4364-92F6-A11DBDAFE16C}" srcOrd="0" destOrd="3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3D84C6D5-4159-4DE0-992F-E9FF31D9F000}" type="presOf" srcId="{B1A657DE-9BE2-4724-A26C-CB4770628D3A}" destId="{E4FD5043-5612-43C5-B6AE-CCD431549399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4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4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AEE8CCFC-5F09-4A32-B599-BB1FCE27867F}" srcId="{DA5DFAD8-E443-4F53-9341-A0903BBBD378}" destId="{03698937-48DC-468F-9ABE-8435C02AA5D0}" srcOrd="1" destOrd="0" parTransId="{4721946A-C8A8-4823-B80E-D421088B3C24}" sibTransId="{583CC1E1-BD43-4B37-946E-9549E9DBA39E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7223095" y="-3039393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systèmes ASR sont optimisés pour les langues riches en données.</a:t>
          </a:r>
          <a:endParaRPr lang="fr" sz="28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 rot="-5400000">
        <a:off x="4067128" y="161412"/>
        <a:ext cx="7185613" cy="828840"/>
      </dsp:txXfrm>
    </dsp:sp>
    <dsp:sp modelId="{3230722F-B757-4673-BD2F-9D4BAB5CEE8D}">
      <dsp:nvSpPr>
        <dsp:cNvPr id="0" name=""/>
        <dsp:cNvSpPr/>
      </dsp:nvSpPr>
      <dsp:spPr>
        <a:xfrm>
          <a:off x="0" y="1759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1</a:t>
          </a:r>
        </a:p>
      </dsp:txBody>
      <dsp:txXfrm>
        <a:off x="56048" y="57807"/>
        <a:ext cx="3955032" cy="1036050"/>
      </dsp:txXfrm>
    </dsp:sp>
    <dsp:sp modelId="{329ECF1A-78BE-41CB-B252-8011825B67CD}">
      <dsp:nvSpPr>
        <dsp:cNvPr id="0" name=""/>
        <dsp:cNvSpPr/>
      </dsp:nvSpPr>
      <dsp:spPr>
        <a:xfrm rot="5400000">
          <a:off x="7223095" y="-1833840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</a:t>
          </a:r>
          <a:r>
            <a:rPr lang="fr-FR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Yemba</a:t>
          </a: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comme plusieurs langues tonales camerounais, ne dispose pas d’ASR adapté.</a:t>
          </a:r>
          <a:endParaRPr lang="fr" sz="28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 rot="-5400000">
        <a:off x="4067128" y="1366965"/>
        <a:ext cx="7185613" cy="828840"/>
      </dsp:txXfrm>
    </dsp:sp>
    <dsp:sp modelId="{8A3FE5E4-2689-4041-B2C5-C63BC276A3EF}">
      <dsp:nvSpPr>
        <dsp:cNvPr id="0" name=""/>
        <dsp:cNvSpPr/>
      </dsp:nvSpPr>
      <dsp:spPr>
        <a:xfrm>
          <a:off x="0" y="1207312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2</a:t>
          </a:r>
        </a:p>
      </dsp:txBody>
      <dsp:txXfrm>
        <a:off x="56048" y="1263360"/>
        <a:ext cx="3955032" cy="1036050"/>
      </dsp:txXfrm>
    </dsp:sp>
    <dsp:sp modelId="{A66EBD3D-E7C5-421C-B8B5-728648057DDC}">
      <dsp:nvSpPr>
        <dsp:cNvPr id="0" name=""/>
        <dsp:cNvSpPr/>
      </dsp:nvSpPr>
      <dsp:spPr>
        <a:xfrm rot="5400000">
          <a:off x="7223095" y="-628286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</a:t>
          </a:r>
          <a:r>
            <a:rPr lang="fr" sz="28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egradation des langues longues aux detriment des langues officiels</a:t>
          </a:r>
        </a:p>
      </dsp:txBody>
      <dsp:txXfrm rot="-5400000">
        <a:off x="4067128" y="2572519"/>
        <a:ext cx="7185613" cy="828840"/>
      </dsp:txXfrm>
    </dsp:sp>
    <dsp:sp modelId="{1C763A21-352A-41D1-A2E2-E305DABA275D}">
      <dsp:nvSpPr>
        <dsp:cNvPr id="0" name=""/>
        <dsp:cNvSpPr/>
      </dsp:nvSpPr>
      <dsp:spPr>
        <a:xfrm>
          <a:off x="0" y="2412865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Probleme 3</a:t>
          </a:r>
        </a:p>
      </dsp:txBody>
      <dsp:txXfrm>
        <a:off x="56048" y="2468913"/>
        <a:ext cx="3955032" cy="1036050"/>
      </dsp:txXfrm>
    </dsp:sp>
    <dsp:sp modelId="{95E0557D-F0A1-4F38-8083-55DE7503164F}">
      <dsp:nvSpPr>
        <dsp:cNvPr id="0" name=""/>
        <dsp:cNvSpPr/>
      </dsp:nvSpPr>
      <dsp:spPr>
        <a:xfrm rot="5400000">
          <a:off x="6986106" y="695469"/>
          <a:ext cx="1377490" cy="7223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" sz="2400" i="1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Comment concevoir un ASR capable de transcrire automatiquement les enonces oraux en Yemba, en integrant ses structures syllabiques et tonales a partir d’un RNN</a:t>
          </a:r>
        </a:p>
      </dsp:txBody>
      <dsp:txXfrm rot="-5400000">
        <a:off x="4063156" y="3685663"/>
        <a:ext cx="7156146" cy="1243002"/>
      </dsp:txXfrm>
    </dsp:sp>
    <dsp:sp modelId="{B9324B26-5FF5-4FF7-9073-66103CBE8481}">
      <dsp:nvSpPr>
        <dsp:cNvPr id="0" name=""/>
        <dsp:cNvSpPr/>
      </dsp:nvSpPr>
      <dsp:spPr>
        <a:xfrm>
          <a:off x="0" y="3733091"/>
          <a:ext cx="4063156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3200" b="1" i="0" u="sng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Problematique</a:t>
          </a:r>
        </a:p>
      </dsp:txBody>
      <dsp:txXfrm>
        <a:off x="56048" y="3789139"/>
        <a:ext cx="3951060" cy="1036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389" y="209307"/>
          <a:ext cx="3381074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b="1" kern="1200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HMM-GMM</a:t>
          </a:r>
        </a:p>
      </dsp:txBody>
      <dsp:txXfrm>
        <a:off x="3389" y="209307"/>
        <a:ext cx="3381074" cy="831863"/>
      </dsp:txXfrm>
    </dsp:sp>
    <dsp:sp modelId="{17CA1487-CDD9-4364-92F6-A11DBDAFE16C}">
      <dsp:nvSpPr>
        <dsp:cNvPr id="0" name=""/>
        <dsp:cNvSpPr/>
      </dsp:nvSpPr>
      <dsp:spPr>
        <a:xfrm>
          <a:off x="3389" y="1041171"/>
          <a:ext cx="3381074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Modelise la structure tomporelle du signal pour estimer la distibution acoustiques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des transition temporelles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Inefficace pour les langues tonales et peu doté car incapable de capturer les variations tonales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Decomposition modulaire du probleme</a:t>
          </a:r>
        </a:p>
      </dsp:txBody>
      <dsp:txXfrm>
        <a:off x="3389" y="1041171"/>
        <a:ext cx="3381074" cy="3804570"/>
      </dsp:txXfrm>
    </dsp:sp>
    <dsp:sp modelId="{055A5EAB-EAE0-4501-8649-31F112FF9AD5}">
      <dsp:nvSpPr>
        <dsp:cNvPr id="0" name=""/>
        <dsp:cNvSpPr/>
      </dsp:nvSpPr>
      <dsp:spPr>
        <a:xfrm>
          <a:off x="3857815" y="209307"/>
          <a:ext cx="3381074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b="1" kern="1200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HMM-DNN</a:t>
          </a:r>
        </a:p>
      </dsp:txBody>
      <dsp:txXfrm>
        <a:off x="3857815" y="209307"/>
        <a:ext cx="3381074" cy="831863"/>
      </dsp:txXfrm>
    </dsp:sp>
    <dsp:sp modelId="{E4FD5043-5612-43C5-B6AE-CCD431549399}">
      <dsp:nvSpPr>
        <dsp:cNvPr id="0" name=""/>
        <dsp:cNvSpPr/>
      </dsp:nvSpPr>
      <dsp:spPr>
        <a:xfrm>
          <a:off x="3857815" y="1041171"/>
          <a:ext cx="3381074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du signal grace aux reseaux de neurones.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Adapté aux langues tonales et peu dotes par apprentissage ou transfert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Meilleure extraction des caracteristiques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Dependant des modules externes</a:t>
          </a:r>
        </a:p>
      </dsp:txBody>
      <dsp:txXfrm>
        <a:off x="3857815" y="1041171"/>
        <a:ext cx="3381074" cy="3804570"/>
      </dsp:txXfrm>
    </dsp:sp>
    <dsp:sp modelId="{23D06E36-F688-4B37-8BB8-73015E665B0E}">
      <dsp:nvSpPr>
        <dsp:cNvPr id="0" name=""/>
        <dsp:cNvSpPr/>
      </dsp:nvSpPr>
      <dsp:spPr>
        <a:xfrm>
          <a:off x="7712240" y="209307"/>
          <a:ext cx="3598815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b="1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CTC,</a:t>
          </a:r>
          <a:r>
            <a:rPr lang="fr" sz="2400" b="1" kern="1200" baseline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Attention, RNN-T</a:t>
          </a:r>
          <a:endParaRPr lang="fr" sz="2400" b="1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7712240" y="209307"/>
        <a:ext cx="3598815" cy="831863"/>
      </dsp:txXfrm>
    </dsp:sp>
    <dsp:sp modelId="{EA81ED6A-A7EA-4137-A3DC-D16E79F1B938}">
      <dsp:nvSpPr>
        <dsp:cNvPr id="0" name=""/>
        <dsp:cNvSpPr/>
      </dsp:nvSpPr>
      <dsp:spPr>
        <a:xfrm>
          <a:off x="7736769" y="1041171"/>
          <a:ext cx="3549756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Transcription direct du signal dans une architecture unifié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Moins de dependances aux ressources externes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Efficace sur de grand volume de données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Peu robuste aux variations tonales, de bruits ou de des accents</a:t>
          </a:r>
        </a:p>
      </dsp:txBody>
      <dsp:txXfrm>
        <a:off x="7736769" y="1041171"/>
        <a:ext cx="3549756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5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2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9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01/07/2025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cx268tmrwn/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317" y="520261"/>
            <a:ext cx="9951500" cy="3436883"/>
          </a:xfrm>
        </p:spPr>
        <p:txBody>
          <a:bodyPr rtlCol="0">
            <a:noAutofit/>
          </a:bodyPr>
          <a:lstStyle/>
          <a:p>
            <a:pPr algn="ctr"/>
            <a:r>
              <a:rPr lang="fr-FR" sz="3200" b="1" dirty="0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ASR pour le </a:t>
            </a:r>
            <a:r>
              <a:rPr lang="fr-FR" sz="3200" b="1" dirty="0" err="1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Yemba</a:t>
            </a:r>
            <a:r>
              <a:rPr lang="fr-FR" sz="3200" b="1" dirty="0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 : Une Approche </a:t>
            </a:r>
            <a:r>
              <a:rPr lang="fr-FR" sz="3200" b="1" dirty="0">
                <a:effectLst>
                  <a:outerShdw dist="38100" dir="2700000" algn="bl">
                    <a:schemeClr val="accent5"/>
                  </a:outerShdw>
                </a:effectLst>
                <a:latin typeface="Palatino Linotype" panose="02040502050505030304" pitchFamily="18" charset="0"/>
              </a:rPr>
              <a:t>Seq2Seq avec GRU et Mécanisme d’Attention</a:t>
            </a:r>
            <a:br>
              <a:rPr lang="fr-FR" sz="2800" dirty="0">
                <a:latin typeface="Palatino Linotype" panose="02040502050505030304" pitchFamily="18" charset="0"/>
              </a:rPr>
            </a:br>
            <a:br>
              <a:rPr lang="fr-FR" sz="2800" dirty="0">
                <a:latin typeface="Palatino Linotype" panose="02040502050505030304" pitchFamily="18" charset="0"/>
              </a:rPr>
            </a:br>
            <a:r>
              <a:rPr lang="fr-FR" sz="2800" dirty="0">
                <a:latin typeface="Palatino Linotype" panose="02040502050505030304" pitchFamily="18" charset="0"/>
              </a:rPr>
              <a:t>Implémentation d’une architecture RNN pour la transcription syllabique et tonale de la langue </a:t>
            </a:r>
            <a:r>
              <a:rPr lang="fr-FR" sz="2800" dirty="0" err="1">
                <a:latin typeface="Palatino Linotype" panose="02040502050505030304" pitchFamily="18" charset="0"/>
              </a:rPr>
              <a:t>Yemba</a:t>
            </a:r>
            <a:br>
              <a:rPr lang="fr-FR" sz="2800" dirty="0">
                <a:latin typeface="Palatino Linotype" panose="02040502050505030304" pitchFamily="18" charset="0"/>
              </a:rPr>
            </a:br>
            <a:endParaRPr lang="fr-FR" sz="2800" dirty="0">
              <a:latin typeface="Palatino Linotype" panose="0204050205050503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383" y="3815254"/>
            <a:ext cx="10625631" cy="2664373"/>
          </a:xfrm>
        </p:spPr>
        <p:txBody>
          <a:bodyPr rtlCol="0">
            <a:normAutofit/>
          </a:bodyPr>
          <a:lstStyle/>
          <a:p>
            <a:r>
              <a:rPr lang="fr-FR" b="1" dirty="0" err="1"/>
              <a:t>christian</a:t>
            </a:r>
            <a:r>
              <a:rPr lang="fr-FR" b="1" dirty="0"/>
              <a:t> </a:t>
            </a:r>
            <a:r>
              <a:rPr lang="fr-FR" b="1" dirty="0" err="1"/>
              <a:t>Noubissi</a:t>
            </a:r>
            <a:r>
              <a:rPr lang="fr-FR" b="1" dirty="0"/>
              <a:t> 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b="1" dirty="0" err="1"/>
              <a:t>Essuthi</a:t>
            </a:r>
            <a:r>
              <a:rPr lang="fr-FR" b="1" dirty="0"/>
              <a:t> ange </a:t>
            </a:r>
          </a:p>
          <a:p>
            <a:r>
              <a:rPr lang="fr-FR" b="1" dirty="0"/>
              <a:t> </a:t>
            </a:r>
            <a:r>
              <a:rPr lang="fr-FR" b="1" dirty="0" err="1"/>
              <a:t>Nguemtchueng</a:t>
            </a:r>
            <a:r>
              <a:rPr lang="fr-FR" b="1" dirty="0"/>
              <a:t>  DANIELLE </a:t>
            </a:r>
          </a:p>
          <a:p>
            <a:r>
              <a:rPr lang="fr-FR" b="1" dirty="0"/>
              <a:t>Abanda WILFRIED</a:t>
            </a:r>
          </a:p>
          <a:p>
            <a:r>
              <a:rPr lang="fr-FR" b="1" dirty="0" err="1"/>
              <a:t>Moukeki</a:t>
            </a:r>
            <a:r>
              <a:rPr lang="fr-FR" b="1" dirty="0"/>
              <a:t> </a:t>
            </a:r>
            <a:r>
              <a:rPr lang="fr-FR" b="1" dirty="0" err="1"/>
              <a:t>dave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349FD5-0705-CE18-053B-E817918B4208}"/>
              </a:ext>
            </a:extLst>
          </p:cNvPr>
          <p:cNvSpPr txBox="1"/>
          <p:nvPr/>
        </p:nvSpPr>
        <p:spPr>
          <a:xfrm>
            <a:off x="6667131" y="4323425"/>
            <a:ext cx="4447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Palatino Linotype" panose="02040502050505030304" pitchFamily="18" charset="0"/>
              </a:rPr>
              <a:t>Sous la supervision de: </a:t>
            </a:r>
            <a:r>
              <a:rPr lang="en-GB" sz="3200" b="1" dirty="0" err="1">
                <a:latin typeface="Palatino Linotype" panose="02040502050505030304" pitchFamily="18" charset="0"/>
              </a:rPr>
              <a:t>Pr</a:t>
            </a:r>
            <a:r>
              <a:rPr lang="en-GB" sz="3200" b="1" dirty="0">
                <a:latin typeface="Palatino Linotype" panose="02040502050505030304" pitchFamily="18" charset="0"/>
              </a:rPr>
              <a:t> P. Melatagia</a:t>
            </a:r>
            <a:endParaRPr lang="fr-FR" sz="3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1023143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prétraitement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355834"/>
            <a:ext cx="10852588" cy="4876801"/>
          </a:xfrm>
        </p:spPr>
        <p:txBody>
          <a:bodyPr rtlCol="0">
            <a:normAutofit/>
          </a:bodyPr>
          <a:lstStyle/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Nettoyage, exploration, et analyse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caractéristiques par transformation des signaux en audio en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MelSpectrogrammes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augmentation : bruit, time stretch, pitch shift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Tokenisation syllabique avec tonalité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Entrainement du </a:t>
            </a:r>
            <a:r>
              <a:rPr lang="fr-FR" sz="4400" b="1" u="sng" dirty="0" err="1">
                <a:latin typeface="Perpetua Titling MT" panose="02020502060505020804" pitchFamily="18" charset="0"/>
              </a:rPr>
              <a:t>modele</a:t>
            </a:r>
            <a:endParaRPr lang="fr-FR" sz="44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9" y="1529255"/>
            <a:ext cx="3778520" cy="4650828"/>
          </a:xfrm>
        </p:spPr>
        <p:txBody>
          <a:bodyPr rtlCol="0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Optimiseur : Adam,       LR = 1e-3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 vocabulaire personnalisé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Teacher forcing : 50%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22F93F-1161-366F-25A1-62381A9C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22" y="1213429"/>
            <a:ext cx="5362113" cy="26217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D96FDA8-4F7A-B0C0-3843-458726A1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21" y="3950563"/>
            <a:ext cx="5421779" cy="28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35" y="76980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Evaluation, Résultat et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94" y="1628050"/>
            <a:ext cx="10657012" cy="4710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Métriques : WER, CER,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WER : 0,63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CER : 0,43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: 8,63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visible grâce à l’attention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via courbes pertes et erreurs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faible transcription tonale observée sur test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 sur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Gratio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B4CBA-F5F1-64E9-0665-540280B6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9" y="574130"/>
            <a:ext cx="11123720" cy="1478570"/>
          </a:xfrm>
        </p:spPr>
        <p:txBody>
          <a:bodyPr>
            <a:normAutofit/>
          </a:bodyPr>
          <a:lstStyle/>
          <a:p>
            <a:pPr algn="ctr"/>
            <a:r>
              <a:rPr lang="en-GB" sz="4800" b="1" u="sng" dirty="0">
                <a:latin typeface="Perpetua Titling MT" panose="02020502060505020804" pitchFamily="18" charset="0"/>
              </a:rPr>
              <a:t>Merci pour </a:t>
            </a:r>
            <a:r>
              <a:rPr lang="en-GB" sz="4800" b="1" u="sng" dirty="0" err="1">
                <a:latin typeface="Perpetua Titling MT" panose="02020502060505020804" pitchFamily="18" charset="0"/>
              </a:rPr>
              <a:t>votre</a:t>
            </a:r>
            <a:r>
              <a:rPr lang="en-GB" sz="4800" b="1" u="sng" dirty="0">
                <a:latin typeface="Perpetua Titling MT" panose="02020502060505020804" pitchFamily="18" charset="0"/>
              </a:rPr>
              <a:t> attention! </a:t>
            </a:r>
            <a:endParaRPr lang="fr-FR" sz="48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14BBE9-7537-129C-2208-B4454D21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926454"/>
            <a:ext cx="10582181" cy="46341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400" b="1" u="sng" dirty="0" err="1"/>
              <a:t>Bibliographie</a:t>
            </a:r>
            <a:endParaRPr lang="en-GB" sz="4400" b="1" u="sng" dirty="0"/>
          </a:p>
          <a:p>
            <a:pPr>
              <a:buFontTx/>
              <a:buChar char="-"/>
            </a:pPr>
            <a:r>
              <a:rPr lang="fr-FR" sz="3700" dirty="0" err="1"/>
              <a:t>Bahdanau</a:t>
            </a:r>
            <a:r>
              <a:rPr lang="fr-FR" sz="3700" dirty="0"/>
              <a:t>, D., Cho, K., &amp; Bengio, Y. (2015). Neural Machine Translation by </a:t>
            </a:r>
            <a:r>
              <a:rPr lang="fr-FR" sz="3700" dirty="0" err="1"/>
              <a:t>Jointly</a:t>
            </a:r>
            <a:r>
              <a:rPr lang="fr-FR" sz="3700" dirty="0"/>
              <a:t> Learning to </a:t>
            </a:r>
            <a:r>
              <a:rPr lang="fr-FR" sz="3700" dirty="0" err="1"/>
              <a:t>Align</a:t>
            </a:r>
            <a:r>
              <a:rPr lang="fr-FR" sz="3700" dirty="0"/>
              <a:t> and Translate. </a:t>
            </a:r>
            <a:r>
              <a:rPr lang="fr-FR" sz="3700" dirty="0" err="1"/>
              <a:t>arXiv</a:t>
            </a:r>
            <a:r>
              <a:rPr lang="fr-FR" sz="3700" dirty="0"/>
              <a:t> </a:t>
            </a:r>
            <a:r>
              <a:rPr lang="fr-FR" sz="3700" dirty="0" err="1"/>
              <a:t>preprint</a:t>
            </a:r>
            <a:r>
              <a:rPr lang="fr-FR" sz="3700" dirty="0"/>
              <a:t> arXiv:1409.0473. </a:t>
            </a:r>
          </a:p>
          <a:p>
            <a:pPr>
              <a:buFontTx/>
              <a:buChar char="-"/>
            </a:pPr>
            <a:r>
              <a:rPr lang="fr-FR" sz="3700" dirty="0"/>
              <a:t>2. Graves, A., </a:t>
            </a:r>
            <a:r>
              <a:rPr lang="fr-FR" sz="3700" dirty="0" err="1"/>
              <a:t>Fernández</a:t>
            </a:r>
            <a:r>
              <a:rPr lang="fr-FR" sz="3700" dirty="0"/>
              <a:t>, S., Gomez, F., &amp; </a:t>
            </a:r>
            <a:r>
              <a:rPr lang="fr-FR" sz="3700" dirty="0" err="1"/>
              <a:t>Schmidhuber</a:t>
            </a:r>
            <a:r>
              <a:rPr lang="fr-FR" sz="3700" dirty="0"/>
              <a:t>, J. (2006). </a:t>
            </a:r>
            <a:r>
              <a:rPr lang="fr-FR" sz="3700" dirty="0" err="1"/>
              <a:t>Connectionist</a:t>
            </a:r>
            <a:r>
              <a:rPr lang="fr-FR" sz="3700" dirty="0"/>
              <a:t> temporal classification: labelling </a:t>
            </a:r>
            <a:r>
              <a:rPr lang="fr-FR" sz="3700" dirty="0" err="1"/>
              <a:t>unsegmented</a:t>
            </a:r>
            <a:r>
              <a:rPr lang="fr-FR" sz="3700" dirty="0"/>
              <a:t> </a:t>
            </a:r>
            <a:r>
              <a:rPr lang="fr-FR" sz="3700" dirty="0" err="1"/>
              <a:t>sequence</a:t>
            </a:r>
            <a:r>
              <a:rPr lang="fr-FR" sz="3700" dirty="0"/>
              <a:t> data </a:t>
            </a:r>
            <a:r>
              <a:rPr lang="fr-FR" sz="3700" dirty="0" err="1"/>
              <a:t>with</a:t>
            </a:r>
            <a:r>
              <a:rPr lang="fr-FR" sz="3700" dirty="0"/>
              <a:t> </a:t>
            </a:r>
            <a:r>
              <a:rPr lang="fr-FR" sz="3700" dirty="0" err="1"/>
              <a:t>recurrent</a:t>
            </a:r>
            <a:r>
              <a:rPr lang="fr-FR" sz="3700" dirty="0"/>
              <a:t> neural networks. In </a:t>
            </a:r>
            <a:r>
              <a:rPr lang="fr-FR" sz="3700" dirty="0" err="1"/>
              <a:t>Proceedings</a:t>
            </a:r>
            <a:r>
              <a:rPr lang="fr-FR" sz="3700" dirty="0"/>
              <a:t> of the 23rd International </a:t>
            </a:r>
            <a:r>
              <a:rPr lang="fr-FR" sz="3700" dirty="0" err="1"/>
              <a:t>Conference</a:t>
            </a:r>
            <a:r>
              <a:rPr lang="fr-FR" sz="3700" dirty="0"/>
              <a:t> on Machine Learning (pp. 369-376). </a:t>
            </a:r>
          </a:p>
          <a:p>
            <a:pPr>
              <a:buFontTx/>
              <a:buChar char="-"/>
            </a:pPr>
            <a:r>
              <a:rPr lang="fr-FR" sz="3700" dirty="0"/>
              <a:t>3. </a:t>
            </a:r>
            <a:r>
              <a:rPr lang="fr-FR" sz="3700" dirty="0" err="1"/>
              <a:t>Hammarström</a:t>
            </a:r>
            <a:r>
              <a:rPr lang="fr-FR" sz="3700" dirty="0"/>
              <a:t>, H., </a:t>
            </a:r>
            <a:r>
              <a:rPr lang="fr-FR" sz="3700" dirty="0" err="1"/>
              <a:t>Forkel</a:t>
            </a:r>
            <a:r>
              <a:rPr lang="fr-FR" sz="3700" dirty="0"/>
              <a:t>, R., </a:t>
            </a:r>
            <a:r>
              <a:rPr lang="fr-FR" sz="3700" dirty="0" err="1"/>
              <a:t>Haspelmath</a:t>
            </a:r>
            <a:r>
              <a:rPr lang="fr-FR" sz="3700" dirty="0"/>
              <a:t>, M., &amp; Bank, S. (2022). </a:t>
            </a:r>
            <a:r>
              <a:rPr lang="fr-FR" sz="3700" dirty="0" err="1"/>
              <a:t>Glottolog</a:t>
            </a:r>
            <a:r>
              <a:rPr lang="fr-FR" sz="3700" dirty="0"/>
              <a:t> 4.7. Max Planck Institute for </a:t>
            </a:r>
            <a:r>
              <a:rPr lang="fr-FR" sz="3700" dirty="0" err="1"/>
              <a:t>Evolutionary</a:t>
            </a:r>
            <a:r>
              <a:rPr lang="fr-FR" sz="3700" dirty="0"/>
              <a:t> </a:t>
            </a:r>
            <a:r>
              <a:rPr lang="fr-FR" sz="3700" dirty="0" err="1"/>
              <a:t>Anthropology</a:t>
            </a:r>
            <a:r>
              <a:rPr lang="fr-FR" sz="3700" dirty="0"/>
              <a:t>. https://glottolog.org/resource/languoid/id/yemb1255 </a:t>
            </a:r>
          </a:p>
          <a:p>
            <a:pPr>
              <a:buFontTx/>
              <a:buChar char="-"/>
            </a:pPr>
            <a:r>
              <a:rPr lang="fr-FR" sz="3700" dirty="0"/>
              <a:t>4. </a:t>
            </a:r>
            <a:r>
              <a:rPr lang="fr-FR" sz="3700" dirty="0" err="1"/>
              <a:t>Jiwer</a:t>
            </a:r>
            <a:r>
              <a:rPr lang="fr-FR" sz="3700" dirty="0"/>
              <a:t> (2020). A simple and fast python package to </a:t>
            </a:r>
            <a:r>
              <a:rPr lang="fr-FR" sz="3700" dirty="0" err="1"/>
              <a:t>evaluate</a:t>
            </a:r>
            <a:r>
              <a:rPr lang="fr-FR" sz="3700" dirty="0"/>
              <a:t> an ASR </a:t>
            </a:r>
            <a:r>
              <a:rPr lang="fr-FR" sz="3700" dirty="0" err="1"/>
              <a:t>system’s</a:t>
            </a:r>
            <a:r>
              <a:rPr lang="fr-FR" sz="3700" dirty="0"/>
              <a:t> performance </a:t>
            </a:r>
            <a:r>
              <a:rPr lang="fr-FR" sz="3700" dirty="0" err="1"/>
              <a:t>using</a:t>
            </a:r>
            <a:r>
              <a:rPr lang="fr-FR" sz="3700" dirty="0"/>
              <a:t> the Word </a:t>
            </a:r>
            <a:r>
              <a:rPr lang="fr-FR" sz="3700" dirty="0" err="1"/>
              <a:t>Error</a:t>
            </a:r>
            <a:r>
              <a:rPr lang="fr-FR" sz="3700" dirty="0"/>
              <a:t> Rate (WER). https://github.com/jitsi/jiwer </a:t>
            </a:r>
          </a:p>
          <a:p>
            <a:pPr>
              <a:buFontTx/>
              <a:buChar char="-"/>
            </a:pPr>
            <a:r>
              <a:rPr lang="fr-FR" sz="3700" dirty="0"/>
              <a:t>5. </a:t>
            </a:r>
            <a:r>
              <a:rPr lang="fr-FR" sz="3700" dirty="0" err="1"/>
              <a:t>Kingma</a:t>
            </a:r>
            <a:r>
              <a:rPr lang="fr-FR" sz="3700" dirty="0"/>
              <a:t>, D. P., &amp; Ba, J. L. (2015). Adam: A Method for </a:t>
            </a:r>
            <a:r>
              <a:rPr lang="fr-FR" sz="3700" dirty="0" err="1"/>
              <a:t>Stochastic</a:t>
            </a:r>
            <a:r>
              <a:rPr lang="fr-FR" sz="3700" dirty="0"/>
              <a:t> </a:t>
            </a:r>
            <a:r>
              <a:rPr lang="fr-FR" sz="3700" dirty="0" err="1"/>
              <a:t>Optimization</a:t>
            </a:r>
            <a:r>
              <a:rPr lang="fr-FR" sz="3700" dirty="0"/>
              <a:t>. In </a:t>
            </a:r>
            <a:r>
              <a:rPr lang="fr-FR" sz="3700" dirty="0" err="1"/>
              <a:t>Proceedings</a:t>
            </a:r>
            <a:r>
              <a:rPr lang="fr-FR" sz="3700" dirty="0"/>
              <a:t> of the 3rd International </a:t>
            </a:r>
            <a:r>
              <a:rPr lang="fr-FR" sz="3700" dirty="0" err="1"/>
              <a:t>Conference</a:t>
            </a:r>
            <a:r>
              <a:rPr lang="fr-FR" sz="3700" dirty="0"/>
              <a:t> on Learning </a:t>
            </a:r>
            <a:r>
              <a:rPr lang="fr-FR" sz="3700" dirty="0" err="1"/>
              <a:t>Representations</a:t>
            </a:r>
            <a:r>
              <a:rPr lang="fr-FR" sz="3700" dirty="0"/>
              <a:t> (ICLR). </a:t>
            </a:r>
          </a:p>
          <a:p>
            <a:pPr>
              <a:buFontTx/>
              <a:buChar char="-"/>
            </a:pPr>
            <a:r>
              <a:rPr lang="fr-FR" sz="3700" dirty="0"/>
              <a:t>6. </a:t>
            </a:r>
            <a:r>
              <a:rPr lang="fr-FR" sz="3700" dirty="0" err="1"/>
              <a:t>Mbah</a:t>
            </a:r>
            <a:r>
              <a:rPr lang="fr-FR" sz="3700" dirty="0"/>
              <a:t>, E., </a:t>
            </a:r>
            <a:r>
              <a:rPr lang="fr-FR" sz="3700" dirty="0" err="1"/>
              <a:t>Kouokam</a:t>
            </a:r>
            <a:r>
              <a:rPr lang="fr-FR" sz="3700" dirty="0"/>
              <a:t>, J. P., </a:t>
            </a:r>
            <a:r>
              <a:rPr lang="fr-FR" sz="3700" dirty="0" err="1"/>
              <a:t>Tchokouaha</a:t>
            </a:r>
            <a:r>
              <a:rPr lang="fr-FR" sz="3700" dirty="0"/>
              <a:t>, F. D. S., &amp; </a:t>
            </a:r>
            <a:r>
              <a:rPr lang="fr-FR" sz="3700" dirty="0" err="1"/>
              <a:t>Ngué</a:t>
            </a:r>
            <a:r>
              <a:rPr lang="fr-FR" sz="3700" dirty="0"/>
              <a:t> Um, E. (2022). </a:t>
            </a:r>
            <a:r>
              <a:rPr lang="fr-FR" sz="3700" dirty="0" err="1"/>
              <a:t>YembaTones</a:t>
            </a:r>
            <a:r>
              <a:rPr lang="fr-FR" sz="3700" dirty="0"/>
              <a:t>: A Tonal Corpus for </a:t>
            </a:r>
            <a:r>
              <a:rPr lang="fr-FR" sz="3700" dirty="0" err="1"/>
              <a:t>Syllabic</a:t>
            </a:r>
            <a:r>
              <a:rPr lang="fr-FR" sz="3700" dirty="0"/>
              <a:t> Speech Recognition in an </a:t>
            </a:r>
            <a:r>
              <a:rPr lang="fr-FR" sz="3700" dirty="0" err="1"/>
              <a:t>African</a:t>
            </a:r>
            <a:r>
              <a:rPr lang="fr-FR" sz="3700" dirty="0"/>
              <a:t> Bantu </a:t>
            </a:r>
            <a:r>
              <a:rPr lang="fr-FR" sz="3700" dirty="0" err="1"/>
              <a:t>Language</a:t>
            </a:r>
            <a:r>
              <a:rPr lang="fr-FR" sz="3700" dirty="0"/>
              <a:t>. </a:t>
            </a:r>
            <a:r>
              <a:rPr lang="fr-FR" sz="3700" dirty="0" err="1"/>
              <a:t>Mendeley</a:t>
            </a:r>
            <a:r>
              <a:rPr lang="fr-FR" sz="3700" dirty="0"/>
              <a:t> Data, V3. https://data.mendeley.com/datasets/cx268tmrwn/3 </a:t>
            </a:r>
            <a:endParaRPr lang="en-GB" sz="3700" dirty="0"/>
          </a:p>
          <a:p>
            <a:pPr marL="0" indent="0">
              <a:buNone/>
            </a:pPr>
            <a:r>
              <a:rPr lang="en-GB" sz="4400" b="1" dirty="0"/>
              <a:t>Question …?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7670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E4D25-5C3B-5093-3F5E-0D38BC35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27" y="292963"/>
            <a:ext cx="9905998" cy="914400"/>
          </a:xfrm>
        </p:spPr>
        <p:txBody>
          <a:bodyPr/>
          <a:lstStyle/>
          <a:p>
            <a:pPr algn="ctr"/>
            <a:r>
              <a:rPr lang="fr-FR" b="1" u="sng" dirty="0">
                <a:latin typeface="Palatino Linotype" panose="0204050205050503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26748-AA22-CD9D-A225-51081F38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15" y="1182413"/>
            <a:ext cx="10353728" cy="5391808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1. Introduction</a:t>
            </a:r>
          </a:p>
          <a:p>
            <a:r>
              <a:rPr lang="fr-FR" dirty="0">
                <a:latin typeface="Palatino Linotype" panose="02040502050505030304" pitchFamily="18" charset="0"/>
              </a:rPr>
              <a:t>2. Problématique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3. Objectifs du projet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4. Méthodologie générale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5. État de l’art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6. Architecture du modèle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7. Présentation du </a:t>
            </a:r>
            <a:r>
              <a:rPr lang="fr-FR" dirty="0" err="1">
                <a:latin typeface="Palatino Linotype" panose="02040502050505030304" pitchFamily="18" charset="0"/>
              </a:rPr>
              <a:t>dataset</a:t>
            </a:r>
            <a:endParaRPr lang="fr-FR" dirty="0">
              <a:latin typeface="Palatino Linotype" panose="02040502050505030304" pitchFamily="18" charset="0"/>
            </a:endParaRPr>
          </a:p>
          <a:p>
            <a:r>
              <a:rPr lang="fr-FR" dirty="0">
                <a:latin typeface="Palatino Linotype" panose="02040502050505030304" pitchFamily="18" charset="0"/>
              </a:rPr>
              <a:t>8. Prétraitement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9. Entraînement du modèle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10. Évaluation, Résultats et Déploiement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11. Conclusion et Perspectives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12. </a:t>
            </a:r>
            <a:r>
              <a:rPr lang="fr-FR" dirty="0" err="1">
                <a:latin typeface="Palatino Linotype" panose="02040502050505030304" pitchFamily="18" charset="0"/>
              </a:rPr>
              <a:t>References</a:t>
            </a:r>
            <a:endParaRPr lang="fr-FR" dirty="0">
              <a:latin typeface="Palatino Linotype" panose="02040502050505030304" pitchFamily="18" charset="0"/>
            </a:endParaRPr>
          </a:p>
          <a:p>
            <a:endParaRPr lang="fr-F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1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3D35D-D8A5-64F0-923D-7940989A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8" y="94735"/>
            <a:ext cx="9905998" cy="952830"/>
          </a:xfrm>
        </p:spPr>
        <p:txBody>
          <a:bodyPr>
            <a:normAutofit/>
          </a:bodyPr>
          <a:lstStyle/>
          <a:p>
            <a:pPr algn="ctr"/>
            <a:r>
              <a:rPr lang="en-GB" sz="4800" b="1" u="sng" dirty="0">
                <a:latin typeface="Palatino Linotype" panose="02040502050505030304" pitchFamily="18" charset="0"/>
              </a:rPr>
              <a:t>Introduction</a:t>
            </a:r>
            <a:endParaRPr lang="fr-FR" sz="4000" b="1" u="sng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6A792-4B05-F99F-EB9D-0AA41447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96" y="953347"/>
            <a:ext cx="11295132" cy="5904653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Cameroun compte environ 300 langues locales peu dotées.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langue tonale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bantoide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essentiellement parlé dans l’ouest de pays.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langues locales sont menacées : peu de ressources numériques.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L’ASR est une solution pour documenter et revitaliser ces langues.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basé sur un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Seq2Seq basé sur des unités GRU, combiné à un mécanisme d’attention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encodeur GRU pour extraire les représentations temporelles du signal audio,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couche d’attention permettant un alignement dynamique entre entrées et sorties, 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décodeur pour générer la séquence cible (transcription syllabique-tonale),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fonction de perte conçue pour minimiser l’écart entre les prédictions et les annotations réelles.</a:t>
            </a:r>
          </a:p>
        </p:txBody>
      </p:sp>
    </p:spTree>
    <p:extLst>
      <p:ext uri="{BB962C8B-B14F-4D97-AF65-F5344CB8AC3E}">
        <p14:creationId xmlns:p14="http://schemas.microsoft.com/office/powerpoint/2010/main" val="27726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06" y="0"/>
            <a:ext cx="9905998" cy="127700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b="1" u="sng" dirty="0">
                <a:latin typeface="Perpetua Titling MT" panose="02020502060505020804" pitchFamily="18" charset="0"/>
              </a:rPr>
              <a:t>Problématique</a:t>
            </a:r>
            <a:endParaRPr lang="fr-FR" sz="4400" b="1" u="sng" dirty="0">
              <a:latin typeface="Perpetua Titling MT" panose="020205020605050208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83178"/>
              </p:ext>
            </p:extLst>
          </p:nvPr>
        </p:nvGraphicFramePr>
        <p:xfrm>
          <a:off x="431965" y="1324303"/>
          <a:ext cx="11297580" cy="499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4A2C-C610-F7B3-0453-A5BFCF6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4" y="429332"/>
            <a:ext cx="9905998" cy="1210282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 err="1">
                <a:latin typeface="Perpetua Titling MT" panose="02020502060505020804" pitchFamily="18" charset="0"/>
              </a:rPr>
              <a:t>Objectifs</a:t>
            </a:r>
            <a:r>
              <a:rPr lang="en-GB" sz="4000" b="1" u="sng" dirty="0">
                <a:latin typeface="Perpetua Titling MT" panose="02020502060505020804" pitchFamily="18" charset="0"/>
              </a:rPr>
              <a:t> du </a:t>
            </a:r>
            <a:r>
              <a:rPr lang="en-GB" sz="4000" b="1" u="sng" dirty="0" err="1">
                <a:latin typeface="Perpetua Titling MT" panose="02020502060505020804" pitchFamily="18" charset="0"/>
              </a:rPr>
              <a:t>projet</a:t>
            </a:r>
            <a:endParaRPr lang="fr-FR" sz="40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3C32F-2BF8-03B7-24E5-F44537B2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74" y="2002221"/>
            <a:ext cx="10887678" cy="4067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but est de développer un ASR fonctionnel pour la langue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Concevoir un système ASR GRU + Attention.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Modéliser les caractéristiques phonologiques du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Capturer la dynamique syllabique et tonale.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Automatiser la transcription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syllabo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-tonale.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Prototyper une interface de transcription utilisable.</a:t>
            </a:r>
          </a:p>
        </p:txBody>
      </p:sp>
    </p:spTree>
    <p:extLst>
      <p:ext uri="{BB962C8B-B14F-4D97-AF65-F5344CB8AC3E}">
        <p14:creationId xmlns:p14="http://schemas.microsoft.com/office/powerpoint/2010/main" val="81885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E14ED-53C9-E499-63AD-D4CAAE06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75" y="0"/>
            <a:ext cx="9905998" cy="1162985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>
                <a:latin typeface="Perpetua Titling MT" panose="02020502060505020804" pitchFamily="18" charset="0"/>
              </a:rPr>
              <a:t>Méthodologie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5D658-C157-78EB-C1DA-297197EE1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4" y="1198180"/>
            <a:ext cx="10941269" cy="5202619"/>
          </a:xfrm>
        </p:spPr>
        <p:txBody>
          <a:bodyPr>
            <a:no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 et nettoyages du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YembaTones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Prétraitement statistique (Evaluation du déséquilibre) et extraction des caractéristiques audio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Encodage des transcriptions syllabiques tonales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de données : bruit blanc, time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pitch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 stretching.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du modèle GRUSeq2Seq avec attention.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Entraînement (Dropout,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forcing,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stoppping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entropie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croisee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masquée)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Évaluation (WER et CER)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89" y="145553"/>
            <a:ext cx="9905998" cy="1210281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b="1" u="sng" dirty="0">
                <a:latin typeface="Perpetua Titling MT" panose="02020502060505020804" pitchFamily="18" charset="0"/>
              </a:rPr>
              <a:t>Etat de l’art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467099"/>
              </p:ext>
            </p:extLst>
          </p:nvPr>
        </p:nvGraphicFramePr>
        <p:xfrm>
          <a:off x="477061" y="1308538"/>
          <a:ext cx="11314446" cy="505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478570"/>
          </a:xfrm>
        </p:spPr>
        <p:txBody>
          <a:bodyPr rtlCol="0">
            <a:normAutofit/>
          </a:bodyPr>
          <a:lstStyle/>
          <a:p>
            <a:pPr algn="ctr"/>
            <a:r>
              <a:rPr lang="fr-FR" sz="4800" b="1" u="sng" dirty="0">
                <a:latin typeface="Perpetua Titling MT" panose="02020502060505020804" pitchFamily="18" charset="0"/>
              </a:rPr>
              <a:t>Architecture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82" y="1413913"/>
            <a:ext cx="4904740" cy="5324238"/>
          </a:xfrm>
        </p:spPr>
        <p:txBody>
          <a:bodyPr rtlCol="0"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Encodeur : GRU bidirectionnel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: additive 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Décodeur : GRU unidirectionnel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Vocabulaire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syllabo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-tonal personnalisé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Critère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CrossEntropyLoss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masquée sur &lt;pad&gt;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0EC15-6156-245C-99B5-D194ABE3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36" y="1180730"/>
            <a:ext cx="3835155" cy="25567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474F6A-D669-0A0F-F14F-E7F7651A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138" y="4057094"/>
            <a:ext cx="3895079" cy="25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F3CA9-BF9D-B1C7-D15F-C5E83B67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103586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 err="1">
                <a:latin typeface="Perpetua Titling MT" panose="02020502060505020804" pitchFamily="18" charset="0"/>
              </a:rPr>
              <a:t>Présentation</a:t>
            </a:r>
            <a:r>
              <a:rPr lang="en-GB" sz="4000" b="1" u="sng" dirty="0">
                <a:latin typeface="Perpetua Titling MT" panose="02020502060505020804" pitchFamily="18" charset="0"/>
              </a:rPr>
              <a:t> du dataset</a:t>
            </a:r>
            <a:endParaRPr lang="fr-FR" sz="40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AA5AD-FF58-9E28-E6D6-9BCCD714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05" y="1240493"/>
            <a:ext cx="10730023" cy="5128776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Corpus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YembaTones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quelques(344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enoncés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disponible en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telechargement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l’adresse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https://data.mendeley.com/datasets/cx268tmrwn/3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locuteurs natifs ont permis la création de ce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hiérarchique du corpus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audios/ contenant un sous dossier par locuteur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chaque locuteur dispose de plusieurs groupes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chaque groupe contient deux types de fichiers : fichiers .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.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TextGrid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 : syllabique et tonale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Séparation : 80% entraînement, 10% validation, 10% test</a:t>
            </a:r>
          </a:p>
        </p:txBody>
      </p:sp>
    </p:spTree>
    <p:extLst>
      <p:ext uri="{BB962C8B-B14F-4D97-AF65-F5344CB8AC3E}">
        <p14:creationId xmlns:p14="http://schemas.microsoft.com/office/powerpoint/2010/main" val="257265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434</TotalTime>
  <Words>1054</Words>
  <Application>Microsoft Office PowerPoint</Application>
  <PresentationFormat>Grand écran</PresentationFormat>
  <Paragraphs>125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Palatino Linotype</vt:lpstr>
      <vt:lpstr>Perpetua Titling MT</vt:lpstr>
      <vt:lpstr>Tahoma</vt:lpstr>
      <vt:lpstr>Times New Roman</vt:lpstr>
      <vt:lpstr>Tw Cen MT</vt:lpstr>
      <vt:lpstr>Wingdings</vt:lpstr>
      <vt:lpstr>Circuit</vt:lpstr>
      <vt:lpstr>ASR pour le Yemba : Une Approche Seq2Seq avec GRU et Mécanisme d’Attention  Implémentation d’une architecture RNN pour la transcription syllabique et tonale de la langue Yemba </vt:lpstr>
      <vt:lpstr>Sommaire</vt:lpstr>
      <vt:lpstr>Introduction</vt:lpstr>
      <vt:lpstr>Problématique</vt:lpstr>
      <vt:lpstr>Objectifs du projet</vt:lpstr>
      <vt:lpstr>Méthodologie générale</vt:lpstr>
      <vt:lpstr>Etat de l’art</vt:lpstr>
      <vt:lpstr>Architecture du modèle</vt:lpstr>
      <vt:lpstr>Présentation du dataset</vt:lpstr>
      <vt:lpstr>prétraitement</vt:lpstr>
      <vt:lpstr>Entrainement du modele</vt:lpstr>
      <vt:lpstr>Evaluation, Résultat et déploiement</vt:lpstr>
      <vt:lpstr>Merci pour votre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JUNIOR NOUBISSI FOPA</dc:creator>
  <cp:lastModifiedBy>CHRISTIAN JUNIOR NOUBISSI FOPA</cp:lastModifiedBy>
  <cp:revision>5</cp:revision>
  <dcterms:created xsi:type="dcterms:W3CDTF">2025-06-30T22:21:19Z</dcterms:created>
  <dcterms:modified xsi:type="dcterms:W3CDTF">2025-07-01T05:35:58Z</dcterms:modified>
</cp:coreProperties>
</file>