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4" r:id="rId3"/>
    <p:sldId id="265" r:id="rId4"/>
    <p:sldId id="257" r:id="rId5"/>
    <p:sldId id="266" r:id="rId6"/>
    <p:sldId id="267" r:id="rId7"/>
    <p:sldId id="259" r:id="rId8"/>
    <p:sldId id="258" r:id="rId9"/>
    <p:sldId id="268" r:id="rId10"/>
    <p:sldId id="261" r:id="rId11"/>
    <p:sldId id="262" r:id="rId12"/>
    <p:sldId id="263" r:id="rId13"/>
    <p:sldId id="269" r:id="rId14"/>
  </p:sldIdLst>
  <p:sldSz cx="12192000" cy="6858000"/>
  <p:notesSz cx="6858000" cy="9144000"/>
  <p:defaultTextStyle>
    <a:defPPr rtl="0"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8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269538-BFC5-48BB-BEA1-D7AF1F385FD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 rtlCol="0"/>
        <a:lstStyle/>
        <a:p>
          <a:pPr rtl="0"/>
          <a:endParaRPr lang="en-US"/>
        </a:p>
      </dgm:t>
    </dgm:pt>
    <dgm:pt modelId="{0D51337A-31FA-4717-B2BF-9243F96D2B9B}">
      <dgm:prSet phldrT="[Text]" custT="1"/>
      <dgm:spPr/>
      <dgm:t>
        <a:bodyPr rtlCol="0"/>
        <a:lstStyle/>
        <a:p>
          <a:pPr rtl="0"/>
          <a:r>
            <a:rPr lang="fr-FR" sz="4400" dirty="0">
              <a:latin typeface="Perpetua Titling MT" panose="02020502060505020804" pitchFamily="18" charset="0"/>
              <a:ea typeface="Tahoma" panose="020B0604030504040204" pitchFamily="34" charset="0"/>
              <a:cs typeface="Tahoma" panose="020B0604030504040204" pitchFamily="34" charset="0"/>
            </a:rPr>
            <a:t>P</a:t>
          </a:r>
          <a:r>
            <a:rPr lang="fr" sz="4400" dirty="0">
              <a:latin typeface="Perpetua Titling MT" panose="02020502060505020804" pitchFamily="18" charset="0"/>
              <a:ea typeface="Tahoma" panose="020B0604030504040204" pitchFamily="34" charset="0"/>
              <a:cs typeface="Tahoma" panose="020B0604030504040204" pitchFamily="34" charset="0"/>
            </a:rPr>
            <a:t>robleme 1</a:t>
          </a:r>
        </a:p>
      </dgm:t>
    </dgm:pt>
    <dgm:pt modelId="{A9294D65-F371-46C8-A624-E557E9DF1A30}" type="parTrans" cxnId="{9E6BB655-7FE4-4F8D-B1D2-F885E60B8754}">
      <dgm:prSet/>
      <dgm:spPr/>
      <dgm:t>
        <a:bodyPr rtlCol="0"/>
        <a:lstStyle/>
        <a:p>
          <a:pPr rtl="0"/>
          <a:endParaRPr lang="en-US"/>
        </a:p>
      </dgm:t>
    </dgm:pt>
    <dgm:pt modelId="{6799645E-F42F-43D8-B2EA-A1377D84D0B3}" type="sibTrans" cxnId="{9E6BB655-7FE4-4F8D-B1D2-F885E60B8754}">
      <dgm:prSet/>
      <dgm:spPr/>
      <dgm:t>
        <a:bodyPr rtlCol="0"/>
        <a:lstStyle/>
        <a:p>
          <a:pPr rtl="0"/>
          <a:endParaRPr lang="en-US"/>
        </a:p>
      </dgm:t>
    </dgm:pt>
    <dgm:pt modelId="{E40970FA-9468-4353-8343-FE5E2BEBB8B0}">
      <dgm:prSet phldrT="[Text]" custT="1"/>
      <dgm:spPr/>
      <dgm:t>
        <a:bodyPr rtlCol="0"/>
        <a:lstStyle/>
        <a:p>
          <a:pPr rtl="0"/>
          <a:r>
            <a:rPr lang="fr-FR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Les systèmes ASR sont optimisés pour les langues riches en données.</a:t>
          </a:r>
          <a:endParaRPr lang="fr" sz="2800" dirty="0"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gm:t>
    </dgm:pt>
    <dgm:pt modelId="{85FA6A33-9FA9-4134-A6A3-A5D4748A1779}" type="parTrans" cxnId="{A316347C-9D1A-43C6-BE2B-DC184440E1C9}">
      <dgm:prSet/>
      <dgm:spPr/>
      <dgm:t>
        <a:bodyPr rtlCol="0"/>
        <a:lstStyle/>
        <a:p>
          <a:pPr rtl="0"/>
          <a:endParaRPr lang="en-US"/>
        </a:p>
      </dgm:t>
    </dgm:pt>
    <dgm:pt modelId="{04FF68DF-CF36-4D12-9ECE-A3519B0AC88A}" type="sibTrans" cxnId="{A316347C-9D1A-43C6-BE2B-DC184440E1C9}">
      <dgm:prSet/>
      <dgm:spPr/>
      <dgm:t>
        <a:bodyPr rtlCol="0"/>
        <a:lstStyle/>
        <a:p>
          <a:pPr rtl="0"/>
          <a:endParaRPr lang="en-US"/>
        </a:p>
      </dgm:t>
    </dgm:pt>
    <dgm:pt modelId="{A7F7584C-6CC5-40A2-9566-2842A5DEA97A}">
      <dgm:prSet phldrT="[Text]" custT="1"/>
      <dgm:spPr/>
      <dgm:t>
        <a:bodyPr rtlCol="0"/>
        <a:lstStyle/>
        <a:p>
          <a:pPr rtl="0"/>
          <a:r>
            <a:rPr lang="fr-FR" sz="4400" dirty="0">
              <a:latin typeface="Perpetua Titling MT" panose="02020502060505020804" pitchFamily="18" charset="0"/>
              <a:ea typeface="Tahoma" panose="020B0604030504040204" pitchFamily="34" charset="0"/>
              <a:cs typeface="Tahoma" panose="020B0604030504040204" pitchFamily="34" charset="0"/>
            </a:rPr>
            <a:t>P</a:t>
          </a:r>
          <a:r>
            <a:rPr lang="fr" sz="4400" dirty="0">
              <a:latin typeface="Perpetua Titling MT" panose="02020502060505020804" pitchFamily="18" charset="0"/>
              <a:ea typeface="Tahoma" panose="020B0604030504040204" pitchFamily="34" charset="0"/>
              <a:cs typeface="Tahoma" panose="020B0604030504040204" pitchFamily="34" charset="0"/>
            </a:rPr>
            <a:t>robleme 2</a:t>
          </a:r>
        </a:p>
      </dgm:t>
    </dgm:pt>
    <dgm:pt modelId="{581272CD-5908-4C17-8E9B-8BF6DCE43C3E}" type="parTrans" cxnId="{F68422C1-CD34-4DED-AA4B-85EFFF4FE933}">
      <dgm:prSet/>
      <dgm:spPr/>
      <dgm:t>
        <a:bodyPr rtlCol="0"/>
        <a:lstStyle/>
        <a:p>
          <a:pPr rtl="0"/>
          <a:endParaRPr lang="en-US"/>
        </a:p>
      </dgm:t>
    </dgm:pt>
    <dgm:pt modelId="{C41ED6A4-512C-48AB-901D-671B73446005}" type="sibTrans" cxnId="{F68422C1-CD34-4DED-AA4B-85EFFF4FE933}">
      <dgm:prSet/>
      <dgm:spPr/>
      <dgm:t>
        <a:bodyPr rtlCol="0"/>
        <a:lstStyle/>
        <a:p>
          <a:pPr rtl="0"/>
          <a:endParaRPr lang="en-US"/>
        </a:p>
      </dgm:t>
    </dgm:pt>
    <dgm:pt modelId="{9D8DAFB6-C744-4BD6-B757-393BF647EBB6}">
      <dgm:prSet phldrT="[Text]" custT="1"/>
      <dgm:spPr/>
      <dgm:t>
        <a:bodyPr rtlCol="0"/>
        <a:lstStyle/>
        <a:p>
          <a:pPr rtl="0"/>
          <a:r>
            <a:rPr lang="fr-FR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Le </a:t>
          </a:r>
          <a:r>
            <a:rPr lang="fr-FR" sz="2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Yemba</a:t>
          </a:r>
          <a:r>
            <a:rPr lang="fr-FR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, comme plusieurs langues tonales camerounais, ne dispose pas d’ASR adapté.</a:t>
          </a:r>
          <a:endParaRPr lang="fr" sz="2800" dirty="0"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gm:t>
    </dgm:pt>
    <dgm:pt modelId="{17C1C47E-8D1A-404A-B227-B017391CB5F6}" type="parTrans" cxnId="{56052809-46E4-4445-B520-94004C28BB9D}">
      <dgm:prSet/>
      <dgm:spPr/>
      <dgm:t>
        <a:bodyPr rtlCol="0"/>
        <a:lstStyle/>
        <a:p>
          <a:pPr rtl="0"/>
          <a:endParaRPr lang="en-US"/>
        </a:p>
      </dgm:t>
    </dgm:pt>
    <dgm:pt modelId="{C9B44773-68B1-427B-B9CA-0AEA186B621E}" type="sibTrans" cxnId="{56052809-46E4-4445-B520-94004C28BB9D}">
      <dgm:prSet/>
      <dgm:spPr/>
      <dgm:t>
        <a:bodyPr rtlCol="0"/>
        <a:lstStyle/>
        <a:p>
          <a:pPr rtl="0"/>
          <a:endParaRPr lang="en-US"/>
        </a:p>
      </dgm:t>
    </dgm:pt>
    <dgm:pt modelId="{51A6936C-668E-4912-B1B4-BA2D45D3F624}">
      <dgm:prSet phldrT="[Text]" custT="1"/>
      <dgm:spPr/>
      <dgm:t>
        <a:bodyPr rtlCol="0"/>
        <a:lstStyle/>
        <a:p>
          <a:pPr rtl="0"/>
          <a:r>
            <a:rPr lang="fr" sz="4400" dirty="0">
              <a:latin typeface="Perpetua Titling MT" panose="02020502060505020804" pitchFamily="18" charset="0"/>
              <a:ea typeface="Tahoma" panose="020B0604030504040204" pitchFamily="34" charset="0"/>
              <a:cs typeface="Tahoma" panose="020B0604030504040204" pitchFamily="34" charset="0"/>
            </a:rPr>
            <a:t>Probleme 3</a:t>
          </a:r>
        </a:p>
      </dgm:t>
    </dgm:pt>
    <dgm:pt modelId="{8F7D40F1-9723-47F5-BFD2-340696378D49}" type="parTrans" cxnId="{000FE2BB-9FE6-4965-ADF5-E3E85B644286}">
      <dgm:prSet/>
      <dgm:spPr/>
      <dgm:t>
        <a:bodyPr rtlCol="0"/>
        <a:lstStyle/>
        <a:p>
          <a:pPr rtl="0"/>
          <a:endParaRPr lang="en-US"/>
        </a:p>
      </dgm:t>
    </dgm:pt>
    <dgm:pt modelId="{E68031D9-E3F9-439E-86FC-2A0A3A3988D0}" type="sibTrans" cxnId="{000FE2BB-9FE6-4965-ADF5-E3E85B644286}">
      <dgm:prSet/>
      <dgm:spPr/>
      <dgm:t>
        <a:bodyPr rtlCol="0"/>
        <a:lstStyle/>
        <a:p>
          <a:pPr rtl="0"/>
          <a:endParaRPr lang="en-US"/>
        </a:p>
      </dgm:t>
    </dgm:pt>
    <dgm:pt modelId="{2A9B6C90-9B70-4ED8-9084-8651413BB905}">
      <dgm:prSet phldrT="[Text]" custT="1"/>
      <dgm:spPr/>
      <dgm:t>
        <a:bodyPr rtlCol="0"/>
        <a:lstStyle/>
        <a:p>
          <a:pPr rtl="0"/>
          <a:r>
            <a:rPr lang="fr-FR" sz="28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D</a:t>
          </a:r>
          <a:r>
            <a:rPr lang="fr" sz="28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egradation des langues longues aux detriment des langues officiels</a:t>
          </a:r>
        </a:p>
      </dgm:t>
    </dgm:pt>
    <dgm:pt modelId="{47C005B7-F5AA-4111-A87D-782B117A0259}" type="parTrans" cxnId="{1D59D94A-4BF7-417E-B49B-225C005839A9}">
      <dgm:prSet/>
      <dgm:spPr/>
      <dgm:t>
        <a:bodyPr rtlCol="0"/>
        <a:lstStyle/>
        <a:p>
          <a:pPr rtl="0"/>
          <a:endParaRPr lang="en-US"/>
        </a:p>
      </dgm:t>
    </dgm:pt>
    <dgm:pt modelId="{54109FB3-0563-4B2C-BFF0-181E047427F8}" type="sibTrans" cxnId="{1D59D94A-4BF7-417E-B49B-225C005839A9}">
      <dgm:prSet/>
      <dgm:spPr/>
      <dgm:t>
        <a:bodyPr rtlCol="0"/>
        <a:lstStyle/>
        <a:p>
          <a:pPr rtl="0"/>
          <a:endParaRPr lang="en-US"/>
        </a:p>
      </dgm:t>
    </dgm:pt>
    <dgm:pt modelId="{928B5CB8-3545-4EE5-8BED-981D3C6157A5}">
      <dgm:prSet phldrT="[Text]" custT="1"/>
      <dgm:spPr/>
      <dgm:t>
        <a:bodyPr rtlCol="0"/>
        <a:lstStyle/>
        <a:p>
          <a:pPr rtl="0"/>
          <a:r>
            <a:rPr lang="fr" sz="3200" b="1" i="0" u="sng" dirty="0">
              <a:latin typeface="Perpetua Titling MT" panose="02020502060505020804" pitchFamily="18" charset="0"/>
              <a:ea typeface="Tahoma" panose="020B0604030504040204" pitchFamily="34" charset="0"/>
              <a:cs typeface="Tahoma" panose="020B0604030504040204" pitchFamily="34" charset="0"/>
            </a:rPr>
            <a:t>Problematique</a:t>
          </a:r>
        </a:p>
      </dgm:t>
    </dgm:pt>
    <dgm:pt modelId="{8452F8D0-82FD-4609-B6BD-446E31563D8A}" type="parTrans" cxnId="{085D3777-7996-4375-B5FB-BFD96D1BF9E4}">
      <dgm:prSet/>
      <dgm:spPr/>
      <dgm:t>
        <a:bodyPr rtlCol="0"/>
        <a:lstStyle/>
        <a:p>
          <a:pPr rtl="0"/>
          <a:endParaRPr lang="en-US"/>
        </a:p>
      </dgm:t>
    </dgm:pt>
    <dgm:pt modelId="{8EF545BA-8D8A-4813-A428-2F18D76E61FA}" type="sibTrans" cxnId="{085D3777-7996-4375-B5FB-BFD96D1BF9E4}">
      <dgm:prSet/>
      <dgm:spPr/>
      <dgm:t>
        <a:bodyPr rtlCol="0"/>
        <a:lstStyle/>
        <a:p>
          <a:pPr rtl="0"/>
          <a:endParaRPr lang="en-US"/>
        </a:p>
      </dgm:t>
    </dgm:pt>
    <dgm:pt modelId="{95A524E6-8A71-49A1-AF74-29696A02028A}">
      <dgm:prSet phldrT="[Text]" custT="1"/>
      <dgm:spPr/>
      <dgm:t>
        <a:bodyPr rtlCol="0"/>
        <a:lstStyle/>
        <a:p>
          <a:pPr rtl="0"/>
          <a:r>
            <a:rPr lang="fr" sz="2400" i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Comment concevoir un ASR capable de transcrire automatiquement les enonces oraux en Yemba, en integrant ses structures syllabiques et tonales a partir d’un RNN</a:t>
          </a:r>
        </a:p>
      </dgm:t>
    </dgm:pt>
    <dgm:pt modelId="{52C86CAF-440B-4BB7-BD46-805908EC2D17}" type="parTrans" cxnId="{764A7F40-FC93-4B5E-82E4-B29F920B2D30}">
      <dgm:prSet/>
      <dgm:spPr/>
      <dgm:t>
        <a:bodyPr rtlCol="0"/>
        <a:lstStyle/>
        <a:p>
          <a:pPr rtl="0"/>
          <a:endParaRPr lang="en-US"/>
        </a:p>
      </dgm:t>
    </dgm:pt>
    <dgm:pt modelId="{EE0C23C2-8A0C-497A-A914-ED60FDCA930F}" type="sibTrans" cxnId="{764A7F40-FC93-4B5E-82E4-B29F920B2D30}">
      <dgm:prSet/>
      <dgm:spPr/>
      <dgm:t>
        <a:bodyPr rtlCol="0"/>
        <a:lstStyle/>
        <a:p>
          <a:pPr rtl="0"/>
          <a:endParaRPr lang="en-US"/>
        </a:p>
      </dgm:t>
    </dgm:pt>
    <dgm:pt modelId="{99FD7F24-5BB9-46E8-BB7C-4B477B73B815}" type="pres">
      <dgm:prSet presAssocID="{81269538-BFC5-48BB-BEA1-D7AF1F385FD5}" presName="Name0" presStyleCnt="0">
        <dgm:presLayoutVars>
          <dgm:dir/>
          <dgm:animLvl val="lvl"/>
          <dgm:resizeHandles val="exact"/>
        </dgm:presLayoutVars>
      </dgm:prSet>
      <dgm:spPr/>
    </dgm:pt>
    <dgm:pt modelId="{BBAB8945-0B00-4547-92CF-AE59FDD0EF39}" type="pres">
      <dgm:prSet presAssocID="{0D51337A-31FA-4717-B2BF-9243F96D2B9B}" presName="linNode" presStyleCnt="0"/>
      <dgm:spPr/>
    </dgm:pt>
    <dgm:pt modelId="{3230722F-B757-4673-BD2F-9D4BAB5CEE8D}" type="pres">
      <dgm:prSet presAssocID="{0D51337A-31FA-4717-B2BF-9243F96D2B9B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6FB9694A-6C63-4B23-90F6-4F208C00D399}" type="pres">
      <dgm:prSet presAssocID="{0D51337A-31FA-4717-B2BF-9243F96D2B9B}" presName="descendantText" presStyleLbl="alignAccFollowNode1" presStyleIdx="0" presStyleCnt="4">
        <dgm:presLayoutVars>
          <dgm:bulletEnabled val="1"/>
        </dgm:presLayoutVars>
      </dgm:prSet>
      <dgm:spPr/>
    </dgm:pt>
    <dgm:pt modelId="{3E4AEBB9-D07D-412D-A9F3-5F50CE85FF20}" type="pres">
      <dgm:prSet presAssocID="{6799645E-F42F-43D8-B2EA-A1377D84D0B3}" presName="sp" presStyleCnt="0"/>
      <dgm:spPr/>
    </dgm:pt>
    <dgm:pt modelId="{C60E4332-AB2E-4201-AF29-E3D9D2CE99DD}" type="pres">
      <dgm:prSet presAssocID="{A7F7584C-6CC5-40A2-9566-2842A5DEA97A}" presName="linNode" presStyleCnt="0"/>
      <dgm:spPr/>
    </dgm:pt>
    <dgm:pt modelId="{8A3FE5E4-2689-4041-B2C5-C63BC276A3EF}" type="pres">
      <dgm:prSet presAssocID="{A7F7584C-6CC5-40A2-9566-2842A5DEA97A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329ECF1A-78BE-41CB-B252-8011825B67CD}" type="pres">
      <dgm:prSet presAssocID="{A7F7584C-6CC5-40A2-9566-2842A5DEA97A}" presName="descendantText" presStyleLbl="alignAccFollowNode1" presStyleIdx="1" presStyleCnt="4">
        <dgm:presLayoutVars>
          <dgm:bulletEnabled val="1"/>
        </dgm:presLayoutVars>
      </dgm:prSet>
      <dgm:spPr/>
    </dgm:pt>
    <dgm:pt modelId="{CF97419B-1653-4404-8A25-A4EB2811914A}" type="pres">
      <dgm:prSet presAssocID="{C41ED6A4-512C-48AB-901D-671B73446005}" presName="sp" presStyleCnt="0"/>
      <dgm:spPr/>
    </dgm:pt>
    <dgm:pt modelId="{74B4E996-D144-43FA-9C7B-5183D295C315}" type="pres">
      <dgm:prSet presAssocID="{51A6936C-668E-4912-B1B4-BA2D45D3F624}" presName="linNode" presStyleCnt="0"/>
      <dgm:spPr/>
    </dgm:pt>
    <dgm:pt modelId="{1C763A21-352A-41D1-A2E2-E305DABA275D}" type="pres">
      <dgm:prSet presAssocID="{51A6936C-668E-4912-B1B4-BA2D45D3F624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A66EBD3D-E7C5-421C-B8B5-728648057DDC}" type="pres">
      <dgm:prSet presAssocID="{51A6936C-668E-4912-B1B4-BA2D45D3F624}" presName="descendantText" presStyleLbl="alignAccFollowNode1" presStyleIdx="2" presStyleCnt="4">
        <dgm:presLayoutVars>
          <dgm:bulletEnabled val="1"/>
        </dgm:presLayoutVars>
      </dgm:prSet>
      <dgm:spPr/>
    </dgm:pt>
    <dgm:pt modelId="{4D3735EA-64D5-44A4-9D60-787BDDA83D1A}" type="pres">
      <dgm:prSet presAssocID="{E68031D9-E3F9-439E-86FC-2A0A3A3988D0}" presName="sp" presStyleCnt="0"/>
      <dgm:spPr/>
    </dgm:pt>
    <dgm:pt modelId="{120DCED0-01FF-429D-8B4B-923E0875F75E}" type="pres">
      <dgm:prSet presAssocID="{928B5CB8-3545-4EE5-8BED-981D3C6157A5}" presName="linNode" presStyleCnt="0"/>
      <dgm:spPr/>
    </dgm:pt>
    <dgm:pt modelId="{B9324B26-5FF5-4FF7-9073-66103CBE8481}" type="pres">
      <dgm:prSet presAssocID="{928B5CB8-3545-4EE5-8BED-981D3C6157A5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95E0557D-F0A1-4F38-8083-55DE7503164F}" type="pres">
      <dgm:prSet presAssocID="{928B5CB8-3545-4EE5-8BED-981D3C6157A5}" presName="descendantText" presStyleLbl="alignAccFollowNode1" presStyleIdx="3" presStyleCnt="4" custScaleY="149969">
        <dgm:presLayoutVars>
          <dgm:bulletEnabled val="1"/>
        </dgm:presLayoutVars>
      </dgm:prSet>
      <dgm:spPr/>
    </dgm:pt>
  </dgm:ptLst>
  <dgm:cxnLst>
    <dgm:cxn modelId="{56052809-46E4-4445-B520-94004C28BB9D}" srcId="{A7F7584C-6CC5-40A2-9566-2842A5DEA97A}" destId="{9D8DAFB6-C744-4BD6-B757-393BF647EBB6}" srcOrd="0" destOrd="0" parTransId="{17C1C47E-8D1A-404A-B227-B017391CB5F6}" sibTransId="{C9B44773-68B1-427B-B9CA-0AEA186B621E}"/>
    <dgm:cxn modelId="{A38C1039-CB78-4EBF-844F-7A838983E228}" type="presOf" srcId="{A7F7584C-6CC5-40A2-9566-2842A5DEA97A}" destId="{8A3FE5E4-2689-4041-B2C5-C63BC276A3EF}" srcOrd="0" destOrd="0" presId="urn:microsoft.com/office/officeart/2005/8/layout/vList5"/>
    <dgm:cxn modelId="{764A7F40-FC93-4B5E-82E4-B29F920B2D30}" srcId="{928B5CB8-3545-4EE5-8BED-981D3C6157A5}" destId="{95A524E6-8A71-49A1-AF74-29696A02028A}" srcOrd="0" destOrd="0" parTransId="{52C86CAF-440B-4BB7-BD46-805908EC2D17}" sibTransId="{EE0C23C2-8A0C-497A-A914-ED60FDCA930F}"/>
    <dgm:cxn modelId="{1D59D94A-4BF7-417E-B49B-225C005839A9}" srcId="{51A6936C-668E-4912-B1B4-BA2D45D3F624}" destId="{2A9B6C90-9B70-4ED8-9084-8651413BB905}" srcOrd="0" destOrd="0" parTransId="{47C005B7-F5AA-4111-A87D-782B117A0259}" sibTransId="{54109FB3-0563-4B2C-BFF0-181E047427F8}"/>
    <dgm:cxn modelId="{6DF17F4D-4120-4DE8-8738-503F2519CD40}" type="presOf" srcId="{9D8DAFB6-C744-4BD6-B757-393BF647EBB6}" destId="{329ECF1A-78BE-41CB-B252-8011825B67CD}" srcOrd="0" destOrd="0" presId="urn:microsoft.com/office/officeart/2005/8/layout/vList5"/>
    <dgm:cxn modelId="{D51B6075-27E4-4292-9F89-0CC50DF21ED9}" type="presOf" srcId="{51A6936C-668E-4912-B1B4-BA2D45D3F624}" destId="{1C763A21-352A-41D1-A2E2-E305DABA275D}" srcOrd="0" destOrd="0" presId="urn:microsoft.com/office/officeart/2005/8/layout/vList5"/>
    <dgm:cxn modelId="{9E6BB655-7FE4-4F8D-B1D2-F885E60B8754}" srcId="{81269538-BFC5-48BB-BEA1-D7AF1F385FD5}" destId="{0D51337A-31FA-4717-B2BF-9243F96D2B9B}" srcOrd="0" destOrd="0" parTransId="{A9294D65-F371-46C8-A624-E557E9DF1A30}" sibTransId="{6799645E-F42F-43D8-B2EA-A1377D84D0B3}"/>
    <dgm:cxn modelId="{085D3777-7996-4375-B5FB-BFD96D1BF9E4}" srcId="{81269538-BFC5-48BB-BEA1-D7AF1F385FD5}" destId="{928B5CB8-3545-4EE5-8BED-981D3C6157A5}" srcOrd="3" destOrd="0" parTransId="{8452F8D0-82FD-4609-B6BD-446E31563D8A}" sibTransId="{8EF545BA-8D8A-4813-A428-2F18D76E61FA}"/>
    <dgm:cxn modelId="{C65EFE7A-5430-4917-89D2-D70BAF0289E3}" type="presOf" srcId="{2A9B6C90-9B70-4ED8-9084-8651413BB905}" destId="{A66EBD3D-E7C5-421C-B8B5-728648057DDC}" srcOrd="0" destOrd="0" presId="urn:microsoft.com/office/officeart/2005/8/layout/vList5"/>
    <dgm:cxn modelId="{A316347C-9D1A-43C6-BE2B-DC184440E1C9}" srcId="{0D51337A-31FA-4717-B2BF-9243F96D2B9B}" destId="{E40970FA-9468-4353-8343-FE5E2BEBB8B0}" srcOrd="0" destOrd="0" parTransId="{85FA6A33-9FA9-4134-A6A3-A5D4748A1779}" sibTransId="{04FF68DF-CF36-4D12-9ECE-A3519B0AC88A}"/>
    <dgm:cxn modelId="{53988784-A0E1-4D82-B36B-740DE83EB0C9}" type="presOf" srcId="{81269538-BFC5-48BB-BEA1-D7AF1F385FD5}" destId="{99FD7F24-5BB9-46E8-BB7C-4B477B73B815}" srcOrd="0" destOrd="0" presId="urn:microsoft.com/office/officeart/2005/8/layout/vList5"/>
    <dgm:cxn modelId="{993E0796-DCBD-4EB2-9BAB-4437E125DA45}" type="presOf" srcId="{E40970FA-9468-4353-8343-FE5E2BEBB8B0}" destId="{6FB9694A-6C63-4B23-90F6-4F208C00D399}" srcOrd="0" destOrd="0" presId="urn:microsoft.com/office/officeart/2005/8/layout/vList5"/>
    <dgm:cxn modelId="{000FE2BB-9FE6-4965-ADF5-E3E85B644286}" srcId="{81269538-BFC5-48BB-BEA1-D7AF1F385FD5}" destId="{51A6936C-668E-4912-B1B4-BA2D45D3F624}" srcOrd="2" destOrd="0" parTransId="{8F7D40F1-9723-47F5-BFD2-340696378D49}" sibTransId="{E68031D9-E3F9-439E-86FC-2A0A3A3988D0}"/>
    <dgm:cxn modelId="{F68422C1-CD34-4DED-AA4B-85EFFF4FE933}" srcId="{81269538-BFC5-48BB-BEA1-D7AF1F385FD5}" destId="{A7F7584C-6CC5-40A2-9566-2842A5DEA97A}" srcOrd="1" destOrd="0" parTransId="{581272CD-5908-4C17-8E9B-8BF6DCE43C3E}" sibTransId="{C41ED6A4-512C-48AB-901D-671B73446005}"/>
    <dgm:cxn modelId="{02B1C3C3-F2D2-4C80-8962-E0C9B39A6EF4}" type="presOf" srcId="{0D51337A-31FA-4717-B2BF-9243F96D2B9B}" destId="{3230722F-B757-4673-BD2F-9D4BAB5CEE8D}" srcOrd="0" destOrd="0" presId="urn:microsoft.com/office/officeart/2005/8/layout/vList5"/>
    <dgm:cxn modelId="{A44DF6E5-2150-478D-AAB9-24BC6742BCEE}" type="presOf" srcId="{928B5CB8-3545-4EE5-8BED-981D3C6157A5}" destId="{B9324B26-5FF5-4FF7-9073-66103CBE8481}" srcOrd="0" destOrd="0" presId="urn:microsoft.com/office/officeart/2005/8/layout/vList5"/>
    <dgm:cxn modelId="{66EBA0EC-F77C-4ABE-8815-8C8F4F6ACAB5}" type="presOf" srcId="{95A524E6-8A71-49A1-AF74-29696A02028A}" destId="{95E0557D-F0A1-4F38-8083-55DE7503164F}" srcOrd="0" destOrd="0" presId="urn:microsoft.com/office/officeart/2005/8/layout/vList5"/>
    <dgm:cxn modelId="{45435F90-22A5-4C03-B101-FD4577E8A794}" type="presParOf" srcId="{99FD7F24-5BB9-46E8-BB7C-4B477B73B815}" destId="{BBAB8945-0B00-4547-92CF-AE59FDD0EF39}" srcOrd="0" destOrd="0" presId="urn:microsoft.com/office/officeart/2005/8/layout/vList5"/>
    <dgm:cxn modelId="{B399DCC2-FF40-4D75-A2A7-A495D4AF2387}" type="presParOf" srcId="{BBAB8945-0B00-4547-92CF-AE59FDD0EF39}" destId="{3230722F-B757-4673-BD2F-9D4BAB5CEE8D}" srcOrd="0" destOrd="0" presId="urn:microsoft.com/office/officeart/2005/8/layout/vList5"/>
    <dgm:cxn modelId="{4A0749A4-83B7-4DF9-BA0E-5506B76F10A1}" type="presParOf" srcId="{BBAB8945-0B00-4547-92CF-AE59FDD0EF39}" destId="{6FB9694A-6C63-4B23-90F6-4F208C00D399}" srcOrd="1" destOrd="0" presId="urn:microsoft.com/office/officeart/2005/8/layout/vList5"/>
    <dgm:cxn modelId="{26C2F444-58E5-4B3C-A169-EBC64ABE0EE9}" type="presParOf" srcId="{99FD7F24-5BB9-46E8-BB7C-4B477B73B815}" destId="{3E4AEBB9-D07D-412D-A9F3-5F50CE85FF20}" srcOrd="1" destOrd="0" presId="urn:microsoft.com/office/officeart/2005/8/layout/vList5"/>
    <dgm:cxn modelId="{FB2D3183-70C6-44DD-875A-CC09A2C89FEB}" type="presParOf" srcId="{99FD7F24-5BB9-46E8-BB7C-4B477B73B815}" destId="{C60E4332-AB2E-4201-AF29-E3D9D2CE99DD}" srcOrd="2" destOrd="0" presId="urn:microsoft.com/office/officeart/2005/8/layout/vList5"/>
    <dgm:cxn modelId="{B9D84324-BE5B-4514-8201-6B25BE814C19}" type="presParOf" srcId="{C60E4332-AB2E-4201-AF29-E3D9D2CE99DD}" destId="{8A3FE5E4-2689-4041-B2C5-C63BC276A3EF}" srcOrd="0" destOrd="0" presId="urn:microsoft.com/office/officeart/2005/8/layout/vList5"/>
    <dgm:cxn modelId="{62F196CC-DD4E-41F1-95F6-0E80E18CA40A}" type="presParOf" srcId="{C60E4332-AB2E-4201-AF29-E3D9D2CE99DD}" destId="{329ECF1A-78BE-41CB-B252-8011825B67CD}" srcOrd="1" destOrd="0" presId="urn:microsoft.com/office/officeart/2005/8/layout/vList5"/>
    <dgm:cxn modelId="{902C8576-A8E1-4C1E-B647-4F0EFC878EDE}" type="presParOf" srcId="{99FD7F24-5BB9-46E8-BB7C-4B477B73B815}" destId="{CF97419B-1653-4404-8A25-A4EB2811914A}" srcOrd="3" destOrd="0" presId="urn:microsoft.com/office/officeart/2005/8/layout/vList5"/>
    <dgm:cxn modelId="{C0AE58B2-3BCF-4A17-9962-82AF5DB00A66}" type="presParOf" srcId="{99FD7F24-5BB9-46E8-BB7C-4B477B73B815}" destId="{74B4E996-D144-43FA-9C7B-5183D295C315}" srcOrd="4" destOrd="0" presId="urn:microsoft.com/office/officeart/2005/8/layout/vList5"/>
    <dgm:cxn modelId="{CC23B1CA-2592-479D-988C-BB870D7E9EC9}" type="presParOf" srcId="{74B4E996-D144-43FA-9C7B-5183D295C315}" destId="{1C763A21-352A-41D1-A2E2-E305DABA275D}" srcOrd="0" destOrd="0" presId="urn:microsoft.com/office/officeart/2005/8/layout/vList5"/>
    <dgm:cxn modelId="{477107E6-023C-4B3F-96EF-D2D5DA516C5C}" type="presParOf" srcId="{74B4E996-D144-43FA-9C7B-5183D295C315}" destId="{A66EBD3D-E7C5-421C-B8B5-728648057DDC}" srcOrd="1" destOrd="0" presId="urn:microsoft.com/office/officeart/2005/8/layout/vList5"/>
    <dgm:cxn modelId="{933347A6-BCAF-495A-96A7-208A97A1751A}" type="presParOf" srcId="{99FD7F24-5BB9-46E8-BB7C-4B477B73B815}" destId="{4D3735EA-64D5-44A4-9D60-787BDDA83D1A}" srcOrd="5" destOrd="0" presId="urn:microsoft.com/office/officeart/2005/8/layout/vList5"/>
    <dgm:cxn modelId="{677D4939-AE22-4645-A75D-BD07DA38E78F}" type="presParOf" srcId="{99FD7F24-5BB9-46E8-BB7C-4B477B73B815}" destId="{120DCED0-01FF-429D-8B4B-923E0875F75E}" srcOrd="6" destOrd="0" presId="urn:microsoft.com/office/officeart/2005/8/layout/vList5"/>
    <dgm:cxn modelId="{AF6385C2-1319-4602-9D19-9A89E6EBF57F}" type="presParOf" srcId="{120DCED0-01FF-429D-8B4B-923E0875F75E}" destId="{B9324B26-5FF5-4FF7-9073-66103CBE8481}" srcOrd="0" destOrd="0" presId="urn:microsoft.com/office/officeart/2005/8/layout/vList5"/>
    <dgm:cxn modelId="{16466152-551A-417E-9EB3-4C0FC3867902}" type="presParOf" srcId="{120DCED0-01FF-429D-8B4B-923E0875F75E}" destId="{95E0557D-F0A1-4F38-8083-55DE7503164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F9FC193-7A05-4631-B681-B56EAB543D38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 rtlCol="0"/>
        <a:lstStyle/>
        <a:p>
          <a:pPr rtl="0"/>
          <a:endParaRPr lang="en-US"/>
        </a:p>
      </dgm:t>
    </dgm:pt>
    <dgm:pt modelId="{6857B86A-DEC1-407C-A1BB-5BF9ACCBCA6A}">
      <dgm:prSet phldrT="[Text]" custT="1"/>
      <dgm:spPr/>
      <dgm:t>
        <a:bodyPr rtlCol="0"/>
        <a:lstStyle/>
        <a:p>
          <a:pPr rtl="0"/>
          <a:r>
            <a:rPr lang="fr" sz="2800" b="1" dirty="0">
              <a:latin typeface="Perpetua Titling MT" panose="020205020605050208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HMM-GMM</a:t>
          </a:r>
        </a:p>
      </dgm:t>
    </dgm:pt>
    <dgm:pt modelId="{8CA7BF9B-8199-4683-AD57-CB0086659013}" type="parTrans" cxnId="{B12F0503-977A-4B5D-8CB7-420B041FF863}">
      <dgm:prSet/>
      <dgm:spPr/>
      <dgm:t>
        <a:bodyPr rtlCol="0"/>
        <a:lstStyle/>
        <a:p>
          <a:pPr rtl="0"/>
          <a:endParaRPr lang="en-US"/>
        </a:p>
      </dgm:t>
    </dgm:pt>
    <dgm:pt modelId="{F087F24E-A7D7-4DCE-B2A7-9B941289621A}" type="sibTrans" cxnId="{B12F0503-977A-4B5D-8CB7-420B041FF863}">
      <dgm:prSet/>
      <dgm:spPr/>
      <dgm:t>
        <a:bodyPr rtlCol="0"/>
        <a:lstStyle/>
        <a:p>
          <a:pPr rtl="0"/>
          <a:endParaRPr lang="en-US"/>
        </a:p>
      </dgm:t>
    </dgm:pt>
    <dgm:pt modelId="{4C8BFA56-3F75-4CAD-90A3-2F214D699322}">
      <dgm:prSet phldrT="[Text]"/>
      <dgm:spPr/>
      <dgm:t>
        <a:bodyPr rtlCol="0"/>
        <a:lstStyle/>
        <a:p>
          <a:pPr rtl="0">
            <a:buFont typeface="Wingdings" panose="05000000000000000000" pitchFamily="2" charset="2"/>
            <a:buChar char=""/>
          </a:pPr>
          <a:r>
            <a:rPr lang="fr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Modelise la structure tomporelle du signal pour estimer la distibution acoustiques</a:t>
          </a:r>
        </a:p>
      </dgm:t>
    </dgm:pt>
    <dgm:pt modelId="{9A6E3B20-A734-4412-84CF-0134D93D4B28}" type="parTrans" cxnId="{4CD5FCDD-1F8A-43A3-BD77-CBE3B3864C41}">
      <dgm:prSet/>
      <dgm:spPr/>
      <dgm:t>
        <a:bodyPr rtlCol="0"/>
        <a:lstStyle/>
        <a:p>
          <a:pPr rtl="0"/>
          <a:endParaRPr lang="en-US"/>
        </a:p>
      </dgm:t>
    </dgm:pt>
    <dgm:pt modelId="{7B50916F-B8BA-427F-B9F0-A301E54D7FB3}" type="sibTrans" cxnId="{4CD5FCDD-1F8A-43A3-BD77-CBE3B3864C41}">
      <dgm:prSet/>
      <dgm:spPr/>
      <dgm:t>
        <a:bodyPr rtlCol="0"/>
        <a:lstStyle/>
        <a:p>
          <a:pPr rtl="0"/>
          <a:endParaRPr lang="en-US"/>
        </a:p>
      </dgm:t>
    </dgm:pt>
    <dgm:pt modelId="{B6B39D33-D046-47BE-829F-7DE9C1355A93}">
      <dgm:prSet phldrT="[Text]"/>
      <dgm:spPr/>
      <dgm:t>
        <a:bodyPr rtlCol="0"/>
        <a:lstStyle/>
        <a:p>
          <a:pPr rtl="0">
            <a:buFont typeface="Wingdings" panose="05000000000000000000" pitchFamily="2" charset="2"/>
            <a:buChar char=""/>
          </a:pPr>
          <a:r>
            <a:rPr lang="fr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Bonne modelisation des transition temporelles</a:t>
          </a:r>
        </a:p>
      </dgm:t>
    </dgm:pt>
    <dgm:pt modelId="{E15A7BCB-F8C9-469E-AAD5-364C09881B8A}" type="parTrans" cxnId="{877B3C1A-839E-4419-A916-B4E946768D4D}">
      <dgm:prSet/>
      <dgm:spPr/>
      <dgm:t>
        <a:bodyPr rtlCol="0"/>
        <a:lstStyle/>
        <a:p>
          <a:pPr rtl="0"/>
          <a:endParaRPr lang="en-US"/>
        </a:p>
      </dgm:t>
    </dgm:pt>
    <dgm:pt modelId="{AC756B1C-E9B8-4AF1-AAAF-F8402FE8B80B}" type="sibTrans" cxnId="{877B3C1A-839E-4419-A916-B4E946768D4D}">
      <dgm:prSet/>
      <dgm:spPr/>
      <dgm:t>
        <a:bodyPr rtlCol="0"/>
        <a:lstStyle/>
        <a:p>
          <a:pPr rtl="0"/>
          <a:endParaRPr lang="en-US"/>
        </a:p>
      </dgm:t>
    </dgm:pt>
    <dgm:pt modelId="{ABA77F75-8642-4931-8D7E-BE6C6DB9940D}">
      <dgm:prSet phldrT="[Text]" custT="1"/>
      <dgm:spPr/>
      <dgm:t>
        <a:bodyPr rtlCol="0"/>
        <a:lstStyle/>
        <a:p>
          <a:pPr rtl="0"/>
          <a:r>
            <a:rPr lang="fr" sz="2800" b="1" dirty="0">
              <a:latin typeface="Perpetua Titling MT" panose="020205020605050208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HMM-DNN</a:t>
          </a:r>
        </a:p>
      </dgm:t>
    </dgm:pt>
    <dgm:pt modelId="{FCF9AE1B-B22B-4F91-BFD8-DDBBF762F128}" type="parTrans" cxnId="{D959B3EA-A66A-4B40-901C-93ECD4985A93}">
      <dgm:prSet/>
      <dgm:spPr/>
      <dgm:t>
        <a:bodyPr rtlCol="0"/>
        <a:lstStyle/>
        <a:p>
          <a:pPr rtl="0"/>
          <a:endParaRPr lang="en-US"/>
        </a:p>
      </dgm:t>
    </dgm:pt>
    <dgm:pt modelId="{1A095211-ADB0-42CA-9F24-F1BC942872F3}" type="sibTrans" cxnId="{D959B3EA-A66A-4B40-901C-93ECD4985A93}">
      <dgm:prSet/>
      <dgm:spPr/>
      <dgm:t>
        <a:bodyPr rtlCol="0"/>
        <a:lstStyle/>
        <a:p>
          <a:pPr rtl="0"/>
          <a:endParaRPr lang="en-US"/>
        </a:p>
      </dgm:t>
    </dgm:pt>
    <dgm:pt modelId="{611C3B18-07F8-4A66-9682-97E24AEF6014}">
      <dgm:prSet phldrT="[Text]"/>
      <dgm:spPr/>
      <dgm:t>
        <a:bodyPr rtlCol="0"/>
        <a:lstStyle/>
        <a:p>
          <a:pPr rtl="0">
            <a:buFont typeface="Wingdings" panose="05000000000000000000" pitchFamily="2" charset="2"/>
            <a:buChar char=""/>
          </a:pPr>
          <a:r>
            <a:rPr lang="fr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Bonne modelisation du signal grace aux reseaux de neurones.</a:t>
          </a:r>
        </a:p>
      </dgm:t>
    </dgm:pt>
    <dgm:pt modelId="{5940BF2D-F08A-4150-9A86-173D9242DE8C}" type="parTrans" cxnId="{D5D61B4C-1312-427C-BDCC-013237D8A488}">
      <dgm:prSet/>
      <dgm:spPr/>
      <dgm:t>
        <a:bodyPr rtlCol="0"/>
        <a:lstStyle/>
        <a:p>
          <a:pPr rtl="0"/>
          <a:endParaRPr lang="en-US"/>
        </a:p>
      </dgm:t>
    </dgm:pt>
    <dgm:pt modelId="{477660C6-2B6D-4FB8-B9A3-D555E2082C2A}" type="sibTrans" cxnId="{D5D61B4C-1312-427C-BDCC-013237D8A488}">
      <dgm:prSet/>
      <dgm:spPr/>
      <dgm:t>
        <a:bodyPr rtlCol="0"/>
        <a:lstStyle/>
        <a:p>
          <a:pPr rtl="0"/>
          <a:endParaRPr lang="en-US"/>
        </a:p>
      </dgm:t>
    </dgm:pt>
    <dgm:pt modelId="{A84AA4D5-2E69-4308-B848-AF7C866DBA37}">
      <dgm:prSet phldrT="[Text]"/>
      <dgm:spPr/>
      <dgm:t>
        <a:bodyPr rtlCol="0"/>
        <a:lstStyle/>
        <a:p>
          <a:pPr rtl="0">
            <a:buFont typeface="Wingdings" panose="05000000000000000000" pitchFamily="2" charset="2"/>
            <a:buChar char=""/>
          </a:pPr>
          <a:r>
            <a:rPr lang="fr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Meilleure extraction des caracteristiques</a:t>
          </a:r>
        </a:p>
      </dgm:t>
    </dgm:pt>
    <dgm:pt modelId="{5AA60D0F-7C99-4FA0-90CA-9CD92DBEF3B7}" type="parTrans" cxnId="{E785B928-0A23-43BA-9D0D-4355335BED79}">
      <dgm:prSet/>
      <dgm:spPr/>
      <dgm:t>
        <a:bodyPr rtlCol="0"/>
        <a:lstStyle/>
        <a:p>
          <a:pPr rtl="0"/>
          <a:endParaRPr lang="en-US"/>
        </a:p>
      </dgm:t>
    </dgm:pt>
    <dgm:pt modelId="{195A1AC7-FDFE-47D0-B6D9-46AB9BA4736B}" type="sibTrans" cxnId="{E785B928-0A23-43BA-9D0D-4355335BED79}">
      <dgm:prSet/>
      <dgm:spPr/>
      <dgm:t>
        <a:bodyPr rtlCol="0"/>
        <a:lstStyle/>
        <a:p>
          <a:pPr rtl="0"/>
          <a:endParaRPr lang="en-US"/>
        </a:p>
      </dgm:t>
    </dgm:pt>
    <dgm:pt modelId="{DA5DFAD8-E443-4F53-9341-A0903BBBD378}">
      <dgm:prSet phldrT="[Text]" custT="1"/>
      <dgm:spPr/>
      <dgm:t>
        <a:bodyPr rtlCol="0"/>
        <a:lstStyle/>
        <a:p>
          <a:pPr rtl="0"/>
          <a:r>
            <a:rPr lang="fr" sz="2400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CTC,</a:t>
          </a:r>
          <a:r>
            <a:rPr lang="fr" sz="2400" b="1" baseline="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Attention, RNN-T</a:t>
          </a:r>
          <a:endParaRPr lang="fr" sz="2400" b="1" dirty="0"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gm:t>
    </dgm:pt>
    <dgm:pt modelId="{F6012B3B-01B0-4E7C-A363-0177B95D3DD8}" type="parTrans" cxnId="{0073D4C3-F488-4F79-B637-186FAECF6BAD}">
      <dgm:prSet/>
      <dgm:spPr/>
      <dgm:t>
        <a:bodyPr rtlCol="0"/>
        <a:lstStyle/>
        <a:p>
          <a:pPr rtl="0"/>
          <a:endParaRPr lang="en-US"/>
        </a:p>
      </dgm:t>
    </dgm:pt>
    <dgm:pt modelId="{76D9F54E-47B3-4FE0-B465-AD673964072E}" type="sibTrans" cxnId="{0073D4C3-F488-4F79-B637-186FAECF6BAD}">
      <dgm:prSet/>
      <dgm:spPr/>
      <dgm:t>
        <a:bodyPr rtlCol="0"/>
        <a:lstStyle/>
        <a:p>
          <a:pPr rtl="0"/>
          <a:endParaRPr lang="en-US"/>
        </a:p>
      </dgm:t>
    </dgm:pt>
    <dgm:pt modelId="{6EE89B4E-BAED-4A90-B29D-70AF11256801}">
      <dgm:prSet phldrT="[Text]"/>
      <dgm:spPr/>
      <dgm:t>
        <a:bodyPr rtlCol="0"/>
        <a:lstStyle/>
        <a:p>
          <a:pPr rtl="0">
            <a:buFont typeface="Wingdings" panose="05000000000000000000" pitchFamily="2" charset="2"/>
            <a:buChar char=""/>
          </a:pPr>
          <a:r>
            <a:rPr lang="fr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Transcription direct du signal dans une architecture unifié</a:t>
          </a:r>
        </a:p>
      </dgm:t>
    </dgm:pt>
    <dgm:pt modelId="{39BF20C7-31E5-452B-8EA2-17224A13C7FB}" type="parTrans" cxnId="{CA949A5F-9945-4C59-A233-D70AFFF70BDA}">
      <dgm:prSet/>
      <dgm:spPr/>
      <dgm:t>
        <a:bodyPr rtlCol="0"/>
        <a:lstStyle/>
        <a:p>
          <a:pPr rtl="0"/>
          <a:endParaRPr lang="en-US"/>
        </a:p>
      </dgm:t>
    </dgm:pt>
    <dgm:pt modelId="{E71503C3-CFB7-4144-AD9F-7A42A87A3A6B}" type="sibTrans" cxnId="{CA949A5F-9945-4C59-A233-D70AFFF70BDA}">
      <dgm:prSet/>
      <dgm:spPr/>
      <dgm:t>
        <a:bodyPr rtlCol="0"/>
        <a:lstStyle/>
        <a:p>
          <a:pPr rtl="0"/>
          <a:endParaRPr lang="en-US"/>
        </a:p>
      </dgm:t>
    </dgm:pt>
    <dgm:pt modelId="{4EA3F7C2-8BCE-45BE-A919-CBBB33285BD0}">
      <dgm:prSet phldrT="[Text]"/>
      <dgm:spPr/>
      <dgm:t>
        <a:bodyPr rtlCol="0"/>
        <a:lstStyle/>
        <a:p>
          <a:pPr rtl="0">
            <a:buFont typeface="Wingdings" panose="05000000000000000000" pitchFamily="2" charset="2"/>
            <a:buChar char=""/>
          </a:pPr>
          <a:r>
            <a:rPr lang="fr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Efficace sur de grand volume de données</a:t>
          </a:r>
        </a:p>
      </dgm:t>
    </dgm:pt>
    <dgm:pt modelId="{E5A5DB8F-AE1A-4DCD-9400-C8317BA7D81B}" type="parTrans" cxnId="{496CC152-66F4-4FEB-99ED-C8BD1F8A40F9}">
      <dgm:prSet/>
      <dgm:spPr/>
      <dgm:t>
        <a:bodyPr rtlCol="0"/>
        <a:lstStyle/>
        <a:p>
          <a:pPr rtl="0"/>
          <a:endParaRPr lang="en-US"/>
        </a:p>
      </dgm:t>
    </dgm:pt>
    <dgm:pt modelId="{BC932F0D-8B77-458E-AF60-BC2FDCBE0C75}" type="sibTrans" cxnId="{496CC152-66F4-4FEB-99ED-C8BD1F8A40F9}">
      <dgm:prSet/>
      <dgm:spPr/>
      <dgm:t>
        <a:bodyPr rtlCol="0"/>
        <a:lstStyle/>
        <a:p>
          <a:pPr rtl="0"/>
          <a:endParaRPr lang="en-US"/>
        </a:p>
      </dgm:t>
    </dgm:pt>
    <dgm:pt modelId="{F82601E6-6FF6-41B5-BDEF-C0E73D0B30BE}">
      <dgm:prSet phldrT="[Text]"/>
      <dgm:spPr/>
      <dgm:t>
        <a:bodyPr rtlCol="0"/>
        <a:lstStyle/>
        <a:p>
          <a:pPr rtl="0">
            <a:buFont typeface="Wingdings" panose="05000000000000000000" pitchFamily="2" charset="2"/>
            <a:buChar char=""/>
          </a:pPr>
          <a:r>
            <a:rPr lang="fr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Inefficace pour les langues tonales et peu doté car incapable de capturer les variations tonales</a:t>
          </a:r>
        </a:p>
      </dgm:t>
    </dgm:pt>
    <dgm:pt modelId="{936C8FEA-0125-468F-AC7E-0D933F696D03}" type="parTrans" cxnId="{1FCB23E5-E983-4435-8A6F-78F13DE6D873}">
      <dgm:prSet/>
      <dgm:spPr/>
      <dgm:t>
        <a:bodyPr rtlCol="0"/>
        <a:lstStyle/>
        <a:p>
          <a:pPr rtl="0"/>
          <a:endParaRPr lang="en-US"/>
        </a:p>
      </dgm:t>
    </dgm:pt>
    <dgm:pt modelId="{EAEC7697-68BC-4B26-A3B6-9BD23217CF44}" type="sibTrans" cxnId="{1FCB23E5-E983-4435-8A6F-78F13DE6D873}">
      <dgm:prSet/>
      <dgm:spPr/>
      <dgm:t>
        <a:bodyPr rtlCol="0"/>
        <a:lstStyle/>
        <a:p>
          <a:pPr rtl="0"/>
          <a:endParaRPr lang="en-US"/>
        </a:p>
      </dgm:t>
    </dgm:pt>
    <dgm:pt modelId="{26ECA639-0A60-4D96-A34B-F5ACC75DAA0C}">
      <dgm:prSet phldrT="[Text]"/>
      <dgm:spPr/>
      <dgm:t>
        <a:bodyPr rtlCol="0"/>
        <a:lstStyle/>
        <a:p>
          <a:pPr rtl="0">
            <a:buFont typeface="Wingdings" panose="05000000000000000000" pitchFamily="2" charset="2"/>
            <a:buChar char=""/>
          </a:pPr>
          <a:r>
            <a:rPr lang="fr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Modele de boite noire</a:t>
          </a:r>
        </a:p>
      </dgm:t>
    </dgm:pt>
    <dgm:pt modelId="{C4856BF6-9736-45B2-AF8E-AA325F8A725C}" type="parTrans" cxnId="{F270B5BD-559B-4711-AB5A-FD85478BE916}">
      <dgm:prSet/>
      <dgm:spPr/>
      <dgm:t>
        <a:bodyPr rtlCol="0"/>
        <a:lstStyle/>
        <a:p>
          <a:pPr rtl="0"/>
          <a:endParaRPr lang="en-US"/>
        </a:p>
      </dgm:t>
    </dgm:pt>
    <dgm:pt modelId="{DA3F4B23-A392-40BF-A1BD-D150AE345EB0}" type="sibTrans" cxnId="{F270B5BD-559B-4711-AB5A-FD85478BE916}">
      <dgm:prSet/>
      <dgm:spPr/>
      <dgm:t>
        <a:bodyPr rtlCol="0"/>
        <a:lstStyle/>
        <a:p>
          <a:pPr rtl="0"/>
          <a:endParaRPr lang="en-US"/>
        </a:p>
      </dgm:t>
    </dgm:pt>
    <dgm:pt modelId="{388D911F-5131-4B95-8FCA-44355C31A787}">
      <dgm:prSet phldrT="[Text]"/>
      <dgm:spPr/>
      <dgm:t>
        <a:bodyPr rtlCol="0"/>
        <a:lstStyle/>
        <a:p>
          <a:pPr rtl="0">
            <a:buFont typeface="Wingdings" panose="05000000000000000000" pitchFamily="2" charset="2"/>
            <a:buChar char=""/>
          </a:pPr>
          <a:r>
            <a:rPr lang="fr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Peu robuste aux variations tonales, de bruits ou de des accents</a:t>
          </a:r>
        </a:p>
      </dgm:t>
    </dgm:pt>
    <dgm:pt modelId="{90DE3C42-B930-4A61-B78B-7BCFF7A9C3BC}" type="parTrans" cxnId="{64A00AFB-D909-4E4F-881C-95919A0EED97}">
      <dgm:prSet/>
      <dgm:spPr/>
      <dgm:t>
        <a:bodyPr rtlCol="0"/>
        <a:lstStyle/>
        <a:p>
          <a:pPr rtl="0"/>
          <a:endParaRPr lang="en-US"/>
        </a:p>
      </dgm:t>
    </dgm:pt>
    <dgm:pt modelId="{6C88182B-48B6-413C-BAE8-817D076D6F78}" type="sibTrans" cxnId="{64A00AFB-D909-4E4F-881C-95919A0EED97}">
      <dgm:prSet/>
      <dgm:spPr/>
      <dgm:t>
        <a:bodyPr rtlCol="0"/>
        <a:lstStyle/>
        <a:p>
          <a:pPr rtl="0"/>
          <a:endParaRPr lang="en-US"/>
        </a:p>
      </dgm:t>
    </dgm:pt>
    <dgm:pt modelId="{5F831E41-4C05-4154-A07D-E6F21B51F61B}">
      <dgm:prSet phldrT="[Text]"/>
      <dgm:spPr/>
      <dgm:t>
        <a:bodyPr rtlCol="0"/>
        <a:lstStyle/>
        <a:p>
          <a:pPr rtl="0">
            <a:buFont typeface="Wingdings" panose="05000000000000000000" pitchFamily="2" charset="2"/>
            <a:buChar char=""/>
          </a:pPr>
          <a:r>
            <a:rPr lang="fr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Dependant des modules externes</a:t>
          </a:r>
        </a:p>
      </dgm:t>
    </dgm:pt>
    <dgm:pt modelId="{A4AF1D48-30ED-4DB2-854B-E0CC264ACB59}" type="parTrans" cxnId="{4994844F-24EC-4448-A8D6-E47737FD1EE7}">
      <dgm:prSet/>
      <dgm:spPr/>
      <dgm:t>
        <a:bodyPr/>
        <a:lstStyle/>
        <a:p>
          <a:endParaRPr lang="fr-FR"/>
        </a:p>
      </dgm:t>
    </dgm:pt>
    <dgm:pt modelId="{0DE173BA-F082-4627-960F-BEB51C171ABD}" type="sibTrans" cxnId="{4994844F-24EC-4448-A8D6-E47737FD1EE7}">
      <dgm:prSet/>
      <dgm:spPr/>
      <dgm:t>
        <a:bodyPr/>
        <a:lstStyle/>
        <a:p>
          <a:endParaRPr lang="fr-FR"/>
        </a:p>
      </dgm:t>
    </dgm:pt>
    <dgm:pt modelId="{B1A657DE-9BE2-4724-A26C-CB4770628D3A}">
      <dgm:prSet phldrT="[Text]"/>
      <dgm:spPr/>
      <dgm:t>
        <a:bodyPr rtlCol="0"/>
        <a:lstStyle/>
        <a:p>
          <a:pPr rtl="0">
            <a:buFont typeface="Wingdings" panose="05000000000000000000" pitchFamily="2" charset="2"/>
            <a:buChar char=""/>
          </a:pPr>
          <a:r>
            <a:rPr lang="fr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Adapté aux langues tonales et peu dotes par apprentissage ou transfert</a:t>
          </a:r>
        </a:p>
      </dgm:t>
    </dgm:pt>
    <dgm:pt modelId="{56308AD3-79B5-47E0-9641-0886136BB6E0}" type="parTrans" cxnId="{7258D568-8768-4A00-B264-C11E1A96406A}">
      <dgm:prSet/>
      <dgm:spPr/>
      <dgm:t>
        <a:bodyPr/>
        <a:lstStyle/>
        <a:p>
          <a:endParaRPr lang="fr-FR"/>
        </a:p>
      </dgm:t>
    </dgm:pt>
    <dgm:pt modelId="{4E089410-6AC1-4D8B-8DAB-13465B37C2C1}" type="sibTrans" cxnId="{7258D568-8768-4A00-B264-C11E1A96406A}">
      <dgm:prSet/>
      <dgm:spPr/>
      <dgm:t>
        <a:bodyPr/>
        <a:lstStyle/>
        <a:p>
          <a:endParaRPr lang="fr-FR"/>
        </a:p>
      </dgm:t>
    </dgm:pt>
    <dgm:pt modelId="{03698937-48DC-468F-9ABE-8435C02AA5D0}">
      <dgm:prSet phldrT="[Text]"/>
      <dgm:spPr/>
      <dgm:t>
        <a:bodyPr rtlCol="0"/>
        <a:lstStyle/>
        <a:p>
          <a:pPr rtl="0">
            <a:buFont typeface="Wingdings" panose="05000000000000000000" pitchFamily="2" charset="2"/>
            <a:buChar char=""/>
          </a:pPr>
          <a:r>
            <a:rPr lang="fr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Moins de dependances aux ressources externes</a:t>
          </a:r>
        </a:p>
      </dgm:t>
    </dgm:pt>
    <dgm:pt modelId="{4721946A-C8A8-4823-B80E-D421088B3C24}" type="parTrans" cxnId="{AEE8CCFC-5F09-4A32-B599-BB1FCE27867F}">
      <dgm:prSet/>
      <dgm:spPr/>
      <dgm:t>
        <a:bodyPr/>
        <a:lstStyle/>
        <a:p>
          <a:endParaRPr lang="fr-FR"/>
        </a:p>
      </dgm:t>
    </dgm:pt>
    <dgm:pt modelId="{583CC1E1-BD43-4B37-946E-9549E9DBA39E}" type="sibTrans" cxnId="{AEE8CCFC-5F09-4A32-B599-BB1FCE27867F}">
      <dgm:prSet/>
      <dgm:spPr/>
      <dgm:t>
        <a:bodyPr/>
        <a:lstStyle/>
        <a:p>
          <a:endParaRPr lang="fr-FR"/>
        </a:p>
      </dgm:t>
    </dgm:pt>
    <dgm:pt modelId="{87F5AA8E-C2A4-4427-B86A-57799271905E}">
      <dgm:prSet phldrT="[Text]"/>
      <dgm:spPr/>
      <dgm:t>
        <a:bodyPr rtlCol="0"/>
        <a:lstStyle/>
        <a:p>
          <a:pPr rtl="0">
            <a:buFont typeface="Wingdings" panose="05000000000000000000" pitchFamily="2" charset="2"/>
            <a:buChar char=""/>
          </a:pPr>
          <a:r>
            <a:rPr lang="fr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Modele de boite noire</a:t>
          </a:r>
        </a:p>
      </dgm:t>
    </dgm:pt>
    <dgm:pt modelId="{8CA0C13D-0B0A-482F-A8FB-83EFD833B7C4}" type="parTrans" cxnId="{E8BF741E-9167-493B-B722-D9EE2BC66BF0}">
      <dgm:prSet/>
      <dgm:spPr/>
      <dgm:t>
        <a:bodyPr/>
        <a:lstStyle/>
        <a:p>
          <a:endParaRPr lang="fr-FR"/>
        </a:p>
      </dgm:t>
    </dgm:pt>
    <dgm:pt modelId="{4EF45941-F73D-4A0A-878A-29C3253DFB78}" type="sibTrans" cxnId="{E8BF741E-9167-493B-B722-D9EE2BC66BF0}">
      <dgm:prSet/>
      <dgm:spPr/>
      <dgm:t>
        <a:bodyPr/>
        <a:lstStyle/>
        <a:p>
          <a:endParaRPr lang="fr-FR"/>
        </a:p>
      </dgm:t>
    </dgm:pt>
    <dgm:pt modelId="{891E69C0-BF44-488F-8213-CFCE0103E01B}">
      <dgm:prSet phldrT="[Text]"/>
      <dgm:spPr/>
      <dgm:t>
        <a:bodyPr rtlCol="0"/>
        <a:lstStyle/>
        <a:p>
          <a:pPr rtl="0">
            <a:buFont typeface="Wingdings" panose="05000000000000000000" pitchFamily="2" charset="2"/>
            <a:buChar char=""/>
          </a:pPr>
          <a:r>
            <a:rPr lang="fr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Decomposition modulaire du probleme</a:t>
          </a:r>
        </a:p>
      </dgm:t>
    </dgm:pt>
    <dgm:pt modelId="{5FC324E1-EE5A-425F-9A4C-0E33F6E4E071}" type="parTrans" cxnId="{B3BFE608-4023-4CD9-9D54-8CDD9A4113F1}">
      <dgm:prSet/>
      <dgm:spPr/>
      <dgm:t>
        <a:bodyPr/>
        <a:lstStyle/>
        <a:p>
          <a:endParaRPr lang="fr-FR"/>
        </a:p>
      </dgm:t>
    </dgm:pt>
    <dgm:pt modelId="{B9CCA0DA-A773-4B38-A0C5-ACBBBA690C52}" type="sibTrans" cxnId="{B3BFE608-4023-4CD9-9D54-8CDD9A4113F1}">
      <dgm:prSet/>
      <dgm:spPr/>
      <dgm:t>
        <a:bodyPr/>
        <a:lstStyle/>
        <a:p>
          <a:endParaRPr lang="fr-FR"/>
        </a:p>
      </dgm:t>
    </dgm:pt>
    <dgm:pt modelId="{DE3F77CF-6A8C-4783-A2CE-00E88C4199CB}" type="pres">
      <dgm:prSet presAssocID="{CF9FC193-7A05-4631-B681-B56EAB543D38}" presName="Name0" presStyleCnt="0">
        <dgm:presLayoutVars>
          <dgm:dir/>
          <dgm:animLvl val="lvl"/>
          <dgm:resizeHandles val="exact"/>
        </dgm:presLayoutVars>
      </dgm:prSet>
      <dgm:spPr/>
    </dgm:pt>
    <dgm:pt modelId="{4E69B62D-7E76-4E06-9330-583771E53BDE}" type="pres">
      <dgm:prSet presAssocID="{6857B86A-DEC1-407C-A1BB-5BF9ACCBCA6A}" presName="composite" presStyleCnt="0"/>
      <dgm:spPr/>
    </dgm:pt>
    <dgm:pt modelId="{F0C1B2C7-0B23-4FE8-AB0F-5877B88532DB}" type="pres">
      <dgm:prSet presAssocID="{6857B86A-DEC1-407C-A1BB-5BF9ACCBCA6A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17CA1487-CDD9-4364-92F6-A11DBDAFE16C}" type="pres">
      <dgm:prSet presAssocID="{6857B86A-DEC1-407C-A1BB-5BF9ACCBCA6A}" presName="desTx" presStyleLbl="alignAccFollowNode1" presStyleIdx="0" presStyleCnt="3">
        <dgm:presLayoutVars>
          <dgm:bulletEnabled val="1"/>
        </dgm:presLayoutVars>
      </dgm:prSet>
      <dgm:spPr/>
    </dgm:pt>
    <dgm:pt modelId="{3FA24A66-31D3-4A69-B628-8BE88627B97D}" type="pres">
      <dgm:prSet presAssocID="{F087F24E-A7D7-4DCE-B2A7-9B941289621A}" presName="space" presStyleCnt="0"/>
      <dgm:spPr/>
    </dgm:pt>
    <dgm:pt modelId="{3B158D6E-E3AA-49BB-988A-758B59ED8F3B}" type="pres">
      <dgm:prSet presAssocID="{ABA77F75-8642-4931-8D7E-BE6C6DB9940D}" presName="composite" presStyleCnt="0"/>
      <dgm:spPr/>
    </dgm:pt>
    <dgm:pt modelId="{055A5EAB-EAE0-4501-8649-31F112FF9AD5}" type="pres">
      <dgm:prSet presAssocID="{ABA77F75-8642-4931-8D7E-BE6C6DB9940D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E4FD5043-5612-43C5-B6AE-CCD431549399}" type="pres">
      <dgm:prSet presAssocID="{ABA77F75-8642-4931-8D7E-BE6C6DB9940D}" presName="desTx" presStyleLbl="alignAccFollowNode1" presStyleIdx="1" presStyleCnt="3">
        <dgm:presLayoutVars>
          <dgm:bulletEnabled val="1"/>
        </dgm:presLayoutVars>
      </dgm:prSet>
      <dgm:spPr/>
    </dgm:pt>
    <dgm:pt modelId="{3E20F600-AFBC-427F-8295-F096F694BC17}" type="pres">
      <dgm:prSet presAssocID="{1A095211-ADB0-42CA-9F24-F1BC942872F3}" presName="space" presStyleCnt="0"/>
      <dgm:spPr/>
    </dgm:pt>
    <dgm:pt modelId="{173DA3A6-F783-42D4-9ED8-FD330979BCEA}" type="pres">
      <dgm:prSet presAssocID="{DA5DFAD8-E443-4F53-9341-A0903BBBD378}" presName="composite" presStyleCnt="0"/>
      <dgm:spPr/>
    </dgm:pt>
    <dgm:pt modelId="{23D06E36-F688-4B37-8BB8-73015E665B0E}" type="pres">
      <dgm:prSet presAssocID="{DA5DFAD8-E443-4F53-9341-A0903BBBD378}" presName="parTx" presStyleLbl="alignNode1" presStyleIdx="2" presStyleCnt="3" custScaleX="106440">
        <dgm:presLayoutVars>
          <dgm:chMax val="0"/>
          <dgm:chPref val="0"/>
          <dgm:bulletEnabled val="1"/>
        </dgm:presLayoutVars>
      </dgm:prSet>
      <dgm:spPr/>
    </dgm:pt>
    <dgm:pt modelId="{EA81ED6A-A7EA-4137-A3DC-D16E79F1B938}" type="pres">
      <dgm:prSet presAssocID="{DA5DFAD8-E443-4F53-9341-A0903BBBD378}" presName="desTx" presStyleLbl="alignAccFollowNode1" presStyleIdx="2" presStyleCnt="3" custScaleX="104989">
        <dgm:presLayoutVars>
          <dgm:bulletEnabled val="1"/>
        </dgm:presLayoutVars>
      </dgm:prSet>
      <dgm:spPr/>
    </dgm:pt>
  </dgm:ptLst>
  <dgm:cxnLst>
    <dgm:cxn modelId="{B12F0503-977A-4B5D-8CB7-420B041FF863}" srcId="{CF9FC193-7A05-4631-B681-B56EAB543D38}" destId="{6857B86A-DEC1-407C-A1BB-5BF9ACCBCA6A}" srcOrd="0" destOrd="0" parTransId="{8CA7BF9B-8199-4683-AD57-CB0086659013}" sibTransId="{F087F24E-A7D7-4DCE-B2A7-9B941289621A}"/>
    <dgm:cxn modelId="{15558403-8721-4CBE-97C1-25F56F385AD1}" type="presOf" srcId="{A84AA4D5-2E69-4308-B848-AF7C866DBA37}" destId="{E4FD5043-5612-43C5-B6AE-CCD431549399}" srcOrd="0" destOrd="2" presId="urn:microsoft.com/office/officeart/2005/8/layout/hList1"/>
    <dgm:cxn modelId="{B3BFE608-4023-4CD9-9D54-8CDD9A4113F1}" srcId="{6857B86A-DEC1-407C-A1BB-5BF9ACCBCA6A}" destId="{891E69C0-BF44-488F-8213-CFCE0103E01B}" srcOrd="3" destOrd="0" parTransId="{5FC324E1-EE5A-425F-9A4C-0E33F6E4E071}" sibTransId="{B9CCA0DA-A773-4B38-A0C5-ACBBBA690C52}"/>
    <dgm:cxn modelId="{877B3C1A-839E-4419-A916-B4E946768D4D}" srcId="{6857B86A-DEC1-407C-A1BB-5BF9ACCBCA6A}" destId="{B6B39D33-D046-47BE-829F-7DE9C1355A93}" srcOrd="1" destOrd="0" parTransId="{E15A7BCB-F8C9-469E-AAD5-364C09881B8A}" sibTransId="{AC756B1C-E9B8-4AF1-AAAF-F8402FE8B80B}"/>
    <dgm:cxn modelId="{E8BF741E-9167-493B-B722-D9EE2BC66BF0}" srcId="{DA5DFAD8-E443-4F53-9341-A0903BBBD378}" destId="{87F5AA8E-C2A4-4427-B86A-57799271905E}" srcOrd="3" destOrd="0" parTransId="{8CA0C13D-0B0A-482F-A8FB-83EFD833B7C4}" sibTransId="{4EF45941-F73D-4A0A-878A-29C3253DFB78}"/>
    <dgm:cxn modelId="{E785B928-0A23-43BA-9D0D-4355335BED79}" srcId="{ABA77F75-8642-4931-8D7E-BE6C6DB9940D}" destId="{A84AA4D5-2E69-4308-B848-AF7C866DBA37}" srcOrd="2" destOrd="0" parTransId="{5AA60D0F-7C99-4FA0-90CA-9CD92DBEF3B7}" sibTransId="{195A1AC7-FDFE-47D0-B6D9-46AB9BA4736B}"/>
    <dgm:cxn modelId="{4937312B-3E19-47AC-B7BC-4ACDD435A1DB}" type="presOf" srcId="{5F831E41-4C05-4154-A07D-E6F21B51F61B}" destId="{E4FD5043-5612-43C5-B6AE-CCD431549399}" srcOrd="0" destOrd="4" presId="urn:microsoft.com/office/officeart/2005/8/layout/hList1"/>
    <dgm:cxn modelId="{CA949A5F-9945-4C59-A233-D70AFFF70BDA}" srcId="{DA5DFAD8-E443-4F53-9341-A0903BBBD378}" destId="{6EE89B4E-BAED-4A90-B29D-70AF11256801}" srcOrd="0" destOrd="0" parTransId="{39BF20C7-31E5-452B-8EA2-17224A13C7FB}" sibTransId="{E71503C3-CFB7-4144-AD9F-7A42A87A3A6B}"/>
    <dgm:cxn modelId="{052CD662-FA04-4C38-BDDB-2453E96D014D}" type="presOf" srcId="{B6B39D33-D046-47BE-829F-7DE9C1355A93}" destId="{17CA1487-CDD9-4364-92F6-A11DBDAFE16C}" srcOrd="0" destOrd="1" presId="urn:microsoft.com/office/officeart/2005/8/layout/hList1"/>
    <dgm:cxn modelId="{7258D568-8768-4A00-B264-C11E1A96406A}" srcId="{ABA77F75-8642-4931-8D7E-BE6C6DB9940D}" destId="{B1A657DE-9BE2-4724-A26C-CB4770628D3A}" srcOrd="1" destOrd="0" parTransId="{56308AD3-79B5-47E0-9641-0886136BB6E0}" sibTransId="{4E089410-6AC1-4D8B-8DAB-13465B37C2C1}"/>
    <dgm:cxn modelId="{D5D61B4C-1312-427C-BDCC-013237D8A488}" srcId="{ABA77F75-8642-4931-8D7E-BE6C6DB9940D}" destId="{611C3B18-07F8-4A66-9682-97E24AEF6014}" srcOrd="0" destOrd="0" parTransId="{5940BF2D-F08A-4150-9A86-173D9242DE8C}" sibTransId="{477660C6-2B6D-4FB8-B9A3-D555E2082C2A}"/>
    <dgm:cxn modelId="{AB45266C-5B6C-4407-90AA-AF2C2D03F63B}" type="presOf" srcId="{87F5AA8E-C2A4-4427-B86A-57799271905E}" destId="{EA81ED6A-A7EA-4137-A3DC-D16E79F1B938}" srcOrd="0" destOrd="3" presId="urn:microsoft.com/office/officeart/2005/8/layout/hList1"/>
    <dgm:cxn modelId="{4994844F-24EC-4448-A8D6-E47737FD1EE7}" srcId="{ABA77F75-8642-4931-8D7E-BE6C6DB9940D}" destId="{5F831E41-4C05-4154-A07D-E6F21B51F61B}" srcOrd="4" destOrd="0" parTransId="{A4AF1D48-30ED-4DB2-854B-E0CC264ACB59}" sibTransId="{0DE173BA-F082-4627-960F-BEB51C171ABD}"/>
    <dgm:cxn modelId="{496CC152-66F4-4FEB-99ED-C8BD1F8A40F9}" srcId="{DA5DFAD8-E443-4F53-9341-A0903BBBD378}" destId="{4EA3F7C2-8BCE-45BE-A919-CBBB33285BD0}" srcOrd="2" destOrd="0" parTransId="{E5A5DB8F-AE1A-4DCD-9400-C8317BA7D81B}" sibTransId="{BC932F0D-8B77-458E-AF60-BC2FDCBE0C75}"/>
    <dgm:cxn modelId="{A1C8977F-9410-43CB-98CB-34EEA3A0F02D}" type="presOf" srcId="{4EA3F7C2-8BCE-45BE-A919-CBBB33285BD0}" destId="{EA81ED6A-A7EA-4137-A3DC-D16E79F1B938}" srcOrd="0" destOrd="2" presId="urn:microsoft.com/office/officeart/2005/8/layout/hList1"/>
    <dgm:cxn modelId="{34AB4B83-3C0C-4A5C-A5A2-889ED810EE63}" type="presOf" srcId="{03698937-48DC-468F-9ABE-8435C02AA5D0}" destId="{EA81ED6A-A7EA-4137-A3DC-D16E79F1B938}" srcOrd="0" destOrd="1" presId="urn:microsoft.com/office/officeart/2005/8/layout/hList1"/>
    <dgm:cxn modelId="{AAECF784-8F1D-4908-B93D-837F49AB8751}" type="presOf" srcId="{CF9FC193-7A05-4631-B681-B56EAB543D38}" destId="{DE3F77CF-6A8C-4783-A2CE-00E88C4199CB}" srcOrd="0" destOrd="0" presId="urn:microsoft.com/office/officeart/2005/8/layout/hList1"/>
    <dgm:cxn modelId="{2A048A8A-D3E9-4D78-97F5-CDA37AB1D412}" type="presOf" srcId="{DA5DFAD8-E443-4F53-9341-A0903BBBD378}" destId="{23D06E36-F688-4B37-8BB8-73015E665B0E}" srcOrd="0" destOrd="0" presId="urn:microsoft.com/office/officeart/2005/8/layout/hList1"/>
    <dgm:cxn modelId="{4BF1EEA1-6E89-4F91-BAE8-11038685C515}" type="presOf" srcId="{4C8BFA56-3F75-4CAD-90A3-2F214D699322}" destId="{17CA1487-CDD9-4364-92F6-A11DBDAFE16C}" srcOrd="0" destOrd="0" presId="urn:microsoft.com/office/officeart/2005/8/layout/hList1"/>
    <dgm:cxn modelId="{F791BDAD-3CBB-4228-AE46-C0CD336D9884}" type="presOf" srcId="{26ECA639-0A60-4D96-A34B-F5ACC75DAA0C}" destId="{E4FD5043-5612-43C5-B6AE-CCD431549399}" srcOrd="0" destOrd="3" presId="urn:microsoft.com/office/officeart/2005/8/layout/hList1"/>
    <dgm:cxn modelId="{5F12E8B9-000C-441B-B9E7-99ED7A20363B}" type="presOf" srcId="{6857B86A-DEC1-407C-A1BB-5BF9ACCBCA6A}" destId="{F0C1B2C7-0B23-4FE8-AB0F-5877B88532DB}" srcOrd="0" destOrd="0" presId="urn:microsoft.com/office/officeart/2005/8/layout/hList1"/>
    <dgm:cxn modelId="{F270B5BD-559B-4711-AB5A-FD85478BE916}" srcId="{ABA77F75-8642-4931-8D7E-BE6C6DB9940D}" destId="{26ECA639-0A60-4D96-A34B-F5ACC75DAA0C}" srcOrd="3" destOrd="0" parTransId="{C4856BF6-9736-45B2-AF8E-AA325F8A725C}" sibTransId="{DA3F4B23-A392-40BF-A1BD-D150AE345EB0}"/>
    <dgm:cxn modelId="{0073D4C3-F488-4F79-B637-186FAECF6BAD}" srcId="{CF9FC193-7A05-4631-B681-B56EAB543D38}" destId="{DA5DFAD8-E443-4F53-9341-A0903BBBD378}" srcOrd="2" destOrd="0" parTransId="{F6012B3B-01B0-4E7C-A363-0177B95D3DD8}" sibTransId="{76D9F54E-47B3-4FE0-B465-AD673964072E}"/>
    <dgm:cxn modelId="{AE6FB6CA-9639-462E-96F4-59A30B62D0EB}" type="presOf" srcId="{F82601E6-6FF6-41B5-BDEF-C0E73D0B30BE}" destId="{17CA1487-CDD9-4364-92F6-A11DBDAFE16C}" srcOrd="0" destOrd="2" presId="urn:microsoft.com/office/officeart/2005/8/layout/hList1"/>
    <dgm:cxn modelId="{FBC7E5CD-49E4-43A8-8C28-26767B621E47}" type="presOf" srcId="{891E69C0-BF44-488F-8213-CFCE0103E01B}" destId="{17CA1487-CDD9-4364-92F6-A11DBDAFE16C}" srcOrd="0" destOrd="3" presId="urn:microsoft.com/office/officeart/2005/8/layout/hList1"/>
    <dgm:cxn modelId="{4E21C5D3-FA97-4E62-8CC9-01B68E76021E}" type="presOf" srcId="{ABA77F75-8642-4931-8D7E-BE6C6DB9940D}" destId="{055A5EAB-EAE0-4501-8649-31F112FF9AD5}" srcOrd="0" destOrd="0" presId="urn:microsoft.com/office/officeart/2005/8/layout/hList1"/>
    <dgm:cxn modelId="{3D84C6D5-4159-4DE0-992F-E9FF31D9F000}" type="presOf" srcId="{B1A657DE-9BE2-4724-A26C-CB4770628D3A}" destId="{E4FD5043-5612-43C5-B6AE-CCD431549399}" srcOrd="0" destOrd="1" presId="urn:microsoft.com/office/officeart/2005/8/layout/hList1"/>
    <dgm:cxn modelId="{4CD5FCDD-1F8A-43A3-BD77-CBE3B3864C41}" srcId="{6857B86A-DEC1-407C-A1BB-5BF9ACCBCA6A}" destId="{4C8BFA56-3F75-4CAD-90A3-2F214D699322}" srcOrd="0" destOrd="0" parTransId="{9A6E3B20-A734-4412-84CF-0134D93D4B28}" sibTransId="{7B50916F-B8BA-427F-B9F0-A301E54D7FB3}"/>
    <dgm:cxn modelId="{F6983BDE-0D2B-4BD0-8BD5-4647B42A264E}" type="presOf" srcId="{388D911F-5131-4B95-8FCA-44355C31A787}" destId="{EA81ED6A-A7EA-4137-A3DC-D16E79F1B938}" srcOrd="0" destOrd="4" presId="urn:microsoft.com/office/officeart/2005/8/layout/hList1"/>
    <dgm:cxn modelId="{1FCB23E5-E983-4435-8A6F-78F13DE6D873}" srcId="{6857B86A-DEC1-407C-A1BB-5BF9ACCBCA6A}" destId="{F82601E6-6FF6-41B5-BDEF-C0E73D0B30BE}" srcOrd="2" destOrd="0" parTransId="{936C8FEA-0125-468F-AC7E-0D933F696D03}" sibTransId="{EAEC7697-68BC-4B26-A3B6-9BD23217CF44}"/>
    <dgm:cxn modelId="{58D887E9-04DA-4285-827F-DA6F12BD080E}" type="presOf" srcId="{611C3B18-07F8-4A66-9682-97E24AEF6014}" destId="{E4FD5043-5612-43C5-B6AE-CCD431549399}" srcOrd="0" destOrd="0" presId="urn:microsoft.com/office/officeart/2005/8/layout/hList1"/>
    <dgm:cxn modelId="{D959B3EA-A66A-4B40-901C-93ECD4985A93}" srcId="{CF9FC193-7A05-4631-B681-B56EAB543D38}" destId="{ABA77F75-8642-4931-8D7E-BE6C6DB9940D}" srcOrd="1" destOrd="0" parTransId="{FCF9AE1B-B22B-4F91-BFD8-DDBBF762F128}" sibTransId="{1A095211-ADB0-42CA-9F24-F1BC942872F3}"/>
    <dgm:cxn modelId="{64A00AFB-D909-4E4F-881C-95919A0EED97}" srcId="{DA5DFAD8-E443-4F53-9341-A0903BBBD378}" destId="{388D911F-5131-4B95-8FCA-44355C31A787}" srcOrd="4" destOrd="0" parTransId="{90DE3C42-B930-4A61-B78B-7BCFF7A9C3BC}" sibTransId="{6C88182B-48B6-413C-BAE8-817D076D6F78}"/>
    <dgm:cxn modelId="{765D4AFC-C3A4-4F8B-A000-988DC6C44800}" type="presOf" srcId="{6EE89B4E-BAED-4A90-B29D-70AF11256801}" destId="{EA81ED6A-A7EA-4137-A3DC-D16E79F1B938}" srcOrd="0" destOrd="0" presId="urn:microsoft.com/office/officeart/2005/8/layout/hList1"/>
    <dgm:cxn modelId="{AEE8CCFC-5F09-4A32-B599-BB1FCE27867F}" srcId="{DA5DFAD8-E443-4F53-9341-A0903BBBD378}" destId="{03698937-48DC-468F-9ABE-8435C02AA5D0}" srcOrd="1" destOrd="0" parTransId="{4721946A-C8A8-4823-B80E-D421088B3C24}" sibTransId="{583CC1E1-BD43-4B37-946E-9549E9DBA39E}"/>
    <dgm:cxn modelId="{1F4D79B9-0A03-4486-BB92-D4BA991ED70D}" type="presParOf" srcId="{DE3F77CF-6A8C-4783-A2CE-00E88C4199CB}" destId="{4E69B62D-7E76-4E06-9330-583771E53BDE}" srcOrd="0" destOrd="0" presId="urn:microsoft.com/office/officeart/2005/8/layout/hList1"/>
    <dgm:cxn modelId="{EFFE150E-7CB3-4A38-AC57-820444F8E7BA}" type="presParOf" srcId="{4E69B62D-7E76-4E06-9330-583771E53BDE}" destId="{F0C1B2C7-0B23-4FE8-AB0F-5877B88532DB}" srcOrd="0" destOrd="0" presId="urn:microsoft.com/office/officeart/2005/8/layout/hList1"/>
    <dgm:cxn modelId="{332F5817-5A55-4FC1-BA35-DBB23A0AD13C}" type="presParOf" srcId="{4E69B62D-7E76-4E06-9330-583771E53BDE}" destId="{17CA1487-CDD9-4364-92F6-A11DBDAFE16C}" srcOrd="1" destOrd="0" presId="urn:microsoft.com/office/officeart/2005/8/layout/hList1"/>
    <dgm:cxn modelId="{697E9D8E-F51C-4123-B62B-291815C4E7C1}" type="presParOf" srcId="{DE3F77CF-6A8C-4783-A2CE-00E88C4199CB}" destId="{3FA24A66-31D3-4A69-B628-8BE88627B97D}" srcOrd="1" destOrd="0" presId="urn:microsoft.com/office/officeart/2005/8/layout/hList1"/>
    <dgm:cxn modelId="{A09CCE6C-77C7-4B5A-B9DA-7E705F8B286E}" type="presParOf" srcId="{DE3F77CF-6A8C-4783-A2CE-00E88C4199CB}" destId="{3B158D6E-E3AA-49BB-988A-758B59ED8F3B}" srcOrd="2" destOrd="0" presId="urn:microsoft.com/office/officeart/2005/8/layout/hList1"/>
    <dgm:cxn modelId="{817F5423-5421-4F7E-968E-B3D3A624058B}" type="presParOf" srcId="{3B158D6E-E3AA-49BB-988A-758B59ED8F3B}" destId="{055A5EAB-EAE0-4501-8649-31F112FF9AD5}" srcOrd="0" destOrd="0" presId="urn:microsoft.com/office/officeart/2005/8/layout/hList1"/>
    <dgm:cxn modelId="{63113D3E-83F3-4A52-BAD6-246138FEC15C}" type="presParOf" srcId="{3B158D6E-E3AA-49BB-988A-758B59ED8F3B}" destId="{E4FD5043-5612-43C5-B6AE-CCD431549399}" srcOrd="1" destOrd="0" presId="urn:microsoft.com/office/officeart/2005/8/layout/hList1"/>
    <dgm:cxn modelId="{6DF49720-E4F0-4625-B768-1FADCBFE92E0}" type="presParOf" srcId="{DE3F77CF-6A8C-4783-A2CE-00E88C4199CB}" destId="{3E20F600-AFBC-427F-8295-F096F694BC17}" srcOrd="3" destOrd="0" presId="urn:microsoft.com/office/officeart/2005/8/layout/hList1"/>
    <dgm:cxn modelId="{C0F7FF12-72ED-4C65-8A42-67FCEE3903CF}" type="presParOf" srcId="{DE3F77CF-6A8C-4783-A2CE-00E88C4199CB}" destId="{173DA3A6-F783-42D4-9ED8-FD330979BCEA}" srcOrd="4" destOrd="0" presId="urn:microsoft.com/office/officeart/2005/8/layout/hList1"/>
    <dgm:cxn modelId="{67AEDA95-4E81-49EB-9136-C42824BC288A}" type="presParOf" srcId="{173DA3A6-F783-42D4-9ED8-FD330979BCEA}" destId="{23D06E36-F688-4B37-8BB8-73015E665B0E}" srcOrd="0" destOrd="0" presId="urn:microsoft.com/office/officeart/2005/8/layout/hList1"/>
    <dgm:cxn modelId="{190091E1-69E5-482F-89E9-B5A6338D6BCD}" type="presParOf" srcId="{173DA3A6-F783-42D4-9ED8-FD330979BCEA}" destId="{EA81ED6A-A7EA-4137-A3DC-D16E79F1B93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B9694A-6C63-4B23-90F6-4F208C00D399}">
      <dsp:nvSpPr>
        <dsp:cNvPr id="0" name=""/>
        <dsp:cNvSpPr/>
      </dsp:nvSpPr>
      <dsp:spPr>
        <a:xfrm rot="5400000">
          <a:off x="7223095" y="-3039393"/>
          <a:ext cx="918516" cy="723045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rtlCol="0" anchor="ctr" anchorCtr="0">
          <a:noAutofit/>
        </a:bodyPr>
        <a:lstStyle/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Les systèmes ASR sont optimisés pour les langues riches en données.</a:t>
          </a:r>
          <a:endParaRPr lang="fr" sz="2800" kern="1200" dirty="0"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sp:txBody>
      <dsp:txXfrm rot="-5400000">
        <a:off x="4067128" y="161412"/>
        <a:ext cx="7185613" cy="828840"/>
      </dsp:txXfrm>
    </dsp:sp>
    <dsp:sp modelId="{3230722F-B757-4673-BD2F-9D4BAB5CEE8D}">
      <dsp:nvSpPr>
        <dsp:cNvPr id="0" name=""/>
        <dsp:cNvSpPr/>
      </dsp:nvSpPr>
      <dsp:spPr>
        <a:xfrm>
          <a:off x="0" y="1759"/>
          <a:ext cx="4067128" cy="11481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rtlCol="0" anchor="ctr" anchorCtr="0">
          <a:noAutofit/>
        </a:bodyPr>
        <a:lstStyle/>
        <a:p>
          <a:pPr marL="0" lvl="0" indent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400" kern="1200" dirty="0">
              <a:latin typeface="Perpetua Titling MT" panose="02020502060505020804" pitchFamily="18" charset="0"/>
              <a:ea typeface="Tahoma" panose="020B0604030504040204" pitchFamily="34" charset="0"/>
              <a:cs typeface="Tahoma" panose="020B0604030504040204" pitchFamily="34" charset="0"/>
            </a:rPr>
            <a:t>P</a:t>
          </a:r>
          <a:r>
            <a:rPr lang="fr" sz="4400" kern="1200" dirty="0">
              <a:latin typeface="Perpetua Titling MT" panose="02020502060505020804" pitchFamily="18" charset="0"/>
              <a:ea typeface="Tahoma" panose="020B0604030504040204" pitchFamily="34" charset="0"/>
              <a:cs typeface="Tahoma" panose="020B0604030504040204" pitchFamily="34" charset="0"/>
            </a:rPr>
            <a:t>robleme 1</a:t>
          </a:r>
        </a:p>
      </dsp:txBody>
      <dsp:txXfrm>
        <a:off x="56048" y="57807"/>
        <a:ext cx="3955032" cy="1036050"/>
      </dsp:txXfrm>
    </dsp:sp>
    <dsp:sp modelId="{329ECF1A-78BE-41CB-B252-8011825B67CD}">
      <dsp:nvSpPr>
        <dsp:cNvPr id="0" name=""/>
        <dsp:cNvSpPr/>
      </dsp:nvSpPr>
      <dsp:spPr>
        <a:xfrm rot="5400000">
          <a:off x="7223095" y="-1833840"/>
          <a:ext cx="918516" cy="723045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rtlCol="0" anchor="ctr" anchorCtr="0">
          <a:noAutofit/>
        </a:bodyPr>
        <a:lstStyle/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Le </a:t>
          </a:r>
          <a:r>
            <a:rPr lang="fr-FR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Yemba</a:t>
          </a:r>
          <a:r>
            <a:rPr lang="fr-FR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comme plusieurs langues tonales camerounais, ne dispose pas d’ASR adapté.</a:t>
          </a:r>
          <a:endParaRPr lang="fr" sz="2800" kern="1200" dirty="0"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sp:txBody>
      <dsp:txXfrm rot="-5400000">
        <a:off x="4067128" y="1366965"/>
        <a:ext cx="7185613" cy="828840"/>
      </dsp:txXfrm>
    </dsp:sp>
    <dsp:sp modelId="{8A3FE5E4-2689-4041-B2C5-C63BC276A3EF}">
      <dsp:nvSpPr>
        <dsp:cNvPr id="0" name=""/>
        <dsp:cNvSpPr/>
      </dsp:nvSpPr>
      <dsp:spPr>
        <a:xfrm>
          <a:off x="0" y="1207312"/>
          <a:ext cx="4067128" cy="11481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rtlCol="0" anchor="ctr" anchorCtr="0">
          <a:noAutofit/>
        </a:bodyPr>
        <a:lstStyle/>
        <a:p>
          <a:pPr marL="0" lvl="0" indent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400" kern="1200" dirty="0">
              <a:latin typeface="Perpetua Titling MT" panose="02020502060505020804" pitchFamily="18" charset="0"/>
              <a:ea typeface="Tahoma" panose="020B0604030504040204" pitchFamily="34" charset="0"/>
              <a:cs typeface="Tahoma" panose="020B0604030504040204" pitchFamily="34" charset="0"/>
            </a:rPr>
            <a:t>P</a:t>
          </a:r>
          <a:r>
            <a:rPr lang="fr" sz="4400" kern="1200" dirty="0">
              <a:latin typeface="Perpetua Titling MT" panose="02020502060505020804" pitchFamily="18" charset="0"/>
              <a:ea typeface="Tahoma" panose="020B0604030504040204" pitchFamily="34" charset="0"/>
              <a:cs typeface="Tahoma" panose="020B0604030504040204" pitchFamily="34" charset="0"/>
            </a:rPr>
            <a:t>robleme 2</a:t>
          </a:r>
        </a:p>
      </dsp:txBody>
      <dsp:txXfrm>
        <a:off x="56048" y="1263360"/>
        <a:ext cx="3955032" cy="1036050"/>
      </dsp:txXfrm>
    </dsp:sp>
    <dsp:sp modelId="{A66EBD3D-E7C5-421C-B8B5-728648057DDC}">
      <dsp:nvSpPr>
        <dsp:cNvPr id="0" name=""/>
        <dsp:cNvSpPr/>
      </dsp:nvSpPr>
      <dsp:spPr>
        <a:xfrm rot="5400000">
          <a:off x="7223095" y="-628286"/>
          <a:ext cx="918516" cy="723045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rtlCol="0" anchor="ctr" anchorCtr="0">
          <a:noAutofit/>
        </a:bodyPr>
        <a:lstStyle/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800" kern="12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D</a:t>
          </a:r>
          <a:r>
            <a:rPr lang="fr" sz="2800" kern="12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egradation des langues longues aux detriment des langues officiels</a:t>
          </a:r>
        </a:p>
      </dsp:txBody>
      <dsp:txXfrm rot="-5400000">
        <a:off x="4067128" y="2572519"/>
        <a:ext cx="7185613" cy="828840"/>
      </dsp:txXfrm>
    </dsp:sp>
    <dsp:sp modelId="{1C763A21-352A-41D1-A2E2-E305DABA275D}">
      <dsp:nvSpPr>
        <dsp:cNvPr id="0" name=""/>
        <dsp:cNvSpPr/>
      </dsp:nvSpPr>
      <dsp:spPr>
        <a:xfrm>
          <a:off x="0" y="2412865"/>
          <a:ext cx="4067128" cy="11481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rtlCol="0" anchor="ctr" anchorCtr="0">
          <a:noAutofit/>
        </a:bodyPr>
        <a:lstStyle/>
        <a:p>
          <a:pPr marL="0" lvl="0" indent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" sz="4400" kern="1200" dirty="0">
              <a:latin typeface="Perpetua Titling MT" panose="02020502060505020804" pitchFamily="18" charset="0"/>
              <a:ea typeface="Tahoma" panose="020B0604030504040204" pitchFamily="34" charset="0"/>
              <a:cs typeface="Tahoma" panose="020B0604030504040204" pitchFamily="34" charset="0"/>
            </a:rPr>
            <a:t>Probleme 3</a:t>
          </a:r>
        </a:p>
      </dsp:txBody>
      <dsp:txXfrm>
        <a:off x="56048" y="2468913"/>
        <a:ext cx="3955032" cy="1036050"/>
      </dsp:txXfrm>
    </dsp:sp>
    <dsp:sp modelId="{95E0557D-F0A1-4F38-8083-55DE7503164F}">
      <dsp:nvSpPr>
        <dsp:cNvPr id="0" name=""/>
        <dsp:cNvSpPr/>
      </dsp:nvSpPr>
      <dsp:spPr>
        <a:xfrm rot="5400000">
          <a:off x="6986106" y="695469"/>
          <a:ext cx="1377490" cy="722339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rtlCol="0" anchor="ctr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" sz="2400" i="1" kern="12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Comment concevoir un ASR capable de transcrire automatiquement les enonces oraux en Yemba, en integrant ses structures syllabiques et tonales a partir d’un RNN</a:t>
          </a:r>
        </a:p>
      </dsp:txBody>
      <dsp:txXfrm rot="-5400000">
        <a:off x="4063156" y="3685663"/>
        <a:ext cx="7156146" cy="1243002"/>
      </dsp:txXfrm>
    </dsp:sp>
    <dsp:sp modelId="{B9324B26-5FF5-4FF7-9073-66103CBE8481}">
      <dsp:nvSpPr>
        <dsp:cNvPr id="0" name=""/>
        <dsp:cNvSpPr/>
      </dsp:nvSpPr>
      <dsp:spPr>
        <a:xfrm>
          <a:off x="0" y="3733091"/>
          <a:ext cx="4063156" cy="11481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rtlCol="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" sz="3200" b="1" i="0" u="sng" kern="1200" dirty="0">
              <a:latin typeface="Perpetua Titling MT" panose="02020502060505020804" pitchFamily="18" charset="0"/>
              <a:ea typeface="Tahoma" panose="020B0604030504040204" pitchFamily="34" charset="0"/>
              <a:cs typeface="Tahoma" panose="020B0604030504040204" pitchFamily="34" charset="0"/>
            </a:rPr>
            <a:t>Problematique</a:t>
          </a:r>
        </a:p>
      </dsp:txBody>
      <dsp:txXfrm>
        <a:off x="56048" y="3789139"/>
        <a:ext cx="3951060" cy="10360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C1B2C7-0B23-4FE8-AB0F-5877B88532DB}">
      <dsp:nvSpPr>
        <dsp:cNvPr id="0" name=""/>
        <dsp:cNvSpPr/>
      </dsp:nvSpPr>
      <dsp:spPr>
        <a:xfrm>
          <a:off x="3389" y="209307"/>
          <a:ext cx="3381074" cy="8318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rtlCol="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" sz="2800" b="1" kern="1200" dirty="0">
              <a:latin typeface="Perpetua Titling MT" panose="020205020605050208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HMM-GMM</a:t>
          </a:r>
        </a:p>
      </dsp:txBody>
      <dsp:txXfrm>
        <a:off x="3389" y="209307"/>
        <a:ext cx="3381074" cy="831863"/>
      </dsp:txXfrm>
    </dsp:sp>
    <dsp:sp modelId="{17CA1487-CDD9-4364-92F6-A11DBDAFE16C}">
      <dsp:nvSpPr>
        <dsp:cNvPr id="0" name=""/>
        <dsp:cNvSpPr/>
      </dsp:nvSpPr>
      <dsp:spPr>
        <a:xfrm>
          <a:off x="3389" y="1041171"/>
          <a:ext cx="3381074" cy="380457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rtlCol="0" anchor="t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fr" sz="2100" kern="12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Modelise la structure tomporelle du signal pour estimer la distibution acoustiques</a:t>
          </a:r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fr" sz="2100" kern="12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Bonne modelisation des transition temporelles</a:t>
          </a:r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fr" sz="2100" kern="12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Inefficace pour les langues tonales et peu doté car incapable de capturer les variations tonales</a:t>
          </a:r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fr" sz="2100" kern="12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Decomposition modulaire du probleme</a:t>
          </a:r>
        </a:p>
      </dsp:txBody>
      <dsp:txXfrm>
        <a:off x="3389" y="1041171"/>
        <a:ext cx="3381074" cy="3804570"/>
      </dsp:txXfrm>
    </dsp:sp>
    <dsp:sp modelId="{055A5EAB-EAE0-4501-8649-31F112FF9AD5}">
      <dsp:nvSpPr>
        <dsp:cNvPr id="0" name=""/>
        <dsp:cNvSpPr/>
      </dsp:nvSpPr>
      <dsp:spPr>
        <a:xfrm>
          <a:off x="3857815" y="209307"/>
          <a:ext cx="3381074" cy="8318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rtlCol="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" sz="2800" b="1" kern="1200" dirty="0">
              <a:latin typeface="Perpetua Titling MT" panose="020205020605050208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HMM-DNN</a:t>
          </a:r>
        </a:p>
      </dsp:txBody>
      <dsp:txXfrm>
        <a:off x="3857815" y="209307"/>
        <a:ext cx="3381074" cy="831863"/>
      </dsp:txXfrm>
    </dsp:sp>
    <dsp:sp modelId="{E4FD5043-5612-43C5-B6AE-CCD431549399}">
      <dsp:nvSpPr>
        <dsp:cNvPr id="0" name=""/>
        <dsp:cNvSpPr/>
      </dsp:nvSpPr>
      <dsp:spPr>
        <a:xfrm>
          <a:off x="3857815" y="1041171"/>
          <a:ext cx="3381074" cy="380457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rtlCol="0" anchor="t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fr" sz="2100" kern="12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Bonne modelisation du signal grace aux reseaux de neurones.</a:t>
          </a:r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fr" sz="2100" kern="12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Adapté aux langues tonales et peu dotes par apprentissage ou transfert</a:t>
          </a:r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fr" sz="2100" kern="12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Meilleure extraction des caracteristiques</a:t>
          </a:r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fr" sz="2100" kern="12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Modele de boite noire</a:t>
          </a:r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fr" sz="2100" kern="12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Dependant des modules externes</a:t>
          </a:r>
        </a:p>
      </dsp:txBody>
      <dsp:txXfrm>
        <a:off x="3857815" y="1041171"/>
        <a:ext cx="3381074" cy="3804570"/>
      </dsp:txXfrm>
    </dsp:sp>
    <dsp:sp modelId="{23D06E36-F688-4B37-8BB8-73015E665B0E}">
      <dsp:nvSpPr>
        <dsp:cNvPr id="0" name=""/>
        <dsp:cNvSpPr/>
      </dsp:nvSpPr>
      <dsp:spPr>
        <a:xfrm>
          <a:off x="7712240" y="209307"/>
          <a:ext cx="3598815" cy="8318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rtlCol="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" sz="2400" b="1" kern="12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CTC,</a:t>
          </a:r>
          <a:r>
            <a:rPr lang="fr" sz="2400" b="1" kern="1200" baseline="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 Attention, RNN-T</a:t>
          </a:r>
          <a:endParaRPr lang="fr" sz="2400" b="1" kern="1200" dirty="0"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sp:txBody>
      <dsp:txXfrm>
        <a:off x="7712240" y="209307"/>
        <a:ext cx="3598815" cy="831863"/>
      </dsp:txXfrm>
    </dsp:sp>
    <dsp:sp modelId="{EA81ED6A-A7EA-4137-A3DC-D16E79F1B938}">
      <dsp:nvSpPr>
        <dsp:cNvPr id="0" name=""/>
        <dsp:cNvSpPr/>
      </dsp:nvSpPr>
      <dsp:spPr>
        <a:xfrm>
          <a:off x="7736769" y="1041171"/>
          <a:ext cx="3549756" cy="380457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rtlCol="0" anchor="t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fr" sz="2100" kern="12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Transcription direct du signal dans une architecture unifié</a:t>
          </a:r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fr" sz="2100" kern="12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Moins de dependances aux ressources externes</a:t>
          </a:r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fr" sz="2100" kern="12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Efficace sur de grand volume de données</a:t>
          </a:r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fr" sz="2100" kern="12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Modele de boite noire</a:t>
          </a:r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"/>
          </a:pPr>
          <a:r>
            <a:rPr lang="fr" sz="2100" kern="12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Peu robuste aux variations tonales, de bruits ou de des accents</a:t>
          </a:r>
        </a:p>
      </dsp:txBody>
      <dsp:txXfrm>
        <a:off x="7736769" y="1041171"/>
        <a:ext cx="3549756" cy="38045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3F368B05-2D38-44D6-B8DA-599D4A9E42B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681012A-122D-475C-A900-C31EAF4E191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502FC4-2826-4189-9A5A-4802B82D90F9}" type="datetimeFigureOut">
              <a:rPr lang="fr-FR" smtClean="0"/>
              <a:t>01/07/2025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2554434-9A0E-4261-9D33-B9B86CA7C17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F980ABD-941E-484C-95AE-BBA0656FBE2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79CB67-650C-4C62-AD51-A107FCCEC4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944601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EA84B2-E620-4EFC-AE95-6DDE4155F805}" type="datetimeFigureOut">
              <a:rPr lang="fr-FR" noProof="0" smtClean="0"/>
              <a:t>01/07/2025</a:t>
            </a:fld>
            <a:endParaRPr lang="fr-FR" noProof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noProof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E15328-2FD5-4AB1-B846-CCAE8EA09498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12457012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E15328-2FD5-4AB1-B846-CCAE8EA0949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60775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E15328-2FD5-4AB1-B846-CCAE8EA09498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04534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E15328-2FD5-4AB1-B846-CCAE8EA09498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24773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E15328-2FD5-4AB1-B846-CCAE8EA09498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76749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E15328-2FD5-4AB1-B846-CCAE8EA09498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77241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E15328-2FD5-4AB1-B846-CCAE8EA09498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64389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E15328-2FD5-4AB1-B846-CCAE8EA09498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3590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Imag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e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 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orme libre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orme libre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orme libre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orme libre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orme libre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orme libre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orme libre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orme libre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orme libre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orme libre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orme libre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orme libre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orme libre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orme libre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orme libre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orme libre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orme libre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orme libre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orme libre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orme libre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orme libre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orme libre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orme libre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orme libre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orme libre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orme libre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orme libre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orme libre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orme libre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orme libre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orme libre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orme libre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orme libre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orme libre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orme libre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orme libre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orme libre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 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orme libre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orme libre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orme libre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orme libre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orme libre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orme libre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orme libre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orme libre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orme libre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orme libre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orme libre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orme libre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orme libre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rtlCol="0" anchor="b">
            <a:normAutofit/>
          </a:bodyPr>
          <a:lstStyle>
            <a:lvl1pPr algn="l">
              <a:defRPr sz="48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 rtlCol="0"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 rtlCol="0"/>
          <a:lstStyle/>
          <a:p>
            <a:pPr rtl="0"/>
            <a:fld id="{A02EAC81-5C99-4864-A0E8-CFA5C9ABA6C2}" type="datetime1">
              <a:rPr lang="fr-FR" noProof="0" smtClean="0"/>
              <a:t>01/07/2025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5124020"/>
            <a:ext cx="9910859" cy="682472"/>
          </a:xfrm>
        </p:spPr>
        <p:txBody>
          <a:bodyPr rtlCol="0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ACE44FF-5CD6-4B82-B1F5-6AE86C9907EB}" type="datetime1">
              <a:rPr lang="fr-FR" noProof="0" smtClean="0"/>
              <a:t>01/07/2025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4419599"/>
            <a:ext cx="9904459" cy="1371599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B3B6F96-1DBA-403E-937D-37819E106CA7}" type="datetime1">
              <a:rPr lang="fr-FR" noProof="0" smtClean="0"/>
              <a:t>01/07/2025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2" name="Espace réservé du texte 3"/>
          <p:cNvSpPr>
            <a:spLocks noGrp="1"/>
          </p:cNvSpPr>
          <p:nvPr>
            <p:ph type="body" sz="half" idx="13" hasCustomPrompt="1"/>
          </p:nvPr>
        </p:nvSpPr>
        <p:spPr>
          <a:xfrm>
            <a:off x="1720644" y="3365557"/>
            <a:ext cx="8752299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41411" y="4309919"/>
            <a:ext cx="9906002" cy="1489496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5413907-E3EB-48AE-AB86-05A8E02730C7}" type="datetime1">
              <a:rPr lang="fr-FR" noProof="0" smtClean="0"/>
              <a:t>01/07/2025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60" name="Zone de texte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fr-FR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Zone de texte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fr-FR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d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4657655"/>
            <a:ext cx="9904505" cy="1140644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2A7BD87-4162-417A-9B5A-2932BA9F7490}" type="datetime1">
              <a:rPr lang="fr-FR" noProof="0" smtClean="0"/>
              <a:t>01/07/2025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7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141410" y="2674463"/>
            <a:ext cx="3196899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8" name="Espace réservé du texte 3"/>
          <p:cNvSpPr>
            <a:spLocks noGrp="1"/>
          </p:cNvSpPr>
          <p:nvPr>
            <p:ph type="body" sz="half" idx="15" hasCustomPrompt="1"/>
          </p:nvPr>
        </p:nvSpPr>
        <p:spPr>
          <a:xfrm>
            <a:off x="1127918" y="3360263"/>
            <a:ext cx="3208735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9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4514766" y="2677635"/>
            <a:ext cx="3184385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0" name="Espace réservé du texte 3"/>
          <p:cNvSpPr>
            <a:spLocks noGrp="1"/>
          </p:cNvSpPr>
          <p:nvPr>
            <p:ph type="body" sz="half" idx="16" hasCustomPrompt="1"/>
          </p:nvPr>
        </p:nvSpPr>
        <p:spPr>
          <a:xfrm>
            <a:off x="4504213" y="3363435"/>
            <a:ext cx="3195830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1" name="Espace réservé du texte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442" y="2674463"/>
            <a:ext cx="3194968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2" name="Espace réservé du texte 3"/>
          <p:cNvSpPr>
            <a:spLocks noGrp="1"/>
          </p:cNvSpPr>
          <p:nvPr>
            <p:ph type="body" sz="half" idx="17" hasCustomPrompt="1"/>
          </p:nvPr>
        </p:nvSpPr>
        <p:spPr>
          <a:xfrm>
            <a:off x="7852442" y="3360263"/>
            <a:ext cx="3194968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0004DDE-15BB-4C4D-B4EA-C083161A9948}" type="datetime1">
              <a:rPr lang="fr-FR" noProof="0" smtClean="0"/>
              <a:t>01/07/2025</a:t>
            </a:fld>
            <a:endParaRPr lang="fr-FR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r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9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141413" y="4404596"/>
            <a:ext cx="319524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20" name="Espace réservé d’image 2"/>
          <p:cNvSpPr>
            <a:spLocks noGrp="1" noChangeAspect="1"/>
          </p:cNvSpPr>
          <p:nvPr>
            <p:ph type="pic" idx="15" hasCustomPrompt="1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21" name="Espace réservé du texte 3"/>
          <p:cNvSpPr>
            <a:spLocks noGrp="1"/>
          </p:cNvSpPr>
          <p:nvPr>
            <p:ph type="body" sz="half" idx="18" hasCustomPrompt="1"/>
          </p:nvPr>
        </p:nvSpPr>
        <p:spPr>
          <a:xfrm>
            <a:off x="1141413" y="4980858"/>
            <a:ext cx="3195240" cy="81784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22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4489053" y="4404596"/>
            <a:ext cx="320040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23" name="Espace réservé d’image 2"/>
          <p:cNvSpPr>
            <a:spLocks noGrp="1" noChangeAspect="1"/>
          </p:cNvSpPr>
          <p:nvPr>
            <p:ph type="pic" idx="21" hasCustomPrompt="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24" name="Espace réservé du texte 3"/>
          <p:cNvSpPr>
            <a:spLocks noGrp="1"/>
          </p:cNvSpPr>
          <p:nvPr>
            <p:ph type="body" sz="half" idx="19" hasCustomPrompt="1"/>
          </p:nvPr>
        </p:nvSpPr>
        <p:spPr>
          <a:xfrm>
            <a:off x="4487593" y="4980857"/>
            <a:ext cx="3200400" cy="81034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25" name="Espace réservé du texte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567" y="4404595"/>
            <a:ext cx="3190741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26" name="Espace réservé d’image 2"/>
          <p:cNvSpPr>
            <a:spLocks noGrp="1" noChangeAspect="1"/>
          </p:cNvSpPr>
          <p:nvPr>
            <p:ph type="pic" idx="22" hasCustomPrompt="1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fr-FR" noProof="0"/>
              <a:t>Cliquez sur l’icône pour ajouter une image</a:t>
            </a:r>
          </a:p>
        </p:txBody>
      </p:sp>
      <p:sp>
        <p:nvSpPr>
          <p:cNvPr id="27" name="Espace réservé du texte 3"/>
          <p:cNvSpPr>
            <a:spLocks noGrp="1"/>
          </p:cNvSpPr>
          <p:nvPr>
            <p:ph type="body" sz="half" idx="20" hasCustomPrompt="1"/>
          </p:nvPr>
        </p:nvSpPr>
        <p:spPr>
          <a:xfrm>
            <a:off x="7852442" y="4980854"/>
            <a:ext cx="3194968" cy="810345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1F3B7E-0513-428C-82D7-BDF3AA9A4EA5}" type="datetime1">
              <a:rPr lang="fr-FR" noProof="0" smtClean="0"/>
              <a:t>01/07/2025</a:t>
            </a:fld>
            <a:endParaRPr lang="fr-FR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2372795-7EAB-4160-A1B0-2F422ABD8E89}" type="datetime1">
              <a:rPr lang="fr-FR" noProof="0" smtClean="0"/>
              <a:t>01/07/2025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141410" y="609599"/>
            <a:ext cx="7748590" cy="5181601"/>
          </a:xfrm>
        </p:spPr>
        <p:txBody>
          <a:bodyPr vert="eaVert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C2BF765-708F-4989-AE14-BAB9493E4588}" type="datetime1">
              <a:rPr lang="fr-FR" noProof="0" smtClean="0"/>
              <a:t>01/07/2025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01D7A6B-BCC2-4C21-BAE3-6AF1B840E56D}" type="datetime1">
              <a:rPr lang="fr-FR" noProof="0" smtClean="0"/>
              <a:t>01/07/2025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141411" y="4424362"/>
            <a:ext cx="9906000" cy="1374776"/>
          </a:xfrm>
        </p:spPr>
        <p:txBody>
          <a:bodyPr rtlCol="0"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635DD21-33A0-42C5-A2E5-7493465514B7}" type="datetime1">
              <a:rPr lang="fr-FR" noProof="0" smtClean="0"/>
              <a:t>01/07/2025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1141410" y="2249486"/>
            <a:ext cx="4878389" cy="3541714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172200" y="2249486"/>
            <a:ext cx="4875211" cy="3541714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8BC33FA-CEBE-4502-9F9B-2F0989154353}" type="datetime1">
              <a:rPr lang="fr-FR" noProof="0" smtClean="0"/>
              <a:t>01/07/2025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141411" y="2249486"/>
            <a:ext cx="4878392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1141410" y="3073397"/>
            <a:ext cx="4878391" cy="2717801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2249485"/>
            <a:ext cx="4875210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6172200" y="3073397"/>
            <a:ext cx="4875210" cy="2717801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3ECB3ED-4851-4DE7-9A6A-4D7485AC63E3}" type="datetime1">
              <a:rPr lang="fr-FR" noProof="0" smtClean="0"/>
              <a:t>01/07/2025</a:t>
            </a:fld>
            <a:endParaRPr lang="fr-FR" noProof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DFEB93-A53E-490C-AF00-EDE3AFF9A36D}" type="datetime1">
              <a:rPr lang="fr-FR" noProof="0" smtClean="0"/>
              <a:t>01/07/2025</a:t>
            </a:fld>
            <a:endParaRPr lang="fr-FR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69093F2-5574-4FF9-B1D2-E15C695A74EF}" type="datetime1">
              <a:rPr lang="fr-FR" noProof="0" smtClean="0"/>
              <a:t>01/07/2025</a:t>
            </a:fld>
            <a:endParaRPr lang="fr-FR" noProof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156200" y="592666"/>
            <a:ext cx="5891209" cy="5198534"/>
          </a:xfrm>
        </p:spPr>
        <p:txBody>
          <a:bodyPr rtlCol="0" anchor="ctr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46705" y="2249486"/>
            <a:ext cx="3856037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5F6C24-568D-4917-863C-3B89D44003D5}" type="datetime1">
              <a:rPr lang="fr-FR" noProof="0" smtClean="0"/>
              <a:t>01/07/2025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2249486"/>
            <a:ext cx="5934511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202532-655D-448B-BCCD-E52581A788ED}" type="datetime1">
              <a:rPr lang="fr-FR" noProof="0" smtClean="0"/>
              <a:t>01/07/2025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e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e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 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orme libre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orme libre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orme libre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orme libre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orme libre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orme libre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orme libre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orme libre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orme libre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orme libre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gne 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orme libre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orme libre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orme libre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orme libre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orme libre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orme libre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orme libre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orme libre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orme libre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orme libre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orme libre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orme libre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orme libre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orme libre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e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orme libre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orme libre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orme libre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orme libre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orme libre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orme libre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orme libre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orme libre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orme libre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endParaRPr lang="fr-FR" noProof="0"/>
          </a:p>
        </p:txBody>
      </p:sp>
      <p:sp>
        <p:nvSpPr>
          <p:cNvPr id="3" name="Espace réservé au texte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D282D03-1B0F-4808-A039-91C9E6CB118E}" type="datetime1">
              <a:rPr lang="fr-FR" noProof="0" smtClean="0"/>
              <a:t>01/07/2025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mendeley.com/datasets/cx268tmrwn/3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2317" y="520261"/>
            <a:ext cx="9951500" cy="3436883"/>
          </a:xfrm>
        </p:spPr>
        <p:txBody>
          <a:bodyPr rtlCol="0">
            <a:noAutofit/>
          </a:bodyPr>
          <a:lstStyle/>
          <a:p>
            <a:pPr algn="ctr"/>
            <a:r>
              <a:rPr lang="fr-FR" sz="3200" b="1" dirty="0">
                <a:effectLst>
                  <a:outerShdw dist="38100" dir="2700000" algn="bl" rotWithShape="0">
                    <a:schemeClr val="accent5"/>
                  </a:outerShdw>
                </a:effectLst>
                <a:latin typeface="Palatino Linotype" panose="02040502050505030304" pitchFamily="18" charset="0"/>
              </a:rPr>
              <a:t>ASR pour le </a:t>
            </a:r>
            <a:r>
              <a:rPr lang="fr-FR" sz="3200" b="1" dirty="0" err="1">
                <a:effectLst>
                  <a:outerShdw dist="38100" dir="2700000" algn="bl" rotWithShape="0">
                    <a:schemeClr val="accent5"/>
                  </a:outerShdw>
                </a:effectLst>
                <a:latin typeface="Palatino Linotype" panose="02040502050505030304" pitchFamily="18" charset="0"/>
              </a:rPr>
              <a:t>Yemba</a:t>
            </a:r>
            <a:r>
              <a:rPr lang="fr-FR" sz="3200" b="1" dirty="0">
                <a:effectLst>
                  <a:outerShdw dist="38100" dir="2700000" algn="bl" rotWithShape="0">
                    <a:schemeClr val="accent5"/>
                  </a:outerShdw>
                </a:effectLst>
                <a:latin typeface="Palatino Linotype" panose="02040502050505030304" pitchFamily="18" charset="0"/>
              </a:rPr>
              <a:t> : Une Approche </a:t>
            </a:r>
            <a:r>
              <a:rPr lang="fr-FR" sz="3200" b="1" dirty="0">
                <a:effectLst>
                  <a:outerShdw dist="38100" dir="2700000" algn="bl">
                    <a:schemeClr val="accent5"/>
                  </a:outerShdw>
                </a:effectLst>
                <a:latin typeface="Palatino Linotype" panose="02040502050505030304" pitchFamily="18" charset="0"/>
              </a:rPr>
              <a:t>Seq2Seq avec GRU et Mécanisme d’Attention</a:t>
            </a:r>
            <a:br>
              <a:rPr lang="fr-FR" sz="2800" dirty="0">
                <a:latin typeface="Palatino Linotype" panose="02040502050505030304" pitchFamily="18" charset="0"/>
              </a:rPr>
            </a:br>
            <a:br>
              <a:rPr lang="fr-FR" sz="2800" dirty="0">
                <a:latin typeface="Palatino Linotype" panose="02040502050505030304" pitchFamily="18" charset="0"/>
              </a:rPr>
            </a:br>
            <a:r>
              <a:rPr lang="fr-FR" sz="2800" dirty="0">
                <a:latin typeface="Palatino Linotype" panose="02040502050505030304" pitchFamily="18" charset="0"/>
              </a:rPr>
              <a:t>Implémentation d’une architecture RNN pour la transcription syllabique et tonale de la langue </a:t>
            </a:r>
            <a:r>
              <a:rPr lang="fr-FR" sz="2800" dirty="0" err="1">
                <a:latin typeface="Palatino Linotype" panose="02040502050505030304" pitchFamily="18" charset="0"/>
              </a:rPr>
              <a:t>Yemba</a:t>
            </a:r>
            <a:br>
              <a:rPr lang="fr-FR" sz="2800" dirty="0">
                <a:latin typeface="Palatino Linotype" panose="02040502050505030304" pitchFamily="18" charset="0"/>
              </a:rPr>
            </a:br>
            <a:endParaRPr lang="fr-FR" sz="2800" dirty="0">
              <a:latin typeface="Palatino Linotype" panose="02040502050505030304" pitchFamily="18" charset="0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2383" y="3815254"/>
            <a:ext cx="10625631" cy="2664373"/>
          </a:xfrm>
        </p:spPr>
        <p:txBody>
          <a:bodyPr rtlCol="0">
            <a:normAutofit/>
          </a:bodyPr>
          <a:lstStyle/>
          <a:p>
            <a:r>
              <a:rPr lang="fr-FR" b="1" dirty="0" err="1"/>
              <a:t>christian</a:t>
            </a:r>
            <a:r>
              <a:rPr lang="fr-FR" b="1" dirty="0"/>
              <a:t> </a:t>
            </a:r>
            <a:r>
              <a:rPr lang="fr-FR" b="1" dirty="0" err="1"/>
              <a:t>Noubissi</a:t>
            </a:r>
            <a:r>
              <a:rPr lang="fr-FR" b="1" dirty="0"/>
              <a:t> </a:t>
            </a:r>
            <a:endParaRPr lang="fr-F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fr-FR" b="1" dirty="0" err="1"/>
              <a:t>Essuthi</a:t>
            </a:r>
            <a:r>
              <a:rPr lang="fr-FR" b="1" dirty="0"/>
              <a:t> ange </a:t>
            </a:r>
          </a:p>
          <a:p>
            <a:r>
              <a:rPr lang="fr-FR" b="1" dirty="0"/>
              <a:t> </a:t>
            </a:r>
            <a:r>
              <a:rPr lang="fr-FR" b="1" dirty="0" err="1"/>
              <a:t>Nguemtchueng</a:t>
            </a:r>
            <a:r>
              <a:rPr lang="fr-FR" b="1" dirty="0"/>
              <a:t>  DANIELLE </a:t>
            </a:r>
          </a:p>
          <a:p>
            <a:r>
              <a:rPr lang="fr-FR" b="1"/>
              <a:t>Abanda WILFRIED</a:t>
            </a:r>
            <a:endParaRPr lang="fr-FR" b="1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3349FD5-0705-CE18-053B-E817918B4208}"/>
              </a:ext>
            </a:extLst>
          </p:cNvPr>
          <p:cNvSpPr txBox="1"/>
          <p:nvPr/>
        </p:nvSpPr>
        <p:spPr>
          <a:xfrm>
            <a:off x="6667131" y="4323425"/>
            <a:ext cx="44477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3200" dirty="0">
                <a:latin typeface="Palatino Linotype" panose="02040502050505030304" pitchFamily="18" charset="0"/>
              </a:rPr>
              <a:t>Sous la supervision de: </a:t>
            </a:r>
            <a:r>
              <a:rPr lang="en-GB" sz="3200" b="1" dirty="0" err="1">
                <a:latin typeface="Palatino Linotype" panose="02040502050505030304" pitchFamily="18" charset="0"/>
              </a:rPr>
              <a:t>Pr</a:t>
            </a:r>
            <a:r>
              <a:rPr lang="en-GB" sz="3200" b="1" dirty="0">
                <a:latin typeface="Palatino Linotype" panose="02040502050505030304" pitchFamily="18" charset="0"/>
              </a:rPr>
              <a:t> P. Melatagia</a:t>
            </a:r>
            <a:endParaRPr lang="fr-FR" sz="3200" b="1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10231438" cy="1478570"/>
          </a:xfrm>
        </p:spPr>
        <p:txBody>
          <a:bodyPr rtlCol="0">
            <a:normAutofit/>
          </a:bodyPr>
          <a:lstStyle/>
          <a:p>
            <a:pPr algn="ctr" rtl="0"/>
            <a:r>
              <a:rPr lang="fr-FR" sz="4400" b="1" u="sng" dirty="0">
                <a:latin typeface="Perpetua Titling MT" panose="02020502060505020804" pitchFamily="18" charset="0"/>
              </a:rPr>
              <a:t>prétraitement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855" y="1355834"/>
            <a:ext cx="10852588" cy="4876801"/>
          </a:xfrm>
        </p:spPr>
        <p:txBody>
          <a:bodyPr rtlCol="0">
            <a:normAutofit/>
          </a:bodyPr>
          <a:lstStyle/>
          <a:p>
            <a:r>
              <a:rPr lang="fr-F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Nettoyage, exploration, et analyse</a:t>
            </a:r>
          </a:p>
          <a:p>
            <a:r>
              <a:rPr lang="fr-F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Extraction des caractéristiques par transformation des signaux en audio en </a:t>
            </a:r>
            <a:r>
              <a:rPr lang="fr-FR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MelSpectrogrammes</a:t>
            </a:r>
            <a:endParaRPr lang="fr-FR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Normalisation</a:t>
            </a:r>
          </a:p>
          <a:p>
            <a:r>
              <a:rPr lang="fr-F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augmentation : bruit, time stretch, pitch shift</a:t>
            </a:r>
          </a:p>
          <a:p>
            <a:r>
              <a:rPr lang="fr-F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Tokenisation syllabique avec tonalité</a:t>
            </a:r>
          </a:p>
        </p:txBody>
      </p:sp>
    </p:spTree>
    <p:extLst>
      <p:ext uri="{BB962C8B-B14F-4D97-AF65-F5344CB8AC3E}">
        <p14:creationId xmlns:p14="http://schemas.microsoft.com/office/powerpoint/2010/main" val="1348318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117" y="0"/>
            <a:ext cx="9905998" cy="1478570"/>
          </a:xfrm>
        </p:spPr>
        <p:txBody>
          <a:bodyPr rtlCol="0">
            <a:normAutofit/>
          </a:bodyPr>
          <a:lstStyle/>
          <a:p>
            <a:pPr algn="ctr" rtl="0"/>
            <a:r>
              <a:rPr lang="fr-FR" sz="4400" b="1" u="sng" dirty="0">
                <a:latin typeface="Perpetua Titling MT" panose="02020502060505020804" pitchFamily="18" charset="0"/>
              </a:rPr>
              <a:t>Entrainement du </a:t>
            </a:r>
            <a:r>
              <a:rPr lang="fr-FR" sz="4400" b="1" u="sng" dirty="0" err="1">
                <a:latin typeface="Perpetua Titling MT" panose="02020502060505020804" pitchFamily="18" charset="0"/>
              </a:rPr>
              <a:t>modele</a:t>
            </a:r>
            <a:endParaRPr lang="fr-FR" sz="4400" b="1" u="sng" dirty="0">
              <a:latin typeface="Perpetua Titling MT" panose="02020502060505020804" pitchFamily="18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029" y="1529255"/>
            <a:ext cx="3778520" cy="4650828"/>
          </a:xfrm>
        </p:spPr>
        <p:txBody>
          <a:bodyPr rtlCol="0">
            <a:normAutofit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Optimiseur : Adam,       LR = 1e-3</a:t>
            </a: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30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epochs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early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stopping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Perte :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CrossEntropy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sur le vocabulaire personnalisé</a:t>
            </a: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Teacher forcing : 50%</a:t>
            </a: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Scheduler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ReduceLROnPlateau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D522F93F-1161-366F-25A1-62381A9CB9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7522" y="1213429"/>
            <a:ext cx="5362113" cy="2621724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4D96FDA8-4F7A-B0C0-3843-458726A1E7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1121" y="3950563"/>
            <a:ext cx="5421779" cy="2826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556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535" y="76980"/>
            <a:ext cx="9905998" cy="1478570"/>
          </a:xfrm>
        </p:spPr>
        <p:txBody>
          <a:bodyPr rtlCol="0">
            <a:normAutofit/>
          </a:bodyPr>
          <a:lstStyle/>
          <a:p>
            <a:pPr algn="ctr" rtl="0"/>
            <a:r>
              <a:rPr lang="fr-FR" sz="4400" b="1" u="sng" dirty="0">
                <a:latin typeface="Perpetua Titling MT" panose="02020502060505020804" pitchFamily="18" charset="0"/>
              </a:rPr>
              <a:t>Evaluation, Résultat et déploiement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794" y="1628050"/>
            <a:ext cx="10657012" cy="47106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Métriques : WER, CER,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Precision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global</a:t>
            </a:r>
          </a:p>
          <a:p>
            <a:pPr marL="0" indent="0">
              <a:buNone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WER : 0,63</a:t>
            </a:r>
          </a:p>
          <a:p>
            <a:pPr marL="0" indent="0">
              <a:buNone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CER : 0,43</a:t>
            </a:r>
          </a:p>
          <a:p>
            <a:pPr marL="0" indent="0">
              <a:buNone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Precision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global : 8,63</a:t>
            </a: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Amélioration visible grâce à l’attention</a:t>
            </a: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Analyse via courbes pertes et erreurs</a:t>
            </a: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Transcription faible transcription tonale observée sur test</a:t>
            </a: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Déploiement sur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Gratio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613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EB4CBA-F5F1-64E9-0665-540280B6E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459" y="574130"/>
            <a:ext cx="11123720" cy="1478570"/>
          </a:xfrm>
        </p:spPr>
        <p:txBody>
          <a:bodyPr>
            <a:normAutofit/>
          </a:bodyPr>
          <a:lstStyle/>
          <a:p>
            <a:pPr algn="ctr"/>
            <a:r>
              <a:rPr lang="en-GB" sz="4800" b="1" u="sng" dirty="0">
                <a:latin typeface="Perpetua Titling MT" panose="02020502060505020804" pitchFamily="18" charset="0"/>
              </a:rPr>
              <a:t>Merci pour </a:t>
            </a:r>
            <a:r>
              <a:rPr lang="en-GB" sz="4800" b="1" u="sng" dirty="0" err="1">
                <a:latin typeface="Perpetua Titling MT" panose="02020502060505020804" pitchFamily="18" charset="0"/>
              </a:rPr>
              <a:t>votre</a:t>
            </a:r>
            <a:r>
              <a:rPr lang="en-GB" sz="4800" b="1" u="sng" dirty="0">
                <a:latin typeface="Perpetua Titling MT" panose="02020502060505020804" pitchFamily="18" charset="0"/>
              </a:rPr>
              <a:t> attention! </a:t>
            </a:r>
            <a:endParaRPr lang="fr-FR" sz="4800" b="1" u="sng" dirty="0">
              <a:latin typeface="Perpetua Titling MT" panose="02020502060505020804" pitchFamily="18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14BBE9-7537-129C-2208-B4454D212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969" y="1926454"/>
            <a:ext cx="10582181" cy="4634144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GB" sz="4400" b="1" u="sng" dirty="0" err="1"/>
              <a:t>Bibliographie</a:t>
            </a:r>
            <a:endParaRPr lang="en-GB" sz="4400" b="1" u="sng" dirty="0"/>
          </a:p>
          <a:p>
            <a:pPr>
              <a:buFontTx/>
              <a:buChar char="-"/>
            </a:pPr>
            <a:r>
              <a:rPr lang="fr-FR" sz="3700" dirty="0" err="1"/>
              <a:t>Bahdanau</a:t>
            </a:r>
            <a:r>
              <a:rPr lang="fr-FR" sz="3700" dirty="0"/>
              <a:t>, D., Cho, K., &amp; Bengio, Y. (2015). Neural Machine Translation by </a:t>
            </a:r>
            <a:r>
              <a:rPr lang="fr-FR" sz="3700" dirty="0" err="1"/>
              <a:t>Jointly</a:t>
            </a:r>
            <a:r>
              <a:rPr lang="fr-FR" sz="3700" dirty="0"/>
              <a:t> Learning to </a:t>
            </a:r>
            <a:r>
              <a:rPr lang="fr-FR" sz="3700" dirty="0" err="1"/>
              <a:t>Align</a:t>
            </a:r>
            <a:r>
              <a:rPr lang="fr-FR" sz="3700" dirty="0"/>
              <a:t> and Translate. </a:t>
            </a:r>
            <a:r>
              <a:rPr lang="fr-FR" sz="3700" dirty="0" err="1"/>
              <a:t>arXiv</a:t>
            </a:r>
            <a:r>
              <a:rPr lang="fr-FR" sz="3700" dirty="0"/>
              <a:t> </a:t>
            </a:r>
            <a:r>
              <a:rPr lang="fr-FR" sz="3700" dirty="0" err="1"/>
              <a:t>preprint</a:t>
            </a:r>
            <a:r>
              <a:rPr lang="fr-FR" sz="3700" dirty="0"/>
              <a:t> arXiv:1409.0473. </a:t>
            </a:r>
          </a:p>
          <a:p>
            <a:pPr>
              <a:buFontTx/>
              <a:buChar char="-"/>
            </a:pPr>
            <a:r>
              <a:rPr lang="fr-FR" sz="3700" dirty="0"/>
              <a:t>2. Graves, A., </a:t>
            </a:r>
            <a:r>
              <a:rPr lang="fr-FR" sz="3700" dirty="0" err="1"/>
              <a:t>Fernández</a:t>
            </a:r>
            <a:r>
              <a:rPr lang="fr-FR" sz="3700" dirty="0"/>
              <a:t>, S., Gomez, F., &amp; </a:t>
            </a:r>
            <a:r>
              <a:rPr lang="fr-FR" sz="3700" dirty="0" err="1"/>
              <a:t>Schmidhuber</a:t>
            </a:r>
            <a:r>
              <a:rPr lang="fr-FR" sz="3700" dirty="0"/>
              <a:t>, J. (2006). </a:t>
            </a:r>
            <a:r>
              <a:rPr lang="fr-FR" sz="3700" dirty="0" err="1"/>
              <a:t>Connectionist</a:t>
            </a:r>
            <a:r>
              <a:rPr lang="fr-FR" sz="3700" dirty="0"/>
              <a:t> temporal classification: labelling </a:t>
            </a:r>
            <a:r>
              <a:rPr lang="fr-FR" sz="3700" dirty="0" err="1"/>
              <a:t>unsegmented</a:t>
            </a:r>
            <a:r>
              <a:rPr lang="fr-FR" sz="3700" dirty="0"/>
              <a:t> </a:t>
            </a:r>
            <a:r>
              <a:rPr lang="fr-FR" sz="3700" dirty="0" err="1"/>
              <a:t>sequence</a:t>
            </a:r>
            <a:r>
              <a:rPr lang="fr-FR" sz="3700" dirty="0"/>
              <a:t> data </a:t>
            </a:r>
            <a:r>
              <a:rPr lang="fr-FR" sz="3700" dirty="0" err="1"/>
              <a:t>with</a:t>
            </a:r>
            <a:r>
              <a:rPr lang="fr-FR" sz="3700" dirty="0"/>
              <a:t> </a:t>
            </a:r>
            <a:r>
              <a:rPr lang="fr-FR" sz="3700" dirty="0" err="1"/>
              <a:t>recurrent</a:t>
            </a:r>
            <a:r>
              <a:rPr lang="fr-FR" sz="3700" dirty="0"/>
              <a:t> neural networks. In </a:t>
            </a:r>
            <a:r>
              <a:rPr lang="fr-FR" sz="3700" dirty="0" err="1"/>
              <a:t>Proceedings</a:t>
            </a:r>
            <a:r>
              <a:rPr lang="fr-FR" sz="3700" dirty="0"/>
              <a:t> of the 23rd International </a:t>
            </a:r>
            <a:r>
              <a:rPr lang="fr-FR" sz="3700" dirty="0" err="1"/>
              <a:t>Conference</a:t>
            </a:r>
            <a:r>
              <a:rPr lang="fr-FR" sz="3700" dirty="0"/>
              <a:t> on Machine Learning (pp. 369-376). </a:t>
            </a:r>
          </a:p>
          <a:p>
            <a:pPr>
              <a:buFontTx/>
              <a:buChar char="-"/>
            </a:pPr>
            <a:r>
              <a:rPr lang="fr-FR" sz="3700" dirty="0"/>
              <a:t>3. </a:t>
            </a:r>
            <a:r>
              <a:rPr lang="fr-FR" sz="3700" dirty="0" err="1"/>
              <a:t>Hammarström</a:t>
            </a:r>
            <a:r>
              <a:rPr lang="fr-FR" sz="3700" dirty="0"/>
              <a:t>, H., </a:t>
            </a:r>
            <a:r>
              <a:rPr lang="fr-FR" sz="3700" dirty="0" err="1"/>
              <a:t>Forkel</a:t>
            </a:r>
            <a:r>
              <a:rPr lang="fr-FR" sz="3700" dirty="0"/>
              <a:t>, R., </a:t>
            </a:r>
            <a:r>
              <a:rPr lang="fr-FR" sz="3700" dirty="0" err="1"/>
              <a:t>Haspelmath</a:t>
            </a:r>
            <a:r>
              <a:rPr lang="fr-FR" sz="3700" dirty="0"/>
              <a:t>, M., &amp; Bank, S. (2022). </a:t>
            </a:r>
            <a:r>
              <a:rPr lang="fr-FR" sz="3700" dirty="0" err="1"/>
              <a:t>Glottolog</a:t>
            </a:r>
            <a:r>
              <a:rPr lang="fr-FR" sz="3700" dirty="0"/>
              <a:t> 4.7. Max Planck Institute for </a:t>
            </a:r>
            <a:r>
              <a:rPr lang="fr-FR" sz="3700" dirty="0" err="1"/>
              <a:t>Evolutionary</a:t>
            </a:r>
            <a:r>
              <a:rPr lang="fr-FR" sz="3700" dirty="0"/>
              <a:t> </a:t>
            </a:r>
            <a:r>
              <a:rPr lang="fr-FR" sz="3700" dirty="0" err="1"/>
              <a:t>Anthropology</a:t>
            </a:r>
            <a:r>
              <a:rPr lang="fr-FR" sz="3700" dirty="0"/>
              <a:t>. https://glottolog.org/resource/languoid/id/yemb1255 </a:t>
            </a:r>
          </a:p>
          <a:p>
            <a:pPr>
              <a:buFontTx/>
              <a:buChar char="-"/>
            </a:pPr>
            <a:r>
              <a:rPr lang="fr-FR" sz="3700" dirty="0"/>
              <a:t>4. </a:t>
            </a:r>
            <a:r>
              <a:rPr lang="fr-FR" sz="3700" dirty="0" err="1"/>
              <a:t>Jiwer</a:t>
            </a:r>
            <a:r>
              <a:rPr lang="fr-FR" sz="3700" dirty="0"/>
              <a:t> (2020). A simple and fast python package to </a:t>
            </a:r>
            <a:r>
              <a:rPr lang="fr-FR" sz="3700" dirty="0" err="1"/>
              <a:t>evaluate</a:t>
            </a:r>
            <a:r>
              <a:rPr lang="fr-FR" sz="3700" dirty="0"/>
              <a:t> an ASR </a:t>
            </a:r>
            <a:r>
              <a:rPr lang="fr-FR" sz="3700" dirty="0" err="1"/>
              <a:t>system’s</a:t>
            </a:r>
            <a:r>
              <a:rPr lang="fr-FR" sz="3700" dirty="0"/>
              <a:t> performance </a:t>
            </a:r>
            <a:r>
              <a:rPr lang="fr-FR" sz="3700" dirty="0" err="1"/>
              <a:t>using</a:t>
            </a:r>
            <a:r>
              <a:rPr lang="fr-FR" sz="3700" dirty="0"/>
              <a:t> the Word </a:t>
            </a:r>
            <a:r>
              <a:rPr lang="fr-FR" sz="3700" dirty="0" err="1"/>
              <a:t>Error</a:t>
            </a:r>
            <a:r>
              <a:rPr lang="fr-FR" sz="3700" dirty="0"/>
              <a:t> Rate (WER). https://github.com/jitsi/jiwer </a:t>
            </a:r>
          </a:p>
          <a:p>
            <a:pPr>
              <a:buFontTx/>
              <a:buChar char="-"/>
            </a:pPr>
            <a:r>
              <a:rPr lang="fr-FR" sz="3700" dirty="0"/>
              <a:t>5. </a:t>
            </a:r>
            <a:r>
              <a:rPr lang="fr-FR" sz="3700" dirty="0" err="1"/>
              <a:t>Kingma</a:t>
            </a:r>
            <a:r>
              <a:rPr lang="fr-FR" sz="3700" dirty="0"/>
              <a:t>, D. P., &amp; Ba, J. L. (2015). Adam: A Method for </a:t>
            </a:r>
            <a:r>
              <a:rPr lang="fr-FR" sz="3700" dirty="0" err="1"/>
              <a:t>Stochastic</a:t>
            </a:r>
            <a:r>
              <a:rPr lang="fr-FR" sz="3700" dirty="0"/>
              <a:t> </a:t>
            </a:r>
            <a:r>
              <a:rPr lang="fr-FR" sz="3700" dirty="0" err="1"/>
              <a:t>Optimization</a:t>
            </a:r>
            <a:r>
              <a:rPr lang="fr-FR" sz="3700" dirty="0"/>
              <a:t>. In </a:t>
            </a:r>
            <a:r>
              <a:rPr lang="fr-FR" sz="3700" dirty="0" err="1"/>
              <a:t>Proceedings</a:t>
            </a:r>
            <a:r>
              <a:rPr lang="fr-FR" sz="3700" dirty="0"/>
              <a:t> of the 3rd International </a:t>
            </a:r>
            <a:r>
              <a:rPr lang="fr-FR" sz="3700" dirty="0" err="1"/>
              <a:t>Conference</a:t>
            </a:r>
            <a:r>
              <a:rPr lang="fr-FR" sz="3700" dirty="0"/>
              <a:t> on Learning </a:t>
            </a:r>
            <a:r>
              <a:rPr lang="fr-FR" sz="3700" dirty="0" err="1"/>
              <a:t>Representations</a:t>
            </a:r>
            <a:r>
              <a:rPr lang="fr-FR" sz="3700" dirty="0"/>
              <a:t> (ICLR). </a:t>
            </a:r>
          </a:p>
          <a:p>
            <a:pPr>
              <a:buFontTx/>
              <a:buChar char="-"/>
            </a:pPr>
            <a:r>
              <a:rPr lang="fr-FR" sz="3700" dirty="0"/>
              <a:t>6. </a:t>
            </a:r>
            <a:r>
              <a:rPr lang="fr-FR" sz="3700" dirty="0" err="1"/>
              <a:t>Mbah</a:t>
            </a:r>
            <a:r>
              <a:rPr lang="fr-FR" sz="3700" dirty="0"/>
              <a:t>, E., </a:t>
            </a:r>
            <a:r>
              <a:rPr lang="fr-FR" sz="3700" dirty="0" err="1"/>
              <a:t>Kouokam</a:t>
            </a:r>
            <a:r>
              <a:rPr lang="fr-FR" sz="3700" dirty="0"/>
              <a:t>, J. P., </a:t>
            </a:r>
            <a:r>
              <a:rPr lang="fr-FR" sz="3700" dirty="0" err="1"/>
              <a:t>Tchokouaha</a:t>
            </a:r>
            <a:r>
              <a:rPr lang="fr-FR" sz="3700" dirty="0"/>
              <a:t>, F. D. S., &amp; </a:t>
            </a:r>
            <a:r>
              <a:rPr lang="fr-FR" sz="3700" dirty="0" err="1"/>
              <a:t>Ngué</a:t>
            </a:r>
            <a:r>
              <a:rPr lang="fr-FR" sz="3700" dirty="0"/>
              <a:t> Um, E. (2022). </a:t>
            </a:r>
            <a:r>
              <a:rPr lang="fr-FR" sz="3700" dirty="0" err="1"/>
              <a:t>YembaTones</a:t>
            </a:r>
            <a:r>
              <a:rPr lang="fr-FR" sz="3700" dirty="0"/>
              <a:t>: A Tonal Corpus for </a:t>
            </a:r>
            <a:r>
              <a:rPr lang="fr-FR" sz="3700" dirty="0" err="1"/>
              <a:t>Syllabic</a:t>
            </a:r>
            <a:r>
              <a:rPr lang="fr-FR" sz="3700" dirty="0"/>
              <a:t> Speech Recognition in an </a:t>
            </a:r>
            <a:r>
              <a:rPr lang="fr-FR" sz="3700" dirty="0" err="1"/>
              <a:t>African</a:t>
            </a:r>
            <a:r>
              <a:rPr lang="fr-FR" sz="3700" dirty="0"/>
              <a:t> Bantu </a:t>
            </a:r>
            <a:r>
              <a:rPr lang="fr-FR" sz="3700" dirty="0" err="1"/>
              <a:t>Language</a:t>
            </a:r>
            <a:r>
              <a:rPr lang="fr-FR" sz="3700" dirty="0"/>
              <a:t>. </a:t>
            </a:r>
            <a:r>
              <a:rPr lang="fr-FR" sz="3700" dirty="0" err="1"/>
              <a:t>Mendeley</a:t>
            </a:r>
            <a:r>
              <a:rPr lang="fr-FR" sz="3700" dirty="0"/>
              <a:t> Data, V3. https://data.mendeley.com/datasets/cx268tmrwn/3 </a:t>
            </a:r>
            <a:endParaRPr lang="en-GB" sz="3700" dirty="0"/>
          </a:p>
          <a:p>
            <a:pPr marL="0" indent="0">
              <a:buNone/>
            </a:pPr>
            <a:r>
              <a:rPr lang="en-GB" sz="4400" b="1" dirty="0"/>
              <a:t>Question …?</a:t>
            </a:r>
            <a:endParaRPr lang="fr-FR" sz="4400" b="1" dirty="0"/>
          </a:p>
        </p:txBody>
      </p:sp>
    </p:spTree>
    <p:extLst>
      <p:ext uri="{BB962C8B-B14F-4D97-AF65-F5344CB8AC3E}">
        <p14:creationId xmlns:p14="http://schemas.microsoft.com/office/powerpoint/2010/main" val="2767045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2E4D25-5C3B-5093-3F5E-0D38BC355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9427" y="292963"/>
            <a:ext cx="9905998" cy="914400"/>
          </a:xfrm>
        </p:spPr>
        <p:txBody>
          <a:bodyPr/>
          <a:lstStyle/>
          <a:p>
            <a:pPr algn="ctr"/>
            <a:r>
              <a:rPr lang="fr-FR" b="1" u="sng" dirty="0">
                <a:latin typeface="Palatino Linotype" panose="02040502050505030304" pitchFamily="18" charset="0"/>
              </a:rPr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FB26748-AA22-CD9D-A225-51081F387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2415" y="1182413"/>
            <a:ext cx="10353728" cy="5391808"/>
          </a:xfrm>
        </p:spPr>
        <p:txBody>
          <a:bodyPr>
            <a:normAutofit fontScale="85000" lnSpcReduction="20000"/>
          </a:bodyPr>
          <a:lstStyle/>
          <a:p>
            <a:r>
              <a:rPr lang="fr-FR" dirty="0">
                <a:latin typeface="Palatino Linotype" panose="02040502050505030304" pitchFamily="18" charset="0"/>
              </a:rPr>
              <a:t>1. Introduction</a:t>
            </a:r>
          </a:p>
          <a:p>
            <a:r>
              <a:rPr lang="fr-FR" dirty="0">
                <a:latin typeface="Palatino Linotype" panose="02040502050505030304" pitchFamily="18" charset="0"/>
              </a:rPr>
              <a:t>2. Problématique</a:t>
            </a:r>
          </a:p>
          <a:p>
            <a:r>
              <a:rPr lang="fr-FR" dirty="0">
                <a:latin typeface="Palatino Linotype" panose="02040502050505030304" pitchFamily="18" charset="0"/>
              </a:rPr>
              <a:t>3. Objectifs du projet</a:t>
            </a:r>
          </a:p>
          <a:p>
            <a:r>
              <a:rPr lang="fr-FR" dirty="0">
                <a:latin typeface="Palatino Linotype" panose="02040502050505030304" pitchFamily="18" charset="0"/>
              </a:rPr>
              <a:t>4. Méthodologie générale</a:t>
            </a:r>
          </a:p>
          <a:p>
            <a:r>
              <a:rPr lang="fr-FR" dirty="0">
                <a:latin typeface="Palatino Linotype" panose="02040502050505030304" pitchFamily="18" charset="0"/>
              </a:rPr>
              <a:t>5. État de l’art</a:t>
            </a:r>
          </a:p>
          <a:p>
            <a:r>
              <a:rPr lang="fr-FR" dirty="0">
                <a:latin typeface="Palatino Linotype" panose="02040502050505030304" pitchFamily="18" charset="0"/>
              </a:rPr>
              <a:t>6. Architecture du modèle</a:t>
            </a:r>
          </a:p>
          <a:p>
            <a:r>
              <a:rPr lang="fr-FR" dirty="0">
                <a:latin typeface="Palatino Linotype" panose="02040502050505030304" pitchFamily="18" charset="0"/>
              </a:rPr>
              <a:t>7. Présentation du </a:t>
            </a:r>
            <a:r>
              <a:rPr lang="fr-FR" dirty="0" err="1">
                <a:latin typeface="Palatino Linotype" panose="02040502050505030304" pitchFamily="18" charset="0"/>
              </a:rPr>
              <a:t>dataset</a:t>
            </a:r>
            <a:endParaRPr lang="fr-FR" dirty="0">
              <a:latin typeface="Palatino Linotype" panose="02040502050505030304" pitchFamily="18" charset="0"/>
            </a:endParaRPr>
          </a:p>
          <a:p>
            <a:r>
              <a:rPr lang="fr-FR" dirty="0">
                <a:latin typeface="Palatino Linotype" panose="02040502050505030304" pitchFamily="18" charset="0"/>
              </a:rPr>
              <a:t>8. Prétraitement</a:t>
            </a:r>
          </a:p>
          <a:p>
            <a:r>
              <a:rPr lang="fr-FR" dirty="0">
                <a:latin typeface="Palatino Linotype" panose="02040502050505030304" pitchFamily="18" charset="0"/>
              </a:rPr>
              <a:t>9. Entraînement du modèle</a:t>
            </a:r>
          </a:p>
          <a:p>
            <a:r>
              <a:rPr lang="fr-FR" dirty="0">
                <a:latin typeface="Palatino Linotype" panose="02040502050505030304" pitchFamily="18" charset="0"/>
              </a:rPr>
              <a:t>10. Évaluation, Résultats et Déploiement</a:t>
            </a:r>
          </a:p>
          <a:p>
            <a:r>
              <a:rPr lang="fr-FR" dirty="0">
                <a:latin typeface="Palatino Linotype" panose="02040502050505030304" pitchFamily="18" charset="0"/>
              </a:rPr>
              <a:t>11. Conclusion et Perspectives</a:t>
            </a:r>
          </a:p>
          <a:p>
            <a:r>
              <a:rPr lang="fr-FR" dirty="0">
                <a:latin typeface="Palatino Linotype" panose="02040502050505030304" pitchFamily="18" charset="0"/>
              </a:rPr>
              <a:t>12. </a:t>
            </a:r>
            <a:r>
              <a:rPr lang="fr-FR" dirty="0" err="1">
                <a:latin typeface="Palatino Linotype" panose="02040502050505030304" pitchFamily="18" charset="0"/>
              </a:rPr>
              <a:t>References</a:t>
            </a:r>
            <a:endParaRPr lang="fr-FR" dirty="0">
              <a:latin typeface="Palatino Linotype" panose="02040502050505030304" pitchFamily="18" charset="0"/>
            </a:endParaRPr>
          </a:p>
          <a:p>
            <a:endParaRPr lang="fr-FR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3315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93D35D-D8A5-64F0-923D-7940989AD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168" y="94735"/>
            <a:ext cx="9905998" cy="952830"/>
          </a:xfrm>
        </p:spPr>
        <p:txBody>
          <a:bodyPr>
            <a:normAutofit/>
          </a:bodyPr>
          <a:lstStyle/>
          <a:p>
            <a:pPr algn="ctr"/>
            <a:r>
              <a:rPr lang="en-GB" sz="4800" b="1" u="sng" dirty="0">
                <a:latin typeface="Palatino Linotype" panose="02040502050505030304" pitchFamily="18" charset="0"/>
              </a:rPr>
              <a:t>Introduction</a:t>
            </a:r>
            <a:endParaRPr lang="fr-FR" sz="4000" b="1" u="sng" dirty="0">
              <a:latin typeface="Palatino Linotype" panose="02040502050505030304" pitchFamily="18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D6A792-4B05-F99F-EB9D-0AA414471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896" y="953347"/>
            <a:ext cx="11295132" cy="5904653"/>
          </a:xfrm>
        </p:spPr>
        <p:txBody>
          <a:bodyPr>
            <a:normAutofit/>
          </a:bodyPr>
          <a:lstStyle/>
          <a:p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Cameroun compte environ 300 langues locales peu dotées.</a:t>
            </a:r>
          </a:p>
          <a:p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Yemba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est une langue tonale 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bantoide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essentiellement parlé dans l’ouest de pays.</a:t>
            </a:r>
          </a:p>
          <a:p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langues locales sont menacées : peu de ressources numériques.</a:t>
            </a:r>
          </a:p>
          <a:p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L’ASR est une solution pour documenter et revitaliser ces langues.</a:t>
            </a:r>
          </a:p>
          <a:p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Approche 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experimentale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basé sur un 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modele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Seq2Seq basé sur des unités GRU, combiné à un mécanisme d’attention</a:t>
            </a:r>
          </a:p>
          <a:p>
            <a:pPr marL="0" indent="0">
              <a:buNone/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Un encodeur GRU pour extraire les représentations temporelles du signal audio, </a:t>
            </a:r>
          </a:p>
          <a:p>
            <a:pPr marL="0" indent="0">
              <a:buNone/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Une couche d’attention permettant un alignement dynamique entre entrées et sorties,  </a:t>
            </a:r>
          </a:p>
          <a:p>
            <a:pPr marL="0" indent="0">
              <a:buNone/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Un décodeur pour générer la séquence cible (transcription syllabique-tonale), </a:t>
            </a:r>
          </a:p>
          <a:p>
            <a:pPr marL="0" indent="0">
              <a:buNone/>
            </a:pP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Une fonction de perte conçue pour minimiser l’écart entre les prédictions et les annotations réelles.</a:t>
            </a:r>
          </a:p>
        </p:txBody>
      </p:sp>
    </p:spTree>
    <p:extLst>
      <p:ext uri="{BB962C8B-B14F-4D97-AF65-F5344CB8AC3E}">
        <p14:creationId xmlns:p14="http://schemas.microsoft.com/office/powerpoint/2010/main" val="2772673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6006" y="0"/>
            <a:ext cx="9905998" cy="1277007"/>
          </a:xfrm>
        </p:spPr>
        <p:txBody>
          <a:bodyPr rtlCol="0">
            <a:normAutofit/>
          </a:bodyPr>
          <a:lstStyle/>
          <a:p>
            <a:pPr algn="ctr" rtl="0"/>
            <a:r>
              <a:rPr lang="fr-FR" sz="5400" b="1" u="sng" dirty="0">
                <a:latin typeface="Perpetua Titling MT" panose="02020502060505020804" pitchFamily="18" charset="0"/>
              </a:rPr>
              <a:t>Problématique</a:t>
            </a:r>
            <a:endParaRPr lang="fr-FR" sz="4400" b="1" u="sng" dirty="0">
              <a:latin typeface="Perpetua Titling MT" panose="02020502060505020804" pitchFamily="18" charset="0"/>
            </a:endParaRP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8D4F1745-A55E-4835-88EB-BC637121B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4683178"/>
              </p:ext>
            </p:extLst>
          </p:nvPr>
        </p:nvGraphicFramePr>
        <p:xfrm>
          <a:off x="431965" y="1324303"/>
          <a:ext cx="11297580" cy="49976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53689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024A2C-C610-F7B3-0453-A5BFCF6D6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1054" y="429332"/>
            <a:ext cx="9905998" cy="1210282"/>
          </a:xfrm>
        </p:spPr>
        <p:txBody>
          <a:bodyPr>
            <a:normAutofit/>
          </a:bodyPr>
          <a:lstStyle/>
          <a:p>
            <a:pPr algn="ctr"/>
            <a:r>
              <a:rPr lang="en-GB" sz="4000" b="1" u="sng" dirty="0" err="1">
                <a:latin typeface="Perpetua Titling MT" panose="02020502060505020804" pitchFamily="18" charset="0"/>
              </a:rPr>
              <a:t>Objectifs</a:t>
            </a:r>
            <a:r>
              <a:rPr lang="en-GB" sz="4000" b="1" u="sng" dirty="0">
                <a:latin typeface="Perpetua Titling MT" panose="02020502060505020804" pitchFamily="18" charset="0"/>
              </a:rPr>
              <a:t> du </a:t>
            </a:r>
            <a:r>
              <a:rPr lang="en-GB" sz="4000" b="1" u="sng" dirty="0" err="1">
                <a:latin typeface="Perpetua Titling MT" panose="02020502060505020804" pitchFamily="18" charset="0"/>
              </a:rPr>
              <a:t>projet</a:t>
            </a:r>
            <a:endParaRPr lang="fr-FR" sz="4000" b="1" u="sng" dirty="0">
              <a:latin typeface="Perpetua Titling MT" panose="02020502060505020804" pitchFamily="18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83C32F-2BF8-03B7-24E5-F44537B299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7274" y="2002221"/>
            <a:ext cx="10887678" cy="40675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but est de développer un ASR fonctionnel pour la langue 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Yemba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Concevoir un système ASR GRU + Attention.</a:t>
            </a:r>
          </a:p>
          <a:p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Modéliser les caractéristiques phonologiques du 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Yemba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Capturer la dynamique syllabique et tonale.</a:t>
            </a:r>
          </a:p>
          <a:p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Automatiser la transcription 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syllabo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-tonale.</a:t>
            </a:r>
          </a:p>
          <a:p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Prototyper une interface de transcription utilisable.</a:t>
            </a:r>
          </a:p>
        </p:txBody>
      </p:sp>
    </p:spTree>
    <p:extLst>
      <p:ext uri="{BB962C8B-B14F-4D97-AF65-F5344CB8AC3E}">
        <p14:creationId xmlns:p14="http://schemas.microsoft.com/office/powerpoint/2010/main" val="818858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1E14ED-53C9-E499-63AD-D4CAAE066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4475" y="0"/>
            <a:ext cx="9905998" cy="1162985"/>
          </a:xfrm>
        </p:spPr>
        <p:txBody>
          <a:bodyPr>
            <a:normAutofit/>
          </a:bodyPr>
          <a:lstStyle/>
          <a:p>
            <a:pPr algn="ctr"/>
            <a:r>
              <a:rPr lang="fr-FR" sz="4400" b="1" u="sng" dirty="0">
                <a:latin typeface="Perpetua Titling MT" panose="02020502060505020804" pitchFamily="18" charset="0"/>
              </a:rPr>
              <a:t>Méthodologie générale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C5D658-C157-78EB-C1DA-297197EE1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634" y="1198180"/>
            <a:ext cx="10941269" cy="5202619"/>
          </a:xfrm>
        </p:spPr>
        <p:txBody>
          <a:bodyPr>
            <a:noAutofit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Collecte et nettoyages du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YembaTones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Prétraitement statistique (Evaluation du déséquilibre) et extraction des caractéristiques audio (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MelSpectrogram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Encodage des transcriptions syllabiques tonales</a:t>
            </a: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Augmentation de données : bruit blanc, time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shifting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pitch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shifting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time stretching.</a:t>
            </a: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Développement du modèle GRUSeq2Seq avec attention.</a:t>
            </a: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Entraînement (Dropout,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teacher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forcing,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early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stoppping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entropie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croisee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masquée)</a:t>
            </a: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Évaluation (WER et CER)</a:t>
            </a: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Déploiement.</a:t>
            </a:r>
          </a:p>
          <a:p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6846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289" y="145553"/>
            <a:ext cx="9905998" cy="1210281"/>
          </a:xfrm>
        </p:spPr>
        <p:txBody>
          <a:bodyPr rtlCol="0">
            <a:normAutofit/>
          </a:bodyPr>
          <a:lstStyle/>
          <a:p>
            <a:pPr algn="ctr" rtl="0"/>
            <a:r>
              <a:rPr lang="fr-FR" sz="4800" b="1" u="sng" dirty="0">
                <a:latin typeface="Perpetua Titling MT" panose="02020502060505020804" pitchFamily="18" charset="0"/>
              </a:rPr>
              <a:t>Etat de l’art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242FA989-6B7C-488C-85ED-CB8D01BA3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7467099"/>
              </p:ext>
            </p:extLst>
          </p:nvPr>
        </p:nvGraphicFramePr>
        <p:xfrm>
          <a:off x="477061" y="1308538"/>
          <a:ext cx="11314446" cy="50550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93417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117" y="0"/>
            <a:ext cx="9905998" cy="1478570"/>
          </a:xfrm>
        </p:spPr>
        <p:txBody>
          <a:bodyPr rtlCol="0">
            <a:normAutofit/>
          </a:bodyPr>
          <a:lstStyle/>
          <a:p>
            <a:pPr algn="ctr"/>
            <a:r>
              <a:rPr lang="fr-FR" sz="4800" b="1" u="sng" dirty="0">
                <a:latin typeface="Perpetua Titling MT" panose="02020502060505020804" pitchFamily="18" charset="0"/>
              </a:rPr>
              <a:t>Architecture du modèle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682" y="1413913"/>
            <a:ext cx="4904740" cy="5324238"/>
          </a:xfrm>
        </p:spPr>
        <p:txBody>
          <a:bodyPr rtlCol="0">
            <a:normAutofit/>
          </a:bodyPr>
          <a:lstStyle/>
          <a:p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Encodeur : GRU bidirectionnel</a:t>
            </a:r>
          </a:p>
          <a:p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Attention : additive de 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Bahdanau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Décodeur : GRU unidirectionnel</a:t>
            </a:r>
          </a:p>
          <a:p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Vocabulaire 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syllabo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-tonal personnalisé</a:t>
            </a:r>
          </a:p>
          <a:p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Critère : </a:t>
            </a:r>
            <a:r>
              <a:rPr lang="fr-F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CrossEntropyLoss</a:t>
            </a:r>
            <a:r>
              <a:rPr lang="fr-F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masquée sur &lt;pad&gt;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130EC15-6156-245C-99B5-D194ABE38A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6136" y="1180730"/>
            <a:ext cx="3835155" cy="255677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4474F6A-D669-0A0F-F14F-E7F7651AC5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6138" y="4057094"/>
            <a:ext cx="3895079" cy="2596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3F3CA9-BF9D-B1C7-D15F-C5E83B67C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117" y="0"/>
            <a:ext cx="9905998" cy="1103586"/>
          </a:xfrm>
        </p:spPr>
        <p:txBody>
          <a:bodyPr>
            <a:normAutofit/>
          </a:bodyPr>
          <a:lstStyle/>
          <a:p>
            <a:pPr algn="ctr"/>
            <a:r>
              <a:rPr lang="en-GB" sz="4000" b="1" u="sng" dirty="0" err="1">
                <a:latin typeface="Perpetua Titling MT" panose="02020502060505020804" pitchFamily="18" charset="0"/>
              </a:rPr>
              <a:t>Présentation</a:t>
            </a:r>
            <a:r>
              <a:rPr lang="en-GB" sz="4000" b="1" u="sng" dirty="0">
                <a:latin typeface="Perpetua Titling MT" panose="02020502060505020804" pitchFamily="18" charset="0"/>
              </a:rPr>
              <a:t> du dataset</a:t>
            </a:r>
            <a:endParaRPr lang="fr-FR" sz="4000" b="1" u="sng" dirty="0">
              <a:latin typeface="Perpetua Titling MT" panose="02020502060505020804" pitchFamily="18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EAA5AD-FF58-9E28-E6D6-9BCCD7148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805" y="1240493"/>
            <a:ext cx="10730023" cy="5128776"/>
          </a:xfrm>
        </p:spPr>
        <p:txBody>
          <a:bodyPr>
            <a:normAutofit/>
          </a:bodyPr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Corpus :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YembaTones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quelques(344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enoncés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disponible en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telechargement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l’adresse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https://data.mendeley.com/datasets/cx268tmrwn/3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 locuteurs natifs ont permis la création de ce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Organisation hiérarchique du corpus</a:t>
            </a:r>
          </a:p>
          <a:p>
            <a:pPr marL="0" indent="0">
              <a:buNone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audios/ contenant un sous dossier par locuteur</a:t>
            </a:r>
          </a:p>
          <a:p>
            <a:pPr marL="0" indent="0">
              <a:buNone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chaque locuteur dispose de plusieurs groupes</a:t>
            </a:r>
          </a:p>
          <a:p>
            <a:pPr marL="0" indent="0">
              <a:buNone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chaque groupe contient deux types de fichiers : fichiers .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wav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.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TextGrid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Annotation : syllabique et tonale</a:t>
            </a: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Séparation : 80% entraînement, 10% validation, 10% test</a:t>
            </a:r>
          </a:p>
        </p:txBody>
      </p:sp>
    </p:spTree>
    <p:extLst>
      <p:ext uri="{BB962C8B-B14F-4D97-AF65-F5344CB8AC3E}">
        <p14:creationId xmlns:p14="http://schemas.microsoft.com/office/powerpoint/2010/main" val="25726543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478294_TF77815013" id="{1E63A3F3-EF3D-4FBB-9BC6-FF1129928CC1}" vid="{D390F830-A480-4B13-B3B6-57818ECCAE28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Cycle problèmesolution </Template>
  <TotalTime>434</TotalTime>
  <Words>1052</Words>
  <Application>Microsoft Office PowerPoint</Application>
  <PresentationFormat>Grand écran</PresentationFormat>
  <Paragraphs>124</Paragraphs>
  <Slides>13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22" baseType="lpstr">
      <vt:lpstr>Arial</vt:lpstr>
      <vt:lpstr>Calibri</vt:lpstr>
      <vt:lpstr>Palatino Linotype</vt:lpstr>
      <vt:lpstr>Perpetua Titling MT</vt:lpstr>
      <vt:lpstr>Tahoma</vt:lpstr>
      <vt:lpstr>Times New Roman</vt:lpstr>
      <vt:lpstr>Tw Cen MT</vt:lpstr>
      <vt:lpstr>Wingdings</vt:lpstr>
      <vt:lpstr>Circuit</vt:lpstr>
      <vt:lpstr>ASR pour le Yemba : Une Approche Seq2Seq avec GRU et Mécanisme d’Attention  Implémentation d’une architecture RNN pour la transcription syllabique et tonale de la langue Yemba </vt:lpstr>
      <vt:lpstr>Sommaire</vt:lpstr>
      <vt:lpstr>Introduction</vt:lpstr>
      <vt:lpstr>Problématique</vt:lpstr>
      <vt:lpstr>Objectifs du projet</vt:lpstr>
      <vt:lpstr>Méthodologie générale</vt:lpstr>
      <vt:lpstr>Etat de l’art</vt:lpstr>
      <vt:lpstr>Architecture du modèle</vt:lpstr>
      <vt:lpstr>Présentation du dataset</vt:lpstr>
      <vt:lpstr>prétraitement</vt:lpstr>
      <vt:lpstr>Entrainement du modele</vt:lpstr>
      <vt:lpstr>Evaluation, Résultat et déploiement</vt:lpstr>
      <vt:lpstr>Merci pour votre attention!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CHRISTIAN JUNIOR NOUBISSI FOPA</dc:creator>
  <cp:lastModifiedBy>CHRISTIAN JUNIOR NOUBISSI FOPA</cp:lastModifiedBy>
  <cp:revision>6</cp:revision>
  <dcterms:created xsi:type="dcterms:W3CDTF">2025-06-30T22:21:19Z</dcterms:created>
  <dcterms:modified xsi:type="dcterms:W3CDTF">2025-07-01T11:17:14Z</dcterms:modified>
</cp:coreProperties>
</file>