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3588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56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115da31a9_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115da31a9_21_0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a115da31a9_21_0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115da31a9_4_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a115da31a9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63588"/>
            <a:ext cx="0" cy="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2a115da31a9_4_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115da31a9_9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115da31a9_9_4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2a115da31a9_9_4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56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2eea69b0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2eea69b09_0_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a2eea69b09_0_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115da31a9_9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115da31a9_9_2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a115da31a9_9_2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115da31a9_9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115da31a9_9_34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a115da31a9_9_3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63588"/>
            <a:ext cx="0" cy="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115da31a9_9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115da31a9_9_3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a115da31a9_9_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115da31a9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115da31a9_9_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a115da31a9_9_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63588"/>
            <a:ext cx="0" cy="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 rot="5400000">
            <a:off x="5503320" y="-75600"/>
            <a:ext cx="1187280" cy="8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 rot="5400000">
            <a:off x="7346950" y="2992438"/>
            <a:ext cx="3646488" cy="204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3171825" y="1019175"/>
            <a:ext cx="3646488" cy="59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54102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6172200" y="1604963"/>
            <a:ext cx="5410200" cy="39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 rot="5400000">
            <a:off x="4107600" y="-1893600"/>
            <a:ext cx="3977280" cy="1097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 rot="5400000">
            <a:off x="7562057" y="1561307"/>
            <a:ext cx="5297487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 rot="5400000">
            <a:off x="1999457" y="-1105693"/>
            <a:ext cx="5297487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1417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998360" y="3429360"/>
            <a:ext cx="8197200" cy="118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888888"/>
              </a:buClr>
              <a:buSzPts val="108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997075" y="5133975"/>
            <a:ext cx="4021138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170613" y="5133975"/>
            <a:ext cx="4021137" cy="7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144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7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72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998360" y="2194200"/>
            <a:ext cx="8197200" cy="111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1B2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97640" y="5133600"/>
            <a:ext cx="8193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80035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B1B2E"/>
              </a:buClr>
              <a:buSzPts val="810"/>
              <a:buFont typeface="Noto Sans Symbols"/>
              <a:buChar char="●"/>
              <a:defRPr sz="1800" b="0" i="0" u="none" strike="noStrike" cap="none">
                <a:solidFill>
                  <a:srgbClr val="0B1B2E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0" y="6667200"/>
            <a:ext cx="1092240" cy="190440"/>
          </a:xfrm>
          <a:prstGeom prst="rect">
            <a:avLst/>
          </a:prstGeom>
          <a:solidFill>
            <a:srgbClr val="0B1C2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092240" y="6667200"/>
            <a:ext cx="2123280" cy="190440"/>
          </a:xfrm>
          <a:prstGeom prst="rect">
            <a:avLst/>
          </a:prstGeom>
          <a:solidFill>
            <a:srgbClr val="0098D8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215520" y="6667200"/>
            <a:ext cx="3211200" cy="190440"/>
          </a:xfrm>
          <a:prstGeom prst="rect">
            <a:avLst/>
          </a:prstGeom>
          <a:solidFill>
            <a:srgbClr val="BDCE1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1775520" y="2186280"/>
            <a:ext cx="0" cy="24289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84800" y="265680"/>
            <a:ext cx="3866400" cy="12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594400" y="401040"/>
            <a:ext cx="5580000" cy="6152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080" y="284400"/>
            <a:ext cx="9028800" cy="68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126800" y="284400"/>
            <a:ext cx="1747440" cy="54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6667200"/>
            <a:ext cx="1092240" cy="190440"/>
          </a:xfrm>
          <a:prstGeom prst="rect">
            <a:avLst/>
          </a:prstGeom>
          <a:solidFill>
            <a:srgbClr val="0B1C2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092240" y="6667200"/>
            <a:ext cx="2123280" cy="190440"/>
          </a:xfrm>
          <a:prstGeom prst="rect">
            <a:avLst/>
          </a:prstGeom>
          <a:solidFill>
            <a:srgbClr val="0098D8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15520" y="6667200"/>
            <a:ext cx="3211200" cy="190440"/>
          </a:xfrm>
          <a:prstGeom prst="rect">
            <a:avLst/>
          </a:prstGeom>
          <a:solidFill>
            <a:srgbClr val="BDCE17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/>
          </p:nvPr>
        </p:nvSpPr>
        <p:spPr>
          <a:xfrm>
            <a:off x="838080" y="1333080"/>
            <a:ext cx="1586160" cy="1655999"/>
          </a:xfrm>
          <a:prstGeom prst="rect">
            <a:avLst/>
          </a:prstGeom>
          <a:noFill/>
          <a:ln w="15825" cap="flat" cmpd="sng">
            <a:solidFill>
              <a:srgbClr val="BDCE1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0" tIns="7900" rIns="7900" bIns="79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2927520" y="1333080"/>
            <a:ext cx="8758800" cy="4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44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417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object.org/ro-crat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cad-imaging/omero-arc-testdata/tree/ma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mohl2013/omero-cli-transfer/tree/ar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dcu.be/dsDc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i.org/10.1038/s41592-021-01166-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nfdi4plants.org/natural-variation-and-evolution/microscopy_collection/map-by-seq_clsm-stac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 idx="4294967295"/>
          </p:nvPr>
        </p:nvSpPr>
        <p:spPr>
          <a:xfrm>
            <a:off x="1998360" y="2194200"/>
            <a:ext cx="9273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</a:pPr>
            <a:r>
              <a:rPr lang="de-DE">
                <a:highlight>
                  <a:schemeClr val="lt1"/>
                </a:highlight>
              </a:rPr>
              <a:t>NFDI4BioImage</a:t>
            </a:r>
            <a:br>
              <a:rPr lang="de-DE">
                <a:highlight>
                  <a:schemeClr val="lt1"/>
                </a:highlight>
              </a:rPr>
            </a:br>
            <a:r>
              <a:rPr lang="de-DE">
                <a:highlight>
                  <a:schemeClr val="lt1"/>
                </a:highlight>
              </a:rPr>
              <a:t>TA3 Hackathon @ UoC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00" y="925225"/>
            <a:ext cx="9350249" cy="550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1975" y="2801795"/>
            <a:ext cx="2784475" cy="32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8"/>
          <p:cNvSpPr txBox="1"/>
          <p:nvPr/>
        </p:nvSpPr>
        <p:spPr>
          <a:xfrm>
            <a:off x="1244625" y="2594025"/>
            <a:ext cx="28932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"/>
              <a:t>https://www.fz-juelich.de/de/ibg/ibg-4/aktuelles/meldungen/arc-overview.jpg</a:t>
            </a:r>
            <a:endParaRPr sz="600"/>
          </a:p>
        </p:txBody>
      </p:sp>
      <p:sp>
        <p:nvSpPr>
          <p:cNvPr id="293" name="Google Shape;293;p48"/>
          <p:cNvSpPr txBox="1"/>
          <p:nvPr/>
        </p:nvSpPr>
        <p:spPr>
          <a:xfrm>
            <a:off x="7614800" y="2594025"/>
            <a:ext cx="31383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"/>
              <a:t>https://www.openmicroscopy.org/img/logos/ome-logomark.svg</a:t>
            </a:r>
            <a:endParaRPr sz="600"/>
          </a:p>
        </p:txBody>
      </p:sp>
      <p:sp>
        <p:nvSpPr>
          <p:cNvPr id="294" name="Google Shape;294;p48"/>
          <p:cNvSpPr txBox="1">
            <a:spLocks noGrp="1"/>
          </p:cNvSpPr>
          <p:nvPr>
            <p:ph type="title" idx="4294967295"/>
          </p:nvPr>
        </p:nvSpPr>
        <p:spPr>
          <a:xfrm>
            <a:off x="235440" y="1875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</a:rPr>
              <a:t>Metadata in ARC and OMERO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title" idx="4294967295"/>
          </p:nvPr>
        </p:nvSpPr>
        <p:spPr>
          <a:xfrm>
            <a:off x="344290" y="1564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</a:rPr>
              <a:t>OMERO-REMBI to RDF (Tom)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01" name="Google Shape;301;p49"/>
          <p:cNvSpPr txBox="1">
            <a:spLocks noGrp="1"/>
          </p:cNvSpPr>
          <p:nvPr>
            <p:ph type="body" idx="4294967295"/>
          </p:nvPr>
        </p:nvSpPr>
        <p:spPr>
          <a:xfrm>
            <a:off x="467275" y="1158850"/>
            <a:ext cx="11275500" cy="5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 sz="2000" b="1">
                <a:solidFill>
                  <a:schemeClr val="dk1"/>
                </a:solidFill>
                <a:highlight>
                  <a:schemeClr val="lt1"/>
                </a:highlight>
              </a:rPr>
              <a:t>Progression: … 1%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RDF, need to have (some of) the REMBI terms defined / specified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(RO Crate) </a:t>
            </a:r>
            <a:r>
              <a:rPr lang="de-DE" sz="20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https://www.researchobject.org/ro-crate/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Then with OMERO.rdf , we can make a REMBI extension to map the REMBI keys to RDF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REMBI v2?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1"/>
              </a:spcBef>
              <a:spcAft>
                <a:spcPts val="0"/>
              </a:spcAft>
              <a:buNone/>
            </a:pPr>
            <a:endParaRPr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>
            <a:spLocks noGrp="1"/>
          </p:cNvSpPr>
          <p:nvPr>
            <p:ph type="title" idx="4294967295"/>
          </p:nvPr>
        </p:nvSpPr>
        <p:spPr>
          <a:xfrm>
            <a:off x="344290" y="1564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</a:rPr>
              <a:t>Outlook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08" name="Google Shape;308;p50"/>
          <p:cNvSpPr txBox="1">
            <a:spLocks noGrp="1"/>
          </p:cNvSpPr>
          <p:nvPr>
            <p:ph type="body" idx="4294967295"/>
          </p:nvPr>
        </p:nvSpPr>
        <p:spPr>
          <a:xfrm>
            <a:off x="467275" y="1158850"/>
            <a:ext cx="11275500" cy="5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-DE" sz="2000" b="1">
                <a:solidFill>
                  <a:schemeClr val="dk1"/>
                </a:solidFill>
                <a:highlight>
                  <a:schemeClr val="lt1"/>
                </a:highlight>
              </a:rPr>
              <a:t>With use cases</a:t>
            </a:r>
            <a:endParaRPr sz="20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Use the current "Import KV from csv" script in OMERO to import the key-value pairs from an ARC-style isa.investigation.xlsx (script for this purpose: Peter/Tom) (</a:t>
            </a:r>
            <a:r>
              <a:rPr lang="de-DE" sz="20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https://github.com/cecad-imaging/omero-arc-testdata/tree/main</a:t>
            </a: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) 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-DE" sz="2000" b="1">
                <a:solidFill>
                  <a:schemeClr val="dk1"/>
                </a:solidFill>
                <a:highlight>
                  <a:schemeClr val="lt1"/>
                </a:highlight>
              </a:rPr>
              <a:t>With use cases</a:t>
            </a:r>
            <a:endParaRPr sz="20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Go the reverse way, i.e. do all above steps for export out of OMERO into structure: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de-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 the OMERO-ARC-exporter</a:t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de-DE" sz="200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https://github.com/cmohl2013/omero-cli-transfer/tree/arc</a:t>
            </a:r>
            <a:r>
              <a:rPr lang="de-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-DE" sz="2000" b="1">
                <a:highlight>
                  <a:schemeClr val="lt1"/>
                </a:highlight>
              </a:rPr>
              <a:t>Continue with OMERO-RDF</a:t>
            </a:r>
            <a:endParaRPr sz="2000" b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1"/>
              </a:spcBef>
              <a:spcAft>
                <a:spcPts val="0"/>
              </a:spcAft>
              <a:buSzPts val="1018"/>
              <a:buNone/>
            </a:pPr>
            <a:endParaRPr sz="2000" b="1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 idx="4294967295"/>
          </p:nvPr>
        </p:nvSpPr>
        <p:spPr>
          <a:xfrm>
            <a:off x="1998360" y="2194200"/>
            <a:ext cx="9273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6000"/>
              <a:buFont typeface="Arial"/>
              <a:buNone/>
            </a:pPr>
            <a:r>
              <a:rPr lang="de-DE">
                <a:highlight>
                  <a:schemeClr val="lt1"/>
                </a:highlight>
              </a:rPr>
              <a:t>REMBI / Mapping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1998350" y="3429000"/>
            <a:ext cx="92736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B2E"/>
              </a:buClr>
              <a:buSzPts val="3600"/>
              <a:buFont typeface="Arial"/>
              <a:buNone/>
            </a:pPr>
            <a:r>
              <a:rPr lang="de-DE" sz="2900" i="1">
                <a:solidFill>
                  <a:srgbClr val="0B1B2E"/>
                </a:solidFill>
                <a:highlight>
                  <a:schemeClr val="lt1"/>
                </a:highlight>
              </a:rPr>
              <a:t>Tom Boissonnet, Vanessa Fuchs, Astrid Schauss, Andrea Schrader, Monica Valencia, Peter Zentis</a:t>
            </a:r>
            <a:endParaRPr sz="7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 idx="4294967295"/>
          </p:nvPr>
        </p:nvSpPr>
        <p:spPr>
          <a:xfrm>
            <a:off x="344290" y="1564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</a:rPr>
              <a:t>REMBI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4294967295"/>
          </p:nvPr>
        </p:nvSpPr>
        <p:spPr>
          <a:xfrm>
            <a:off x="467275" y="1158850"/>
            <a:ext cx="11275500" cy="5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b="1" dirty="0">
                <a:solidFill>
                  <a:schemeClr val="dk1"/>
                </a:solidFill>
              </a:rPr>
              <a:t>REMBI</a:t>
            </a:r>
            <a:r>
              <a:rPr lang="de-DE" sz="2000" dirty="0">
                <a:solidFill>
                  <a:schemeClr val="dk1"/>
                </a:solidFill>
              </a:rPr>
              <a:t> = </a:t>
            </a:r>
            <a:r>
              <a:rPr lang="de-DE" sz="2000" b="1" dirty="0" err="1">
                <a:solidFill>
                  <a:schemeClr val="dk1"/>
                </a:solidFill>
              </a:rPr>
              <a:t>RE</a:t>
            </a:r>
            <a:r>
              <a:rPr lang="de-DE" sz="2000" dirty="0" err="1">
                <a:solidFill>
                  <a:schemeClr val="dk1"/>
                </a:solidFill>
              </a:rPr>
              <a:t>commended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b="1" dirty="0" err="1">
                <a:solidFill>
                  <a:schemeClr val="dk1"/>
                </a:solidFill>
              </a:rPr>
              <a:t>M</a:t>
            </a:r>
            <a:r>
              <a:rPr lang="de-DE" sz="2000" dirty="0" err="1">
                <a:solidFill>
                  <a:schemeClr val="dk1"/>
                </a:solidFill>
              </a:rPr>
              <a:t>etadata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for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b="1" dirty="0">
                <a:solidFill>
                  <a:schemeClr val="dk1"/>
                </a:solidFill>
              </a:rPr>
              <a:t>B</a:t>
            </a:r>
            <a:r>
              <a:rPr lang="de-DE" sz="2000" dirty="0">
                <a:solidFill>
                  <a:schemeClr val="dk1"/>
                </a:solidFill>
              </a:rPr>
              <a:t>iological </a:t>
            </a:r>
            <a:r>
              <a:rPr lang="de-DE" sz="2000" b="1" dirty="0">
                <a:solidFill>
                  <a:schemeClr val="dk1"/>
                </a:solidFill>
              </a:rPr>
              <a:t>I</a:t>
            </a:r>
            <a:r>
              <a:rPr lang="de-DE" sz="2000" dirty="0">
                <a:solidFill>
                  <a:schemeClr val="dk1"/>
                </a:solidFill>
              </a:rPr>
              <a:t>mages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chemeClr val="dk1"/>
                </a:solidFill>
              </a:rPr>
              <a:t>REMBI </a:t>
            </a:r>
            <a:r>
              <a:rPr lang="de-DE" sz="2000" dirty="0" err="1">
                <a:solidFill>
                  <a:schemeClr val="dk1"/>
                </a:solidFill>
              </a:rPr>
              <a:t>publication</a:t>
            </a:r>
            <a:r>
              <a:rPr lang="de-DE" sz="2000" dirty="0">
                <a:solidFill>
                  <a:schemeClr val="dk1"/>
                </a:solidFill>
              </a:rPr>
              <a:t>:</a:t>
            </a:r>
            <a:r>
              <a:rPr lang="de-DE" sz="2000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000" u="sng" dirty="0">
                <a:solidFill>
                  <a:schemeClr val="hlink"/>
                </a:solidFill>
                <a:hlinkClick r:id="rId3"/>
              </a:rPr>
              <a:t>https://rdcu.be/dsDc6</a:t>
            </a:r>
            <a:r>
              <a:rPr lang="de-DE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de-DE" sz="2000" dirty="0">
                <a:solidFill>
                  <a:schemeClr val="dk1"/>
                </a:solidFill>
              </a:rPr>
            </a:br>
            <a:r>
              <a:rPr lang="de-DE" sz="2000" dirty="0">
                <a:solidFill>
                  <a:schemeClr val="dk1"/>
                </a:solidFill>
              </a:rPr>
              <a:t>At </a:t>
            </a:r>
            <a:r>
              <a:rPr lang="de-DE" sz="2000" dirty="0" err="1">
                <a:solidFill>
                  <a:schemeClr val="dk1"/>
                </a:solidFill>
              </a:rPr>
              <a:t>this</a:t>
            </a:r>
            <a:r>
              <a:rPr lang="de-DE" sz="2000" dirty="0">
                <a:solidFill>
                  <a:schemeClr val="dk1"/>
                </a:solidFill>
              </a:rPr>
              <a:t> Hackathon, </a:t>
            </a:r>
            <a:r>
              <a:rPr lang="de-DE" sz="2000" dirty="0" err="1">
                <a:solidFill>
                  <a:schemeClr val="dk1"/>
                </a:solidFill>
              </a:rPr>
              <a:t>we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used</a:t>
            </a:r>
            <a:r>
              <a:rPr lang="de-DE" sz="2000" dirty="0">
                <a:solidFill>
                  <a:schemeClr val="dk1"/>
                </a:solidFill>
              </a:rPr>
              <a:t> a REMBI </a:t>
            </a:r>
            <a:r>
              <a:rPr lang="de-DE" sz="2000" dirty="0" err="1">
                <a:solidFill>
                  <a:schemeClr val="dk1"/>
                </a:solidFill>
              </a:rPr>
              <a:t>template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which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is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used</a:t>
            </a:r>
            <a:r>
              <a:rPr lang="de-DE" sz="2000" dirty="0">
                <a:solidFill>
                  <a:schemeClr val="dk1"/>
                </a:solidFill>
              </a:rPr>
              <a:t> at </a:t>
            </a:r>
            <a:r>
              <a:rPr lang="de-DE" sz="2000" dirty="0" err="1">
                <a:solidFill>
                  <a:schemeClr val="dk1"/>
                </a:solidFill>
              </a:rPr>
              <a:t>CAi</a:t>
            </a:r>
            <a:r>
              <a:rPr lang="de-DE" sz="2000" dirty="0">
                <a:solidFill>
                  <a:schemeClr val="dk1"/>
                </a:solidFill>
              </a:rPr>
              <a:t> at HHU </a:t>
            </a:r>
            <a:r>
              <a:rPr lang="de-DE" sz="2000" dirty="0" err="1">
                <a:solidFill>
                  <a:schemeClr val="dk1"/>
                </a:solidFill>
              </a:rPr>
              <a:t>Duesseldorf</a:t>
            </a:r>
            <a:r>
              <a:rPr lang="de-DE" sz="2000" dirty="0">
                <a:solidFill>
                  <a:schemeClr val="dk1"/>
                </a:solidFill>
              </a:rPr>
              <a:t>.</a:t>
            </a:r>
            <a:br>
              <a:rPr lang="de-DE" sz="2000" dirty="0">
                <a:solidFill>
                  <a:schemeClr val="dk1"/>
                </a:solidFill>
              </a:rPr>
            </a:b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dirty="0">
                <a:solidFill>
                  <a:schemeClr val="dk1"/>
                </a:solidFill>
              </a:rPr>
              <a:t>The </a:t>
            </a:r>
            <a:r>
              <a:rPr lang="de-DE" sz="2000" dirty="0" err="1">
                <a:solidFill>
                  <a:schemeClr val="dk1"/>
                </a:solidFill>
              </a:rPr>
              <a:t>CAi</a:t>
            </a:r>
            <a:r>
              <a:rPr lang="de-DE" sz="2000" dirty="0">
                <a:solidFill>
                  <a:schemeClr val="dk1"/>
                </a:solidFill>
              </a:rPr>
              <a:t> REMBI </a:t>
            </a:r>
            <a:r>
              <a:rPr lang="de-DE" sz="2000" dirty="0" err="1">
                <a:solidFill>
                  <a:schemeClr val="dk1"/>
                </a:solidFill>
              </a:rPr>
              <a:t>template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is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adapted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from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the</a:t>
            </a:r>
            <a:r>
              <a:rPr lang="de-DE" sz="2000" dirty="0">
                <a:solidFill>
                  <a:schemeClr val="dk1"/>
                </a:solidFill>
              </a:rPr>
              <a:t> REMBI </a:t>
            </a:r>
            <a:r>
              <a:rPr lang="de-DE" sz="2000" dirty="0" err="1">
                <a:solidFill>
                  <a:schemeClr val="dk1"/>
                </a:solidFill>
              </a:rPr>
              <a:t>table</a:t>
            </a:r>
            <a:r>
              <a:rPr lang="de-DE" sz="2000" dirty="0">
                <a:solidFill>
                  <a:schemeClr val="dk1"/>
                </a:solidFill>
              </a:rPr>
              <a:t> in </a:t>
            </a:r>
            <a:r>
              <a:rPr lang="de-DE" sz="2000" dirty="0" err="1">
                <a:solidFill>
                  <a:schemeClr val="dk1"/>
                </a:solidFill>
              </a:rPr>
              <a:t>the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supplementary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information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of</a:t>
            </a:r>
            <a:r>
              <a:rPr lang="de-DE" sz="2000" dirty="0">
                <a:solidFill>
                  <a:schemeClr val="dk1"/>
                </a:solidFill>
              </a:rPr>
              <a:t> </a:t>
            </a:r>
            <a:r>
              <a:rPr lang="de-DE" sz="2000" dirty="0" err="1">
                <a:solidFill>
                  <a:schemeClr val="dk1"/>
                </a:solidFill>
              </a:rPr>
              <a:t>the</a:t>
            </a:r>
            <a:r>
              <a:rPr lang="de-DE" sz="2000" dirty="0">
                <a:solidFill>
                  <a:schemeClr val="dk1"/>
                </a:solidFill>
              </a:rPr>
              <a:t> REMBI </a:t>
            </a:r>
            <a:r>
              <a:rPr lang="de-DE" sz="2000" dirty="0" err="1">
                <a:solidFill>
                  <a:schemeClr val="dk1"/>
                </a:solidFill>
              </a:rPr>
              <a:t>publication</a:t>
            </a:r>
            <a:r>
              <a:rPr lang="de-DE" sz="2000" dirty="0">
                <a:solidFill>
                  <a:schemeClr val="dk1"/>
                </a:solidFill>
              </a:rPr>
              <a:t>:</a:t>
            </a:r>
            <a:r>
              <a:rPr lang="de-DE" sz="20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000" u="sng" dirty="0">
                <a:solidFill>
                  <a:schemeClr val="hlink"/>
                </a:solidFill>
                <a:hlinkClick r:id="rId4"/>
              </a:rPr>
              <a:t>https://doi.org/10.1038/s41592-021-01166-8</a:t>
            </a:r>
            <a:r>
              <a:rPr lang="de-DE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 idx="4294967295"/>
          </p:nvPr>
        </p:nvSpPr>
        <p:spPr>
          <a:xfrm>
            <a:off x="344290" y="1564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</a:rPr>
              <a:t>Questions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4294967295"/>
          </p:nvPr>
        </p:nvSpPr>
        <p:spPr>
          <a:xfrm>
            <a:off x="467275" y="1158850"/>
            <a:ext cx="11275500" cy="5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  <a:highlight>
                  <a:srgbClr val="FFFFFF"/>
                </a:highlight>
              </a:rPr>
              <a:t>REMBI and ARC: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-DE" sz="2000">
                <a:solidFill>
                  <a:schemeClr val="dk1"/>
                </a:solidFill>
                <a:highlight>
                  <a:srgbClr val="FFFFFF"/>
                </a:highlight>
              </a:rPr>
              <a:t>Should REMBI go into an ARC?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Can we map ARC metadata to a REMBI template?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Can we cherrypick the metadata of the ARC to extract the REMBI aligned metadata?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Which metadata is required when submitting to an imaging repository that expect users to use REMBI? Add also other imaging-related metadata available in the ARC?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Organization of data in OMERO - using tags: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Organization of data in OMERO (project/dataset compared to tags vs. key-value-pairs) for easier mapping to and from ARC.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1"/>
              </a:spcBef>
              <a:spcAft>
                <a:spcPts val="1000"/>
              </a:spcAft>
              <a:buClr>
                <a:schemeClr val="dk1"/>
              </a:buClr>
              <a:buSzPts val="2000"/>
              <a:buChar char="●"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omero-arc-exporter related: How to handle "tags" in OMERO -&gt; selection of metadata (subsets) for an ARC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>
            <a:spLocks noGrp="1"/>
          </p:cNvSpPr>
          <p:nvPr>
            <p:ph type="title" idx="4294967295"/>
          </p:nvPr>
        </p:nvSpPr>
        <p:spPr>
          <a:xfrm>
            <a:off x="344290" y="1564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</a:rPr>
              <a:t>Progress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53" name="Google Shape;253;p43"/>
          <p:cNvSpPr txBox="1">
            <a:spLocks noGrp="1"/>
          </p:cNvSpPr>
          <p:nvPr>
            <p:ph type="body" idx="4294967295"/>
          </p:nvPr>
        </p:nvSpPr>
        <p:spPr>
          <a:xfrm>
            <a:off x="467275" y="1158850"/>
            <a:ext cx="11275500" cy="5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770"/>
              <a:buNone/>
            </a:pP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Getting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more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acquainted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with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the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concepts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tools</a:t>
            </a:r>
            <a:endParaRPr sz="1779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163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780"/>
              <a:buChar char="●"/>
            </a:pP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Navigated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in an ARC,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explored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Swate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discussed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about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the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use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of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templates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appropriate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ontology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. </a:t>
            </a:r>
            <a:endParaRPr sz="1779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16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0"/>
              <a:buChar char="●"/>
            </a:pP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Started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documentation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current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state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of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the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art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the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steps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done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for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this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topic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at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the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Cologne Hackathon.</a:t>
            </a:r>
            <a:endParaRPr sz="1779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770"/>
              <a:buNone/>
            </a:pP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Collected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possible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paths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of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data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for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OMERO-ARC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users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endParaRPr sz="1779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163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780"/>
              <a:buChar char="●"/>
            </a:pP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How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to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import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images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/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stacks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in OMERO (e.g. do not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upload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tiff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but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lif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files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779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16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0"/>
              <a:buChar char="●"/>
            </a:pP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Possible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combination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of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workflows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runs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triggered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from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an ARC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with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OMERO -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tools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consuming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input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data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from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OMERO,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retrieving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output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data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exporting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this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again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into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an ARC.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Does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this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make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sense?</a:t>
            </a:r>
            <a:endParaRPr sz="1779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770"/>
              <a:buNone/>
            </a:pP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Guidance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for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OMERO,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learned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about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REMBI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template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used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@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CAi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(Vanessa Fuchs, Tom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Boissonnet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):</a:t>
            </a:r>
            <a:endParaRPr sz="1779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163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1780"/>
              <a:buChar char="●"/>
            </a:pP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Started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bringing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a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dataset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from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the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example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ARC </a:t>
            </a:r>
            <a:r>
              <a:rPr lang="de-DE" sz="1779" dirty="0" err="1">
                <a:solidFill>
                  <a:schemeClr val="dk1"/>
                </a:solidFill>
                <a:highlight>
                  <a:schemeClr val="lt1"/>
                </a:highlight>
              </a:rPr>
              <a:t>into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 OMERO. (</a:t>
            </a:r>
            <a:r>
              <a:rPr lang="de-DE" sz="1779" u="sng" dirty="0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https://git.nfdi4plants.org/natural-variation-and-evolution/microscopy_collection/map-by-seq_clsm-stacks</a:t>
            </a:r>
            <a:r>
              <a:rPr lang="de-DE" sz="1779" dirty="0">
                <a:solidFill>
                  <a:schemeClr val="dk1"/>
                </a:solidFill>
                <a:highlight>
                  <a:schemeClr val="lt1"/>
                </a:highlight>
              </a:rPr>
              <a:t>) </a:t>
            </a:r>
            <a:endParaRPr sz="1779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title" idx="4294967295"/>
          </p:nvPr>
        </p:nvSpPr>
        <p:spPr>
          <a:xfrm>
            <a:off x="344290" y="1564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</a:rPr>
              <a:t>REMBI example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4294967295"/>
          </p:nvPr>
        </p:nvSpPr>
        <p:spPr>
          <a:xfrm>
            <a:off x="219960" y="1158840"/>
            <a:ext cx="11732760" cy="53035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used Andrea’s ARC/OMERO-data to fill in a REMBI template: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75" y="1998800"/>
            <a:ext cx="11066701" cy="41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title" idx="4294967295"/>
          </p:nvPr>
        </p:nvSpPr>
        <p:spPr>
          <a:xfrm>
            <a:off x="344290" y="1564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</a:rPr>
              <a:t>REMBI example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68" name="Google Shape;268;p45"/>
          <p:cNvSpPr txBox="1">
            <a:spLocks noGrp="1"/>
          </p:cNvSpPr>
          <p:nvPr>
            <p:ph type="body" idx="4294967295"/>
          </p:nvPr>
        </p:nvSpPr>
        <p:spPr>
          <a:xfrm>
            <a:off x="219960" y="1158840"/>
            <a:ext cx="11732700" cy="5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used Andrea’s ARC/OMERO-data to fill in a REMBI template: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1"/>
              </a:spcBef>
              <a:spcAft>
                <a:spcPts val="0"/>
              </a:spcAft>
              <a:buNone/>
            </a:pPr>
            <a:endParaRPr sz="2000" b="1">
              <a:solidFill>
                <a:srgbClr val="00983A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262" y="1719275"/>
            <a:ext cx="10268083" cy="474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title" idx="4294967295"/>
          </p:nvPr>
        </p:nvSpPr>
        <p:spPr>
          <a:xfrm>
            <a:off x="344290" y="156460"/>
            <a:ext cx="9342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</a:rPr>
              <a:t>REMBI example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76" name="Google Shape;276;p46"/>
          <p:cNvSpPr txBox="1">
            <a:spLocks noGrp="1"/>
          </p:cNvSpPr>
          <p:nvPr>
            <p:ph type="body" idx="4294967295"/>
          </p:nvPr>
        </p:nvSpPr>
        <p:spPr>
          <a:xfrm>
            <a:off x="219960" y="1158840"/>
            <a:ext cx="11732700" cy="5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used Andrea’s ARC/OMERO-data to fill in a REMBI template:</a:t>
            </a:r>
            <a:endParaRPr sz="2000" b="1">
              <a:solidFill>
                <a:srgbClr val="00983A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25" y="2070219"/>
            <a:ext cx="10767923" cy="348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 idx="4294967295"/>
          </p:nvPr>
        </p:nvSpPr>
        <p:spPr>
          <a:xfrm>
            <a:off x="235450" y="187550"/>
            <a:ext cx="9631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lang="de-DE" sz="3400">
                <a:highlight>
                  <a:schemeClr val="lt1"/>
                </a:highlight>
              </a:rPr>
              <a:t>Export ARC (REMBI) metadata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4294967295"/>
          </p:nvPr>
        </p:nvSpPr>
        <p:spPr>
          <a:xfrm>
            <a:off x="467275" y="1158850"/>
            <a:ext cx="11275500" cy="53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000" b="1">
                <a:solidFill>
                  <a:schemeClr val="dk1"/>
                </a:solidFill>
                <a:highlight>
                  <a:schemeClr val="lt1"/>
                </a:highlight>
              </a:rPr>
              <a:t>Discussions at the Cologne Hackathon -&gt; Tasks at the de.NBI Hackathon</a:t>
            </a:r>
            <a:endParaRPr sz="20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1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Default of exporting ARC metadata for an image to OMERO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685800" lvl="1" indent="-203200" algn="l" rtl="0">
              <a:spcBef>
                <a:spcPts val="1001"/>
              </a:spcBef>
              <a:spcAft>
                <a:spcPts val="0"/>
              </a:spcAft>
              <a:buSzPts val="2000"/>
              <a:buChar char="•"/>
            </a:pPr>
            <a:r>
              <a:rPr lang="de-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Task: Mapping between assay files and OMERO objects (what mapping do we have)</a:t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1" indent="-203200" algn="l" rtl="0">
              <a:spcBef>
                <a:spcPts val="1001"/>
              </a:spcBef>
              <a:spcAft>
                <a:spcPts val="0"/>
              </a:spcAft>
              <a:buSzPts val="2000"/>
              <a:buChar char="•"/>
            </a:pPr>
            <a:r>
              <a:rPr lang="de-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Task: Enabling to select subsets (Study, Assay)</a:t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1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001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  <a:highlight>
                  <a:schemeClr val="lt1"/>
                </a:highlight>
              </a:rPr>
              <a:t>Is it possible to assign REMBI to selected metadata in the ARC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685800" lvl="1" indent="-203200" algn="l" rtl="0">
              <a:spcBef>
                <a:spcPts val="1001"/>
              </a:spcBef>
              <a:spcAft>
                <a:spcPts val="0"/>
              </a:spcAft>
              <a:buSzPts val="2000"/>
              <a:buChar char="•"/>
            </a:pPr>
            <a:r>
              <a:rPr lang="de-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Task: having a REMBI-SWATE-Table/-Template</a:t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1" indent="-203200" algn="l" rtl="0">
              <a:spcBef>
                <a:spcPts val="1001"/>
              </a:spcBef>
              <a:spcAft>
                <a:spcPts val="0"/>
              </a:spcAft>
              <a:buSzPts val="2000"/>
              <a:buChar char="•"/>
            </a:pPr>
            <a:r>
              <a:rPr lang="de-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Task: Provide terms and add REMBI-specific terms to the DataPLANT container ontology</a:t>
            </a:r>
            <a:endParaRPr sz="20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spcBef>
                <a:spcPts val="1001"/>
              </a:spcBef>
              <a:spcAft>
                <a:spcPts val="0"/>
              </a:spcAft>
              <a:buSzPts val="2000"/>
              <a:buChar char="•"/>
            </a:pPr>
            <a:r>
              <a:rPr lang="de-DE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Example: “Characteristic [REMBI - intrinsic variable]”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_Titel_NFDI4BI_Stil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_1_Inhalt_01_NFDI4BI_Stil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Macintosh PowerPoint</Application>
  <PresentationFormat>Custom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_Titel_NFDI4BI_Stil1</vt:lpstr>
      <vt:lpstr>_1_Inhalt_01_NFDI4BI_Stil1</vt:lpstr>
      <vt:lpstr>NFDI4BioImage TA3 Hackathon @ UoC</vt:lpstr>
      <vt:lpstr>REMBI / Mapping</vt:lpstr>
      <vt:lpstr>REMBI</vt:lpstr>
      <vt:lpstr>Questions</vt:lpstr>
      <vt:lpstr>Progress</vt:lpstr>
      <vt:lpstr>REMBI example</vt:lpstr>
      <vt:lpstr>REMBI example</vt:lpstr>
      <vt:lpstr>REMBI example</vt:lpstr>
      <vt:lpstr>Export ARC (REMBI) metadata</vt:lpstr>
      <vt:lpstr>Metadata in ARC and OMERO </vt:lpstr>
      <vt:lpstr>OMERO-REMBI to RDF (Tom)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NFDI4BioImage TA3 Hackathon @ UoC</dc:title>
  <cp:lastModifiedBy>Andrea Schrader</cp:lastModifiedBy>
  <cp:revision>1</cp:revision>
  <dcterms:modified xsi:type="dcterms:W3CDTF">2023-12-07T08:28:59Z</dcterms:modified>
</cp:coreProperties>
</file>