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
      <p:font typeface="Nunito" pitchFamily="2"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71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D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138" y="132"/>
      </p:cViewPr>
      <p:guideLst>
        <p:guide pos="2880"/>
        <p:guide orient="horz" pos="17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080edd267_2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8080edd267_2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Welcome!</a:t>
            </a:r>
            <a:endParaRPr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a6c3630d9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a6c3630d9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Overview of the entire iRODS solution in pictorial format.</a:t>
            </a:r>
            <a:endParaRPr sz="1000" dirty="0"/>
          </a:p>
          <a:p>
            <a:pPr marL="0" lvl="0" indent="0" algn="l" rtl="0">
              <a:spcBef>
                <a:spcPts val="0"/>
              </a:spcBef>
              <a:spcAft>
                <a:spcPts val="0"/>
              </a:spcAft>
              <a:buNone/>
            </a:pPr>
            <a:endParaRPr sz="1000" dirty="0"/>
          </a:p>
          <a:p>
            <a:pPr marL="457200" lvl="0" indent="-311150" algn="l" rtl="0">
              <a:spcBef>
                <a:spcPts val="0"/>
              </a:spcBef>
              <a:spcAft>
                <a:spcPts val="0"/>
              </a:spcAft>
              <a:buSzPts val="1300"/>
              <a:buChar char="●"/>
            </a:pPr>
            <a:r>
              <a:rPr lang="en" sz="1000"/>
              <a:t>Red squares - High level processes</a:t>
            </a:r>
            <a:endParaRPr sz="1000" dirty="0"/>
          </a:p>
          <a:p>
            <a:pPr marL="457200" lvl="0" indent="-311150" algn="l" rtl="0">
              <a:spcBef>
                <a:spcPts val="0"/>
              </a:spcBef>
              <a:spcAft>
                <a:spcPts val="0"/>
              </a:spcAft>
              <a:buSzPts val="1300"/>
              <a:buChar char="●"/>
            </a:pPr>
            <a:r>
              <a:rPr lang="en" sz="1000"/>
              <a:t>Blue ovals - Off-The-Shelf servers and services</a:t>
            </a:r>
            <a:endParaRPr sz="1000" dirty="0"/>
          </a:p>
          <a:p>
            <a:pPr marL="457200" lvl="0" indent="-311150" algn="l" rtl="0">
              <a:spcBef>
                <a:spcPts val="0"/>
              </a:spcBef>
              <a:spcAft>
                <a:spcPts val="0"/>
              </a:spcAft>
              <a:buSzPts val="1300"/>
              <a:buChar char="●"/>
            </a:pPr>
            <a:r>
              <a:rPr lang="en" sz="1000"/>
              <a:t>Tan circles - RENCI developed components</a:t>
            </a:r>
            <a:endParaRPr sz="1000" dirty="0"/>
          </a:p>
          <a:p>
            <a:pPr marL="457200" lvl="0" indent="-311150" algn="l" rtl="0">
              <a:spcBef>
                <a:spcPts val="0"/>
              </a:spcBef>
              <a:spcAft>
                <a:spcPts val="0"/>
              </a:spcAft>
              <a:buSzPts val="1300"/>
              <a:buChar char="●"/>
            </a:pPr>
            <a:r>
              <a:rPr lang="en" sz="1000"/>
              <a:t>Upper/lower barred - Data services</a:t>
            </a:r>
            <a:endParaRPr sz="1000" dirty="0"/>
          </a:p>
          <a:p>
            <a:pPr marL="457200" lvl="0" indent="-311150" algn="l" rtl="0">
              <a:spcBef>
                <a:spcPts val="0"/>
              </a:spcBef>
              <a:spcAft>
                <a:spcPts val="0"/>
              </a:spcAft>
              <a:buSzPts val="1300"/>
              <a:buChar char="●"/>
            </a:pPr>
            <a:r>
              <a:rPr lang="en" sz="1000"/>
              <a:t>Blue/gray squares - User interfaces</a:t>
            </a:r>
            <a:endParaRPr sz="1000" dirty="0"/>
          </a:p>
          <a:p>
            <a:pPr marL="457200" lvl="0" indent="-311150" algn="l" rtl="0">
              <a:spcBef>
                <a:spcPts val="0"/>
              </a:spcBef>
              <a:spcAft>
                <a:spcPts val="0"/>
              </a:spcAft>
              <a:buSzPts val="1300"/>
              <a:buChar char="●"/>
            </a:pPr>
            <a:r>
              <a:rPr lang="en" sz="1000"/>
              <a:t>Stick figures - Test admins or development collaborators</a:t>
            </a:r>
            <a:endParaRPr sz="10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419b54fb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419b54fb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job supervisor features.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1a6c3630d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1a6c3630d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These are the iRODS K8s workflow components that comprise a testing workflow.</a:t>
            </a:r>
            <a:endParaRPr sz="14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b9965d103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b9965d10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1a6c3630d9_5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1a6c3630d9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1c1f96913a_5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1c1f96913a_5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list of places used for the testing environment implementation and components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c1f96913a_5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c1f96913a_5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400"/>
              <a:t>Set expectations and flow of the presentation.</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8080edd267_2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28080edd267_2_4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Create/maintain: environments may need to be setup, torn down and setup again to migrate from unit to topology testing.</a:t>
            </a:r>
            <a:endParaRPr dirty="0"/>
          </a:p>
          <a:p>
            <a:pPr marL="0" lvl="0" indent="0" algn="l" rtl="0">
              <a:lnSpc>
                <a:spcPct val="100000"/>
              </a:lnSpc>
              <a:spcBef>
                <a:spcPts val="0"/>
              </a:spcBef>
              <a:spcAft>
                <a:spcPts val="0"/>
              </a:spcAft>
              <a:buSzPts val="1100"/>
              <a:buNone/>
            </a:pPr>
            <a:r>
              <a:rPr lang="en"/>
              <a:t>Misconfigured/stale: environments that lag behind implementing new tests and strategies on various platforms..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a:t>Growing development audience: Contributions of time or treasure.</a:t>
            </a:r>
            <a:endParaRPr dirty="0"/>
          </a:p>
          <a:p>
            <a:pPr marL="0" lvl="0" indent="0" algn="l" rtl="0">
              <a:lnSpc>
                <a:spcPct val="100000"/>
              </a:lnSpc>
              <a:spcBef>
                <a:spcPts val="0"/>
              </a:spcBef>
              <a:spcAft>
                <a:spcPts val="0"/>
              </a:spcAft>
              <a:buSzPts val="1100"/>
              <a:buNone/>
            </a:pPr>
            <a:r>
              <a:rPr lang="en"/>
              <a:t>Provisioning: Imagine troubleshooting a large iRODS deployment. Multiple zones, providers, consumers, etc.</a:t>
            </a:r>
            <a:endParaRPr dirty="0"/>
          </a:p>
          <a:p>
            <a:pPr marL="0" lvl="0" indent="0" algn="l" rtl="0">
              <a:lnSpc>
                <a:spcPct val="100000"/>
              </a:lnSpc>
              <a:spcBef>
                <a:spcPts val="0"/>
              </a:spcBef>
              <a:spcAft>
                <a:spcPts val="0"/>
              </a:spcAft>
              <a:buSzPts val="1100"/>
              <a:buNone/>
            </a:pPr>
            <a:r>
              <a:rPr lang="en"/>
              <a:t>Automation: Image developers to concentrate on development more, testing setup less thereby testing more.</a:t>
            </a:r>
            <a:endParaRPr dirty="0"/>
          </a:p>
          <a:p>
            <a:pPr marL="0" lvl="0" indent="0" algn="l" rtl="0">
              <a:lnSpc>
                <a:spcPct val="100000"/>
              </a:lnSpc>
              <a:spcBef>
                <a:spcPts val="0"/>
              </a:spcBef>
              <a:spcAft>
                <a:spcPts val="0"/>
              </a:spcAft>
              <a:buSzPts val="1100"/>
              <a:buNone/>
            </a:pPr>
            <a:r>
              <a:rPr lang="en"/>
              <a:t>Certification: All the latest test environments are kept up to date and confined to one place.</a:t>
            </a:r>
            <a:endParaRPr dirty="0"/>
          </a:p>
          <a:p>
            <a:pPr marL="0" lvl="0" indent="0" algn="l" rtl="0">
              <a:lnSpc>
                <a:spcPct val="100000"/>
              </a:lnSpc>
              <a:spcBef>
                <a:spcPts val="0"/>
              </a:spcBef>
              <a:spcAft>
                <a:spcPts val="0"/>
              </a:spcAft>
              <a:buSzPts val="1100"/>
              <a:buNone/>
            </a:pPr>
            <a:r>
              <a:rPr lang="en"/>
              <a:t>Distribution: Is limited to updating a single environment.</a:t>
            </a:r>
            <a:endParaRPr dirty="0"/>
          </a:p>
          <a:p>
            <a:pPr marL="0" lvl="0" indent="0" algn="l" rtl="0">
              <a:lnSpc>
                <a:spcPct val="100000"/>
              </a:lnSpc>
              <a:spcBef>
                <a:spcPts val="0"/>
              </a:spcBef>
              <a:spcAft>
                <a:spcPts val="0"/>
              </a:spcAft>
              <a:buSzPts val="1100"/>
              <a:buNone/>
            </a:pPr>
            <a:r>
              <a:rPr lang="en"/>
              <a:t>Forensics: Interpretation of test results is direct and clear.</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a:t>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c1f96913a_1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c1f96913a_1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Briefly introduce everyone to what Kubernetes is and what it can do.</a:t>
            </a:r>
            <a:endParaRPr sz="1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270d1334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270d1334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Describe traditional vs. Kubernetes deployment solutions.</a:t>
            </a:r>
            <a:br>
              <a:rPr lang="en" sz="1400"/>
            </a:br>
            <a:br>
              <a:rPr lang="en" sz="1400"/>
            </a:br>
            <a:r>
              <a:rPr lang="en" sz="1400"/>
              <a:t>We will see shortly why using a traditional environment listed here is not a good fit for iRODS testing.</a:t>
            </a:r>
            <a:endParaRPr sz="14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1a6c3630d9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1a6c3630d9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Description of the </a:t>
            </a:r>
            <a:r>
              <a:rPr lang="en" sz="1500">
                <a:solidFill>
                  <a:schemeClr val="dk1"/>
                </a:solidFill>
              </a:rPr>
              <a:t>iRODS </a:t>
            </a:r>
            <a:r>
              <a:rPr lang="en" sz="1400"/>
              <a:t>Kubernetes operation environments and deployment approach.</a:t>
            </a:r>
            <a:endParaRPr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a6c3630d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1a6c3630d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List of Kubernetes </a:t>
            </a:r>
            <a:r>
              <a:rPr lang="en" sz="1500">
                <a:solidFill>
                  <a:schemeClr val="dk1"/>
                </a:solidFill>
              </a:rPr>
              <a:t>iRODS </a:t>
            </a:r>
            <a:r>
              <a:rPr lang="en" sz="1400"/>
              <a:t>supporting services.</a:t>
            </a:r>
            <a:endParaRPr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dbf2756a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dbf2756a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List of the job supervisor features.</a:t>
            </a:r>
            <a:endParaRPr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1a6c3630d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1a6c3630d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High-level workflow processing of the job supervisor.</a:t>
            </a:r>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100"/>
              <a:buFont typeface="Montserrat"/>
              <a:buNone/>
              <a:defRPr sz="4100" b="1">
                <a:latin typeface="Montserrat"/>
                <a:ea typeface="Montserrat"/>
                <a:cs typeface="Montserrat"/>
                <a:sym typeface="Montserrat"/>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31900" y="1539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Font typeface="Montserrat"/>
              <a:buNone/>
              <a:defRPr>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 name="Google Shape;15;p3"/>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31900" y="1539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400"/>
              <a:buFont typeface="Montserrat"/>
              <a:buNone/>
              <a:defRPr sz="2400">
                <a:latin typeface="Montserrat"/>
                <a:ea typeface="Montserrat"/>
                <a:cs typeface="Montserrat"/>
                <a:sym typeface="Montserrat"/>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166150" y="792900"/>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Font typeface="Montserrat"/>
              <a:buNone/>
              <a:defRPr sz="3600" b="1">
                <a:latin typeface="Montserrat"/>
                <a:ea typeface="Montserrat"/>
                <a:cs typeface="Montserrat"/>
                <a:sym typeface="Montserrat"/>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22" name="Google Shape;22;p5"/>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31900" y="1539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5" name="Google Shape;25;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7" name="Google Shape;27;p6"/>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30" name="Google Shape;30;p7"/>
          <p:cNvSpPr txBox="1">
            <a:spLocks noGrp="1"/>
          </p:cNvSpPr>
          <p:nvPr>
            <p:ph type="title"/>
          </p:nvPr>
        </p:nvSpPr>
        <p:spPr>
          <a:xfrm>
            <a:off x="151925" y="1233175"/>
            <a:ext cx="42918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rtl="0">
              <a:lnSpc>
                <a:spcPct val="100000"/>
              </a:lnSpc>
              <a:spcBef>
                <a:spcPts val="0"/>
              </a:spcBef>
              <a:spcAft>
                <a:spcPts val="0"/>
              </a:spcAft>
              <a:buSzPts val="3800"/>
              <a:buNone/>
              <a:defRPr sz="3800"/>
            </a:lvl2pPr>
            <a:lvl3pPr lvl="2" algn="ctr" rtl="0">
              <a:lnSpc>
                <a:spcPct val="100000"/>
              </a:lnSpc>
              <a:spcBef>
                <a:spcPts val="0"/>
              </a:spcBef>
              <a:spcAft>
                <a:spcPts val="0"/>
              </a:spcAft>
              <a:buSzPts val="3800"/>
              <a:buNone/>
              <a:defRPr sz="3800"/>
            </a:lvl3pPr>
            <a:lvl4pPr lvl="3" algn="ctr" rtl="0">
              <a:lnSpc>
                <a:spcPct val="100000"/>
              </a:lnSpc>
              <a:spcBef>
                <a:spcPts val="0"/>
              </a:spcBef>
              <a:spcAft>
                <a:spcPts val="0"/>
              </a:spcAft>
              <a:buSzPts val="3800"/>
              <a:buNone/>
              <a:defRPr sz="3800"/>
            </a:lvl4pPr>
            <a:lvl5pPr lvl="4" algn="ctr" rtl="0">
              <a:lnSpc>
                <a:spcPct val="100000"/>
              </a:lnSpc>
              <a:spcBef>
                <a:spcPts val="0"/>
              </a:spcBef>
              <a:spcAft>
                <a:spcPts val="0"/>
              </a:spcAft>
              <a:buSzPts val="3800"/>
              <a:buNone/>
              <a:defRPr sz="3800"/>
            </a:lvl5pPr>
            <a:lvl6pPr lvl="5" algn="ctr" rtl="0">
              <a:lnSpc>
                <a:spcPct val="100000"/>
              </a:lnSpc>
              <a:spcBef>
                <a:spcPts val="0"/>
              </a:spcBef>
              <a:spcAft>
                <a:spcPts val="0"/>
              </a:spcAft>
              <a:buSzPts val="3800"/>
              <a:buNone/>
              <a:defRPr sz="3800"/>
            </a:lvl6pPr>
            <a:lvl7pPr lvl="6" algn="ctr" rtl="0">
              <a:lnSpc>
                <a:spcPct val="100000"/>
              </a:lnSpc>
              <a:spcBef>
                <a:spcPts val="0"/>
              </a:spcBef>
              <a:spcAft>
                <a:spcPts val="0"/>
              </a:spcAft>
              <a:buSzPts val="3800"/>
              <a:buNone/>
              <a:defRPr sz="3800"/>
            </a:lvl7pPr>
            <a:lvl8pPr lvl="7" algn="ctr" rtl="0">
              <a:lnSpc>
                <a:spcPct val="100000"/>
              </a:lnSpc>
              <a:spcBef>
                <a:spcPts val="0"/>
              </a:spcBef>
              <a:spcAft>
                <a:spcPts val="0"/>
              </a:spcAft>
              <a:buSzPts val="3800"/>
              <a:buNone/>
              <a:defRPr sz="3800"/>
            </a:lvl8pPr>
            <a:lvl9pPr lvl="8" algn="ctr" rtl="0">
              <a:lnSpc>
                <a:spcPct val="100000"/>
              </a:lnSpc>
              <a:spcBef>
                <a:spcPts val="0"/>
              </a:spcBef>
              <a:spcAft>
                <a:spcPts val="0"/>
              </a:spcAft>
              <a:buSzPts val="3800"/>
              <a:buNone/>
              <a:defRPr sz="3800"/>
            </a:lvl9pPr>
          </a:lstStyle>
          <a:p>
            <a:endParaRPr/>
          </a:p>
        </p:txBody>
      </p:sp>
      <p:sp>
        <p:nvSpPr>
          <p:cNvPr id="31" name="Google Shape;31;p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 name="Google Shape;32;p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33" name="Google Shape;33;p7"/>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4"/>
        <p:cNvGrpSpPr/>
        <p:nvPr/>
      </p:nvGrpSpPr>
      <p:grpSpPr>
        <a:xfrm>
          <a:off x="0" y="0"/>
          <a:ext cx="0" cy="0"/>
          <a:chOff x="0" y="0"/>
          <a:chExt cx="0" cy="0"/>
        </a:xfrm>
      </p:grpSpPr>
      <p:sp>
        <p:nvSpPr>
          <p:cNvPr id="35" name="Google Shape;35;p8"/>
          <p:cNvSpPr/>
          <p:nvPr/>
        </p:nvSpPr>
        <p:spPr>
          <a:xfrm>
            <a:off x="0" y="4717613"/>
            <a:ext cx="9144000" cy="426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36" name="Google Shape;36;p8"/>
          <p:cNvCxnSpPr/>
          <p:nvPr/>
        </p:nvCxnSpPr>
        <p:spPr>
          <a:xfrm>
            <a:off x="0" y="4717613"/>
            <a:ext cx="9144000" cy="0"/>
          </a:xfrm>
          <a:prstGeom prst="straightConnector1">
            <a:avLst/>
          </a:prstGeom>
          <a:noFill/>
          <a:ln w="12700" cap="flat" cmpd="sng">
            <a:solidFill>
              <a:schemeClr val="accent1"/>
            </a:solidFill>
            <a:prstDash val="solid"/>
            <a:miter lim="800000"/>
            <a:headEnd type="none" w="sm" len="sm"/>
            <a:tailEnd type="none" w="sm" len="sm"/>
          </a:ln>
        </p:spPr>
      </p:cxnSp>
      <p:pic>
        <p:nvPicPr>
          <p:cNvPr id="37" name="Google Shape;37;p8"/>
          <p:cNvPicPr preferRelativeResize="0"/>
          <p:nvPr/>
        </p:nvPicPr>
        <p:blipFill rotWithShape="1">
          <a:blip r:embed="rId2">
            <a:alphaModFix/>
          </a:blip>
          <a:srcRect/>
          <a:stretch/>
        </p:blipFill>
        <p:spPr>
          <a:xfrm>
            <a:off x="345852" y="4752426"/>
            <a:ext cx="886561" cy="330546"/>
          </a:xfrm>
          <a:prstGeom prst="rect">
            <a:avLst/>
          </a:prstGeom>
          <a:noFill/>
          <a:ln>
            <a:noFill/>
          </a:ln>
        </p:spPr>
      </p:pic>
      <p:pic>
        <p:nvPicPr>
          <p:cNvPr id="38" name="Google Shape;38;p8"/>
          <p:cNvPicPr preferRelativeResize="0"/>
          <p:nvPr/>
        </p:nvPicPr>
        <p:blipFill rotWithShape="1">
          <a:blip r:embed="rId3">
            <a:alphaModFix/>
          </a:blip>
          <a:srcRect/>
          <a:stretch/>
        </p:blipFill>
        <p:spPr>
          <a:xfrm>
            <a:off x="1165787" y="4983479"/>
            <a:ext cx="1828801" cy="100562"/>
          </a:xfrm>
          <a:prstGeom prst="rect">
            <a:avLst/>
          </a:prstGeom>
          <a:noFill/>
          <a:ln>
            <a:noFill/>
          </a:ln>
        </p:spPr>
      </p:pic>
      <p:sp>
        <p:nvSpPr>
          <p:cNvPr id="39" name="Google Shape;39;p8"/>
          <p:cNvSpPr txBox="1">
            <a:spLocks noGrp="1"/>
          </p:cNvSpPr>
          <p:nvPr>
            <p:ph type="title"/>
          </p:nvPr>
        </p:nvSpPr>
        <p:spPr>
          <a:xfrm>
            <a:off x="228866" y="-74407"/>
            <a:ext cx="8675400" cy="8574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2"/>
              </a:buClr>
              <a:buSzPts val="2700"/>
              <a:buFont typeface="Calibri"/>
              <a:buNone/>
              <a:defRPr sz="2700" b="1">
                <a:solidFill>
                  <a:schemeClr val="dk2"/>
                </a:solidFill>
                <a:latin typeface="Calibri"/>
                <a:ea typeface="Calibri"/>
                <a:cs typeface="Calibri"/>
                <a:sym typeface="Calibri"/>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grpSp>
        <p:nvGrpSpPr>
          <p:cNvPr id="40" name="Google Shape;40;p8"/>
          <p:cNvGrpSpPr/>
          <p:nvPr/>
        </p:nvGrpSpPr>
        <p:grpSpPr>
          <a:xfrm>
            <a:off x="4740846" y="4387048"/>
            <a:ext cx="4406055" cy="284288"/>
            <a:chOff x="4722738" y="3759717"/>
            <a:chExt cx="4406055" cy="379051"/>
          </a:xfrm>
        </p:grpSpPr>
        <p:sp>
          <p:nvSpPr>
            <p:cNvPr id="41" name="Google Shape;41;p8"/>
            <p:cNvSpPr/>
            <p:nvPr/>
          </p:nvSpPr>
          <p:spPr>
            <a:xfrm>
              <a:off x="4722738" y="3759717"/>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42" name="Google Shape;42;p8"/>
            <p:cNvSpPr/>
            <p:nvPr/>
          </p:nvSpPr>
          <p:spPr>
            <a:xfrm>
              <a:off x="4820392" y="3857371"/>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43" name="Google Shape;43;p8"/>
            <p:cNvCxnSpPr/>
            <p:nvPr/>
          </p:nvCxnSpPr>
          <p:spPr>
            <a:xfrm rot="10800000">
              <a:off x="7581167" y="3910402"/>
              <a:ext cx="224400" cy="228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44" name="Google Shape;44;p8"/>
            <p:cNvCxnSpPr>
              <a:endCxn id="41" idx="6"/>
            </p:cNvCxnSpPr>
            <p:nvPr/>
          </p:nvCxnSpPr>
          <p:spPr>
            <a:xfrm flipH="1">
              <a:off x="5068938" y="3910317"/>
              <a:ext cx="2512200" cy="225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45" name="Google Shape;45;p8"/>
            <p:cNvCxnSpPr/>
            <p:nvPr/>
          </p:nvCxnSpPr>
          <p:spPr>
            <a:xfrm flipH="1">
              <a:off x="7805493" y="4137268"/>
              <a:ext cx="1323300" cy="15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46" name="Google Shape;46;p8"/>
          <p:cNvGrpSpPr/>
          <p:nvPr/>
        </p:nvGrpSpPr>
        <p:grpSpPr>
          <a:xfrm>
            <a:off x="7679185" y="1870558"/>
            <a:ext cx="1464600" cy="259650"/>
            <a:chOff x="7679185" y="2494077"/>
            <a:chExt cx="1464600" cy="346200"/>
          </a:xfrm>
        </p:grpSpPr>
        <p:sp>
          <p:nvSpPr>
            <p:cNvPr id="47" name="Google Shape;47;p8"/>
            <p:cNvSpPr/>
            <p:nvPr/>
          </p:nvSpPr>
          <p:spPr>
            <a:xfrm>
              <a:off x="7679185" y="2494077"/>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48" name="Google Shape;48;p8"/>
            <p:cNvSpPr/>
            <p:nvPr/>
          </p:nvSpPr>
          <p:spPr>
            <a:xfrm>
              <a:off x="7776839" y="2591731"/>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49" name="Google Shape;49;p8"/>
            <p:cNvCxnSpPr>
              <a:stCxn id="47" idx="6"/>
            </p:cNvCxnSpPr>
            <p:nvPr/>
          </p:nvCxnSpPr>
          <p:spPr>
            <a:xfrm rot="10800000" flipH="1">
              <a:off x="8025385" y="2660877"/>
              <a:ext cx="1118400" cy="63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50" name="Google Shape;50;p8"/>
          <p:cNvGrpSpPr/>
          <p:nvPr/>
        </p:nvGrpSpPr>
        <p:grpSpPr>
          <a:xfrm>
            <a:off x="7599288" y="2219705"/>
            <a:ext cx="1544601" cy="512748"/>
            <a:chOff x="7599285" y="2959606"/>
            <a:chExt cx="1544601" cy="683664"/>
          </a:xfrm>
        </p:grpSpPr>
        <p:sp>
          <p:nvSpPr>
            <p:cNvPr id="51" name="Google Shape;51;p8"/>
            <p:cNvSpPr/>
            <p:nvPr/>
          </p:nvSpPr>
          <p:spPr>
            <a:xfrm>
              <a:off x="7599285" y="2959606"/>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52" name="Google Shape;52;p8"/>
            <p:cNvCxnSpPr>
              <a:stCxn id="51" idx="6"/>
            </p:cNvCxnSpPr>
            <p:nvPr/>
          </p:nvCxnSpPr>
          <p:spPr>
            <a:xfrm>
              <a:off x="7750185" y="3035056"/>
              <a:ext cx="8346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53" name="Google Shape;53;p8"/>
            <p:cNvCxnSpPr/>
            <p:nvPr/>
          </p:nvCxnSpPr>
          <p:spPr>
            <a:xfrm>
              <a:off x="8581210" y="3035066"/>
              <a:ext cx="309900" cy="608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54" name="Google Shape;54;p8"/>
            <p:cNvCxnSpPr/>
            <p:nvPr/>
          </p:nvCxnSpPr>
          <p:spPr>
            <a:xfrm rot="10800000" flipH="1">
              <a:off x="8890986" y="3639970"/>
              <a:ext cx="252900" cy="33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55" name="Google Shape;55;p8"/>
          <p:cNvGrpSpPr/>
          <p:nvPr/>
        </p:nvGrpSpPr>
        <p:grpSpPr>
          <a:xfrm>
            <a:off x="7044435" y="2402969"/>
            <a:ext cx="2099615" cy="419520"/>
            <a:chOff x="7044431" y="3203958"/>
            <a:chExt cx="2099615" cy="559360"/>
          </a:xfrm>
        </p:grpSpPr>
        <p:sp>
          <p:nvSpPr>
            <p:cNvPr id="56" name="Google Shape;56;p8"/>
            <p:cNvSpPr/>
            <p:nvPr/>
          </p:nvSpPr>
          <p:spPr>
            <a:xfrm>
              <a:off x="7044431" y="3203958"/>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57" name="Google Shape;57;p8"/>
            <p:cNvCxnSpPr>
              <a:stCxn id="56" idx="6"/>
            </p:cNvCxnSpPr>
            <p:nvPr/>
          </p:nvCxnSpPr>
          <p:spPr>
            <a:xfrm>
              <a:off x="7195331" y="3279408"/>
              <a:ext cx="1202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58" name="Google Shape;58;p8"/>
            <p:cNvCxnSpPr/>
            <p:nvPr/>
          </p:nvCxnSpPr>
          <p:spPr>
            <a:xfrm>
              <a:off x="8393284" y="3279418"/>
              <a:ext cx="352500" cy="4839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59" name="Google Shape;59;p8"/>
            <p:cNvCxnSpPr/>
            <p:nvPr/>
          </p:nvCxnSpPr>
          <p:spPr>
            <a:xfrm>
              <a:off x="8737846" y="3759561"/>
              <a:ext cx="4062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60" name="Google Shape;60;p8"/>
          <p:cNvGrpSpPr/>
          <p:nvPr/>
        </p:nvGrpSpPr>
        <p:grpSpPr>
          <a:xfrm>
            <a:off x="7694851" y="2630571"/>
            <a:ext cx="1449902" cy="362517"/>
            <a:chOff x="7676748" y="3507428"/>
            <a:chExt cx="1449902" cy="483356"/>
          </a:xfrm>
        </p:grpSpPr>
        <p:sp>
          <p:nvSpPr>
            <p:cNvPr id="61" name="Google Shape;61;p8"/>
            <p:cNvSpPr/>
            <p:nvPr/>
          </p:nvSpPr>
          <p:spPr>
            <a:xfrm>
              <a:off x="7676748" y="3507428"/>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62" name="Google Shape;62;p8"/>
            <p:cNvCxnSpPr/>
            <p:nvPr/>
          </p:nvCxnSpPr>
          <p:spPr>
            <a:xfrm rot="10800000">
              <a:off x="8620550" y="3988485"/>
              <a:ext cx="506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63" name="Google Shape;63;p8"/>
            <p:cNvCxnSpPr/>
            <p:nvPr/>
          </p:nvCxnSpPr>
          <p:spPr>
            <a:xfrm rot="10800000">
              <a:off x="8431074" y="3800584"/>
              <a:ext cx="195600" cy="1902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64" name="Google Shape;64;p8"/>
            <p:cNvCxnSpPr/>
            <p:nvPr/>
          </p:nvCxnSpPr>
          <p:spPr>
            <a:xfrm rot="10800000">
              <a:off x="7962892" y="3803511"/>
              <a:ext cx="4713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65" name="Google Shape;65;p8"/>
            <p:cNvCxnSpPr>
              <a:endCxn id="61" idx="5"/>
            </p:cNvCxnSpPr>
            <p:nvPr/>
          </p:nvCxnSpPr>
          <p:spPr>
            <a:xfrm rot="10800000">
              <a:off x="7805549" y="3636229"/>
              <a:ext cx="164700" cy="1677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66" name="Google Shape;66;p8"/>
          <p:cNvGrpSpPr/>
          <p:nvPr/>
        </p:nvGrpSpPr>
        <p:grpSpPr>
          <a:xfrm>
            <a:off x="6510234" y="2602616"/>
            <a:ext cx="2636668" cy="501460"/>
            <a:chOff x="6492125" y="3470155"/>
            <a:chExt cx="2636668" cy="668613"/>
          </a:xfrm>
        </p:grpSpPr>
        <p:sp>
          <p:nvSpPr>
            <p:cNvPr id="67" name="Google Shape;67;p8"/>
            <p:cNvSpPr/>
            <p:nvPr/>
          </p:nvSpPr>
          <p:spPr>
            <a:xfrm>
              <a:off x="6492125" y="3470155"/>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68" name="Google Shape;68;p8"/>
            <p:cNvSpPr/>
            <p:nvPr/>
          </p:nvSpPr>
          <p:spPr>
            <a:xfrm>
              <a:off x="6589779" y="3567809"/>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69" name="Google Shape;69;p8"/>
            <p:cNvCxnSpPr/>
            <p:nvPr/>
          </p:nvCxnSpPr>
          <p:spPr>
            <a:xfrm rot="10800000">
              <a:off x="7379566" y="3633201"/>
              <a:ext cx="426000" cy="5055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70" name="Google Shape;70;p8"/>
            <p:cNvCxnSpPr>
              <a:endCxn id="67" idx="6"/>
            </p:cNvCxnSpPr>
            <p:nvPr/>
          </p:nvCxnSpPr>
          <p:spPr>
            <a:xfrm flipH="1">
              <a:off x="6838325" y="3633355"/>
              <a:ext cx="548100" cy="99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71" name="Google Shape;71;p8"/>
            <p:cNvCxnSpPr/>
            <p:nvPr/>
          </p:nvCxnSpPr>
          <p:spPr>
            <a:xfrm flipH="1">
              <a:off x="7805493" y="4137268"/>
              <a:ext cx="1323300" cy="15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72" name="Google Shape;72;p8"/>
          <p:cNvGrpSpPr/>
          <p:nvPr/>
        </p:nvGrpSpPr>
        <p:grpSpPr>
          <a:xfrm>
            <a:off x="6485140" y="3150782"/>
            <a:ext cx="2658724" cy="884719"/>
            <a:chOff x="6485138" y="4201042"/>
            <a:chExt cx="2658724" cy="1179625"/>
          </a:xfrm>
        </p:grpSpPr>
        <p:sp>
          <p:nvSpPr>
            <p:cNvPr id="73" name="Google Shape;73;p8"/>
            <p:cNvSpPr/>
            <p:nvPr/>
          </p:nvSpPr>
          <p:spPr>
            <a:xfrm>
              <a:off x="6485138" y="4201042"/>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4" name="Google Shape;74;p8"/>
            <p:cNvSpPr/>
            <p:nvPr/>
          </p:nvSpPr>
          <p:spPr>
            <a:xfrm>
              <a:off x="6582792" y="4298696"/>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75" name="Google Shape;75;p8"/>
            <p:cNvCxnSpPr>
              <a:stCxn id="73" idx="6"/>
            </p:cNvCxnSpPr>
            <p:nvPr/>
          </p:nvCxnSpPr>
          <p:spPr>
            <a:xfrm>
              <a:off x="6831338" y="4374142"/>
              <a:ext cx="11490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76" name="Google Shape;76;p8"/>
            <p:cNvCxnSpPr/>
            <p:nvPr/>
          </p:nvCxnSpPr>
          <p:spPr>
            <a:xfrm>
              <a:off x="8876262" y="5380315"/>
              <a:ext cx="2676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77" name="Google Shape;77;p8"/>
            <p:cNvCxnSpPr/>
            <p:nvPr/>
          </p:nvCxnSpPr>
          <p:spPr>
            <a:xfrm>
              <a:off x="7980972" y="4373267"/>
              <a:ext cx="895200" cy="10074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78" name="Google Shape;78;p8"/>
          <p:cNvGrpSpPr/>
          <p:nvPr/>
        </p:nvGrpSpPr>
        <p:grpSpPr>
          <a:xfrm>
            <a:off x="6400843" y="3502719"/>
            <a:ext cx="2743112" cy="644900"/>
            <a:chOff x="6400843" y="4670291"/>
            <a:chExt cx="2743112" cy="859866"/>
          </a:xfrm>
        </p:grpSpPr>
        <p:cxnSp>
          <p:nvCxnSpPr>
            <p:cNvPr id="79" name="Google Shape;79;p8"/>
            <p:cNvCxnSpPr>
              <a:stCxn id="80" idx="6"/>
            </p:cNvCxnSpPr>
            <p:nvPr/>
          </p:nvCxnSpPr>
          <p:spPr>
            <a:xfrm>
              <a:off x="6551743" y="4745741"/>
              <a:ext cx="8430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nvGrpSpPr>
            <p:cNvPr id="81" name="Google Shape;81;p8"/>
            <p:cNvGrpSpPr/>
            <p:nvPr/>
          </p:nvGrpSpPr>
          <p:grpSpPr>
            <a:xfrm>
              <a:off x="6400843" y="4670291"/>
              <a:ext cx="2743112" cy="859866"/>
              <a:chOff x="6400843" y="4670291"/>
              <a:chExt cx="2743112" cy="859866"/>
            </a:xfrm>
          </p:grpSpPr>
          <p:sp>
            <p:nvSpPr>
              <p:cNvPr id="80" name="Google Shape;80;p8"/>
              <p:cNvSpPr/>
              <p:nvPr/>
            </p:nvSpPr>
            <p:spPr>
              <a:xfrm>
                <a:off x="6400843" y="4670291"/>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82" name="Google Shape;82;p8"/>
              <p:cNvCxnSpPr/>
              <p:nvPr/>
            </p:nvCxnSpPr>
            <p:spPr>
              <a:xfrm>
                <a:off x="7386482" y="4745751"/>
                <a:ext cx="336000" cy="635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83" name="Google Shape;83;p8"/>
              <p:cNvCxnSpPr/>
              <p:nvPr/>
            </p:nvCxnSpPr>
            <p:spPr>
              <a:xfrm>
                <a:off x="7722576" y="5380757"/>
                <a:ext cx="6708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84" name="Google Shape;84;p8"/>
              <p:cNvCxnSpPr/>
              <p:nvPr/>
            </p:nvCxnSpPr>
            <p:spPr>
              <a:xfrm>
                <a:off x="8393284" y="5380757"/>
                <a:ext cx="347700" cy="1494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85" name="Google Shape;85;p8"/>
              <p:cNvCxnSpPr/>
              <p:nvPr/>
            </p:nvCxnSpPr>
            <p:spPr>
              <a:xfrm>
                <a:off x="8738955" y="5527177"/>
                <a:ext cx="4050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grpSp>
        <p:nvGrpSpPr>
          <p:cNvPr id="86" name="Google Shape;86;p8"/>
          <p:cNvGrpSpPr/>
          <p:nvPr/>
        </p:nvGrpSpPr>
        <p:grpSpPr>
          <a:xfrm>
            <a:off x="5849080" y="3716020"/>
            <a:ext cx="3295069" cy="577214"/>
            <a:chOff x="5849079" y="4954692"/>
            <a:chExt cx="3295069" cy="769619"/>
          </a:xfrm>
        </p:grpSpPr>
        <p:sp>
          <p:nvSpPr>
            <p:cNvPr id="87" name="Google Shape;87;p8"/>
            <p:cNvSpPr/>
            <p:nvPr/>
          </p:nvSpPr>
          <p:spPr>
            <a:xfrm>
              <a:off x="5849079" y="4954692"/>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88" name="Google Shape;88;p8"/>
            <p:cNvCxnSpPr>
              <a:stCxn id="87" idx="6"/>
            </p:cNvCxnSpPr>
            <p:nvPr/>
          </p:nvCxnSpPr>
          <p:spPr>
            <a:xfrm>
              <a:off x="5999979" y="5030142"/>
              <a:ext cx="11955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89" name="Google Shape;89;p8"/>
            <p:cNvCxnSpPr/>
            <p:nvPr/>
          </p:nvCxnSpPr>
          <p:spPr>
            <a:xfrm>
              <a:off x="7185255" y="5030152"/>
              <a:ext cx="414000" cy="4854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0" name="Google Shape;90;p8"/>
            <p:cNvCxnSpPr/>
            <p:nvPr/>
          </p:nvCxnSpPr>
          <p:spPr>
            <a:xfrm>
              <a:off x="7599285" y="5519660"/>
              <a:ext cx="6855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1" name="Google Shape;91;p8"/>
            <p:cNvCxnSpPr/>
            <p:nvPr/>
          </p:nvCxnSpPr>
          <p:spPr>
            <a:xfrm>
              <a:off x="8278426" y="5519659"/>
              <a:ext cx="522900" cy="2046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2" name="Google Shape;92;p8"/>
            <p:cNvCxnSpPr/>
            <p:nvPr/>
          </p:nvCxnSpPr>
          <p:spPr>
            <a:xfrm>
              <a:off x="8801248" y="5724311"/>
              <a:ext cx="3429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93" name="Google Shape;93;p8"/>
          <p:cNvGrpSpPr/>
          <p:nvPr/>
        </p:nvGrpSpPr>
        <p:grpSpPr>
          <a:xfrm>
            <a:off x="6435007" y="3922379"/>
            <a:ext cx="2709127" cy="536119"/>
            <a:chOff x="6435005" y="5229837"/>
            <a:chExt cx="2709127" cy="714826"/>
          </a:xfrm>
        </p:grpSpPr>
        <p:sp>
          <p:nvSpPr>
            <p:cNvPr id="94" name="Google Shape;94;p8"/>
            <p:cNvSpPr/>
            <p:nvPr/>
          </p:nvSpPr>
          <p:spPr>
            <a:xfrm>
              <a:off x="6435005" y="5229837"/>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95" name="Google Shape;95;p8"/>
            <p:cNvCxnSpPr>
              <a:stCxn id="94" idx="5"/>
            </p:cNvCxnSpPr>
            <p:nvPr/>
          </p:nvCxnSpPr>
          <p:spPr>
            <a:xfrm>
              <a:off x="6563806" y="5358638"/>
              <a:ext cx="209100" cy="174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6" name="Google Shape;96;p8"/>
            <p:cNvCxnSpPr/>
            <p:nvPr/>
          </p:nvCxnSpPr>
          <p:spPr>
            <a:xfrm>
              <a:off x="6773416" y="5532913"/>
              <a:ext cx="449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7" name="Google Shape;97;p8"/>
            <p:cNvCxnSpPr/>
            <p:nvPr/>
          </p:nvCxnSpPr>
          <p:spPr>
            <a:xfrm>
              <a:off x="7214871" y="5527192"/>
              <a:ext cx="202200" cy="225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8" name="Google Shape;98;p8"/>
            <p:cNvCxnSpPr/>
            <p:nvPr/>
          </p:nvCxnSpPr>
          <p:spPr>
            <a:xfrm rot="10800000" flipH="1">
              <a:off x="7413276" y="5738251"/>
              <a:ext cx="865200" cy="14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99" name="Google Shape;99;p8"/>
            <p:cNvCxnSpPr/>
            <p:nvPr/>
          </p:nvCxnSpPr>
          <p:spPr>
            <a:xfrm>
              <a:off x="8276610" y="5738331"/>
              <a:ext cx="522900" cy="2016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00" name="Google Shape;100;p8"/>
            <p:cNvCxnSpPr/>
            <p:nvPr/>
          </p:nvCxnSpPr>
          <p:spPr>
            <a:xfrm>
              <a:off x="8799432" y="5939863"/>
              <a:ext cx="344700" cy="48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101" name="Google Shape;101;p8"/>
          <p:cNvGrpSpPr/>
          <p:nvPr/>
        </p:nvGrpSpPr>
        <p:grpSpPr>
          <a:xfrm>
            <a:off x="5288220" y="3885045"/>
            <a:ext cx="3855858" cy="733297"/>
            <a:chOff x="5288219" y="5180059"/>
            <a:chExt cx="3855858" cy="977729"/>
          </a:xfrm>
        </p:grpSpPr>
        <p:sp>
          <p:nvSpPr>
            <p:cNvPr id="102" name="Google Shape;102;p8"/>
            <p:cNvSpPr/>
            <p:nvPr/>
          </p:nvSpPr>
          <p:spPr>
            <a:xfrm>
              <a:off x="5288219" y="5180059"/>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03" name="Google Shape;103;p8"/>
            <p:cNvSpPr/>
            <p:nvPr/>
          </p:nvSpPr>
          <p:spPr>
            <a:xfrm>
              <a:off x="5385873" y="5277713"/>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04" name="Google Shape;104;p8"/>
            <p:cNvCxnSpPr>
              <a:stCxn id="102" idx="6"/>
            </p:cNvCxnSpPr>
            <p:nvPr/>
          </p:nvCxnSpPr>
          <p:spPr>
            <a:xfrm>
              <a:off x="5634419" y="5353159"/>
              <a:ext cx="5280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05" name="Google Shape;105;p8"/>
            <p:cNvCxnSpPr/>
            <p:nvPr/>
          </p:nvCxnSpPr>
          <p:spPr>
            <a:xfrm>
              <a:off x="6162420" y="5353174"/>
              <a:ext cx="436800" cy="491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06" name="Google Shape;106;p8"/>
            <p:cNvCxnSpPr/>
            <p:nvPr/>
          </p:nvCxnSpPr>
          <p:spPr>
            <a:xfrm>
              <a:off x="6599239" y="5844158"/>
              <a:ext cx="1568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07" name="Google Shape;107;p8"/>
            <p:cNvCxnSpPr/>
            <p:nvPr/>
          </p:nvCxnSpPr>
          <p:spPr>
            <a:xfrm>
              <a:off x="8157717" y="5844158"/>
              <a:ext cx="539100" cy="3135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08" name="Google Shape;108;p8"/>
            <p:cNvCxnSpPr/>
            <p:nvPr/>
          </p:nvCxnSpPr>
          <p:spPr>
            <a:xfrm rot="10800000" flipH="1">
              <a:off x="8691977" y="6152688"/>
              <a:ext cx="452100" cy="5100"/>
            </a:xfrm>
            <a:prstGeom prst="straightConnector1">
              <a:avLst/>
            </a:prstGeom>
            <a:noFill/>
            <a:ln w="12700" cap="flat" cmpd="sng">
              <a:solidFill>
                <a:srgbClr val="E9EDF1">
                  <a:alpha val="74510"/>
                </a:srgbClr>
              </a:solidFill>
              <a:prstDash val="solid"/>
              <a:miter lim="800000"/>
              <a:headEnd type="none" w="sm" len="sm"/>
              <a:tailEnd type="none" w="sm" len="sm"/>
            </a:ln>
          </p:spPr>
        </p:cxnSp>
      </p:grpSp>
      <p:cxnSp>
        <p:nvCxnSpPr>
          <p:cNvPr id="109" name="Google Shape;109;p8"/>
          <p:cNvCxnSpPr/>
          <p:nvPr/>
        </p:nvCxnSpPr>
        <p:spPr>
          <a:xfrm>
            <a:off x="-10758" y="688331"/>
            <a:ext cx="9262200" cy="0"/>
          </a:xfrm>
          <a:prstGeom prst="straightConnector1">
            <a:avLst/>
          </a:prstGeom>
          <a:noFill/>
          <a:ln w="12700" cap="flat" cmpd="sng">
            <a:solidFill>
              <a:schemeClr val="accent1"/>
            </a:solidFill>
            <a:prstDash val="solid"/>
            <a:miter lim="800000"/>
            <a:headEnd type="none" w="sm" len="sm"/>
            <a:tailEnd type="none" w="sm" len="sm"/>
          </a:ln>
        </p:spPr>
      </p:cxnSp>
      <p:grpSp>
        <p:nvGrpSpPr>
          <p:cNvPr id="110" name="Google Shape;110;p8"/>
          <p:cNvGrpSpPr/>
          <p:nvPr/>
        </p:nvGrpSpPr>
        <p:grpSpPr>
          <a:xfrm>
            <a:off x="4740846" y="1461127"/>
            <a:ext cx="4406055" cy="284288"/>
            <a:chOff x="4722738" y="3759717"/>
            <a:chExt cx="4406055" cy="379051"/>
          </a:xfrm>
        </p:grpSpPr>
        <p:sp>
          <p:nvSpPr>
            <p:cNvPr id="111" name="Google Shape;111;p8"/>
            <p:cNvSpPr/>
            <p:nvPr/>
          </p:nvSpPr>
          <p:spPr>
            <a:xfrm>
              <a:off x="4722738" y="3759717"/>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8"/>
            <p:cNvSpPr/>
            <p:nvPr/>
          </p:nvSpPr>
          <p:spPr>
            <a:xfrm>
              <a:off x="4820392" y="3857371"/>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13" name="Google Shape;113;p8"/>
            <p:cNvCxnSpPr/>
            <p:nvPr/>
          </p:nvCxnSpPr>
          <p:spPr>
            <a:xfrm rot="10800000">
              <a:off x="7581167" y="3910402"/>
              <a:ext cx="224400" cy="228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14" name="Google Shape;114;p8"/>
            <p:cNvCxnSpPr>
              <a:endCxn id="111" idx="6"/>
            </p:cNvCxnSpPr>
            <p:nvPr/>
          </p:nvCxnSpPr>
          <p:spPr>
            <a:xfrm flipH="1">
              <a:off x="5068938" y="3910317"/>
              <a:ext cx="2512200" cy="225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15" name="Google Shape;115;p8"/>
            <p:cNvCxnSpPr/>
            <p:nvPr/>
          </p:nvCxnSpPr>
          <p:spPr>
            <a:xfrm flipH="1">
              <a:off x="7805493" y="4137268"/>
              <a:ext cx="1323300" cy="15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116" name="Google Shape;116;p8"/>
          <p:cNvGrpSpPr/>
          <p:nvPr/>
        </p:nvGrpSpPr>
        <p:grpSpPr>
          <a:xfrm>
            <a:off x="6400843" y="708837"/>
            <a:ext cx="2743112" cy="512860"/>
            <a:chOff x="6400843" y="4846344"/>
            <a:chExt cx="2743112" cy="683813"/>
          </a:xfrm>
        </p:grpSpPr>
        <p:cxnSp>
          <p:nvCxnSpPr>
            <p:cNvPr id="117" name="Google Shape;117;p8"/>
            <p:cNvCxnSpPr>
              <a:stCxn id="118" idx="6"/>
            </p:cNvCxnSpPr>
            <p:nvPr/>
          </p:nvCxnSpPr>
          <p:spPr>
            <a:xfrm>
              <a:off x="6551743" y="4921794"/>
              <a:ext cx="8430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nvGrpSpPr>
            <p:cNvPr id="119" name="Google Shape;119;p8"/>
            <p:cNvGrpSpPr/>
            <p:nvPr/>
          </p:nvGrpSpPr>
          <p:grpSpPr>
            <a:xfrm>
              <a:off x="6400843" y="4846344"/>
              <a:ext cx="2743112" cy="683813"/>
              <a:chOff x="6400843" y="4846344"/>
              <a:chExt cx="2743112" cy="683813"/>
            </a:xfrm>
          </p:grpSpPr>
          <p:sp>
            <p:nvSpPr>
              <p:cNvPr id="118" name="Google Shape;118;p8"/>
              <p:cNvSpPr/>
              <p:nvPr/>
            </p:nvSpPr>
            <p:spPr>
              <a:xfrm>
                <a:off x="6400843" y="4846344"/>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20" name="Google Shape;120;p8"/>
              <p:cNvCxnSpPr/>
              <p:nvPr/>
            </p:nvCxnSpPr>
            <p:spPr>
              <a:xfrm>
                <a:off x="7379924" y="4921804"/>
                <a:ext cx="342600" cy="4590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1" name="Google Shape;121;p8"/>
              <p:cNvCxnSpPr/>
              <p:nvPr/>
            </p:nvCxnSpPr>
            <p:spPr>
              <a:xfrm>
                <a:off x="7722576" y="5380757"/>
                <a:ext cx="6708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2" name="Google Shape;122;p8"/>
              <p:cNvCxnSpPr/>
              <p:nvPr/>
            </p:nvCxnSpPr>
            <p:spPr>
              <a:xfrm>
                <a:off x="8393284" y="5380757"/>
                <a:ext cx="347700" cy="1494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3" name="Google Shape;123;p8"/>
              <p:cNvCxnSpPr/>
              <p:nvPr/>
            </p:nvCxnSpPr>
            <p:spPr>
              <a:xfrm>
                <a:off x="8738955" y="5527177"/>
                <a:ext cx="4050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grpSp>
        <p:nvGrpSpPr>
          <p:cNvPr id="124" name="Google Shape;124;p8"/>
          <p:cNvGrpSpPr/>
          <p:nvPr/>
        </p:nvGrpSpPr>
        <p:grpSpPr>
          <a:xfrm>
            <a:off x="5849080" y="790099"/>
            <a:ext cx="3295069" cy="577214"/>
            <a:chOff x="5849079" y="4954692"/>
            <a:chExt cx="3295069" cy="769619"/>
          </a:xfrm>
        </p:grpSpPr>
        <p:sp>
          <p:nvSpPr>
            <p:cNvPr id="125" name="Google Shape;125;p8"/>
            <p:cNvSpPr/>
            <p:nvPr/>
          </p:nvSpPr>
          <p:spPr>
            <a:xfrm>
              <a:off x="5849079" y="4954692"/>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26" name="Google Shape;126;p8"/>
            <p:cNvCxnSpPr>
              <a:stCxn id="125" idx="6"/>
            </p:cNvCxnSpPr>
            <p:nvPr/>
          </p:nvCxnSpPr>
          <p:spPr>
            <a:xfrm>
              <a:off x="5999979" y="5030142"/>
              <a:ext cx="11955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7" name="Google Shape;127;p8"/>
            <p:cNvCxnSpPr/>
            <p:nvPr/>
          </p:nvCxnSpPr>
          <p:spPr>
            <a:xfrm>
              <a:off x="7185255" y="5030152"/>
              <a:ext cx="414000" cy="4854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8" name="Google Shape;128;p8"/>
            <p:cNvCxnSpPr/>
            <p:nvPr/>
          </p:nvCxnSpPr>
          <p:spPr>
            <a:xfrm>
              <a:off x="7599285" y="5519660"/>
              <a:ext cx="6855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29" name="Google Shape;129;p8"/>
            <p:cNvCxnSpPr/>
            <p:nvPr/>
          </p:nvCxnSpPr>
          <p:spPr>
            <a:xfrm>
              <a:off x="8278426" y="5519659"/>
              <a:ext cx="522900" cy="2046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0" name="Google Shape;130;p8"/>
            <p:cNvCxnSpPr/>
            <p:nvPr/>
          </p:nvCxnSpPr>
          <p:spPr>
            <a:xfrm>
              <a:off x="8801248" y="5724311"/>
              <a:ext cx="342900" cy="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131" name="Google Shape;131;p8"/>
          <p:cNvGrpSpPr/>
          <p:nvPr/>
        </p:nvGrpSpPr>
        <p:grpSpPr>
          <a:xfrm>
            <a:off x="6435007" y="996458"/>
            <a:ext cx="2709127" cy="536119"/>
            <a:chOff x="6435005" y="5229837"/>
            <a:chExt cx="2709127" cy="714826"/>
          </a:xfrm>
        </p:grpSpPr>
        <p:sp>
          <p:nvSpPr>
            <p:cNvPr id="132" name="Google Shape;132;p8"/>
            <p:cNvSpPr/>
            <p:nvPr/>
          </p:nvSpPr>
          <p:spPr>
            <a:xfrm>
              <a:off x="6435005" y="5229837"/>
              <a:ext cx="150900" cy="1509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33" name="Google Shape;133;p8"/>
            <p:cNvCxnSpPr>
              <a:stCxn id="132" idx="5"/>
            </p:cNvCxnSpPr>
            <p:nvPr/>
          </p:nvCxnSpPr>
          <p:spPr>
            <a:xfrm>
              <a:off x="6563806" y="5358638"/>
              <a:ext cx="209100" cy="174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4" name="Google Shape;134;p8"/>
            <p:cNvCxnSpPr/>
            <p:nvPr/>
          </p:nvCxnSpPr>
          <p:spPr>
            <a:xfrm>
              <a:off x="6773416" y="5532913"/>
              <a:ext cx="449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5" name="Google Shape;135;p8"/>
            <p:cNvCxnSpPr/>
            <p:nvPr/>
          </p:nvCxnSpPr>
          <p:spPr>
            <a:xfrm>
              <a:off x="7214871" y="5527192"/>
              <a:ext cx="202200" cy="2253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6" name="Google Shape;136;p8"/>
            <p:cNvCxnSpPr/>
            <p:nvPr/>
          </p:nvCxnSpPr>
          <p:spPr>
            <a:xfrm rot="10800000" flipH="1">
              <a:off x="7413276" y="5738251"/>
              <a:ext cx="865200" cy="14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7" name="Google Shape;137;p8"/>
            <p:cNvCxnSpPr/>
            <p:nvPr/>
          </p:nvCxnSpPr>
          <p:spPr>
            <a:xfrm>
              <a:off x="8276610" y="5738331"/>
              <a:ext cx="522900" cy="2016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38" name="Google Shape;138;p8"/>
            <p:cNvCxnSpPr/>
            <p:nvPr/>
          </p:nvCxnSpPr>
          <p:spPr>
            <a:xfrm>
              <a:off x="8799432" y="5939863"/>
              <a:ext cx="344700" cy="48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139" name="Google Shape;139;p8"/>
          <p:cNvGrpSpPr/>
          <p:nvPr/>
        </p:nvGrpSpPr>
        <p:grpSpPr>
          <a:xfrm>
            <a:off x="5288220" y="959124"/>
            <a:ext cx="3855858" cy="733297"/>
            <a:chOff x="5288219" y="5180059"/>
            <a:chExt cx="3855858" cy="977729"/>
          </a:xfrm>
        </p:grpSpPr>
        <p:sp>
          <p:nvSpPr>
            <p:cNvPr id="140" name="Google Shape;140;p8"/>
            <p:cNvSpPr/>
            <p:nvPr/>
          </p:nvSpPr>
          <p:spPr>
            <a:xfrm>
              <a:off x="5288219" y="5180059"/>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1" name="Google Shape;141;p8"/>
            <p:cNvSpPr/>
            <p:nvPr/>
          </p:nvSpPr>
          <p:spPr>
            <a:xfrm>
              <a:off x="5385873" y="5277713"/>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42" name="Google Shape;142;p8"/>
            <p:cNvCxnSpPr>
              <a:stCxn id="140" idx="6"/>
            </p:cNvCxnSpPr>
            <p:nvPr/>
          </p:nvCxnSpPr>
          <p:spPr>
            <a:xfrm>
              <a:off x="5634419" y="5353159"/>
              <a:ext cx="5280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43" name="Google Shape;143;p8"/>
            <p:cNvCxnSpPr/>
            <p:nvPr/>
          </p:nvCxnSpPr>
          <p:spPr>
            <a:xfrm>
              <a:off x="6162420" y="5353174"/>
              <a:ext cx="436800" cy="4911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44" name="Google Shape;144;p8"/>
            <p:cNvCxnSpPr/>
            <p:nvPr/>
          </p:nvCxnSpPr>
          <p:spPr>
            <a:xfrm>
              <a:off x="6599239" y="5844158"/>
              <a:ext cx="1568100" cy="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45" name="Google Shape;145;p8"/>
            <p:cNvCxnSpPr/>
            <p:nvPr/>
          </p:nvCxnSpPr>
          <p:spPr>
            <a:xfrm>
              <a:off x="8157717" y="5844158"/>
              <a:ext cx="539100" cy="313500"/>
            </a:xfrm>
            <a:prstGeom prst="straightConnector1">
              <a:avLst/>
            </a:prstGeom>
            <a:noFill/>
            <a:ln w="12700" cap="flat" cmpd="sng">
              <a:solidFill>
                <a:srgbClr val="E9EDF1">
                  <a:alpha val="74510"/>
                </a:srgbClr>
              </a:solidFill>
              <a:prstDash val="solid"/>
              <a:miter lim="800000"/>
              <a:headEnd type="none" w="sm" len="sm"/>
              <a:tailEnd type="none" w="sm" len="sm"/>
            </a:ln>
          </p:spPr>
        </p:cxnSp>
        <p:cxnSp>
          <p:nvCxnSpPr>
            <p:cNvPr id="146" name="Google Shape;146;p8"/>
            <p:cNvCxnSpPr/>
            <p:nvPr/>
          </p:nvCxnSpPr>
          <p:spPr>
            <a:xfrm rot="10800000" flipH="1">
              <a:off x="8691977" y="6152688"/>
              <a:ext cx="452100" cy="5100"/>
            </a:xfrm>
            <a:prstGeom prst="straightConnector1">
              <a:avLst/>
            </a:prstGeom>
            <a:noFill/>
            <a:ln w="12700" cap="flat" cmpd="sng">
              <a:solidFill>
                <a:srgbClr val="E9EDF1">
                  <a:alpha val="74510"/>
                </a:srgbClr>
              </a:solidFill>
              <a:prstDash val="solid"/>
              <a:miter lim="800000"/>
              <a:headEnd type="none" w="sm" len="sm"/>
              <a:tailEnd type="none" w="sm" len="sm"/>
            </a:ln>
          </p:spPr>
        </p:cxnSp>
      </p:grpSp>
      <p:grpSp>
        <p:nvGrpSpPr>
          <p:cNvPr id="147" name="Google Shape;147;p8"/>
          <p:cNvGrpSpPr/>
          <p:nvPr/>
        </p:nvGrpSpPr>
        <p:grpSpPr>
          <a:xfrm>
            <a:off x="7679185" y="748294"/>
            <a:ext cx="1464600" cy="259650"/>
            <a:chOff x="7679185" y="2494077"/>
            <a:chExt cx="1464600" cy="346200"/>
          </a:xfrm>
        </p:grpSpPr>
        <p:sp>
          <p:nvSpPr>
            <p:cNvPr id="148" name="Google Shape;148;p8"/>
            <p:cNvSpPr/>
            <p:nvPr/>
          </p:nvSpPr>
          <p:spPr>
            <a:xfrm>
              <a:off x="7679185" y="2494077"/>
              <a:ext cx="346200" cy="346200"/>
            </a:xfrm>
            <a:prstGeom prst="ellipse">
              <a:avLst/>
            </a:prstGeom>
            <a:no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9" name="Google Shape;149;p8"/>
            <p:cNvSpPr/>
            <p:nvPr/>
          </p:nvSpPr>
          <p:spPr>
            <a:xfrm>
              <a:off x="7776839" y="2591731"/>
              <a:ext cx="150900" cy="150900"/>
            </a:xfrm>
            <a:prstGeom prst="ellipse">
              <a:avLst/>
            </a:prstGeom>
            <a:solidFill>
              <a:srgbClr val="F2F2F2"/>
            </a:solidFill>
            <a:ln w="12700" cap="flat" cmpd="sng">
              <a:solidFill>
                <a:srgbClr val="E9EDF1">
                  <a:alpha val="7451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cxnSp>
          <p:nvCxnSpPr>
            <p:cNvPr id="150" name="Google Shape;150;p8"/>
            <p:cNvCxnSpPr>
              <a:stCxn id="148" idx="6"/>
            </p:cNvCxnSpPr>
            <p:nvPr/>
          </p:nvCxnSpPr>
          <p:spPr>
            <a:xfrm rot="10800000" flipH="1">
              <a:off x="8025385" y="2660877"/>
              <a:ext cx="1118400" cy="6300"/>
            </a:xfrm>
            <a:prstGeom prst="straightConnector1">
              <a:avLst/>
            </a:prstGeom>
            <a:noFill/>
            <a:ln w="12700" cap="flat" cmpd="sng">
              <a:solidFill>
                <a:srgbClr val="E9EDF1">
                  <a:alpha val="74510"/>
                </a:srgbClr>
              </a:solidFill>
              <a:prstDash val="solid"/>
              <a:miter lim="800000"/>
              <a:headEnd type="none" w="sm" len="sm"/>
              <a:tailEnd type="none" w="sm" len="sm"/>
            </a:ln>
          </p:spPr>
        </p:cxnSp>
      </p:grpSp>
      <p:sp>
        <p:nvSpPr>
          <p:cNvPr id="151" name="Google Shape;151;p8"/>
          <p:cNvSpPr txBox="1"/>
          <p:nvPr/>
        </p:nvSpPr>
        <p:spPr>
          <a:xfrm>
            <a:off x="8696678" y="4923451"/>
            <a:ext cx="1054800" cy="1848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chemeClr val="dk2"/>
                </a:solidFill>
                <a:latin typeface="Calibri"/>
                <a:ea typeface="Calibri"/>
                <a:cs typeface="Calibri"/>
                <a:sym typeface="Calibri"/>
              </a:rPr>
              <a:t>‹#›</a:t>
            </a:fld>
            <a:endParaRPr sz="800" b="0" i="0" u="none" strike="noStrike" cap="none" dirty="0">
              <a:solidFill>
                <a:schemeClr val="dk2"/>
              </a:solidFill>
              <a:latin typeface="Calibri"/>
              <a:ea typeface="Calibri"/>
              <a:cs typeface="Calibri"/>
              <a:sym typeface="Calibri"/>
            </a:endParaRPr>
          </a:p>
        </p:txBody>
      </p:sp>
      <p:sp>
        <p:nvSpPr>
          <p:cNvPr id="152" name="Google Shape;152;p8"/>
          <p:cNvSpPr txBox="1">
            <a:spLocks noGrp="1"/>
          </p:cNvSpPr>
          <p:nvPr>
            <p:ph type="body" idx="1"/>
          </p:nvPr>
        </p:nvSpPr>
        <p:spPr>
          <a:xfrm>
            <a:off x="228599" y="817655"/>
            <a:ext cx="8675700" cy="3770100"/>
          </a:xfrm>
          <a:prstGeom prst="rect">
            <a:avLst/>
          </a:prstGeom>
          <a:noFill/>
          <a:ln>
            <a:noFill/>
          </a:ln>
        </p:spPr>
        <p:txBody>
          <a:bodyPr spcFirstLastPara="1" wrap="square" lIns="68575" tIns="34275" rIns="68575" bIns="34275" anchor="t" anchorCtr="0">
            <a:noAutofit/>
          </a:bodyPr>
          <a:lstStyle>
            <a:lvl1pPr marL="457200" lvl="0" indent="-342900" algn="l" rtl="0">
              <a:lnSpc>
                <a:spcPct val="90000"/>
              </a:lnSpc>
              <a:spcBef>
                <a:spcPts val="800"/>
              </a:spcBef>
              <a:spcAft>
                <a:spcPts val="0"/>
              </a:spcAft>
              <a:buClr>
                <a:schemeClr val="dk1"/>
              </a:buClr>
              <a:buSzPts val="1800"/>
              <a:buFont typeface="Calibri"/>
              <a:buChar char="•"/>
              <a:defRPr sz="1800">
                <a:solidFill>
                  <a:schemeClr val="dk1"/>
                </a:solidFill>
                <a:latin typeface="Calibri"/>
                <a:ea typeface="Calibri"/>
                <a:cs typeface="Calibri"/>
                <a:sym typeface="Calibri"/>
              </a:defRPr>
            </a:lvl1pPr>
            <a:lvl2pPr marL="914400" lvl="1" indent="-323850" algn="l" rtl="0">
              <a:lnSpc>
                <a:spcPct val="90000"/>
              </a:lnSpc>
              <a:spcBef>
                <a:spcPts val="1600"/>
              </a:spcBef>
              <a:spcAft>
                <a:spcPts val="0"/>
              </a:spcAft>
              <a:buClr>
                <a:schemeClr val="dk1"/>
              </a:buClr>
              <a:buSzPts val="1500"/>
              <a:buFont typeface="Calibri"/>
              <a:buChar char="•"/>
              <a:defRPr sz="1500">
                <a:latin typeface="Calibri"/>
                <a:ea typeface="Calibri"/>
                <a:cs typeface="Calibri"/>
                <a:sym typeface="Calibri"/>
              </a:defRPr>
            </a:lvl2pPr>
            <a:lvl3pPr marL="1371600" lvl="2" indent="-317500" algn="l" rtl="0">
              <a:lnSpc>
                <a:spcPct val="90000"/>
              </a:lnSpc>
              <a:spcBef>
                <a:spcPts val="1600"/>
              </a:spcBef>
              <a:spcAft>
                <a:spcPts val="0"/>
              </a:spcAft>
              <a:buClr>
                <a:schemeClr val="dk1"/>
              </a:buClr>
              <a:buSzPts val="1400"/>
              <a:buFont typeface="Calibri"/>
              <a:buChar char="•"/>
              <a:defRPr sz="1400">
                <a:latin typeface="Calibri"/>
                <a:ea typeface="Calibri"/>
                <a:cs typeface="Calibri"/>
                <a:sym typeface="Calibri"/>
              </a:defRPr>
            </a:lvl3pPr>
            <a:lvl4pPr marL="1828800" lvl="3" indent="-285750" algn="l" rtl="0">
              <a:lnSpc>
                <a:spcPct val="90000"/>
              </a:lnSpc>
              <a:spcBef>
                <a:spcPts val="1600"/>
              </a:spcBef>
              <a:spcAft>
                <a:spcPts val="0"/>
              </a:spcAft>
              <a:buClr>
                <a:schemeClr val="dk1"/>
              </a:buClr>
              <a:buSzPts val="900"/>
              <a:buFont typeface="Calibri"/>
              <a:buChar char="•"/>
              <a:defRPr sz="900">
                <a:latin typeface="Calibri"/>
                <a:ea typeface="Calibri"/>
                <a:cs typeface="Calibri"/>
                <a:sym typeface="Calibri"/>
              </a:defRPr>
            </a:lvl4pPr>
            <a:lvl5pPr marL="2286000" lvl="4" indent="-279400" algn="l" rtl="0">
              <a:lnSpc>
                <a:spcPct val="90000"/>
              </a:lnSpc>
              <a:spcBef>
                <a:spcPts val="1600"/>
              </a:spcBef>
              <a:spcAft>
                <a:spcPts val="0"/>
              </a:spcAft>
              <a:buClr>
                <a:schemeClr val="dk1"/>
              </a:buClr>
              <a:buSzPts val="800"/>
              <a:buFont typeface="Calibri"/>
              <a:buChar char="•"/>
              <a:defRPr sz="800">
                <a:latin typeface="Calibri"/>
                <a:ea typeface="Calibri"/>
                <a:cs typeface="Calibri"/>
                <a:sym typeface="Calibri"/>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153" name="Google Shape;153;p8"/>
          <p:cNvSpPr txBox="1">
            <a:spLocks noGrp="1"/>
          </p:cNvSpPr>
          <p:nvPr>
            <p:ph type="sldNum" idx="12"/>
          </p:nvPr>
        </p:nvSpPr>
        <p:spPr>
          <a:xfrm>
            <a:off x="8556784" y="4749850"/>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2">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dk1"/>
              </a:buClr>
              <a:buSzPts val="3200"/>
              <a:buFont typeface="Verdana"/>
              <a:buNone/>
              <a:defRPr sz="3200">
                <a:solidFill>
                  <a:schemeClr val="dk1"/>
                </a:solidFill>
                <a:latin typeface="Verdana"/>
                <a:ea typeface="Verdana"/>
                <a:cs typeface="Verdana"/>
                <a:sym typeface="Verdana"/>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6" name="Google Shape;156;p9"/>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latin typeface="Trebuchet MS"/>
                <a:ea typeface="Trebuchet MS"/>
                <a:cs typeface="Trebuchet MS"/>
                <a:sym typeface="Trebuchet MS"/>
              </a:defRPr>
            </a:lvl1pPr>
            <a:lvl2pPr marL="914400" lvl="1" indent="-228600" algn="l" rtl="0">
              <a:lnSpc>
                <a:spcPct val="90000"/>
              </a:lnSpc>
              <a:spcBef>
                <a:spcPts val="1600"/>
              </a:spcBef>
              <a:spcAft>
                <a:spcPts val="0"/>
              </a:spcAft>
              <a:buClr>
                <a:srgbClr val="888888"/>
              </a:buClr>
              <a:buSzPts val="1500"/>
              <a:buNone/>
              <a:defRPr sz="1500">
                <a:solidFill>
                  <a:srgbClr val="888888"/>
                </a:solidFill>
              </a:defRPr>
            </a:lvl2pPr>
            <a:lvl3pPr marL="1371600" lvl="2" indent="-228600" algn="l" rtl="0">
              <a:lnSpc>
                <a:spcPct val="90000"/>
              </a:lnSpc>
              <a:spcBef>
                <a:spcPts val="1600"/>
              </a:spcBef>
              <a:spcAft>
                <a:spcPts val="0"/>
              </a:spcAft>
              <a:buClr>
                <a:srgbClr val="888888"/>
              </a:buClr>
              <a:buSzPts val="1400"/>
              <a:buNone/>
              <a:defRPr sz="1400">
                <a:solidFill>
                  <a:srgbClr val="888888"/>
                </a:solidFill>
              </a:defRPr>
            </a:lvl3pPr>
            <a:lvl4pPr marL="1828800" lvl="3" indent="-228600" algn="l" rtl="0">
              <a:lnSpc>
                <a:spcPct val="90000"/>
              </a:lnSpc>
              <a:spcBef>
                <a:spcPts val="1600"/>
              </a:spcBef>
              <a:spcAft>
                <a:spcPts val="0"/>
              </a:spcAft>
              <a:buClr>
                <a:srgbClr val="888888"/>
              </a:buClr>
              <a:buSzPts val="1200"/>
              <a:buNone/>
              <a:defRPr sz="1200">
                <a:solidFill>
                  <a:srgbClr val="888888"/>
                </a:solidFill>
              </a:defRPr>
            </a:lvl4pPr>
            <a:lvl5pPr marL="2286000" lvl="4" indent="-228600" algn="l" rtl="0">
              <a:lnSpc>
                <a:spcPct val="90000"/>
              </a:lnSpc>
              <a:spcBef>
                <a:spcPts val="1600"/>
              </a:spcBef>
              <a:spcAft>
                <a:spcPts val="0"/>
              </a:spcAft>
              <a:buClr>
                <a:srgbClr val="888888"/>
              </a:buClr>
              <a:buSzPts val="1200"/>
              <a:buNone/>
              <a:defRPr sz="1200">
                <a:solidFill>
                  <a:srgbClr val="888888"/>
                </a:solidFill>
              </a:defRPr>
            </a:lvl5pPr>
            <a:lvl6pPr marL="2743200" lvl="5" indent="-228600" algn="l" rtl="0">
              <a:lnSpc>
                <a:spcPct val="90000"/>
              </a:lnSpc>
              <a:spcBef>
                <a:spcPts val="1600"/>
              </a:spcBef>
              <a:spcAft>
                <a:spcPts val="0"/>
              </a:spcAft>
              <a:buClr>
                <a:srgbClr val="888888"/>
              </a:buClr>
              <a:buSzPts val="1200"/>
              <a:buNone/>
              <a:defRPr sz="1200">
                <a:solidFill>
                  <a:srgbClr val="888888"/>
                </a:solidFill>
              </a:defRPr>
            </a:lvl6pPr>
            <a:lvl7pPr marL="3200400" lvl="6" indent="-228600" algn="l" rtl="0">
              <a:lnSpc>
                <a:spcPct val="90000"/>
              </a:lnSpc>
              <a:spcBef>
                <a:spcPts val="1600"/>
              </a:spcBef>
              <a:spcAft>
                <a:spcPts val="0"/>
              </a:spcAft>
              <a:buClr>
                <a:srgbClr val="888888"/>
              </a:buClr>
              <a:buSzPts val="1200"/>
              <a:buNone/>
              <a:defRPr sz="1200">
                <a:solidFill>
                  <a:srgbClr val="888888"/>
                </a:solidFill>
              </a:defRPr>
            </a:lvl7pPr>
            <a:lvl8pPr marL="3657600" lvl="7" indent="-228600" algn="l" rtl="0">
              <a:lnSpc>
                <a:spcPct val="90000"/>
              </a:lnSpc>
              <a:spcBef>
                <a:spcPts val="1600"/>
              </a:spcBef>
              <a:spcAft>
                <a:spcPts val="0"/>
              </a:spcAft>
              <a:buClr>
                <a:srgbClr val="888888"/>
              </a:buClr>
              <a:buSzPts val="1200"/>
              <a:buNone/>
              <a:defRPr sz="1200">
                <a:solidFill>
                  <a:srgbClr val="888888"/>
                </a:solidFill>
              </a:defRPr>
            </a:lvl8pPr>
            <a:lvl9pPr marL="4114800" lvl="8" indent="-228600" algn="l" rtl="0">
              <a:lnSpc>
                <a:spcPct val="90000"/>
              </a:lnSpc>
              <a:spcBef>
                <a:spcPts val="1600"/>
              </a:spcBef>
              <a:spcAft>
                <a:spcPts val="1600"/>
              </a:spcAft>
              <a:buClr>
                <a:srgbClr val="888888"/>
              </a:buClr>
              <a:buSzPts val="1200"/>
              <a:buNone/>
              <a:defRPr sz="1200">
                <a:solidFill>
                  <a:srgbClr val="888888"/>
                </a:solidFill>
              </a:defRPr>
            </a:lvl9pPr>
          </a:lstStyle>
          <a:p>
            <a:endParaRPr/>
          </a:p>
        </p:txBody>
      </p:sp>
      <p:sp>
        <p:nvSpPr>
          <p:cNvPr id="157" name="Google Shape;157;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dirty="0"/>
          </a:p>
        </p:txBody>
      </p:sp>
      <p:sp>
        <p:nvSpPr>
          <p:cNvPr id="158" name="Google Shape;158;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dirty="0"/>
          </a:p>
        </p:txBody>
      </p:sp>
      <p:sp>
        <p:nvSpPr>
          <p:cNvPr id="159" name="Google Shape;159;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1900" y="1539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166150" y="792900"/>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Nunito"/>
              <a:buChar char="●"/>
              <a:defRPr sz="18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Char char="■"/>
              <a:defRPr sz="1400" b="0" i="0" u="none" strike="noStrike" cap="none">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rods/irods_k8s" TargetMode="External"/><Relationship Id="rId7" Type="http://schemas.openxmlformats.org/officeDocument/2006/relationships/hyperlink" Target="https://github.com/irods-contrib/iRODS-K8s-Forensic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irods-contrib/iRODS-K8s-Staging" TargetMode="External"/><Relationship Id="rId5" Type="http://schemas.openxmlformats.org/officeDocument/2006/relationships/hyperlink" Target="https://github.com/irods-contrib/iRODS-K8s-Settings" TargetMode="External"/><Relationship Id="rId4" Type="http://schemas.openxmlformats.org/officeDocument/2006/relationships/hyperlink" Target="https://github.com/irods-contrib/iRODS-K8s-Superviso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overvie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kubernetes.io/docs/concepts/overview/"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ctrTitle"/>
          </p:nvPr>
        </p:nvSpPr>
        <p:spPr>
          <a:xfrm>
            <a:off x="239550" y="878075"/>
            <a:ext cx="8664900" cy="72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00BDAB"/>
                </a:solidFill>
              </a:rPr>
              <a:t>A Scalable iRODS Testing Environment using Kubernetes </a:t>
            </a:r>
            <a:endParaRPr sz="2000" dirty="0">
              <a:solidFill>
                <a:srgbClr val="00BDAB"/>
              </a:solidFill>
            </a:endParaRPr>
          </a:p>
        </p:txBody>
      </p:sp>
      <p:sp>
        <p:nvSpPr>
          <p:cNvPr id="165" name="Google Shape;165;p10"/>
          <p:cNvSpPr txBox="1">
            <a:spLocks noGrp="1"/>
          </p:cNvSpPr>
          <p:nvPr>
            <p:ph type="subTitle" idx="1"/>
          </p:nvPr>
        </p:nvSpPr>
        <p:spPr>
          <a:xfrm>
            <a:off x="800100" y="2222100"/>
            <a:ext cx="7543800" cy="105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latin typeface="Arial"/>
                <a:ea typeface="Arial"/>
                <a:cs typeface="Arial"/>
                <a:sym typeface="Arial"/>
              </a:rPr>
              <a:t>A presentation by:</a:t>
            </a:r>
            <a:endParaRPr sz="1500" dirty="0">
              <a:solidFill>
                <a:schemeClr val="dk1"/>
              </a:solidFill>
              <a:latin typeface="Arial"/>
              <a:ea typeface="Arial"/>
              <a:cs typeface="Arial"/>
              <a:sym typeface="Arial"/>
            </a:endParaRPr>
          </a:p>
          <a:p>
            <a:pPr marL="0" lvl="0" indent="0" algn="ctr" rtl="0">
              <a:spcBef>
                <a:spcPts val="1000"/>
              </a:spcBef>
              <a:spcAft>
                <a:spcPts val="0"/>
              </a:spcAft>
              <a:buNone/>
            </a:pPr>
            <a:r>
              <a:rPr lang="en" sz="1800" dirty="0">
                <a:solidFill>
                  <a:schemeClr val="dk1"/>
                </a:solidFill>
                <a:latin typeface="Arial"/>
                <a:ea typeface="Arial"/>
                <a:cs typeface="Arial"/>
                <a:sym typeface="Arial"/>
              </a:rPr>
              <a:t>Phil Owen</a:t>
            </a:r>
            <a:endParaRPr sz="1800" dirty="0">
              <a:solidFill>
                <a:schemeClr val="dk1"/>
              </a:solidFill>
              <a:latin typeface="Arial"/>
              <a:ea typeface="Arial"/>
              <a:cs typeface="Arial"/>
              <a:sym typeface="Arial"/>
            </a:endParaRPr>
          </a:p>
          <a:p>
            <a:pPr marL="0" lvl="0" indent="0" algn="ctr" rtl="0">
              <a:spcBef>
                <a:spcPts val="0"/>
              </a:spcBef>
              <a:spcAft>
                <a:spcPts val="0"/>
              </a:spcAft>
              <a:buNone/>
            </a:pPr>
            <a:endParaRPr sz="1600" dirty="0">
              <a:solidFill>
                <a:schemeClr val="dk1"/>
              </a:solidFill>
              <a:latin typeface="Arial"/>
              <a:ea typeface="Arial"/>
              <a:cs typeface="Arial"/>
              <a:sym typeface="Arial"/>
            </a:endParaRPr>
          </a:p>
        </p:txBody>
      </p:sp>
      <p:sp>
        <p:nvSpPr>
          <p:cNvPr id="166" name="Google Shape;166;p10"/>
          <p:cNvSpPr txBox="1"/>
          <p:nvPr/>
        </p:nvSpPr>
        <p:spPr>
          <a:xfrm>
            <a:off x="7119825" y="4300525"/>
            <a:ext cx="1891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dk1"/>
                </a:solidFill>
                <a:latin typeface="Nunito"/>
                <a:ea typeface="Nunito"/>
                <a:cs typeface="Nunito"/>
                <a:sym typeface="Nunito"/>
              </a:rPr>
              <a:t>Scan to follow along with today’s slides</a:t>
            </a:r>
            <a:endParaRPr sz="1000" b="1" dirty="0">
              <a:solidFill>
                <a:schemeClr val="dk1"/>
              </a:solidFill>
              <a:latin typeface="Nunito"/>
              <a:ea typeface="Nunito"/>
              <a:cs typeface="Nunito"/>
              <a:sym typeface="Nunito"/>
            </a:endParaRPr>
          </a:p>
        </p:txBody>
      </p:sp>
      <p:sp>
        <p:nvSpPr>
          <p:cNvPr id="167" name="Google Shape;167;p10"/>
          <p:cNvSpPr/>
          <p:nvPr/>
        </p:nvSpPr>
        <p:spPr>
          <a:xfrm>
            <a:off x="45100" y="4547700"/>
            <a:ext cx="844200" cy="395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68" name="Google Shape;168;p10"/>
          <p:cNvPicPr preferRelativeResize="0"/>
          <p:nvPr/>
        </p:nvPicPr>
        <p:blipFill>
          <a:blip r:embed="rId3">
            <a:alphaModFix/>
          </a:blip>
          <a:stretch>
            <a:fillRect/>
          </a:stretch>
        </p:blipFill>
        <p:spPr>
          <a:xfrm>
            <a:off x="239541" y="385476"/>
            <a:ext cx="2169559" cy="4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Testing </a:t>
            </a:r>
            <a:r>
              <a:rPr lang="en" sz="2400" b="1" dirty="0">
                <a:solidFill>
                  <a:srgbClr val="00BDAB"/>
                </a:solidFill>
                <a:latin typeface="Montserrat"/>
                <a:ea typeface="Montserrat"/>
                <a:cs typeface="Montserrat"/>
                <a:sym typeface="Montserrat"/>
              </a:rPr>
              <a:t>- Data flow diagram</a:t>
            </a:r>
            <a:endParaRPr sz="2400" b="1" dirty="0">
              <a:solidFill>
                <a:srgbClr val="00BDAB"/>
              </a:solidFill>
              <a:latin typeface="Montserrat"/>
              <a:ea typeface="Montserrat"/>
              <a:cs typeface="Montserrat"/>
              <a:sym typeface="Montserrat"/>
            </a:endParaRPr>
          </a:p>
        </p:txBody>
      </p:sp>
      <p:pic>
        <p:nvPicPr>
          <p:cNvPr id="241" name="Google Shape;241;p19"/>
          <p:cNvPicPr preferRelativeResize="0"/>
          <p:nvPr/>
        </p:nvPicPr>
        <p:blipFill>
          <a:blip r:embed="rId3">
            <a:alphaModFix/>
          </a:blip>
          <a:stretch>
            <a:fillRect/>
          </a:stretch>
        </p:blipFill>
        <p:spPr>
          <a:xfrm>
            <a:off x="152400" y="879025"/>
            <a:ext cx="8839202" cy="34752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a:t>
            </a:r>
            <a:r>
              <a:rPr lang="en" b="1" dirty="0">
                <a:solidFill>
                  <a:srgbClr val="00BDAB"/>
                </a:solidFill>
                <a:latin typeface="Montserrat"/>
                <a:ea typeface="Montserrat"/>
                <a:cs typeface="Montserrat"/>
                <a:sym typeface="Montserrat"/>
              </a:rPr>
              <a:t>Job </a:t>
            </a:r>
            <a:r>
              <a:rPr lang="en" b="1" dirty="0">
                <a:solidFill>
                  <a:srgbClr val="00BDAB"/>
                </a:solidFill>
              </a:rPr>
              <a:t>S</a:t>
            </a:r>
            <a:r>
              <a:rPr lang="en" b="1" dirty="0">
                <a:solidFill>
                  <a:srgbClr val="00BDAB"/>
                </a:solidFill>
                <a:latin typeface="Montserrat"/>
                <a:ea typeface="Montserrat"/>
                <a:cs typeface="Montserrat"/>
                <a:sym typeface="Montserrat"/>
              </a:rPr>
              <a:t>upervisor features</a:t>
            </a:r>
            <a:endParaRPr b="1" dirty="0">
              <a:solidFill>
                <a:srgbClr val="00BDAB"/>
              </a:solidFill>
              <a:latin typeface="Montserrat"/>
              <a:ea typeface="Montserrat"/>
              <a:cs typeface="Montserrat"/>
              <a:sym typeface="Montserrat"/>
            </a:endParaRPr>
          </a:p>
        </p:txBody>
      </p:sp>
      <p:sp>
        <p:nvSpPr>
          <p:cNvPr id="247" name="Google Shape;247;p20"/>
          <p:cNvSpPr txBox="1">
            <a:spLocks noGrp="1"/>
          </p:cNvSpPr>
          <p:nvPr>
            <p:ph type="body" idx="4294967295"/>
          </p:nvPr>
        </p:nvSpPr>
        <p:spPr>
          <a:xfrm>
            <a:off x="0" y="792163"/>
            <a:ext cx="8520113" cy="3665537"/>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a:solidFill>
                  <a:schemeClr val="dk1"/>
                </a:solidFill>
                <a:latin typeface="Arial"/>
                <a:ea typeface="Arial"/>
                <a:cs typeface="Arial"/>
                <a:sym typeface="Arial"/>
              </a:rPr>
              <a:t>Each job supervisor workflow has configuration parameters that include:</a:t>
            </a:r>
            <a:endParaRPr sz="1900" dirty="0">
              <a:solidFill>
                <a:schemeClr val="dk1"/>
              </a:solidFill>
              <a:latin typeface="Arial"/>
              <a:ea typeface="Arial"/>
              <a:cs typeface="Arial"/>
              <a:sym typeface="Arial"/>
            </a:endParaRPr>
          </a:p>
          <a:p>
            <a:pPr marL="457200" lvl="0" indent="-349250" algn="l" rtl="0">
              <a:lnSpc>
                <a:spcPct val="115000"/>
              </a:lnSpc>
              <a:spcBef>
                <a:spcPts val="1000"/>
              </a:spcBef>
              <a:spcAft>
                <a:spcPts val="0"/>
              </a:spcAft>
              <a:buClr>
                <a:schemeClr val="dk1"/>
              </a:buClr>
              <a:buSzPts val="1900"/>
              <a:buFont typeface="Arial"/>
              <a:buChar char="●"/>
            </a:pPr>
            <a:r>
              <a:rPr lang="en" sz="1900">
                <a:solidFill>
                  <a:schemeClr val="dk1"/>
                </a:solidFill>
                <a:latin typeface="Arial"/>
                <a:ea typeface="Arial"/>
                <a:cs typeface="Arial"/>
                <a:sym typeface="Arial"/>
              </a:rPr>
              <a:t>A workflow type.</a:t>
            </a:r>
            <a:endParaRPr sz="1900" dirty="0">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A linked list of workflow process steps:</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A Docker image for each step.</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Run-time resource allocation (memory, cpu, ephemeral space, etc.).</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NFS file system volume mounts.</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Parameterized component command line(s).</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Multiple containers per job/pod and parallel job steps are supported.</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K8s cluster node affinity is supported.</a:t>
            </a:r>
            <a:endParaRPr sz="1900" dirty="0">
              <a:solidFill>
                <a:schemeClr val="dk1"/>
              </a:solidFill>
              <a:latin typeface="Arial"/>
              <a:ea typeface="Arial"/>
              <a:cs typeface="Arial"/>
              <a:sym typeface="Arial"/>
            </a:endParaRPr>
          </a:p>
          <a:p>
            <a:pPr marL="685800" lvl="1" indent="-285750" algn="l" rtl="0">
              <a:lnSpc>
                <a:spcPct val="100000"/>
              </a:lnSpc>
              <a:spcBef>
                <a:spcPts val="0"/>
              </a:spcBef>
              <a:spcAft>
                <a:spcPts val="0"/>
              </a:spcAft>
              <a:buClr>
                <a:schemeClr val="dk1"/>
              </a:buClr>
              <a:buSzPts val="1900"/>
              <a:buFont typeface="Arial"/>
              <a:buChar char="○"/>
            </a:pPr>
            <a:r>
              <a:rPr lang="en" sz="1900">
                <a:solidFill>
                  <a:schemeClr val="dk1"/>
                </a:solidFill>
                <a:latin typeface="Arial"/>
                <a:ea typeface="Arial"/>
                <a:cs typeface="Arial"/>
                <a:sym typeface="Arial"/>
              </a:rPr>
              <a:t>K8s Pod failure policies are supported.</a:t>
            </a:r>
            <a:endParaRPr sz="1900" dirty="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workflow</a:t>
            </a:r>
            <a:r>
              <a:rPr lang="en" b="1" dirty="0">
                <a:solidFill>
                  <a:srgbClr val="00BDAB"/>
                </a:solidFill>
                <a:latin typeface="Montserrat"/>
                <a:ea typeface="Montserrat"/>
                <a:cs typeface="Montserrat"/>
                <a:sym typeface="Montserrat"/>
              </a:rPr>
              <a:t> components</a:t>
            </a:r>
            <a:endParaRPr b="1" dirty="0">
              <a:solidFill>
                <a:srgbClr val="00BDAB"/>
              </a:solidFill>
              <a:latin typeface="Montserrat"/>
              <a:ea typeface="Montserrat"/>
              <a:cs typeface="Montserrat"/>
              <a:sym typeface="Montserrat"/>
            </a:endParaRPr>
          </a:p>
        </p:txBody>
      </p:sp>
      <p:sp>
        <p:nvSpPr>
          <p:cNvPr id="253" name="Google Shape;253;p21"/>
          <p:cNvSpPr txBox="1">
            <a:spLocks noGrp="1"/>
          </p:cNvSpPr>
          <p:nvPr>
            <p:ph type="body" idx="4294967295"/>
          </p:nvPr>
        </p:nvSpPr>
        <p:spPr>
          <a:xfrm>
            <a:off x="815975" y="587375"/>
            <a:ext cx="8328025" cy="3968750"/>
          </a:xfrm>
          <a:prstGeom prst="rect">
            <a:avLst/>
          </a:prstGeom>
        </p:spPr>
        <p:txBody>
          <a:bodyPr spcFirstLastPara="1" wrap="square" lIns="91425" tIns="91425" rIns="91425" bIns="91425" anchor="t" anchorCtr="0">
            <a:normAutofit fontScale="92500"/>
          </a:bodyPr>
          <a:lstStyle/>
          <a:p>
            <a:pPr marL="342900" lvl="0" indent="-266700" algn="l" rtl="0">
              <a:spcBef>
                <a:spcPts val="0"/>
              </a:spcBef>
              <a:spcAft>
                <a:spcPts val="0"/>
              </a:spcAft>
              <a:buClr>
                <a:schemeClr val="dk1"/>
              </a:buClr>
              <a:buSzPts val="1600"/>
              <a:buFont typeface="Arial"/>
              <a:buChar char="●"/>
            </a:pPr>
            <a:r>
              <a:rPr lang="en" sz="1600" b="1">
                <a:solidFill>
                  <a:schemeClr val="dk1"/>
                </a:solidFill>
                <a:latin typeface="Arial"/>
                <a:ea typeface="Arial"/>
                <a:cs typeface="Arial"/>
                <a:sym typeface="Arial"/>
              </a:rPr>
              <a:t>Initial data staging </a:t>
            </a:r>
            <a:r>
              <a:rPr lang="en" sz="1600">
                <a:solidFill>
                  <a:schemeClr val="dk1"/>
                </a:solidFill>
                <a:latin typeface="Arial"/>
                <a:ea typeface="Arial"/>
                <a:cs typeface="Arial"/>
                <a:sym typeface="Arial"/>
              </a:rPr>
              <a:t>-  A process that provisions the run with a file system data store and pod initialization scripts into the K8s working environment.</a:t>
            </a:r>
            <a:endParaRPr sz="1600" dirty="0">
              <a:solidFill>
                <a:schemeClr val="dk1"/>
              </a:solidFill>
              <a:latin typeface="Arial"/>
              <a:ea typeface="Arial"/>
              <a:cs typeface="Arial"/>
              <a:sym typeface="Arial"/>
            </a:endParaRPr>
          </a:p>
          <a:p>
            <a:pPr marL="342900" lvl="0" indent="-266700" algn="l" rtl="0">
              <a:spcBef>
                <a:spcPts val="1000"/>
              </a:spcBef>
              <a:spcAft>
                <a:spcPts val="0"/>
              </a:spcAft>
              <a:buClr>
                <a:schemeClr val="dk1"/>
              </a:buClr>
              <a:buSzPts val="1600"/>
              <a:buFont typeface="Arial"/>
              <a:buChar char="●"/>
            </a:pPr>
            <a:r>
              <a:rPr lang="en" sz="1600" b="1">
                <a:solidFill>
                  <a:schemeClr val="dk1"/>
                </a:solidFill>
                <a:latin typeface="Arial"/>
                <a:ea typeface="Arial"/>
                <a:cs typeface="Arial"/>
                <a:sym typeface="Arial"/>
              </a:rPr>
              <a:t>iRODS Database </a:t>
            </a:r>
            <a:r>
              <a:rPr lang="en" sz="1600">
                <a:solidFill>
                  <a:schemeClr val="dk1"/>
                </a:solidFill>
                <a:latin typeface="Arial"/>
                <a:ea typeface="Arial"/>
                <a:cs typeface="Arial"/>
                <a:sym typeface="Arial"/>
              </a:rPr>
              <a:t>- A database whose type and version is specified by the test requestor.</a:t>
            </a:r>
            <a:endParaRPr sz="1600" dirty="0">
              <a:solidFill>
                <a:schemeClr val="dk1"/>
              </a:solidFill>
              <a:latin typeface="Arial"/>
              <a:ea typeface="Arial"/>
              <a:cs typeface="Arial"/>
              <a:sym typeface="Arial"/>
            </a:endParaRPr>
          </a:p>
          <a:p>
            <a:pPr marL="342900" lvl="0" indent="-266700" algn="l" rtl="0">
              <a:spcBef>
                <a:spcPts val="1000"/>
              </a:spcBef>
              <a:spcAft>
                <a:spcPts val="0"/>
              </a:spcAft>
              <a:buClr>
                <a:schemeClr val="dk1"/>
              </a:buClr>
              <a:buSzPts val="1600"/>
              <a:buFont typeface="Arial"/>
              <a:buChar char="●"/>
            </a:pPr>
            <a:r>
              <a:rPr lang="en" sz="1600" b="1">
                <a:solidFill>
                  <a:schemeClr val="dk1"/>
                </a:solidFill>
                <a:latin typeface="Arial"/>
                <a:ea typeface="Arial"/>
                <a:cs typeface="Arial"/>
                <a:sym typeface="Arial"/>
              </a:rPr>
              <a:t>iRODS Provider</a:t>
            </a:r>
            <a:r>
              <a:rPr lang="en" sz="1600">
                <a:solidFill>
                  <a:schemeClr val="dk1"/>
                </a:solidFill>
                <a:latin typeface="Arial"/>
                <a:ea typeface="Arial"/>
                <a:cs typeface="Arial"/>
                <a:sym typeface="Arial"/>
              </a:rPr>
              <a:t> - A iRODS provider deployment that is provisioned with various iRODS packages and tests to perform.</a:t>
            </a:r>
            <a:endParaRPr sz="1600" dirty="0">
              <a:solidFill>
                <a:schemeClr val="dk1"/>
              </a:solidFill>
              <a:latin typeface="Arial"/>
              <a:ea typeface="Arial"/>
              <a:cs typeface="Arial"/>
              <a:sym typeface="Arial"/>
            </a:endParaRPr>
          </a:p>
          <a:p>
            <a:pPr marL="342900" lvl="0" indent="-266700" algn="l" rtl="0">
              <a:spcBef>
                <a:spcPts val="1000"/>
              </a:spcBef>
              <a:spcAft>
                <a:spcPts val="0"/>
              </a:spcAft>
              <a:buClr>
                <a:schemeClr val="dk1"/>
              </a:buClr>
              <a:buSzPts val="1600"/>
              <a:buFont typeface="Arial"/>
              <a:buChar char="●"/>
            </a:pPr>
            <a:r>
              <a:rPr lang="en" sz="1600" b="1">
                <a:solidFill>
                  <a:schemeClr val="dk1"/>
                </a:solidFill>
                <a:latin typeface="Arial"/>
                <a:ea typeface="Arial"/>
                <a:cs typeface="Arial"/>
                <a:sym typeface="Arial"/>
              </a:rPr>
              <a:t>iRODS Consumer(s)</a:t>
            </a:r>
            <a:r>
              <a:rPr lang="en" sz="1600">
                <a:solidFill>
                  <a:schemeClr val="dk1"/>
                </a:solidFill>
                <a:latin typeface="Arial"/>
                <a:ea typeface="Arial"/>
                <a:cs typeface="Arial"/>
                <a:sym typeface="Arial"/>
              </a:rPr>
              <a:t> - A iRODS consumer deployment that is provisioned with various iRODS packages and tests to perform.</a:t>
            </a:r>
            <a:endParaRPr sz="1600" dirty="0">
              <a:solidFill>
                <a:schemeClr val="dk1"/>
              </a:solidFill>
              <a:latin typeface="Arial"/>
              <a:ea typeface="Arial"/>
              <a:cs typeface="Arial"/>
              <a:sym typeface="Arial"/>
            </a:endParaRPr>
          </a:p>
          <a:p>
            <a:pPr marL="342900" lvl="0" indent="-266700" algn="l" rtl="0">
              <a:spcBef>
                <a:spcPts val="1000"/>
              </a:spcBef>
              <a:spcAft>
                <a:spcPts val="0"/>
              </a:spcAft>
              <a:buClr>
                <a:schemeClr val="dk1"/>
              </a:buClr>
              <a:buSzPts val="1600"/>
              <a:buFont typeface="Arial"/>
              <a:buChar char="●"/>
            </a:pPr>
            <a:r>
              <a:rPr lang="en" sz="1600" b="1">
                <a:solidFill>
                  <a:schemeClr val="dk1"/>
                </a:solidFill>
                <a:latin typeface="Arial"/>
                <a:ea typeface="Arial"/>
                <a:cs typeface="Arial"/>
                <a:sym typeface="Arial"/>
              </a:rPr>
              <a:t>Test result forensics </a:t>
            </a:r>
            <a:r>
              <a:rPr lang="en" sz="1600">
                <a:solidFill>
                  <a:schemeClr val="dk1"/>
                </a:solidFill>
                <a:latin typeface="Arial"/>
                <a:ea typeface="Arial"/>
                <a:cs typeface="Arial"/>
                <a:sym typeface="Arial"/>
              </a:rPr>
              <a:t>- A process that collects test results and processes them for return back to the requestor.</a:t>
            </a:r>
            <a:endParaRPr sz="1600" dirty="0">
              <a:solidFill>
                <a:schemeClr val="dk1"/>
              </a:solidFill>
              <a:latin typeface="Arial"/>
              <a:ea typeface="Arial"/>
              <a:cs typeface="Arial"/>
              <a:sym typeface="Arial"/>
            </a:endParaRPr>
          </a:p>
          <a:p>
            <a:pPr marL="342900" lvl="0" indent="-266700" algn="l" rtl="0">
              <a:spcBef>
                <a:spcPts val="1000"/>
              </a:spcBef>
              <a:spcAft>
                <a:spcPts val="1000"/>
              </a:spcAft>
              <a:buClr>
                <a:schemeClr val="dk1"/>
              </a:buClr>
              <a:buSzPts val="1600"/>
              <a:buFont typeface="Arial"/>
              <a:buChar char="●"/>
            </a:pPr>
            <a:r>
              <a:rPr lang="en" sz="1600" b="1">
                <a:solidFill>
                  <a:schemeClr val="dk1"/>
                </a:solidFill>
                <a:latin typeface="Arial"/>
                <a:ea typeface="Arial"/>
                <a:cs typeface="Arial"/>
                <a:sym typeface="Arial"/>
              </a:rPr>
              <a:t>Final data staging</a:t>
            </a:r>
            <a:r>
              <a:rPr lang="en" sz="1600">
                <a:solidFill>
                  <a:schemeClr val="dk1"/>
                </a:solidFill>
                <a:latin typeface="Arial"/>
                <a:ea typeface="Arial"/>
                <a:cs typeface="Arial"/>
                <a:sym typeface="Arial"/>
              </a:rPr>
              <a:t> - A process that moves finalized data, updates databases, and removes intermediate data.</a:t>
            </a:r>
            <a:endParaRPr sz="1600"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The Positive effect</a:t>
            </a:r>
            <a:endParaRPr b="1" dirty="0">
              <a:solidFill>
                <a:srgbClr val="00BDAB"/>
              </a:solidFill>
            </a:endParaRPr>
          </a:p>
        </p:txBody>
      </p:sp>
      <p:sp>
        <p:nvSpPr>
          <p:cNvPr id="259" name="Google Shape;259;p22"/>
          <p:cNvSpPr txBox="1">
            <a:spLocks noGrp="1"/>
          </p:cNvSpPr>
          <p:nvPr>
            <p:ph type="body" idx="4294967295"/>
          </p:nvPr>
        </p:nvSpPr>
        <p:spPr>
          <a:xfrm>
            <a:off x="0" y="792163"/>
            <a:ext cx="8520113" cy="3417887"/>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chemeClr val="dk1"/>
                </a:solidFill>
              </a:rPr>
              <a:t>Our initial proof-of-concept has shown that creating, provisioning and testing iRODS can be realized using Kubernetes.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a:solidFill>
                  <a:schemeClr val="dk1"/>
                </a:solidFill>
              </a:rPr>
              <a:t>Kubernetes has allowed us to be able to simultaneously execute multiple test suites and topologies. Although we have seen marginal performance improvements, the time from ‘development to test results’ has been dramatically reduced.</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a:solidFill>
                  <a:schemeClr val="dk1"/>
                </a:solidFill>
              </a:rPr>
              <a:t>The iRODS Development team appreciates the ‘hands-free’ testing and is looking forward to other proposed features like the witnessing the state of running tests in real-time.</a:t>
            </a:r>
            <a:endParaRPr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00BDAB"/>
                </a:solidFill>
                <a:latin typeface="Montserrat"/>
                <a:ea typeface="Montserrat"/>
                <a:cs typeface="Montserrat"/>
                <a:sym typeface="Montserrat"/>
              </a:rPr>
              <a:t>Acknowledgements. Questions?</a:t>
            </a:r>
            <a:endParaRPr sz="2400" b="1" dirty="0">
              <a:solidFill>
                <a:srgbClr val="00BDAB"/>
              </a:solidFill>
              <a:latin typeface="Montserrat"/>
              <a:ea typeface="Montserrat"/>
              <a:cs typeface="Montserrat"/>
              <a:sym typeface="Montserrat"/>
            </a:endParaRPr>
          </a:p>
        </p:txBody>
      </p:sp>
      <p:sp>
        <p:nvSpPr>
          <p:cNvPr id="265" name="Google Shape;265;p23"/>
          <p:cNvSpPr txBox="1">
            <a:spLocks noGrp="1"/>
          </p:cNvSpPr>
          <p:nvPr>
            <p:ph type="body" idx="4294967295"/>
          </p:nvPr>
        </p:nvSpPr>
        <p:spPr>
          <a:xfrm>
            <a:off x="0" y="828675"/>
            <a:ext cx="3086100" cy="1652588"/>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b="1" dirty="0">
                <a:solidFill>
                  <a:srgbClr val="00BDAB"/>
                </a:solidFill>
                <a:latin typeface="Montserrat"/>
                <a:ea typeface="Montserrat"/>
                <a:cs typeface="Montserrat"/>
                <a:sym typeface="Montserrat"/>
              </a:rPr>
              <a:t>iRODS Team</a:t>
            </a:r>
            <a:endParaRPr sz="2000" b="1" dirty="0">
              <a:solidFill>
                <a:srgbClr val="00BDAB"/>
              </a:solidFill>
              <a:latin typeface="Montserrat"/>
              <a:ea typeface="Montserrat"/>
              <a:cs typeface="Montserrat"/>
              <a:sym typeface="Montserrat"/>
            </a:endParaRPr>
          </a:p>
          <a:p>
            <a:pPr marL="0" lvl="0" indent="0" algn="ctr" rtl="0">
              <a:lnSpc>
                <a:spcPct val="100000"/>
              </a:lnSpc>
              <a:spcBef>
                <a:spcPts val="0"/>
              </a:spcBef>
              <a:spcAft>
                <a:spcPts val="0"/>
              </a:spcAft>
              <a:buNone/>
            </a:pPr>
            <a:endParaRPr sz="600" dirty="0"/>
          </a:p>
          <a:p>
            <a:pPr marL="457200" lvl="0" indent="-355600" algn="l" rtl="0">
              <a:spcBef>
                <a:spcPts val="0"/>
              </a:spcBef>
              <a:spcAft>
                <a:spcPts val="0"/>
              </a:spcAft>
              <a:buClr>
                <a:schemeClr val="dk1"/>
              </a:buClr>
              <a:buSzPts val="2000"/>
              <a:buFont typeface="Arial"/>
              <a:buChar char="●"/>
            </a:pPr>
            <a:r>
              <a:rPr lang="en" sz="2000" dirty="0">
                <a:solidFill>
                  <a:schemeClr val="dk1"/>
                </a:solidFill>
                <a:latin typeface="Arial"/>
                <a:ea typeface="Arial"/>
                <a:cs typeface="Arial"/>
                <a:sym typeface="Arial"/>
              </a:rPr>
              <a:t>Player 1</a:t>
            </a:r>
            <a:endParaRPr sz="2000" dirty="0">
              <a:solidFill>
                <a:schemeClr val="dk1"/>
              </a:solidFill>
              <a:latin typeface="Arial"/>
              <a:ea typeface="Arial"/>
              <a:cs typeface="Arial"/>
              <a:sym typeface="Arial"/>
            </a:endParaRPr>
          </a:p>
          <a:p>
            <a:pPr marL="457200" lvl="0" indent="-355600" algn="l" rtl="0">
              <a:spcBef>
                <a:spcPts val="0"/>
              </a:spcBef>
              <a:spcAft>
                <a:spcPts val="0"/>
              </a:spcAft>
              <a:buClr>
                <a:schemeClr val="dk1"/>
              </a:buClr>
              <a:buSzPts val="2000"/>
              <a:buFont typeface="Arial"/>
              <a:buChar char="●"/>
            </a:pPr>
            <a:r>
              <a:rPr lang="en" sz="2000" dirty="0">
                <a:solidFill>
                  <a:schemeClr val="dk1"/>
                </a:solidFill>
                <a:latin typeface="Arial"/>
                <a:ea typeface="Arial"/>
                <a:cs typeface="Arial"/>
                <a:sym typeface="Arial"/>
              </a:rPr>
              <a:t>Player 2</a:t>
            </a:r>
            <a:endParaRPr sz="2000" dirty="0">
              <a:solidFill>
                <a:schemeClr val="dk1"/>
              </a:solidFill>
              <a:latin typeface="Arial"/>
              <a:ea typeface="Arial"/>
              <a:cs typeface="Arial"/>
              <a:sym typeface="Arial"/>
            </a:endParaRPr>
          </a:p>
        </p:txBody>
      </p:sp>
      <p:sp>
        <p:nvSpPr>
          <p:cNvPr id="266" name="Google Shape;266;p23"/>
          <p:cNvSpPr txBox="1"/>
          <p:nvPr/>
        </p:nvSpPr>
        <p:spPr>
          <a:xfrm>
            <a:off x="6258875" y="4186450"/>
            <a:ext cx="269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Nunito"/>
                <a:ea typeface="Nunito"/>
                <a:cs typeface="Nunito"/>
                <a:sym typeface="Nunito"/>
              </a:rPr>
              <a:t>Scan to access today’s slides</a:t>
            </a:r>
            <a:endParaRPr b="1" dirty="0">
              <a:solidFill>
                <a:schemeClr val="dk1"/>
              </a:solidFill>
              <a:latin typeface="Nunito"/>
              <a:ea typeface="Nunito"/>
              <a:cs typeface="Nunito"/>
              <a:sym typeface="Nunito"/>
            </a:endParaRPr>
          </a:p>
        </p:txBody>
      </p:sp>
      <p:cxnSp>
        <p:nvCxnSpPr>
          <p:cNvPr id="267" name="Google Shape;267;p23"/>
          <p:cNvCxnSpPr>
            <a:stCxn id="266" idx="1"/>
            <a:endCxn id="268" idx="1"/>
          </p:cNvCxnSpPr>
          <p:nvPr/>
        </p:nvCxnSpPr>
        <p:spPr>
          <a:xfrm rot="10800000" flipH="1">
            <a:off x="6258875" y="3002950"/>
            <a:ext cx="254700" cy="1383600"/>
          </a:xfrm>
          <a:prstGeom prst="curvedConnector4">
            <a:avLst>
              <a:gd name="adj1" fmla="val -93492"/>
              <a:gd name="adj2" fmla="val 57231"/>
            </a:avLst>
          </a:prstGeom>
          <a:noFill/>
          <a:ln w="19050" cap="flat" cmpd="sng">
            <a:solidFill>
              <a:srgbClr val="307389"/>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latin typeface="Montserrat"/>
                <a:ea typeface="Montserrat"/>
                <a:cs typeface="Montserrat"/>
                <a:sym typeface="Montserrat"/>
              </a:rPr>
              <a:t>Appendix - Various Links</a:t>
            </a:r>
            <a:endParaRPr b="1" dirty="0">
              <a:solidFill>
                <a:srgbClr val="00BDAB"/>
              </a:solidFill>
              <a:latin typeface="Montserrat"/>
              <a:ea typeface="Montserrat"/>
              <a:cs typeface="Montserrat"/>
              <a:sym typeface="Montserrat"/>
            </a:endParaRPr>
          </a:p>
        </p:txBody>
      </p:sp>
      <p:sp>
        <p:nvSpPr>
          <p:cNvPr id="274" name="Google Shape;274;p24"/>
          <p:cNvSpPr txBox="1">
            <a:spLocks noGrp="1"/>
          </p:cNvSpPr>
          <p:nvPr>
            <p:ph type="body" idx="4294967295"/>
          </p:nvPr>
        </p:nvSpPr>
        <p:spPr>
          <a:xfrm>
            <a:off x="0" y="792163"/>
            <a:ext cx="9144000" cy="2878578"/>
          </a:xfrm>
          <a:prstGeom prst="rect">
            <a:avLst/>
          </a:prstGeom>
        </p:spPr>
        <p:txBody>
          <a:bodyPr spcFirstLastPara="1" wrap="square" lIns="91425" tIns="91425" rIns="91425" bIns="91425" anchor="t" anchorCtr="0">
            <a:spAutoFit/>
          </a:bodyPr>
          <a:lstStyle/>
          <a:p>
            <a:pPr marL="457200" lvl="0" indent="-320675" algn="l" rtl="0">
              <a:spcBef>
                <a:spcPts val="0"/>
              </a:spcBef>
              <a:spcAft>
                <a:spcPts val="0"/>
              </a:spcAft>
              <a:buSzPts val="1450"/>
              <a:buFont typeface="Arial"/>
              <a:buChar char="●"/>
            </a:pPr>
            <a:r>
              <a:rPr lang="en" sz="1450" b="1" dirty="0">
                <a:solidFill>
                  <a:schemeClr val="dk1"/>
                </a:solidFill>
                <a:latin typeface="Arial"/>
                <a:ea typeface="Arial"/>
                <a:cs typeface="Arial"/>
                <a:sym typeface="Arial"/>
              </a:rPr>
              <a:t>iRODS Helm charts</a:t>
            </a:r>
            <a:r>
              <a:rPr lang="en" sz="1450" dirty="0">
                <a:solidFill>
                  <a:schemeClr val="dk1"/>
                </a:solidFill>
                <a:latin typeface="Arial"/>
                <a:ea typeface="Arial"/>
                <a:cs typeface="Arial"/>
                <a:sym typeface="Arial"/>
              </a:rPr>
              <a:t>:</a:t>
            </a:r>
            <a:r>
              <a:rPr lang="en" sz="1450" dirty="0">
                <a:latin typeface="Arial"/>
                <a:ea typeface="Arial"/>
                <a:cs typeface="Arial"/>
                <a:sym typeface="Arial"/>
              </a:rPr>
              <a:t> </a:t>
            </a:r>
            <a:r>
              <a:rPr lang="en" sz="1450" u="sng" dirty="0">
                <a:solidFill>
                  <a:srgbClr val="00BDAB"/>
                </a:solidFill>
                <a:latin typeface="Arial"/>
                <a:ea typeface="Arial"/>
                <a:cs typeface="Arial"/>
                <a:sym typeface="Arial"/>
                <a:hlinkClick r:id="rId3">
                  <a:extLst>
                    <a:ext uri="{A12FA001-AC4F-418D-AE19-62706E023703}">
                      <ahyp:hlinkClr xmlns:ahyp="http://schemas.microsoft.com/office/drawing/2018/hyperlinkcolor" val="tx"/>
                    </a:ext>
                  </a:extLst>
                </a:hlinkClick>
              </a:rPr>
              <a:t>https://github.com/irods/irods_k8s</a:t>
            </a:r>
            <a:endParaRPr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Job supervisor</a:t>
            </a:r>
            <a:r>
              <a:rPr lang="en" sz="1450" dirty="0">
                <a:solidFill>
                  <a:schemeClr val="dk1"/>
                </a:solidFill>
                <a:latin typeface="Arial"/>
                <a:ea typeface="Arial"/>
                <a:cs typeface="Arial"/>
                <a:sym typeface="Arial"/>
              </a:rPr>
              <a:t>:</a:t>
            </a:r>
            <a:r>
              <a:rPr lang="en" sz="1450" dirty="0">
                <a:latin typeface="Arial"/>
                <a:ea typeface="Arial"/>
                <a:cs typeface="Arial"/>
                <a:sym typeface="Arial"/>
              </a:rPr>
              <a:t> </a:t>
            </a:r>
            <a:r>
              <a:rPr lang="en" sz="1450" u="sng" dirty="0">
                <a:solidFill>
                  <a:srgbClr val="00BDAB"/>
                </a:solidFill>
                <a:latin typeface="Arial"/>
                <a:ea typeface="Arial"/>
                <a:cs typeface="Arial"/>
                <a:sym typeface="Arial"/>
                <a:hlinkClick r:id="rId4">
                  <a:extLst>
                    <a:ext uri="{A12FA001-AC4F-418D-AE19-62706E023703}">
                      <ahyp:hlinkClr xmlns:ahyp="http://schemas.microsoft.com/office/drawing/2018/hyperlinkcolor" val="tx"/>
                    </a:ext>
                  </a:extLst>
                </a:hlinkClick>
              </a:rPr>
              <a:t>https://github.com/irods-contrib/iRODS-K8s-Supervisor</a:t>
            </a:r>
            <a:endParaRPr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Job Supervisor Settings User interface</a:t>
            </a:r>
            <a:r>
              <a:rPr lang="en" sz="1450" dirty="0">
                <a:solidFill>
                  <a:schemeClr val="dk1"/>
                </a:solidFill>
                <a:latin typeface="Arial"/>
                <a:ea typeface="Arial"/>
                <a:cs typeface="Arial"/>
                <a:sym typeface="Arial"/>
              </a:rPr>
              <a:t>: </a:t>
            </a:r>
            <a:r>
              <a:rPr lang="en" sz="1450" u="sng" dirty="0">
                <a:solidFill>
                  <a:srgbClr val="00BDAB"/>
                </a:solidFill>
                <a:latin typeface="Arial"/>
                <a:ea typeface="Arial"/>
                <a:cs typeface="Arial"/>
                <a:sym typeface="Arial"/>
                <a:hlinkClick r:id="rId5">
                  <a:extLst>
                    <a:ext uri="{A12FA001-AC4F-418D-AE19-62706E023703}">
                      <ahyp:hlinkClr xmlns:ahyp="http://schemas.microsoft.com/office/drawing/2018/hyperlinkcolor" val="tx"/>
                    </a:ext>
                  </a:extLst>
                </a:hlinkClick>
              </a:rPr>
              <a:t>https://github.com/irods-contrib/iRODS-K8s-Settings</a:t>
            </a:r>
            <a:endParaRPr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Staging: </a:t>
            </a:r>
            <a:r>
              <a:rPr lang="en" sz="1450" u="sng" dirty="0">
                <a:solidFill>
                  <a:srgbClr val="00BDAB"/>
                </a:solidFill>
                <a:latin typeface="Arial"/>
                <a:ea typeface="Arial"/>
                <a:cs typeface="Arial"/>
                <a:sym typeface="Arial"/>
                <a:hlinkClick r:id="rId6">
                  <a:extLst>
                    <a:ext uri="{A12FA001-AC4F-418D-AE19-62706E023703}">
                      <ahyp:hlinkClr xmlns:ahyp="http://schemas.microsoft.com/office/drawing/2018/hyperlinkcolor" val="tx"/>
                    </a:ext>
                  </a:extLst>
                </a:hlinkClick>
              </a:rPr>
              <a:t>https://github.com/irods-contrib/iRODS-K8s-Staging</a:t>
            </a:r>
            <a:endParaRPr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Forensics: </a:t>
            </a:r>
            <a:r>
              <a:rPr lang="en" sz="1450" u="sng" dirty="0">
                <a:solidFill>
                  <a:srgbClr val="00BDAB"/>
                </a:solidFill>
                <a:latin typeface="Arial"/>
                <a:ea typeface="Arial"/>
                <a:cs typeface="Arial"/>
                <a:sym typeface="Arial"/>
                <a:hlinkClick r:id="rId7">
                  <a:extLst>
                    <a:ext uri="{A12FA001-AC4F-418D-AE19-62706E023703}">
                      <ahyp:hlinkClr xmlns:ahyp="http://schemas.microsoft.com/office/drawing/2018/hyperlinkcolor" val="tx"/>
                    </a:ext>
                  </a:extLst>
                </a:hlinkClick>
              </a:rPr>
              <a:t>https://github.com/irods-contrib/iRODS-K8s-Forensics</a:t>
            </a:r>
            <a:endParaRPr sz="1450" dirty="0">
              <a:solidFill>
                <a:srgbClr val="00BDAB"/>
              </a:solidFill>
              <a:latin typeface="Arial"/>
              <a:ea typeface="Arial"/>
              <a:cs typeface="Arial"/>
              <a:sym typeface="Arial"/>
            </a:endParaRPr>
          </a:p>
          <a:p>
            <a:pPr marL="457200" lvl="0" indent="-320675" algn="l" rtl="0">
              <a:spcBef>
                <a:spcPts val="1000"/>
              </a:spcBef>
              <a:spcAft>
                <a:spcPts val="0"/>
              </a:spcAft>
              <a:buSzPts val="1450"/>
              <a:buFont typeface="Arial"/>
              <a:buChar char="●"/>
            </a:pPr>
            <a:r>
              <a:rPr lang="en" sz="1450" b="1" dirty="0">
                <a:solidFill>
                  <a:schemeClr val="dk1"/>
                </a:solidFill>
                <a:latin typeface="Arial"/>
                <a:ea typeface="Arial"/>
                <a:cs typeface="Arial"/>
                <a:sym typeface="Arial"/>
              </a:rPr>
              <a:t>iRODS Data flow diagram</a:t>
            </a:r>
            <a:r>
              <a:rPr lang="en" sz="1450" dirty="0">
                <a:solidFill>
                  <a:schemeClr val="dk1"/>
                </a:solidFill>
                <a:latin typeface="Arial"/>
                <a:ea typeface="Arial"/>
                <a:cs typeface="Arial"/>
                <a:sym typeface="Arial"/>
              </a:rPr>
              <a:t>: </a:t>
            </a:r>
            <a:endParaRPr sz="1450" dirty="0">
              <a:latin typeface="Arial"/>
              <a:ea typeface="Arial"/>
              <a:cs typeface="Arial"/>
              <a:sym typeface="Arial"/>
            </a:endParaRPr>
          </a:p>
          <a:p>
            <a:pPr marL="457200" lvl="0" indent="-320675" algn="l" rtl="0">
              <a:spcBef>
                <a:spcPts val="1000"/>
              </a:spcBef>
              <a:spcAft>
                <a:spcPts val="1000"/>
              </a:spcAft>
              <a:buSzPts val="1450"/>
              <a:buFont typeface="Arial"/>
              <a:buChar char="●"/>
            </a:pPr>
            <a:r>
              <a:rPr lang="en" sz="1450" b="1" dirty="0">
                <a:solidFill>
                  <a:schemeClr val="dk1"/>
                </a:solidFill>
                <a:latin typeface="Arial"/>
                <a:ea typeface="Arial"/>
                <a:cs typeface="Arial"/>
                <a:sym typeface="Arial"/>
              </a:rPr>
              <a:t>iRODS Job supervisor process diagram</a:t>
            </a:r>
            <a:r>
              <a:rPr lang="en" sz="1450" dirty="0">
                <a:solidFill>
                  <a:schemeClr val="dk1"/>
                </a:solidFill>
                <a:latin typeface="Arial"/>
                <a:ea typeface="Arial"/>
                <a:cs typeface="Arial"/>
                <a:sym typeface="Arial"/>
              </a:rPr>
              <a:t>: </a:t>
            </a:r>
            <a:endParaRPr sz="145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11"/>
          <p:cNvSpPr txBox="1">
            <a:spLocks noGrp="1"/>
          </p:cNvSpPr>
          <p:nvPr>
            <p:ph type="title"/>
          </p:nvPr>
        </p:nvSpPr>
        <p:spPr>
          <a:xfrm>
            <a:off x="264515" y="186582"/>
            <a:ext cx="8663948" cy="572700"/>
          </a:xfrm>
        </p:spPr>
        <p:txBody>
          <a:bodyPr spcFirstLastPara="1" lIns="91425" tIns="91425" rIns="91425" bIns="91425" anchor="t" anchorCtr="0">
            <a:noAutofit/>
          </a:bodyPr>
          <a:lstStyle/>
          <a:p>
            <a:pPr marL="0" lvl="0" indent="0" rtl="0">
              <a:spcBef>
                <a:spcPts val="0"/>
              </a:spcBef>
              <a:spcAft>
                <a:spcPts val="0"/>
              </a:spcAft>
              <a:buNone/>
            </a:pPr>
            <a:r>
              <a:rPr lang="en-US" sz="2200" b="1" dirty="0">
                <a:solidFill>
                  <a:srgbClr val="00BDAB"/>
                </a:solidFill>
              </a:rPr>
              <a:t>A Scalable iRODS Testing Environment using Kubernetes</a:t>
            </a:r>
          </a:p>
        </p:txBody>
      </p:sp>
      <p:sp>
        <p:nvSpPr>
          <p:cNvPr id="173" name="Google Shape;173;p11"/>
          <p:cNvSpPr txBox="1">
            <a:spLocks noGrp="1"/>
          </p:cNvSpPr>
          <p:nvPr>
            <p:ph type="body" idx="4294967295"/>
          </p:nvPr>
        </p:nvSpPr>
        <p:spPr>
          <a:xfrm>
            <a:off x="366796" y="1010101"/>
            <a:ext cx="8086725" cy="24211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688"/>
              <a:buFont typeface="Arial"/>
              <a:buNone/>
            </a:pPr>
            <a:r>
              <a:rPr lang="en-US" sz="2000" b="1" dirty="0">
                <a:solidFill>
                  <a:srgbClr val="00BDAB"/>
                </a:solidFill>
                <a:latin typeface="Montserrat"/>
                <a:ea typeface="Montserrat"/>
                <a:cs typeface="Montserrat"/>
                <a:sym typeface="Montserrat"/>
              </a:rPr>
              <a:t>Presentation outline:</a:t>
            </a:r>
          </a:p>
          <a:p>
            <a:pPr marL="342900" lvl="0" indent="-292100" algn="l" rtl="0">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iRODS testing overview - To give context to the presentation and our motivation.</a:t>
            </a:r>
            <a:endParaRPr lang="en-US" sz="2200" dirty="0">
              <a:solidFill>
                <a:schemeClr val="dk1"/>
              </a:solidFill>
              <a:latin typeface="Arial"/>
              <a:ea typeface="Arial"/>
              <a:cs typeface="Arial"/>
              <a:sym typeface="Arial"/>
            </a:endParaRPr>
          </a:p>
          <a:p>
            <a:pPr marL="342900" lvl="0" indent="-292100" algn="l" rtl="0">
              <a:lnSpc>
                <a:spcPct val="10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Solution - How we used K8s to craft a novel way to test iRODS.</a:t>
            </a:r>
          </a:p>
          <a:p>
            <a:pPr marL="342900" lvl="0" indent="-292100" algn="l" rtl="0">
              <a:spcBef>
                <a:spcPts val="1000"/>
              </a:spcBef>
              <a:spcAft>
                <a:spcPts val="1000"/>
              </a:spcAft>
              <a:buClr>
                <a:schemeClr val="dk1"/>
              </a:buClr>
              <a:buSzPts val="2000"/>
              <a:buFont typeface="Arial"/>
              <a:buChar char="●"/>
            </a:pPr>
            <a:r>
              <a:rPr lang="en-US" sz="2000" dirty="0">
                <a:solidFill>
                  <a:schemeClr val="dk1"/>
                </a:solidFill>
                <a:latin typeface="Arial"/>
                <a:ea typeface="Arial"/>
                <a:cs typeface="Arial"/>
                <a:sym typeface="Arial"/>
              </a:rPr>
              <a:t>Impact - How our work has had a positive effect.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12"/>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sz="2430" b="1" dirty="0">
                <a:solidFill>
                  <a:srgbClr val="00BDAB"/>
                </a:solidFill>
              </a:rPr>
              <a:t>iRODS Testing - </a:t>
            </a:r>
            <a:r>
              <a:rPr lang="en" sz="2400" b="1" dirty="0">
                <a:solidFill>
                  <a:srgbClr val="00BDAB"/>
                </a:solidFill>
              </a:rPr>
              <a:t>Motivation</a:t>
            </a:r>
            <a:endParaRPr sz="2400" b="1" dirty="0">
              <a:solidFill>
                <a:srgbClr val="00BDAB"/>
              </a:solidFill>
            </a:endParaRPr>
          </a:p>
        </p:txBody>
      </p:sp>
      <p:sp>
        <p:nvSpPr>
          <p:cNvPr id="179" name="Google Shape;179;p12"/>
          <p:cNvSpPr txBox="1">
            <a:spLocks noGrp="1"/>
          </p:cNvSpPr>
          <p:nvPr>
            <p:ph type="body" idx="4294967295"/>
          </p:nvPr>
        </p:nvSpPr>
        <p:spPr>
          <a:xfrm>
            <a:off x="0" y="766763"/>
            <a:ext cx="8520113" cy="36099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Arial"/>
                <a:ea typeface="Arial"/>
                <a:cs typeface="Arial"/>
                <a:sym typeface="Arial"/>
              </a:rPr>
              <a:t>Testing iRODS presents a number of challenges:</a:t>
            </a:r>
            <a:endParaRPr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dirty="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 dirty="0">
                <a:solidFill>
                  <a:schemeClr val="dk1"/>
                </a:solidFill>
                <a:latin typeface="Arial"/>
                <a:ea typeface="Arial"/>
                <a:cs typeface="Arial"/>
                <a:sym typeface="Arial"/>
              </a:rPr>
              <a:t>Creating and maintaining test environments can be time-consuming.</a:t>
            </a:r>
            <a:endParaRPr dirty="0">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 dirty="0">
                <a:solidFill>
                  <a:schemeClr val="dk1"/>
                </a:solidFill>
                <a:latin typeface="Arial"/>
                <a:ea typeface="Arial"/>
                <a:cs typeface="Arial"/>
                <a:sym typeface="Arial"/>
              </a:rPr>
              <a:t>Misconfigured or stale test environments can produce incorrect results.</a:t>
            </a:r>
            <a:endParaRPr dirty="0">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 dirty="0">
                <a:solidFill>
                  <a:schemeClr val="dk1"/>
                </a:solidFill>
                <a:latin typeface="Arial"/>
                <a:ea typeface="Arial"/>
                <a:cs typeface="Arial"/>
                <a:sym typeface="Arial"/>
              </a:rPr>
              <a:t>The current testing environment does not:</a:t>
            </a:r>
            <a:endParaRPr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Scale to accommodate a growing development audience.</a:t>
            </a:r>
            <a:endParaRPr sz="1800"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Scale to provision complicated test topologies.</a:t>
            </a:r>
            <a:endParaRPr sz="1800"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Support automation and integration with other services.</a:t>
            </a:r>
            <a:endParaRPr sz="1800"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Provide environment certification.</a:t>
            </a:r>
            <a:endParaRPr sz="1800"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Support the distribution of new testing paradigms and strategies.</a:t>
            </a:r>
            <a:endParaRPr sz="1800" dirty="0">
              <a:solidFill>
                <a:schemeClr val="dk1"/>
              </a:solidFill>
              <a:latin typeface="Arial"/>
              <a:ea typeface="Arial"/>
              <a:cs typeface="Arial"/>
              <a:sym typeface="Arial"/>
            </a:endParaRPr>
          </a:p>
          <a:p>
            <a:pPr marL="914400" lvl="1" indent="-342900" algn="l" rtl="0">
              <a:lnSpc>
                <a:spcPct val="115000"/>
              </a:lnSpc>
              <a:spcBef>
                <a:spcPts val="0"/>
              </a:spcBef>
              <a:spcAft>
                <a:spcPts val="0"/>
              </a:spcAft>
              <a:buClr>
                <a:schemeClr val="dk1"/>
              </a:buClr>
              <a:buSzPts val="1800"/>
              <a:buFont typeface="Arial"/>
              <a:buChar char="○"/>
            </a:pPr>
            <a:r>
              <a:rPr lang="en" sz="1800" dirty="0">
                <a:solidFill>
                  <a:schemeClr val="dk1"/>
                </a:solidFill>
                <a:latin typeface="Arial"/>
                <a:ea typeface="Arial"/>
                <a:cs typeface="Arial"/>
                <a:sym typeface="Arial"/>
              </a:rPr>
              <a:t>Provide an automated forensic analysis of test results.</a:t>
            </a:r>
            <a:endParaRPr sz="18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00BDAB"/>
                </a:solidFill>
                <a:latin typeface="Montserrat"/>
                <a:ea typeface="Montserrat"/>
                <a:cs typeface="Montserrat"/>
                <a:sym typeface="Montserrat"/>
              </a:rPr>
              <a:t>What is Kubernetes (K8s)</a:t>
            </a:r>
            <a:endParaRPr sz="2400" b="1" dirty="0">
              <a:solidFill>
                <a:srgbClr val="00BDAB"/>
              </a:solidFill>
              <a:latin typeface="Montserrat"/>
              <a:ea typeface="Montserrat"/>
              <a:cs typeface="Montserrat"/>
              <a:sym typeface="Montserrat"/>
            </a:endParaRPr>
          </a:p>
        </p:txBody>
      </p:sp>
      <p:sp>
        <p:nvSpPr>
          <p:cNvPr id="186" name="Google Shape;186;p13"/>
          <p:cNvSpPr txBox="1">
            <a:spLocks noGrp="1"/>
          </p:cNvSpPr>
          <p:nvPr>
            <p:ph type="body" idx="4294967295"/>
          </p:nvPr>
        </p:nvSpPr>
        <p:spPr>
          <a:xfrm>
            <a:off x="0" y="792164"/>
            <a:ext cx="8520113" cy="28719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latin typeface="Arial"/>
                <a:ea typeface="Arial"/>
                <a:cs typeface="Arial"/>
                <a:sym typeface="Arial"/>
              </a:rPr>
              <a:t>Kubernetes</a:t>
            </a:r>
            <a:r>
              <a:rPr lang="en" b="1" dirty="0">
                <a:latin typeface="Arial"/>
                <a:ea typeface="Arial"/>
                <a:cs typeface="Arial"/>
                <a:sym typeface="Arial"/>
              </a:rPr>
              <a:t> </a:t>
            </a:r>
            <a:r>
              <a:rPr lang="en" dirty="0">
                <a:solidFill>
                  <a:schemeClr val="dk1"/>
                </a:solidFill>
                <a:latin typeface="Arial"/>
                <a:ea typeface="Arial"/>
                <a:cs typeface="Arial"/>
                <a:sym typeface="Arial"/>
              </a:rPr>
              <a:t>is a portable, extensible, open source platform for managing containerized workloads and services, that facilitates both declarative configuration and automation.</a:t>
            </a:r>
            <a:endParaRPr dirty="0">
              <a:solidFill>
                <a:schemeClr val="dk1"/>
              </a:solidFill>
              <a:latin typeface="Arial"/>
              <a:ea typeface="Arial"/>
              <a:cs typeface="Arial"/>
              <a:sym typeface="Arial"/>
            </a:endParaRPr>
          </a:p>
          <a:p>
            <a:pPr marL="0" lvl="0" indent="0" algn="l" rtl="0">
              <a:spcBef>
                <a:spcPts val="0"/>
              </a:spcBef>
              <a:spcAft>
                <a:spcPts val="0"/>
              </a:spcAft>
              <a:buNone/>
            </a:pPr>
            <a:endParaRPr dirty="0">
              <a:solidFill>
                <a:schemeClr val="dk1"/>
              </a:solidFill>
              <a:latin typeface="Arial"/>
              <a:ea typeface="Arial"/>
              <a:cs typeface="Arial"/>
              <a:sym typeface="Arial"/>
            </a:endParaRPr>
          </a:p>
          <a:p>
            <a:pPr marL="0" lvl="0" indent="0" algn="l" rtl="0">
              <a:spcBef>
                <a:spcPts val="0"/>
              </a:spcBef>
              <a:spcAft>
                <a:spcPts val="0"/>
              </a:spcAft>
              <a:buNone/>
            </a:pPr>
            <a:r>
              <a:rPr lang="en" dirty="0">
                <a:solidFill>
                  <a:schemeClr val="dk1"/>
                </a:solidFill>
                <a:latin typeface="Arial"/>
                <a:ea typeface="Arial"/>
                <a:cs typeface="Arial"/>
                <a:sym typeface="Arial"/>
              </a:rPr>
              <a:t>The name Kubernetes originates from Greek, meaning helmsman or pilot. K8s as an abbreviation results from counting the eight letters between the "K" and the "s". </a:t>
            </a:r>
            <a:endParaRPr dirty="0">
              <a:solidFill>
                <a:schemeClr val="dk1"/>
              </a:solidFill>
              <a:latin typeface="Arial"/>
              <a:ea typeface="Arial"/>
              <a:cs typeface="Arial"/>
              <a:sym typeface="Arial"/>
            </a:endParaRPr>
          </a:p>
          <a:p>
            <a:pPr marL="0" lvl="0" indent="0" algn="l" rtl="0">
              <a:spcBef>
                <a:spcPts val="0"/>
              </a:spcBef>
              <a:spcAft>
                <a:spcPts val="0"/>
              </a:spcAft>
              <a:buNone/>
            </a:pPr>
            <a:endParaRPr dirty="0">
              <a:solidFill>
                <a:schemeClr val="dk1"/>
              </a:solidFill>
              <a:latin typeface="Arial"/>
              <a:ea typeface="Arial"/>
              <a:cs typeface="Arial"/>
              <a:sym typeface="Arial"/>
            </a:endParaRPr>
          </a:p>
          <a:p>
            <a:pPr marL="0" lvl="0" indent="0" algn="l" rtl="0">
              <a:spcBef>
                <a:spcPts val="0"/>
              </a:spcBef>
              <a:spcAft>
                <a:spcPts val="0"/>
              </a:spcAft>
              <a:buNone/>
            </a:pPr>
            <a:r>
              <a:rPr lang="en" dirty="0">
                <a:solidFill>
                  <a:schemeClr val="dk1"/>
                </a:solidFill>
                <a:latin typeface="Arial"/>
                <a:ea typeface="Arial"/>
                <a:cs typeface="Arial"/>
                <a:sym typeface="Arial"/>
              </a:rPr>
              <a:t>Google open-sourced the Kubernetes project in 2014.</a:t>
            </a:r>
            <a:endParaRPr dirty="0">
              <a:solidFill>
                <a:schemeClr val="dk1"/>
              </a:solidFill>
              <a:latin typeface="Arial"/>
              <a:ea typeface="Arial"/>
              <a:cs typeface="Arial"/>
              <a:sym typeface="Arial"/>
            </a:endParaRPr>
          </a:p>
        </p:txBody>
      </p:sp>
      <p:sp>
        <p:nvSpPr>
          <p:cNvPr id="187" name="Google Shape;187;p13"/>
          <p:cNvSpPr txBox="1"/>
          <p:nvPr/>
        </p:nvSpPr>
        <p:spPr>
          <a:xfrm>
            <a:off x="5021900" y="4557775"/>
            <a:ext cx="38778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latin typeface="Nunito"/>
                <a:ea typeface="Nunito"/>
                <a:cs typeface="Nunito"/>
                <a:sym typeface="Nunito"/>
              </a:rPr>
              <a:t>Source: </a:t>
            </a:r>
            <a:r>
              <a:rPr lang="en" sz="1200" u="sng">
                <a:solidFill>
                  <a:schemeClr val="hlink"/>
                </a:solidFill>
                <a:latin typeface="Nunito"/>
                <a:ea typeface="Nunito"/>
                <a:cs typeface="Nunito"/>
                <a:sym typeface="Nunito"/>
                <a:hlinkClick r:id="rId3"/>
              </a:rPr>
              <a:t>https://kubernetes.io/docs/concepts/overview/</a:t>
            </a:r>
            <a:r>
              <a:rPr lang="en" sz="1200">
                <a:latin typeface="Nunito"/>
                <a:ea typeface="Nunito"/>
                <a:cs typeface="Nunito"/>
                <a:sym typeface="Nunito"/>
              </a:rPr>
              <a:t> </a:t>
            </a:r>
            <a:endParaRPr sz="1200" dirty="0">
              <a:latin typeface="Nunito"/>
              <a:ea typeface="Nunito"/>
              <a:cs typeface="Nunito"/>
              <a:sym typeface="Nunito"/>
            </a:endParaRPr>
          </a:p>
        </p:txBody>
      </p:sp>
      <p:pic>
        <p:nvPicPr>
          <p:cNvPr id="188" name="Google Shape;188;p13"/>
          <p:cNvPicPr preferRelativeResize="0"/>
          <p:nvPr/>
        </p:nvPicPr>
        <p:blipFill>
          <a:blip r:embed="rId4">
            <a:alphaModFix/>
          </a:blip>
          <a:stretch>
            <a:fillRect/>
          </a:stretch>
        </p:blipFill>
        <p:spPr>
          <a:xfrm>
            <a:off x="5760126" y="2724150"/>
            <a:ext cx="2997023" cy="1685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Why Kubernetes?</a:t>
            </a:r>
            <a:endParaRPr b="1" dirty="0">
              <a:solidFill>
                <a:srgbClr val="00BDAB"/>
              </a:solidFill>
            </a:endParaRPr>
          </a:p>
        </p:txBody>
      </p:sp>
      <p:pic>
        <p:nvPicPr>
          <p:cNvPr id="194" name="Google Shape;194;p14"/>
          <p:cNvPicPr preferRelativeResize="0"/>
          <p:nvPr/>
        </p:nvPicPr>
        <p:blipFill>
          <a:blip r:embed="rId3">
            <a:alphaModFix/>
          </a:blip>
          <a:stretch>
            <a:fillRect/>
          </a:stretch>
        </p:blipFill>
        <p:spPr>
          <a:xfrm>
            <a:off x="282775" y="906850"/>
            <a:ext cx="8572500" cy="3465375"/>
          </a:xfrm>
          <a:prstGeom prst="rect">
            <a:avLst/>
          </a:prstGeom>
          <a:noFill/>
          <a:ln>
            <a:noFill/>
          </a:ln>
        </p:spPr>
      </p:pic>
      <p:sp>
        <p:nvSpPr>
          <p:cNvPr id="195" name="Google Shape;195;p14"/>
          <p:cNvSpPr txBox="1"/>
          <p:nvPr/>
        </p:nvSpPr>
        <p:spPr>
          <a:xfrm>
            <a:off x="5020056" y="4557775"/>
            <a:ext cx="38778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latin typeface="Nunito"/>
                <a:ea typeface="Nunito"/>
                <a:cs typeface="Nunito"/>
                <a:sym typeface="Nunito"/>
              </a:rPr>
              <a:t>Source: </a:t>
            </a:r>
            <a:r>
              <a:rPr lang="en" sz="1200" u="sng">
                <a:solidFill>
                  <a:schemeClr val="hlink"/>
                </a:solidFill>
                <a:latin typeface="Nunito"/>
                <a:ea typeface="Nunito"/>
                <a:cs typeface="Nunito"/>
                <a:sym typeface="Nunito"/>
                <a:hlinkClick r:id="rId4"/>
              </a:rPr>
              <a:t>https://kubernetes.io/docs/concepts/overview/</a:t>
            </a:r>
            <a:r>
              <a:rPr lang="en" sz="1200">
                <a:latin typeface="Nunito"/>
                <a:ea typeface="Nunito"/>
                <a:cs typeface="Nunito"/>
                <a:sym typeface="Nunito"/>
              </a:rPr>
              <a:t> </a:t>
            </a:r>
            <a:endParaRPr sz="1200" dirty="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Testing</a:t>
            </a:r>
            <a:r>
              <a:rPr lang="en" b="1" dirty="0">
                <a:solidFill>
                  <a:srgbClr val="00BDAB"/>
                </a:solidFill>
                <a:latin typeface="Montserrat"/>
                <a:ea typeface="Montserrat"/>
                <a:cs typeface="Montserrat"/>
                <a:sym typeface="Montserrat"/>
              </a:rPr>
              <a:t> - </a:t>
            </a:r>
            <a:r>
              <a:rPr lang="en" b="1" dirty="0">
                <a:solidFill>
                  <a:srgbClr val="00BDAB"/>
                </a:solidFill>
              </a:rPr>
              <a:t>Infrastructure</a:t>
            </a:r>
            <a:endParaRPr b="1" dirty="0">
              <a:solidFill>
                <a:srgbClr val="00BDAB"/>
              </a:solidFill>
              <a:latin typeface="Montserrat"/>
              <a:ea typeface="Montserrat"/>
              <a:cs typeface="Montserrat"/>
              <a:sym typeface="Montserrat"/>
            </a:endParaRPr>
          </a:p>
        </p:txBody>
      </p:sp>
      <p:sp>
        <p:nvSpPr>
          <p:cNvPr id="201" name="Google Shape;201;p15"/>
          <p:cNvSpPr txBox="1">
            <a:spLocks noGrp="1"/>
          </p:cNvSpPr>
          <p:nvPr>
            <p:ph type="body" idx="4294967295"/>
          </p:nvPr>
        </p:nvSpPr>
        <p:spPr>
          <a:xfrm>
            <a:off x="0" y="693738"/>
            <a:ext cx="8520113" cy="3725862"/>
          </a:xfrm>
          <a:prstGeom prst="rect">
            <a:avLst/>
          </a:prstGeom>
        </p:spPr>
        <p:txBody>
          <a:bodyPr spcFirstLastPara="1" wrap="square" lIns="91425" tIns="91425" rIns="91425" bIns="91425" anchor="t" anchorCtr="0">
            <a:normAutofit lnSpcReduction="10000"/>
          </a:bodyPr>
          <a:lstStyle/>
          <a:p>
            <a:pPr marL="457200" lvl="0" indent="-342900" algn="l" rtl="0">
              <a:lnSpc>
                <a:spcPct val="100000"/>
              </a:lnSpc>
              <a:spcBef>
                <a:spcPts val="0"/>
              </a:spcBef>
              <a:spcAft>
                <a:spcPts val="0"/>
              </a:spcAft>
              <a:buClr>
                <a:schemeClr val="dk1"/>
              </a:buClr>
              <a:buSzPts val="1800"/>
              <a:buChar char="●"/>
            </a:pPr>
            <a:r>
              <a:rPr lang="en" b="1">
                <a:solidFill>
                  <a:schemeClr val="dk1"/>
                </a:solidFill>
                <a:latin typeface="Arial"/>
                <a:ea typeface="Arial"/>
                <a:cs typeface="Arial"/>
                <a:sym typeface="Arial"/>
              </a:rPr>
              <a:t>Docker container registry - </a:t>
            </a:r>
            <a:r>
              <a:rPr lang="en">
                <a:solidFill>
                  <a:schemeClr val="dk1"/>
                </a:solidFill>
                <a:latin typeface="Arial"/>
                <a:ea typeface="Arial"/>
                <a:cs typeface="Arial"/>
                <a:sym typeface="Arial"/>
              </a:rPr>
              <a:t>Storage for base Docker images of operating system/version variants, some preloaded with iRODS components, test suites and testing tools.</a:t>
            </a:r>
            <a:endParaRPr dirty="0">
              <a:solidFill>
                <a:schemeClr val="dk1"/>
              </a:solidFill>
              <a:latin typeface="Arial"/>
              <a:ea typeface="Arial"/>
              <a:cs typeface="Arial"/>
              <a:sym typeface="Arial"/>
            </a:endParaRPr>
          </a:p>
          <a:p>
            <a:pPr marL="457200" lvl="0" indent="0" algn="l" rtl="0">
              <a:lnSpc>
                <a:spcPct val="100000"/>
              </a:lnSpc>
              <a:spcBef>
                <a:spcPts val="1000"/>
              </a:spcBef>
              <a:spcAft>
                <a:spcPts val="0"/>
              </a:spcAft>
              <a:buNone/>
            </a:pPr>
            <a:endParaRPr sz="600" dirty="0">
              <a:solidFill>
                <a:schemeClr val="dk1"/>
              </a:solidFill>
              <a:latin typeface="Arial"/>
              <a:ea typeface="Arial"/>
              <a:cs typeface="Arial"/>
              <a:sym typeface="Arial"/>
            </a:endParaRPr>
          </a:p>
          <a:p>
            <a:pPr marL="457200" lvl="0" indent="-342900" algn="l" rtl="0">
              <a:lnSpc>
                <a:spcPct val="100000"/>
              </a:lnSpc>
              <a:spcBef>
                <a:spcPts val="1000"/>
              </a:spcBef>
              <a:spcAft>
                <a:spcPts val="0"/>
              </a:spcAft>
              <a:buClr>
                <a:schemeClr val="dk1"/>
              </a:buClr>
              <a:buSzPts val="1800"/>
              <a:buChar char="●"/>
            </a:pPr>
            <a:r>
              <a:rPr lang="en" b="1">
                <a:solidFill>
                  <a:schemeClr val="dk1"/>
                </a:solidFill>
                <a:latin typeface="Arial"/>
                <a:ea typeface="Arial"/>
                <a:cs typeface="Arial"/>
                <a:sym typeface="Arial"/>
              </a:rPr>
              <a:t>GitHub -</a:t>
            </a:r>
            <a:r>
              <a:rPr lang="en">
                <a:solidFill>
                  <a:schemeClr val="dk1"/>
                </a:solidFill>
                <a:latin typeface="Arial"/>
                <a:ea typeface="Arial"/>
                <a:cs typeface="Arial"/>
                <a:sym typeface="Arial"/>
              </a:rPr>
              <a:t> Source code repository. iRODS package build/push and making test requests are implemented using GitHub Actions.</a:t>
            </a:r>
            <a:endParaRPr dirty="0">
              <a:solidFill>
                <a:schemeClr val="dk1"/>
              </a:solidFill>
              <a:latin typeface="Arial"/>
              <a:ea typeface="Arial"/>
              <a:cs typeface="Arial"/>
              <a:sym typeface="Arial"/>
            </a:endParaRPr>
          </a:p>
          <a:p>
            <a:pPr marL="457200" lvl="0" indent="0" algn="l" rtl="0">
              <a:lnSpc>
                <a:spcPct val="100000"/>
              </a:lnSpc>
              <a:spcBef>
                <a:spcPts val="1000"/>
              </a:spcBef>
              <a:spcAft>
                <a:spcPts val="0"/>
              </a:spcAft>
              <a:buNone/>
            </a:pPr>
            <a:endParaRPr sz="600" dirty="0">
              <a:solidFill>
                <a:schemeClr val="dk1"/>
              </a:solidFill>
              <a:latin typeface="Arial"/>
              <a:ea typeface="Arial"/>
              <a:cs typeface="Arial"/>
              <a:sym typeface="Arial"/>
            </a:endParaRPr>
          </a:p>
          <a:p>
            <a:pPr marL="457200" lvl="0" indent="-342900" algn="l" rtl="0">
              <a:lnSpc>
                <a:spcPct val="100000"/>
              </a:lnSpc>
              <a:spcBef>
                <a:spcPts val="1000"/>
              </a:spcBef>
              <a:spcAft>
                <a:spcPts val="0"/>
              </a:spcAft>
              <a:buClr>
                <a:schemeClr val="dk1"/>
              </a:buClr>
              <a:buSzPts val="1800"/>
              <a:buChar char="●"/>
            </a:pPr>
            <a:r>
              <a:rPr lang="en" b="1">
                <a:solidFill>
                  <a:schemeClr val="dk1"/>
                </a:solidFill>
                <a:latin typeface="Arial"/>
                <a:ea typeface="Arial"/>
                <a:cs typeface="Arial"/>
                <a:sym typeface="Arial"/>
              </a:rPr>
              <a:t>RENCI K8s cluster (Sterling)</a:t>
            </a:r>
            <a:r>
              <a:rPr lang="en">
                <a:solidFill>
                  <a:schemeClr val="dk1"/>
                </a:solidFill>
                <a:latin typeface="Arial"/>
                <a:ea typeface="Arial"/>
                <a:cs typeface="Arial"/>
                <a:sym typeface="Arial"/>
              </a:rPr>
              <a:t> - Two namespaces are assigned to iRODS (development and production).</a:t>
            </a:r>
            <a:endParaRPr dirty="0">
              <a:solidFill>
                <a:schemeClr val="dk1"/>
              </a:solidFill>
              <a:latin typeface="Arial"/>
              <a:ea typeface="Arial"/>
              <a:cs typeface="Arial"/>
              <a:sym typeface="Arial"/>
            </a:endParaRPr>
          </a:p>
          <a:p>
            <a:pPr marL="457200" lvl="0" indent="0" algn="l" rtl="0">
              <a:lnSpc>
                <a:spcPct val="100000"/>
              </a:lnSpc>
              <a:spcBef>
                <a:spcPts val="1000"/>
              </a:spcBef>
              <a:spcAft>
                <a:spcPts val="0"/>
              </a:spcAft>
              <a:buNone/>
            </a:pPr>
            <a:endParaRPr sz="600" dirty="0">
              <a:solidFill>
                <a:schemeClr val="dk1"/>
              </a:solidFill>
              <a:latin typeface="Arial"/>
              <a:ea typeface="Arial"/>
              <a:cs typeface="Arial"/>
              <a:sym typeface="Arial"/>
            </a:endParaRPr>
          </a:p>
          <a:p>
            <a:pPr marL="457200" lvl="0" indent="-342900" algn="l" rtl="0">
              <a:lnSpc>
                <a:spcPct val="100000"/>
              </a:lnSpc>
              <a:spcBef>
                <a:spcPts val="1000"/>
              </a:spcBef>
              <a:spcAft>
                <a:spcPts val="0"/>
              </a:spcAft>
              <a:buClr>
                <a:schemeClr val="dk1"/>
              </a:buClr>
              <a:buSzPts val="1800"/>
              <a:buFont typeface="Arial"/>
              <a:buChar char="●"/>
            </a:pPr>
            <a:r>
              <a:rPr lang="en" b="1">
                <a:solidFill>
                  <a:schemeClr val="dk1"/>
                </a:solidFill>
                <a:latin typeface="Arial"/>
                <a:ea typeface="Arial"/>
                <a:cs typeface="Arial"/>
                <a:sym typeface="Arial"/>
              </a:rPr>
              <a:t>Supporting services -</a:t>
            </a:r>
            <a:r>
              <a:rPr lang="en">
                <a:solidFill>
                  <a:schemeClr val="dk1"/>
                </a:solidFill>
                <a:latin typeface="Arial"/>
                <a:ea typeface="Arial"/>
                <a:cs typeface="Arial"/>
                <a:sym typeface="Arial"/>
              </a:rPr>
              <a:t> Various deployments implemented on K8s for workflow management, user interfaces, web services, databases and data repositories. </a:t>
            </a:r>
            <a:endParaRPr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Testing - </a:t>
            </a:r>
            <a:r>
              <a:rPr lang="en" b="1" dirty="0">
                <a:solidFill>
                  <a:srgbClr val="00BDAB"/>
                </a:solidFill>
                <a:latin typeface="Montserrat"/>
                <a:ea typeface="Montserrat"/>
                <a:cs typeface="Montserrat"/>
                <a:sym typeface="Montserrat"/>
              </a:rPr>
              <a:t>Supporting services</a:t>
            </a:r>
            <a:endParaRPr b="1" dirty="0">
              <a:solidFill>
                <a:srgbClr val="00BDAB"/>
              </a:solidFill>
              <a:latin typeface="Montserrat"/>
              <a:ea typeface="Montserrat"/>
              <a:cs typeface="Montserrat"/>
              <a:sym typeface="Montserrat"/>
            </a:endParaRPr>
          </a:p>
        </p:txBody>
      </p:sp>
      <p:sp>
        <p:nvSpPr>
          <p:cNvPr id="207" name="Google Shape;207;p16"/>
          <p:cNvSpPr txBox="1">
            <a:spLocks noGrp="1"/>
          </p:cNvSpPr>
          <p:nvPr>
            <p:ph type="body" idx="4294967295"/>
          </p:nvPr>
        </p:nvSpPr>
        <p:spPr>
          <a:xfrm>
            <a:off x="623888" y="642938"/>
            <a:ext cx="8520112" cy="3843337"/>
          </a:xfrm>
          <a:prstGeom prst="rect">
            <a:avLst/>
          </a:prstGeom>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Arial"/>
              <a:buChar char="●"/>
            </a:pPr>
            <a:r>
              <a:rPr lang="en" b="1">
                <a:solidFill>
                  <a:schemeClr val="dk1"/>
                </a:solidFill>
                <a:latin typeface="Arial"/>
                <a:ea typeface="Arial"/>
                <a:cs typeface="Arial"/>
                <a:sym typeface="Arial"/>
              </a:rPr>
              <a:t>Job Supervisor</a:t>
            </a:r>
            <a:r>
              <a:rPr lang="en">
                <a:solidFill>
                  <a:schemeClr val="dk1"/>
                </a:solidFill>
                <a:latin typeface="Arial"/>
                <a:ea typeface="Arial"/>
                <a:cs typeface="Arial"/>
                <a:sym typeface="Arial"/>
              </a:rPr>
              <a:t> - Workflow manager that creates and monitors K8s jobs for each data processing component.</a:t>
            </a:r>
            <a:endParaRPr dirty="0">
              <a:solidFill>
                <a:schemeClr val="dk1"/>
              </a:solidFill>
              <a:latin typeface="Arial"/>
              <a:ea typeface="Arial"/>
              <a:cs typeface="Arial"/>
              <a:sym typeface="Arial"/>
            </a:endParaRPr>
          </a:p>
          <a:p>
            <a:pPr marL="457200" lvl="0" indent="-342900" algn="l" rtl="0">
              <a:spcBef>
                <a:spcPts val="1000"/>
              </a:spcBef>
              <a:spcAft>
                <a:spcPts val="0"/>
              </a:spcAft>
              <a:buClr>
                <a:schemeClr val="dk1"/>
              </a:buClr>
              <a:buSzPts val="1800"/>
              <a:buFont typeface="Arial"/>
              <a:buChar char="●"/>
            </a:pPr>
            <a:r>
              <a:rPr lang="en" b="1">
                <a:solidFill>
                  <a:schemeClr val="dk1"/>
                </a:solidFill>
                <a:latin typeface="Arial"/>
                <a:ea typeface="Arial"/>
                <a:cs typeface="Arial"/>
                <a:sym typeface="Arial"/>
              </a:rPr>
              <a:t>Job Supervisor settings UI </a:t>
            </a:r>
            <a:r>
              <a:rPr lang="en">
                <a:solidFill>
                  <a:schemeClr val="dk1"/>
                </a:solidFill>
                <a:latin typeface="Arial"/>
                <a:ea typeface="Arial"/>
                <a:cs typeface="Arial"/>
                <a:sym typeface="Arial"/>
              </a:rPr>
              <a:t>- FASTAPI web application used to administer the Job Supervisor and monitor operational state of k8s processes.</a:t>
            </a:r>
            <a:endParaRPr dirty="0">
              <a:solidFill>
                <a:schemeClr val="dk1"/>
              </a:solidFill>
              <a:latin typeface="Arial"/>
              <a:ea typeface="Arial"/>
              <a:cs typeface="Arial"/>
              <a:sym typeface="Arial"/>
            </a:endParaRPr>
          </a:p>
          <a:p>
            <a:pPr marL="457200" lvl="0" indent="-342900" algn="l" rtl="0">
              <a:spcBef>
                <a:spcPts val="1000"/>
              </a:spcBef>
              <a:spcAft>
                <a:spcPts val="0"/>
              </a:spcAft>
              <a:buClr>
                <a:schemeClr val="dk1"/>
              </a:buClr>
              <a:buSzPts val="1800"/>
              <a:buFont typeface="Arial"/>
              <a:buChar char="●"/>
            </a:pPr>
            <a:r>
              <a:rPr lang="en" b="1">
                <a:solidFill>
                  <a:schemeClr val="dk1"/>
                </a:solidFill>
                <a:latin typeface="Arial"/>
                <a:ea typeface="Arial"/>
                <a:cs typeface="Arial"/>
                <a:sym typeface="Arial"/>
              </a:rPr>
              <a:t>Job Supervisor database </a:t>
            </a:r>
            <a:r>
              <a:rPr lang="en">
                <a:solidFill>
                  <a:schemeClr val="dk1"/>
                </a:solidFill>
                <a:latin typeface="Arial"/>
                <a:ea typeface="Arial"/>
                <a:cs typeface="Arial"/>
                <a:sym typeface="Arial"/>
              </a:rPr>
              <a:t>- PostgreSQL DBMS to store the Job Supervisor configurations.</a:t>
            </a:r>
            <a:endParaRPr dirty="0">
              <a:solidFill>
                <a:schemeClr val="dk1"/>
              </a:solidFill>
              <a:latin typeface="Arial"/>
              <a:ea typeface="Arial"/>
              <a:cs typeface="Arial"/>
              <a:sym typeface="Arial"/>
            </a:endParaRPr>
          </a:p>
          <a:p>
            <a:pPr marL="457200" lvl="0" indent="-342900" algn="l" rtl="0">
              <a:spcBef>
                <a:spcPts val="1000"/>
              </a:spcBef>
              <a:spcAft>
                <a:spcPts val="0"/>
              </a:spcAft>
              <a:buClr>
                <a:schemeClr val="dk1"/>
              </a:buClr>
              <a:buSzPts val="1800"/>
              <a:buFont typeface="Arial"/>
              <a:buChar char="●"/>
            </a:pPr>
            <a:r>
              <a:rPr lang="en" b="1">
                <a:solidFill>
                  <a:schemeClr val="dk1"/>
                </a:solidFill>
                <a:latin typeface="Arial"/>
                <a:ea typeface="Arial"/>
                <a:cs typeface="Arial"/>
                <a:sym typeface="Arial"/>
              </a:rPr>
              <a:t>iRODS Test request UI -</a:t>
            </a:r>
            <a:r>
              <a:rPr lang="en">
                <a:solidFill>
                  <a:schemeClr val="dk1"/>
                </a:solidFill>
                <a:latin typeface="Arial"/>
                <a:ea typeface="Arial"/>
                <a:cs typeface="Arial"/>
                <a:sym typeface="Arial"/>
              </a:rPr>
              <a:t> Web interface where a development collaborator can request a testing environment and launch a test run.</a:t>
            </a:r>
            <a:endParaRPr dirty="0">
              <a:solidFill>
                <a:schemeClr val="dk1"/>
              </a:solidFill>
              <a:latin typeface="Arial"/>
              <a:ea typeface="Arial"/>
              <a:cs typeface="Arial"/>
              <a:sym typeface="Arial"/>
            </a:endParaRPr>
          </a:p>
          <a:p>
            <a:pPr marL="457200" lvl="0" indent="-342900" algn="l" rtl="0">
              <a:spcBef>
                <a:spcPts val="1000"/>
              </a:spcBef>
              <a:spcAft>
                <a:spcPts val="1000"/>
              </a:spcAft>
              <a:buClr>
                <a:schemeClr val="dk1"/>
              </a:buClr>
              <a:buSzPts val="1800"/>
              <a:buFont typeface="Arial"/>
              <a:buChar char="●"/>
            </a:pPr>
            <a:r>
              <a:rPr lang="en" b="1">
                <a:solidFill>
                  <a:schemeClr val="dk1"/>
                </a:solidFill>
                <a:latin typeface="Arial"/>
                <a:ea typeface="Arial"/>
                <a:cs typeface="Arial"/>
                <a:sym typeface="Arial"/>
              </a:rPr>
              <a:t>Cron Jobs</a:t>
            </a:r>
            <a:r>
              <a:rPr lang="en">
                <a:solidFill>
                  <a:schemeClr val="dk1"/>
                </a:solidFill>
                <a:latin typeface="Arial"/>
                <a:ea typeface="Arial"/>
                <a:cs typeface="Arial"/>
                <a:sym typeface="Arial"/>
              </a:rPr>
              <a:t> - Scheduled processes launched for data archival/removal and database backups.</a:t>
            </a:r>
            <a:endParaRPr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30" b="1" dirty="0">
                <a:solidFill>
                  <a:srgbClr val="00BDAB"/>
                </a:solidFill>
              </a:rPr>
              <a:t>iRODS Testing -</a:t>
            </a:r>
            <a:r>
              <a:rPr lang="en" sz="2430" b="1" dirty="0">
                <a:solidFill>
                  <a:srgbClr val="00BDAB"/>
                </a:solidFill>
                <a:latin typeface="Montserrat"/>
                <a:ea typeface="Montserrat"/>
                <a:cs typeface="Montserrat"/>
                <a:sym typeface="Montserrat"/>
              </a:rPr>
              <a:t> K8s Job supervisor</a:t>
            </a:r>
            <a:endParaRPr sz="2430" b="1" dirty="0">
              <a:solidFill>
                <a:srgbClr val="00BDAB"/>
              </a:solidFill>
              <a:latin typeface="Montserrat"/>
              <a:ea typeface="Montserrat"/>
              <a:cs typeface="Montserrat"/>
              <a:sym typeface="Montserrat"/>
            </a:endParaRPr>
          </a:p>
        </p:txBody>
      </p:sp>
      <p:sp>
        <p:nvSpPr>
          <p:cNvPr id="213" name="Google Shape;213;p17"/>
          <p:cNvSpPr txBox="1">
            <a:spLocks noGrp="1"/>
          </p:cNvSpPr>
          <p:nvPr>
            <p:ph type="body" idx="4294967295"/>
          </p:nvPr>
        </p:nvSpPr>
        <p:spPr>
          <a:xfrm>
            <a:off x="93663" y="660400"/>
            <a:ext cx="9050337" cy="34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latin typeface="Arial"/>
                <a:ea typeface="Arial"/>
                <a:cs typeface="Arial"/>
                <a:sym typeface="Arial"/>
              </a:rPr>
              <a:t>The </a:t>
            </a:r>
            <a:r>
              <a:rPr lang="en" sz="1500">
                <a:solidFill>
                  <a:schemeClr val="dk1"/>
                </a:solidFill>
                <a:latin typeface="Arial"/>
                <a:ea typeface="Arial"/>
                <a:cs typeface="Arial"/>
                <a:sym typeface="Arial"/>
              </a:rPr>
              <a:t>iRODS </a:t>
            </a:r>
            <a:r>
              <a:rPr lang="en" sz="1700">
                <a:solidFill>
                  <a:schemeClr val="dk1"/>
                </a:solidFill>
                <a:latin typeface="Arial"/>
                <a:ea typeface="Arial"/>
                <a:cs typeface="Arial"/>
                <a:sym typeface="Arial"/>
              </a:rPr>
              <a:t>Job supervisor is a workflow manager that has been implemented in K8s to provide:</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0"/>
              </a:spcAft>
              <a:buClr>
                <a:schemeClr val="dk1"/>
              </a:buClr>
              <a:buSzPts val="1700"/>
              <a:buChar char="●"/>
            </a:pPr>
            <a:r>
              <a:rPr lang="en" sz="1700" b="1">
                <a:solidFill>
                  <a:schemeClr val="dk1"/>
                </a:solidFill>
                <a:latin typeface="Arial"/>
                <a:ea typeface="Arial"/>
                <a:cs typeface="Arial"/>
                <a:sym typeface="Arial"/>
              </a:rPr>
              <a:t>Creates and sequences</a:t>
            </a:r>
            <a:r>
              <a:rPr lang="en" sz="1700">
                <a:solidFill>
                  <a:schemeClr val="dk1"/>
                </a:solidFill>
                <a:latin typeface="Arial"/>
                <a:ea typeface="Arial"/>
                <a:cs typeface="Arial"/>
                <a:sym typeface="Arial"/>
              </a:rPr>
              <a:t> workflow job steps in order (or in parallel).</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0"/>
              </a:spcAft>
              <a:buClr>
                <a:schemeClr val="dk1"/>
              </a:buClr>
              <a:buSzPts val="1700"/>
              <a:buChar char="●"/>
            </a:pPr>
            <a:r>
              <a:rPr lang="en" sz="1700" b="1">
                <a:solidFill>
                  <a:schemeClr val="dk1"/>
                </a:solidFill>
                <a:latin typeface="Arial"/>
                <a:ea typeface="Arial"/>
                <a:cs typeface="Arial"/>
                <a:sym typeface="Arial"/>
              </a:rPr>
              <a:t>Programmatic interfaces </a:t>
            </a:r>
            <a:r>
              <a:rPr lang="en" sz="1700">
                <a:solidFill>
                  <a:schemeClr val="dk1"/>
                </a:solidFill>
                <a:latin typeface="Arial"/>
                <a:ea typeface="Arial"/>
                <a:cs typeface="Arial"/>
                <a:sym typeface="Arial"/>
              </a:rPr>
              <a:t>to K8s using the K8s API.</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0"/>
              </a:spcAft>
              <a:buClr>
                <a:schemeClr val="dk1"/>
              </a:buClr>
              <a:buSzPts val="1700"/>
              <a:buFont typeface="Arial"/>
              <a:buChar char="●"/>
            </a:pPr>
            <a:r>
              <a:rPr lang="en" sz="1700" b="1">
                <a:solidFill>
                  <a:schemeClr val="dk1"/>
                </a:solidFill>
                <a:latin typeface="Arial"/>
                <a:ea typeface="Arial"/>
                <a:cs typeface="Arial"/>
                <a:sym typeface="Arial"/>
              </a:rPr>
              <a:t>Monitors</a:t>
            </a:r>
            <a:r>
              <a:rPr lang="en" sz="1700">
                <a:solidFill>
                  <a:schemeClr val="dk1"/>
                </a:solidFill>
                <a:latin typeface="Arial"/>
                <a:ea typeface="Arial"/>
                <a:cs typeface="Arial"/>
                <a:sym typeface="Arial"/>
              </a:rPr>
              <a:t> each K8s job from start to completion.</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0"/>
              </a:spcAft>
              <a:buClr>
                <a:schemeClr val="dk1"/>
              </a:buClr>
              <a:buSzPts val="1700"/>
              <a:buFont typeface="Arial"/>
              <a:buChar char="●"/>
            </a:pPr>
            <a:r>
              <a:rPr lang="en" sz="1700" b="1">
                <a:solidFill>
                  <a:schemeClr val="dk1"/>
                </a:solidFill>
                <a:latin typeface="Arial"/>
                <a:ea typeface="Arial"/>
                <a:cs typeface="Arial"/>
                <a:sym typeface="Arial"/>
              </a:rPr>
              <a:t>Removes </a:t>
            </a:r>
            <a:r>
              <a:rPr lang="en" sz="1700">
                <a:solidFill>
                  <a:schemeClr val="dk1"/>
                </a:solidFill>
                <a:latin typeface="Arial"/>
                <a:ea typeface="Arial"/>
                <a:cs typeface="Arial"/>
                <a:sym typeface="Arial"/>
              </a:rPr>
              <a:t>job and resource allocations on completion.</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0"/>
              </a:spcAft>
              <a:buClr>
                <a:schemeClr val="dk1"/>
              </a:buClr>
              <a:buSzPts val="1700"/>
              <a:buChar char="●"/>
            </a:pPr>
            <a:r>
              <a:rPr lang="en" sz="1700" b="1">
                <a:solidFill>
                  <a:schemeClr val="dk1"/>
                </a:solidFill>
                <a:latin typeface="Arial"/>
                <a:ea typeface="Arial"/>
                <a:cs typeface="Arial"/>
                <a:sym typeface="Arial"/>
              </a:rPr>
              <a:t>Error handling</a:t>
            </a:r>
            <a:r>
              <a:rPr lang="en" sz="1700">
                <a:solidFill>
                  <a:schemeClr val="dk1"/>
                </a:solidFill>
                <a:latin typeface="Arial"/>
                <a:ea typeface="Arial"/>
                <a:cs typeface="Arial"/>
                <a:sym typeface="Arial"/>
              </a:rPr>
              <a:t> including pod retries and resource waiting.</a:t>
            </a:r>
            <a:endParaRPr sz="1700" dirty="0">
              <a:solidFill>
                <a:schemeClr val="dk1"/>
              </a:solidFill>
              <a:latin typeface="Arial"/>
              <a:ea typeface="Arial"/>
              <a:cs typeface="Arial"/>
              <a:sym typeface="Arial"/>
            </a:endParaRPr>
          </a:p>
          <a:p>
            <a:pPr marL="457200" lvl="0" indent="-336550" algn="l" rtl="0">
              <a:lnSpc>
                <a:spcPct val="100000"/>
              </a:lnSpc>
              <a:spcBef>
                <a:spcPts val="1000"/>
              </a:spcBef>
              <a:spcAft>
                <a:spcPts val="1000"/>
              </a:spcAft>
              <a:buClr>
                <a:schemeClr val="dk1"/>
              </a:buClr>
              <a:buSzPts val="1700"/>
              <a:buChar char="●"/>
            </a:pPr>
            <a:r>
              <a:rPr lang="en" sz="1700" b="1">
                <a:solidFill>
                  <a:schemeClr val="dk1"/>
                </a:solidFill>
                <a:latin typeface="Arial"/>
                <a:ea typeface="Arial"/>
                <a:cs typeface="Arial"/>
                <a:sym typeface="Arial"/>
              </a:rPr>
              <a:t>Job characteristics</a:t>
            </a:r>
            <a:r>
              <a:rPr lang="en" sz="1700">
                <a:solidFill>
                  <a:schemeClr val="dk1"/>
                </a:solidFill>
                <a:latin typeface="Arial"/>
                <a:ea typeface="Arial"/>
                <a:cs typeface="Arial"/>
                <a:sym typeface="Arial"/>
              </a:rPr>
              <a:t> are stored in a database which are adjustable via web services or UI (FASTAPI).</a:t>
            </a:r>
            <a:endParaRPr sz="1700"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p:nvPr/>
        </p:nvSpPr>
        <p:spPr>
          <a:xfrm>
            <a:off x="3089950" y="955100"/>
            <a:ext cx="2910300" cy="685800"/>
          </a:xfrm>
          <a:prstGeom prst="roundRect">
            <a:avLst>
              <a:gd name="adj" fmla="val 16667"/>
            </a:avLst>
          </a:prstGeom>
          <a:solidFill>
            <a:srgbClr val="9FC5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iRODS </a:t>
            </a:r>
            <a:r>
              <a:rPr lang="en" sz="1800">
                <a:solidFill>
                  <a:srgbClr val="FFFFFF"/>
                </a:solidFill>
                <a:latin typeface="Calibri"/>
                <a:ea typeface="Calibri"/>
                <a:cs typeface="Calibri"/>
                <a:sym typeface="Calibri"/>
              </a:rPr>
              <a:t>Job Supervisor</a:t>
            </a:r>
            <a:endParaRPr dirty="0"/>
          </a:p>
        </p:txBody>
      </p:sp>
      <p:sp>
        <p:nvSpPr>
          <p:cNvPr id="219" name="Google Shape;219;p18"/>
          <p:cNvSpPr/>
          <p:nvPr/>
        </p:nvSpPr>
        <p:spPr>
          <a:xfrm>
            <a:off x="2976025" y="3642250"/>
            <a:ext cx="3129300" cy="686100"/>
          </a:xfrm>
          <a:prstGeom prst="roundRect">
            <a:avLst>
              <a:gd name="adj" fmla="val 16667"/>
            </a:avLst>
          </a:prstGeom>
          <a:gradFill>
            <a:gsLst>
              <a:gs pos="0">
                <a:srgbClr val="8E7CC3"/>
              </a:gs>
              <a:gs pos="100000">
                <a:srgbClr val="9180BB"/>
              </a:gs>
            </a:gsLst>
            <a:lin ang="54007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Calibri"/>
                <a:ea typeface="Calibri"/>
                <a:cs typeface="Calibri"/>
                <a:sym typeface="Calibri"/>
              </a:rPr>
              <a:t>Data persisted </a:t>
            </a:r>
            <a:endParaRPr sz="18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 sz="1800">
                <a:solidFill>
                  <a:schemeClr val="lt1"/>
                </a:solidFill>
                <a:latin typeface="Calibri"/>
                <a:ea typeface="Calibri"/>
                <a:cs typeface="Calibri"/>
                <a:sym typeface="Calibri"/>
              </a:rPr>
              <a:t>to file systems, DBs and UIs</a:t>
            </a:r>
            <a:endParaRPr sz="1800" dirty="0">
              <a:solidFill>
                <a:schemeClr val="lt1"/>
              </a:solidFill>
              <a:latin typeface="Calibri"/>
              <a:ea typeface="Calibri"/>
              <a:cs typeface="Calibri"/>
              <a:sym typeface="Calibri"/>
            </a:endParaRPr>
          </a:p>
        </p:txBody>
      </p:sp>
      <p:sp>
        <p:nvSpPr>
          <p:cNvPr id="220" name="Google Shape;220;p18"/>
          <p:cNvSpPr/>
          <p:nvPr/>
        </p:nvSpPr>
        <p:spPr>
          <a:xfrm>
            <a:off x="3085525" y="1820412"/>
            <a:ext cx="2910300" cy="685800"/>
          </a:xfrm>
          <a:prstGeom prst="roundRect">
            <a:avLst>
              <a:gd name="adj" fmla="val 16667"/>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iRODS </a:t>
            </a:r>
            <a:r>
              <a:rPr lang="en" sz="1800">
                <a:solidFill>
                  <a:srgbClr val="FFFFFF"/>
                </a:solidFill>
                <a:latin typeface="Calibri"/>
                <a:ea typeface="Calibri"/>
                <a:cs typeface="Calibri"/>
                <a:sym typeface="Calibri"/>
              </a:rPr>
              <a:t>Kubernetes Job</a:t>
            </a:r>
            <a:endParaRPr dirty="0"/>
          </a:p>
        </p:txBody>
      </p:sp>
      <p:sp>
        <p:nvSpPr>
          <p:cNvPr id="221" name="Google Shape;221;p18"/>
          <p:cNvSpPr/>
          <p:nvPr/>
        </p:nvSpPr>
        <p:spPr>
          <a:xfrm>
            <a:off x="739775" y="2685725"/>
            <a:ext cx="2008500" cy="685800"/>
          </a:xfrm>
          <a:prstGeom prst="roundRect">
            <a:avLst>
              <a:gd name="adj" fmla="val 16667"/>
            </a:avLst>
          </a:prstGeom>
          <a:solidFill>
            <a:srgbClr val="1155CC"/>
          </a:solid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 sz="1800">
                <a:solidFill>
                  <a:schemeClr val="lt1"/>
                </a:solidFill>
                <a:latin typeface="Calibri"/>
                <a:ea typeface="Calibri"/>
                <a:cs typeface="Calibri"/>
                <a:sym typeface="Calibri"/>
              </a:rPr>
              <a:t>Resource management</a:t>
            </a:r>
            <a:endParaRPr dirty="0">
              <a:solidFill>
                <a:schemeClr val="lt1"/>
              </a:solidFill>
            </a:endParaRPr>
          </a:p>
        </p:txBody>
      </p:sp>
      <p:sp>
        <p:nvSpPr>
          <p:cNvPr id="222" name="Google Shape;22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BDAB"/>
                </a:solidFill>
              </a:rPr>
              <a:t>iRODS </a:t>
            </a:r>
            <a:r>
              <a:rPr lang="en" b="1" dirty="0">
                <a:solidFill>
                  <a:srgbClr val="00BDAB"/>
                </a:solidFill>
                <a:latin typeface="Montserrat"/>
                <a:ea typeface="Montserrat"/>
                <a:cs typeface="Montserrat"/>
                <a:sym typeface="Montserrat"/>
              </a:rPr>
              <a:t>Job Supervisor workflow processing</a:t>
            </a:r>
            <a:endParaRPr b="1" dirty="0">
              <a:solidFill>
                <a:srgbClr val="00BDAB"/>
              </a:solidFill>
              <a:latin typeface="Montserrat"/>
              <a:ea typeface="Montserrat"/>
              <a:cs typeface="Montserrat"/>
              <a:sym typeface="Montserrat"/>
            </a:endParaRPr>
          </a:p>
        </p:txBody>
      </p:sp>
      <p:sp>
        <p:nvSpPr>
          <p:cNvPr id="223" name="Google Shape;223;p18"/>
          <p:cNvSpPr/>
          <p:nvPr/>
        </p:nvSpPr>
        <p:spPr>
          <a:xfrm>
            <a:off x="739775" y="956300"/>
            <a:ext cx="2008500" cy="685800"/>
          </a:xfrm>
          <a:prstGeom prst="roundRect">
            <a:avLst>
              <a:gd name="adj" fmla="val 16667"/>
            </a:avLst>
          </a:prstGeom>
          <a:solidFill>
            <a:srgbClr val="387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New request impulse</a:t>
            </a:r>
            <a:endParaRPr dirty="0"/>
          </a:p>
        </p:txBody>
      </p:sp>
      <p:cxnSp>
        <p:nvCxnSpPr>
          <p:cNvPr id="224" name="Google Shape;224;p18"/>
          <p:cNvCxnSpPr>
            <a:stCxn id="223" idx="3"/>
            <a:endCxn id="218" idx="1"/>
          </p:cNvCxnSpPr>
          <p:nvPr/>
        </p:nvCxnSpPr>
        <p:spPr>
          <a:xfrm rot="10800000" flipH="1">
            <a:off x="2748275" y="1298000"/>
            <a:ext cx="341700" cy="1200"/>
          </a:xfrm>
          <a:prstGeom prst="straightConnector1">
            <a:avLst/>
          </a:prstGeom>
          <a:noFill/>
          <a:ln w="9525" cap="flat" cmpd="sng">
            <a:solidFill>
              <a:schemeClr val="dk2"/>
            </a:solidFill>
            <a:prstDash val="solid"/>
            <a:round/>
            <a:headEnd type="none" w="med" len="med"/>
            <a:tailEnd type="triangle" w="med" len="med"/>
          </a:ln>
        </p:spPr>
      </p:cxnSp>
      <p:cxnSp>
        <p:nvCxnSpPr>
          <p:cNvPr id="225" name="Google Shape;225;p18"/>
          <p:cNvCxnSpPr>
            <a:stCxn id="218" idx="2"/>
            <a:endCxn id="220" idx="0"/>
          </p:cNvCxnSpPr>
          <p:nvPr/>
        </p:nvCxnSpPr>
        <p:spPr>
          <a:xfrm flipH="1">
            <a:off x="4540600" y="1640900"/>
            <a:ext cx="4500" cy="179400"/>
          </a:xfrm>
          <a:prstGeom prst="straightConnector1">
            <a:avLst/>
          </a:prstGeom>
          <a:noFill/>
          <a:ln w="9525" cap="flat" cmpd="sng">
            <a:solidFill>
              <a:schemeClr val="dk2"/>
            </a:solidFill>
            <a:prstDash val="solid"/>
            <a:round/>
            <a:headEnd type="none" w="med" len="med"/>
            <a:tailEnd type="triangle" w="med" len="med"/>
          </a:ln>
        </p:spPr>
      </p:cxnSp>
      <p:sp>
        <p:nvSpPr>
          <p:cNvPr id="226" name="Google Shape;226;p18"/>
          <p:cNvSpPr/>
          <p:nvPr/>
        </p:nvSpPr>
        <p:spPr>
          <a:xfrm>
            <a:off x="3089825" y="2685725"/>
            <a:ext cx="2910300" cy="686100"/>
          </a:xfrm>
          <a:prstGeom prst="roundRect">
            <a:avLst>
              <a:gd name="adj" fmla="val 16667"/>
            </a:avLst>
          </a:prstGeom>
          <a:solidFill>
            <a:srgbClr val="B45F0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chemeClr val="lt1"/>
                </a:solidFill>
                <a:latin typeface="Calibri"/>
                <a:ea typeface="Calibri"/>
                <a:cs typeface="Calibri"/>
                <a:sym typeface="Calibri"/>
              </a:rPr>
              <a:t>Kubernetes worker pod(s)</a:t>
            </a:r>
            <a:endParaRPr sz="1800" dirty="0">
              <a:solidFill>
                <a:schemeClr val="lt1"/>
              </a:solidFill>
              <a:latin typeface="Calibri"/>
              <a:ea typeface="Calibri"/>
              <a:cs typeface="Calibri"/>
              <a:sym typeface="Calibri"/>
            </a:endParaRPr>
          </a:p>
        </p:txBody>
      </p:sp>
      <p:cxnSp>
        <p:nvCxnSpPr>
          <p:cNvPr id="227" name="Google Shape;227;p18"/>
          <p:cNvCxnSpPr>
            <a:stCxn id="228" idx="0"/>
            <a:endCxn id="218" idx="3"/>
          </p:cNvCxnSpPr>
          <p:nvPr/>
        </p:nvCxnSpPr>
        <p:spPr>
          <a:xfrm rot="5400000" flipH="1">
            <a:off x="6006025" y="1292075"/>
            <a:ext cx="1388100" cy="1399800"/>
          </a:xfrm>
          <a:prstGeom prst="curvedConnector2">
            <a:avLst/>
          </a:prstGeom>
          <a:noFill/>
          <a:ln w="9525" cap="flat" cmpd="sng">
            <a:solidFill>
              <a:schemeClr val="dk2"/>
            </a:solidFill>
            <a:prstDash val="solid"/>
            <a:round/>
            <a:headEnd type="none" w="med" len="med"/>
            <a:tailEnd type="triangle" w="med" len="med"/>
          </a:ln>
        </p:spPr>
      </p:cxnSp>
      <p:cxnSp>
        <p:nvCxnSpPr>
          <p:cNvPr id="229" name="Google Shape;229;p18"/>
          <p:cNvCxnSpPr>
            <a:stCxn id="220" idx="2"/>
            <a:endCxn id="226" idx="0"/>
          </p:cNvCxnSpPr>
          <p:nvPr/>
        </p:nvCxnSpPr>
        <p:spPr>
          <a:xfrm>
            <a:off x="4540675" y="2506212"/>
            <a:ext cx="4200" cy="179400"/>
          </a:xfrm>
          <a:prstGeom prst="straightConnector1">
            <a:avLst/>
          </a:prstGeom>
          <a:noFill/>
          <a:ln w="9525" cap="flat" cmpd="sng">
            <a:solidFill>
              <a:schemeClr val="dk2"/>
            </a:solidFill>
            <a:prstDash val="solid"/>
            <a:round/>
            <a:headEnd type="none" w="med" len="med"/>
            <a:tailEnd type="triangle" w="med" len="med"/>
          </a:ln>
        </p:spPr>
      </p:cxnSp>
      <p:cxnSp>
        <p:nvCxnSpPr>
          <p:cNvPr id="230" name="Google Shape;230;p18"/>
          <p:cNvCxnSpPr>
            <a:stCxn id="221" idx="3"/>
            <a:endCxn id="226" idx="1"/>
          </p:cNvCxnSpPr>
          <p:nvPr/>
        </p:nvCxnSpPr>
        <p:spPr>
          <a:xfrm>
            <a:off x="2748275" y="3028625"/>
            <a:ext cx="341700" cy="600"/>
          </a:xfrm>
          <a:prstGeom prst="curvedConnector3">
            <a:avLst>
              <a:gd name="adj1" fmla="val 49978"/>
            </a:avLst>
          </a:prstGeom>
          <a:noFill/>
          <a:ln w="9525" cap="flat" cmpd="sng">
            <a:solidFill>
              <a:schemeClr val="dk2"/>
            </a:solidFill>
            <a:prstDash val="solid"/>
            <a:round/>
            <a:headEnd type="stealth" w="med" len="med"/>
            <a:tailEnd type="triangle" w="med" len="med"/>
          </a:ln>
        </p:spPr>
      </p:cxnSp>
      <p:cxnSp>
        <p:nvCxnSpPr>
          <p:cNvPr id="231" name="Google Shape;231;p18"/>
          <p:cNvCxnSpPr>
            <a:stCxn id="226" idx="3"/>
            <a:endCxn id="228" idx="1"/>
          </p:cNvCxnSpPr>
          <p:nvPr/>
        </p:nvCxnSpPr>
        <p:spPr>
          <a:xfrm>
            <a:off x="6000125" y="3028775"/>
            <a:ext cx="395700" cy="6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232" name="Google Shape;232;p18"/>
          <p:cNvCxnSpPr>
            <a:stCxn id="226" idx="2"/>
            <a:endCxn id="219" idx="0"/>
          </p:cNvCxnSpPr>
          <p:nvPr/>
        </p:nvCxnSpPr>
        <p:spPr>
          <a:xfrm rot="5400000">
            <a:off x="4407725" y="3504875"/>
            <a:ext cx="270300" cy="4200"/>
          </a:xfrm>
          <a:prstGeom prst="curvedConnector3">
            <a:avLst>
              <a:gd name="adj1" fmla="val 50023"/>
            </a:avLst>
          </a:prstGeom>
          <a:noFill/>
          <a:ln w="9525" cap="flat" cmpd="sng">
            <a:solidFill>
              <a:schemeClr val="dk2"/>
            </a:solidFill>
            <a:prstDash val="solid"/>
            <a:round/>
            <a:headEnd type="none" w="med" len="med"/>
            <a:tailEnd type="triangle" w="med" len="med"/>
          </a:ln>
        </p:spPr>
      </p:cxnSp>
      <p:sp>
        <p:nvSpPr>
          <p:cNvPr id="228" name="Google Shape;228;p18"/>
          <p:cNvSpPr/>
          <p:nvPr/>
        </p:nvSpPr>
        <p:spPr>
          <a:xfrm>
            <a:off x="6395725" y="2686025"/>
            <a:ext cx="2008500" cy="685800"/>
          </a:xfrm>
          <a:prstGeom prst="roundRect">
            <a:avLst>
              <a:gd name="adj" fmla="val 16667"/>
            </a:avLst>
          </a:prstGeom>
          <a:solidFill>
            <a:srgbClr val="CC0000"/>
          </a:solid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r>
              <a:rPr lang="en" sz="1800">
                <a:solidFill>
                  <a:schemeClr val="lt1"/>
                </a:solidFill>
                <a:latin typeface="Calibri"/>
                <a:ea typeface="Calibri"/>
                <a:cs typeface="Calibri"/>
                <a:sym typeface="Calibri"/>
              </a:rPr>
              <a:t>Next step or</a:t>
            </a:r>
            <a:endParaRPr sz="1800" dirty="0">
              <a:solidFill>
                <a:schemeClr val="lt1"/>
              </a:solidFill>
              <a:latin typeface="Calibri"/>
              <a:ea typeface="Calibri"/>
              <a:cs typeface="Calibri"/>
              <a:sym typeface="Calibri"/>
            </a:endParaRPr>
          </a:p>
          <a:p>
            <a:pPr marL="0" lvl="0" indent="0" algn="ctr" rtl="0">
              <a:spcBef>
                <a:spcPts val="0"/>
              </a:spcBef>
              <a:spcAft>
                <a:spcPts val="0"/>
              </a:spcAft>
              <a:buClr>
                <a:srgbClr val="000000"/>
              </a:buClr>
              <a:buFont typeface="Arial"/>
              <a:buNone/>
            </a:pPr>
            <a:r>
              <a:rPr lang="en" sz="1800">
                <a:solidFill>
                  <a:schemeClr val="lt1"/>
                </a:solidFill>
                <a:latin typeface="Calibri"/>
                <a:ea typeface="Calibri"/>
                <a:cs typeface="Calibri"/>
                <a:sym typeface="Calibri"/>
              </a:rPr>
              <a:t>Error handling</a:t>
            </a:r>
            <a:endParaRPr dirty="0">
              <a:solidFill>
                <a:schemeClr val="lt1"/>
              </a:solidFill>
            </a:endParaRPr>
          </a:p>
        </p:txBody>
      </p:sp>
      <p:sp>
        <p:nvSpPr>
          <p:cNvPr id="233" name="Google Shape;233;p18"/>
          <p:cNvSpPr/>
          <p:nvPr/>
        </p:nvSpPr>
        <p:spPr>
          <a:xfrm>
            <a:off x="6395725" y="3642125"/>
            <a:ext cx="2008500" cy="686100"/>
          </a:xfrm>
          <a:prstGeom prst="roundRect">
            <a:avLst>
              <a:gd name="adj" fmla="val 16667"/>
            </a:avLst>
          </a:prstGeom>
          <a:solidFill>
            <a:srgbClr val="85200C"/>
          </a:solid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r>
              <a:rPr lang="en" sz="1800">
                <a:solidFill>
                  <a:schemeClr val="lt1"/>
                </a:solidFill>
                <a:latin typeface="Calibri"/>
                <a:ea typeface="Calibri"/>
                <a:cs typeface="Calibri"/>
                <a:sym typeface="Calibri"/>
              </a:rPr>
              <a:t>Next active request</a:t>
            </a:r>
            <a:endParaRPr dirty="0">
              <a:solidFill>
                <a:schemeClr val="lt1"/>
              </a:solidFill>
            </a:endParaRPr>
          </a:p>
        </p:txBody>
      </p:sp>
      <p:cxnSp>
        <p:nvCxnSpPr>
          <p:cNvPr id="234" name="Google Shape;234;p18"/>
          <p:cNvCxnSpPr>
            <a:stCxn id="228" idx="2"/>
            <a:endCxn id="233" idx="0"/>
          </p:cNvCxnSpPr>
          <p:nvPr/>
        </p:nvCxnSpPr>
        <p:spPr>
          <a:xfrm rot="-5400000" flipH="1">
            <a:off x="7265125" y="3506675"/>
            <a:ext cx="2703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235" name="Google Shape;235;p18"/>
          <p:cNvCxnSpPr>
            <a:stCxn id="233" idx="3"/>
            <a:endCxn id="218" idx="3"/>
          </p:cNvCxnSpPr>
          <p:nvPr/>
        </p:nvCxnSpPr>
        <p:spPr>
          <a:xfrm rot="10800000">
            <a:off x="6000325" y="1298075"/>
            <a:ext cx="2403900" cy="2687100"/>
          </a:xfrm>
          <a:prstGeom prst="curvedConnector3">
            <a:avLst>
              <a:gd name="adj1" fmla="val -9906"/>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1269</Words>
  <Application>Microsoft Office PowerPoint</Application>
  <PresentationFormat>On-screen Show (16:9)</PresentationFormat>
  <Paragraphs>133</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Nunito</vt:lpstr>
      <vt:lpstr>Calibri</vt:lpstr>
      <vt:lpstr>Verdana</vt:lpstr>
      <vt:lpstr>Montserrat</vt:lpstr>
      <vt:lpstr>Trebuchet MS</vt:lpstr>
      <vt:lpstr>Arial</vt:lpstr>
      <vt:lpstr>Simple Light</vt:lpstr>
      <vt:lpstr>A Scalable iRODS Testing Environment using Kubernetes </vt:lpstr>
      <vt:lpstr>A Scalable iRODS Testing Environment using Kubernetes</vt:lpstr>
      <vt:lpstr>iRODS Testing - Motivation</vt:lpstr>
      <vt:lpstr>What is Kubernetes (K8s)</vt:lpstr>
      <vt:lpstr>Why Kubernetes?</vt:lpstr>
      <vt:lpstr>iRODS Testing - Infrastructure</vt:lpstr>
      <vt:lpstr>iRODS Testing - Supporting services</vt:lpstr>
      <vt:lpstr>iRODS Testing - K8s Job supervisor</vt:lpstr>
      <vt:lpstr>iRODS Job Supervisor workflow processing</vt:lpstr>
      <vt:lpstr>iRODS Testing - Data flow diagram</vt:lpstr>
      <vt:lpstr>iRODS Job Supervisor features</vt:lpstr>
      <vt:lpstr>iRODS workflow components</vt:lpstr>
      <vt:lpstr>The Positive effect</vt:lpstr>
      <vt:lpstr>Acknowledgements. Questions?</vt:lpstr>
      <vt:lpstr>Appendix - Various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iRODS Testing Environment using Kubernetes</dc:title>
  <dc:creator>Phillips Owen</dc:creator>
  <cp:lastModifiedBy>Phil Owen</cp:lastModifiedBy>
  <cp:revision>1</cp:revision>
  <dcterms:modified xsi:type="dcterms:W3CDTF">2024-02-15T20:16:15Z</dcterms:modified>
</cp:coreProperties>
</file>