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31" autoAdjust="0"/>
    <p:restoredTop sz="94660"/>
  </p:normalViewPr>
  <p:slideViewPr>
    <p:cSldViewPr>
      <p:cViewPr varScale="1">
        <p:scale>
          <a:sx n="110" d="100"/>
          <a:sy n="110" d="100"/>
        </p:scale>
        <p:origin x="-169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B1D5-8591-4FE7-8C6F-8BFF281871C5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0151C-8884-40C0-85EA-507B595C6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151C-8884-40C0-85EA-507B595C6C1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151C-8884-40C0-85EA-507B595C6C1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5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151C-8884-40C0-85EA-507B595C6C1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6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5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62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3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34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19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9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3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0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7E9C-0423-41BC-8D78-D8E2BA7C1C1C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pieren 152"/>
          <p:cNvGrpSpPr/>
          <p:nvPr/>
        </p:nvGrpSpPr>
        <p:grpSpPr>
          <a:xfrm>
            <a:off x="81996" y="24187"/>
            <a:ext cx="9007742" cy="6789189"/>
            <a:chOff x="81996" y="0"/>
            <a:chExt cx="9007742" cy="6789189"/>
          </a:xfrm>
        </p:grpSpPr>
        <p:sp>
          <p:nvSpPr>
            <p:cNvPr id="5" name="Rounded Rectangle 201"/>
            <p:cNvSpPr/>
            <p:nvPr/>
          </p:nvSpPr>
          <p:spPr>
            <a:xfrm>
              <a:off x="81996" y="72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1. Are any bonds involved other than those in protection or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deprotection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6" name="Rounded Rectangle 202"/>
            <p:cNvSpPr/>
            <p:nvPr/>
          </p:nvSpPr>
          <p:spPr>
            <a:xfrm>
              <a:off x="2099822" y="144000"/>
              <a:ext cx="1829560" cy="23794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2. Is a polymer formed?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" name="Rounded Rectangle 203"/>
            <p:cNvSpPr/>
            <p:nvPr/>
          </p:nvSpPr>
          <p:spPr>
            <a:xfrm>
              <a:off x="4140689" y="116151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3. Is at least one ring necessarily formed, expanded, or contracted?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04"/>
            <p:cNvSpPr/>
            <p:nvPr/>
          </p:nvSpPr>
          <p:spPr>
            <a:xfrm>
              <a:off x="6139609" y="0"/>
              <a:ext cx="1829560" cy="52538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4. Is a fused ring system necessarily created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(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incl.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when resulting from changes to existing rings)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" name="Rounded Rectangle 205"/>
            <p:cNvSpPr/>
            <p:nvPr/>
          </p:nvSpPr>
          <p:spPr>
            <a:xfrm>
              <a:off x="613960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5. Does the number of rings in the molecule increase?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206"/>
            <p:cNvSpPr/>
            <p:nvPr/>
          </p:nvSpPr>
          <p:spPr>
            <a:xfrm>
              <a:off x="6139609" y="1406857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 Is the product the result of breaking one ring and forming another elsewhere, or </a:t>
              </a:r>
              <a:r>
                <a:rPr lang="en-GB" sz="1200" i="1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vice versa?</a:t>
              </a:r>
              <a:endParaRPr lang="en-GB" sz="1200" i="1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207"/>
            <p:cNvSpPr/>
            <p:nvPr/>
          </p:nvSpPr>
          <p:spPr>
            <a:xfrm>
              <a:off x="414068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8</a:t>
              </a:r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. Is at least one skeletal ring necessarily broken?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208"/>
            <p:cNvSpPr/>
            <p:nvPr/>
          </p:nvSpPr>
          <p:spPr>
            <a:xfrm>
              <a:off x="4143289" y="1442158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9. Is there a change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209"/>
            <p:cNvSpPr/>
            <p:nvPr/>
          </p:nvSpPr>
          <p:spPr>
            <a:xfrm>
              <a:off x="6139609" y="2162350"/>
              <a:ext cx="1829560" cy="22765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7. Is an existing ring expanded?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210"/>
            <p:cNvSpPr/>
            <p:nvPr/>
          </p:nvSpPr>
          <p:spPr>
            <a:xfrm>
              <a:off x="4140689" y="2034089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20. Does the molecule rearrange so that one or more atoms move from one atom to another?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211"/>
            <p:cNvSpPr/>
            <p:nvPr/>
          </p:nvSpPr>
          <p:spPr>
            <a:xfrm>
              <a:off x="4140689" y="295021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21. Are there any changes to the bond orders of the bonds between skeletal atoms?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212"/>
            <p:cNvSpPr/>
            <p:nvPr/>
          </p:nvSpPr>
          <p:spPr>
            <a:xfrm>
              <a:off x="6139609" y="3645024"/>
              <a:ext cx="1829560" cy="504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22. Are two or more groups of atoms removed from the molecule, resulting in a change of bond order?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213"/>
            <p:cNvSpPr/>
            <p:nvPr/>
          </p:nvSpPr>
          <p:spPr>
            <a:xfrm>
              <a:off x="4140689" y="386668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23. Does just one functional group undergo a change?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14"/>
            <p:cNvSpPr/>
            <p:nvPr/>
          </p:nvSpPr>
          <p:spPr>
            <a:xfrm>
              <a:off x="4140689" y="5130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24. Is the functional group displaced by one or more H atoms?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215"/>
            <p:cNvSpPr/>
            <p:nvPr/>
          </p:nvSpPr>
          <p:spPr>
            <a:xfrm>
              <a:off x="4140689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25. Is one singly-bonded substituent replaced by another singly-bonded substituent?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16"/>
            <p:cNvSpPr/>
            <p:nvPr/>
          </p:nvSpPr>
          <p:spPr>
            <a:xfrm>
              <a:off x="2099822" y="144525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10. Is there an increase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17"/>
            <p:cNvSpPr/>
            <p:nvPr/>
          </p:nvSpPr>
          <p:spPr>
            <a:xfrm>
              <a:off x="97200" y="1260000"/>
              <a:ext cx="1829560" cy="630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11. Does the reaction involve the redistribution of two multiple bonds among two fragments in a four-centred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metallacyclic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 intermediate?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8"/>
            <p:cNvSpPr/>
            <p:nvPr/>
          </p:nvSpPr>
          <p:spPr>
            <a:xfrm>
              <a:off x="96884" y="2088583"/>
              <a:ext cx="1829560" cy="285915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12. Is a single carbon atom added to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19"/>
            <p:cNvSpPr/>
            <p:nvPr/>
          </p:nvSpPr>
          <p:spPr>
            <a:xfrm>
              <a:off x="103502" y="3010024"/>
              <a:ext cx="1822942" cy="25077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13. Are one or more atoms added in the middle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20"/>
            <p:cNvSpPr/>
            <p:nvPr/>
          </p:nvSpPr>
          <p:spPr>
            <a:xfrm>
              <a:off x="102907" y="3833999"/>
              <a:ext cx="1829560" cy="281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14. Does a rearrangement take place?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21"/>
            <p:cNvSpPr/>
            <p:nvPr/>
          </p:nvSpPr>
          <p:spPr>
            <a:xfrm>
              <a:off x="103502" y="4638092"/>
              <a:ext cx="1829560" cy="54590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15. Does the increase in number of skeletal atoms result from the formation of just one </a:t>
              </a:r>
              <a:r>
                <a:rPr lang="en-GB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(single or multiple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) carbon–carbon bond?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22"/>
            <p:cNvSpPr/>
            <p:nvPr/>
          </p:nvSpPr>
          <p:spPr>
            <a:xfrm>
              <a:off x="101856" y="5555755"/>
              <a:ext cx="1829560" cy="55090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16. Does the reaction necessarily involve the joining of two identical components to form a symmetrical product?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23"/>
            <p:cNvSpPr/>
            <p:nvPr/>
          </p:nvSpPr>
          <p:spPr>
            <a:xfrm>
              <a:off x="2095200" y="2016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17. Is a single skeletal carbon atom removed from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24"/>
            <p:cNvSpPr/>
            <p:nvPr/>
          </p:nvSpPr>
          <p:spPr>
            <a:xfrm>
              <a:off x="6165576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26. Are at least some of the atoms of the functional group retained during the reaction?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25"/>
            <p:cNvSpPr/>
            <p:nvPr/>
          </p:nvSpPr>
          <p:spPr>
            <a:xfrm>
              <a:off x="6945388" y="5184000"/>
              <a:ext cx="1829560" cy="288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27. Is the functional group oxidised?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26"/>
            <p:cNvSpPr/>
            <p:nvPr/>
          </p:nvSpPr>
          <p:spPr>
            <a:xfrm>
              <a:off x="2097943" y="2898398"/>
              <a:ext cx="1829560" cy="538306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18. Are skeletal atoms removed from the middle of a chain, with the two parts of the skeleton re-joining in the product?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27"/>
            <p:cNvSpPr/>
            <p:nvPr/>
          </p:nvSpPr>
          <p:spPr>
            <a:xfrm>
              <a:off x="2098800" y="3816000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19. Is the skeleton split into three or more fragments?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112"/>
            <p:cNvCxnSpPr>
              <a:stCxn id="5" idx="2"/>
              <a:endCxn id="33" idx="0"/>
            </p:cNvCxnSpPr>
            <p:nvPr/>
          </p:nvCxnSpPr>
          <p:spPr>
            <a:xfrm>
              <a:off x="996776" y="468000"/>
              <a:ext cx="497146" cy="1147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115"/>
            <p:cNvSpPr/>
            <p:nvPr/>
          </p:nvSpPr>
          <p:spPr>
            <a:xfrm>
              <a:off x="755922" y="582776"/>
              <a:ext cx="1476000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PROTECTION or DEPROTECTION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117"/>
            <p:cNvCxnSpPr>
              <a:stCxn id="5" idx="3"/>
              <a:endCxn id="6" idx="1"/>
            </p:cNvCxnSpPr>
            <p:nvPr/>
          </p:nvCxnSpPr>
          <p:spPr>
            <a:xfrm flipV="1">
              <a:off x="1911556" y="262971"/>
              <a:ext cx="188266" cy="702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21"/>
            <p:cNvCxnSpPr>
              <a:stCxn id="6" idx="3"/>
              <a:endCxn id="7" idx="1"/>
            </p:cNvCxnSpPr>
            <p:nvPr/>
          </p:nvCxnSpPr>
          <p:spPr>
            <a:xfrm>
              <a:off x="3929382" y="262971"/>
              <a:ext cx="211307" cy="271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24"/>
            <p:cNvCxnSpPr>
              <a:stCxn id="7" idx="2"/>
              <a:endCxn id="11" idx="0"/>
            </p:cNvCxnSpPr>
            <p:nvPr/>
          </p:nvCxnSpPr>
          <p:spPr>
            <a:xfrm>
              <a:off x="5055469" y="415210"/>
              <a:ext cx="0" cy="410475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stCxn id="11" idx="2"/>
              <a:endCxn id="12" idx="0"/>
            </p:cNvCxnSpPr>
            <p:nvPr/>
          </p:nvCxnSpPr>
          <p:spPr>
            <a:xfrm>
              <a:off x="5055469" y="1124744"/>
              <a:ext cx="2600" cy="31741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32"/>
            <p:cNvCxnSpPr>
              <a:stCxn id="12" idx="2"/>
              <a:endCxn id="14" idx="0"/>
            </p:cNvCxnSpPr>
            <p:nvPr/>
          </p:nvCxnSpPr>
          <p:spPr>
            <a:xfrm flipH="1">
              <a:off x="5055469" y="1741217"/>
              <a:ext cx="2600" cy="29287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5"/>
            <p:cNvCxnSpPr>
              <a:stCxn id="6" idx="2"/>
              <a:endCxn id="40" idx="0"/>
            </p:cNvCxnSpPr>
            <p:nvPr/>
          </p:nvCxnSpPr>
          <p:spPr>
            <a:xfrm>
              <a:off x="3014602" y="381942"/>
              <a:ext cx="697378" cy="14725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137"/>
            <p:cNvSpPr/>
            <p:nvPr/>
          </p:nvSpPr>
          <p:spPr>
            <a:xfrm>
              <a:off x="3009980" y="529200"/>
              <a:ext cx="1404000" cy="19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POLYMERISATION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141"/>
            <p:cNvCxnSpPr>
              <a:stCxn id="7" idx="3"/>
              <a:endCxn id="8" idx="1"/>
            </p:cNvCxnSpPr>
            <p:nvPr/>
          </p:nvCxnSpPr>
          <p:spPr>
            <a:xfrm flipV="1">
              <a:off x="5970249" y="262694"/>
              <a:ext cx="169360" cy="298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44"/>
            <p:cNvCxnSpPr>
              <a:stCxn id="8" idx="3"/>
              <a:endCxn id="43" idx="0"/>
            </p:cNvCxnSpPr>
            <p:nvPr/>
          </p:nvCxnSpPr>
          <p:spPr>
            <a:xfrm>
              <a:off x="7969169" y="262694"/>
              <a:ext cx="283700" cy="3251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147"/>
            <p:cNvSpPr/>
            <p:nvPr/>
          </p:nvSpPr>
          <p:spPr>
            <a:xfrm>
              <a:off x="7416000" y="587813"/>
              <a:ext cx="1673738" cy="1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FUSED-RING SYSTEM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149"/>
            <p:cNvCxnSpPr>
              <a:stCxn id="8" idx="2"/>
              <a:endCxn id="9" idx="0"/>
            </p:cNvCxnSpPr>
            <p:nvPr/>
          </p:nvCxnSpPr>
          <p:spPr>
            <a:xfrm>
              <a:off x="7054389" y="525388"/>
              <a:ext cx="0" cy="300297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2"/>
            <p:cNvCxnSpPr>
              <a:stCxn id="9" idx="2"/>
              <a:endCxn id="10" idx="0"/>
            </p:cNvCxnSpPr>
            <p:nvPr/>
          </p:nvCxnSpPr>
          <p:spPr>
            <a:xfrm>
              <a:off x="7054389" y="1124744"/>
              <a:ext cx="0" cy="28211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155"/>
            <p:cNvCxnSpPr>
              <a:stCxn id="10" idx="2"/>
              <a:endCxn id="13" idx="0"/>
            </p:cNvCxnSpPr>
            <p:nvPr/>
          </p:nvCxnSpPr>
          <p:spPr>
            <a:xfrm>
              <a:off x="7054389" y="1825539"/>
              <a:ext cx="0" cy="33681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163"/>
            <p:cNvSpPr/>
            <p:nvPr/>
          </p:nvSpPr>
          <p:spPr>
            <a:xfrm>
              <a:off x="7582562" y="116760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164"/>
            <p:cNvCxnSpPr>
              <a:stCxn id="9" idx="3"/>
              <a:endCxn id="47" idx="0"/>
            </p:cNvCxnSpPr>
            <p:nvPr/>
          </p:nvCxnSpPr>
          <p:spPr>
            <a:xfrm>
              <a:off x="7969169" y="975215"/>
              <a:ext cx="320299" cy="19239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65"/>
            <p:cNvSpPr/>
            <p:nvPr/>
          </p:nvSpPr>
          <p:spPr>
            <a:xfrm>
              <a:off x="7593683" y="1919116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166"/>
            <p:cNvCxnSpPr>
              <a:stCxn id="10" idx="3"/>
              <a:endCxn id="49" idx="0"/>
            </p:cNvCxnSpPr>
            <p:nvPr/>
          </p:nvCxnSpPr>
          <p:spPr>
            <a:xfrm>
              <a:off x="7969169" y="1616199"/>
              <a:ext cx="331419" cy="30291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67"/>
            <p:cNvCxnSpPr>
              <a:stCxn id="13" idx="2"/>
              <a:endCxn id="54" idx="0"/>
            </p:cNvCxnSpPr>
            <p:nvPr/>
          </p:nvCxnSpPr>
          <p:spPr>
            <a:xfrm>
              <a:off x="7054389" y="2390003"/>
              <a:ext cx="1" cy="47432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169"/>
            <p:cNvSpPr/>
            <p:nvPr/>
          </p:nvSpPr>
          <p:spPr>
            <a:xfrm>
              <a:off x="7566870" y="253592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EXPANSION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170"/>
            <p:cNvCxnSpPr>
              <a:stCxn id="14" idx="3"/>
              <a:endCxn id="56" idx="0"/>
            </p:cNvCxnSpPr>
            <p:nvPr/>
          </p:nvCxnSpPr>
          <p:spPr>
            <a:xfrm>
              <a:off x="5970249" y="2243431"/>
              <a:ext cx="43395" cy="3209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174"/>
            <p:cNvSpPr/>
            <p:nvPr/>
          </p:nvSpPr>
          <p:spPr>
            <a:xfrm>
              <a:off x="6347484" y="2864331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CONTRACTION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177"/>
            <p:cNvCxnSpPr>
              <a:stCxn id="13" idx="3"/>
              <a:endCxn id="52" idx="0"/>
            </p:cNvCxnSpPr>
            <p:nvPr/>
          </p:nvCxnSpPr>
          <p:spPr>
            <a:xfrm>
              <a:off x="7969169" y="2276177"/>
              <a:ext cx="304607" cy="25974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182"/>
            <p:cNvSpPr/>
            <p:nvPr/>
          </p:nvSpPr>
          <p:spPr>
            <a:xfrm>
              <a:off x="5306739" y="256440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193"/>
            <p:cNvCxnSpPr>
              <a:stCxn id="14" idx="2"/>
              <a:endCxn id="15" idx="0"/>
            </p:cNvCxnSpPr>
            <p:nvPr/>
          </p:nvCxnSpPr>
          <p:spPr>
            <a:xfrm>
              <a:off x="5055469" y="2452772"/>
              <a:ext cx="0" cy="49744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55"/>
            <p:cNvCxnSpPr>
              <a:stCxn id="12" idx="1"/>
              <a:endCxn id="20" idx="3"/>
            </p:cNvCxnSpPr>
            <p:nvPr/>
          </p:nvCxnSpPr>
          <p:spPr>
            <a:xfrm flipH="1">
              <a:off x="3929382" y="1591687"/>
              <a:ext cx="213908" cy="309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256"/>
            <p:cNvCxnSpPr>
              <a:stCxn id="15" idx="3"/>
              <a:endCxn id="16" idx="0"/>
            </p:cNvCxnSpPr>
            <p:nvPr/>
          </p:nvCxnSpPr>
          <p:spPr>
            <a:xfrm>
              <a:off x="5970249" y="3159553"/>
              <a:ext cx="1084140" cy="4854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261"/>
            <p:cNvCxnSpPr>
              <a:stCxn id="16" idx="3"/>
              <a:endCxn id="61" idx="0"/>
            </p:cNvCxnSpPr>
            <p:nvPr/>
          </p:nvCxnSpPr>
          <p:spPr>
            <a:xfrm>
              <a:off x="7969169" y="3897024"/>
              <a:ext cx="360422" cy="32406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264"/>
            <p:cNvSpPr/>
            <p:nvPr/>
          </p:nvSpPr>
          <p:spPr>
            <a:xfrm>
              <a:off x="7622685" y="422108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ELIMINATION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266"/>
            <p:cNvCxnSpPr>
              <a:stCxn id="16" idx="2"/>
              <a:endCxn id="63" idx="0"/>
            </p:cNvCxnSpPr>
            <p:nvPr/>
          </p:nvCxnSpPr>
          <p:spPr>
            <a:xfrm>
              <a:off x="7054389" y="4149024"/>
              <a:ext cx="1" cy="2880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269"/>
            <p:cNvSpPr/>
            <p:nvPr/>
          </p:nvSpPr>
          <p:spPr>
            <a:xfrm>
              <a:off x="6347484" y="443711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ADDITION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271"/>
            <p:cNvCxnSpPr>
              <a:stCxn id="15" idx="2"/>
              <a:endCxn id="17" idx="0"/>
            </p:cNvCxnSpPr>
            <p:nvPr/>
          </p:nvCxnSpPr>
          <p:spPr>
            <a:xfrm>
              <a:off x="5055469" y="3368895"/>
              <a:ext cx="0" cy="49778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5"/>
            <p:cNvCxnSpPr>
              <a:stCxn id="17" idx="2"/>
              <a:endCxn id="18" idx="0"/>
            </p:cNvCxnSpPr>
            <p:nvPr/>
          </p:nvCxnSpPr>
          <p:spPr>
            <a:xfrm>
              <a:off x="5055469" y="4165742"/>
              <a:ext cx="0" cy="96425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281"/>
            <p:cNvSpPr/>
            <p:nvPr/>
          </p:nvSpPr>
          <p:spPr>
            <a:xfrm>
              <a:off x="5458670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MODIFICATION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282"/>
            <p:cNvCxnSpPr>
              <a:stCxn id="17" idx="3"/>
              <a:endCxn id="66" idx="0"/>
            </p:cNvCxnSpPr>
            <p:nvPr/>
          </p:nvCxnSpPr>
          <p:spPr>
            <a:xfrm>
              <a:off x="5970249" y="4016213"/>
              <a:ext cx="195327" cy="70893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287"/>
            <p:cNvCxnSpPr>
              <a:stCxn id="18" idx="1"/>
              <a:endCxn id="69" idx="0"/>
            </p:cNvCxnSpPr>
            <p:nvPr/>
          </p:nvCxnSpPr>
          <p:spPr>
            <a:xfrm flipH="1">
              <a:off x="3846002" y="5328000"/>
              <a:ext cx="294687" cy="277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288"/>
            <p:cNvSpPr/>
            <p:nvPr/>
          </p:nvSpPr>
          <p:spPr>
            <a:xfrm>
              <a:off x="3139096" y="560554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289"/>
            <p:cNvCxnSpPr>
              <a:stCxn id="18" idx="2"/>
              <a:endCxn id="19" idx="0"/>
            </p:cNvCxnSpPr>
            <p:nvPr/>
          </p:nvCxnSpPr>
          <p:spPr>
            <a:xfrm>
              <a:off x="5055469" y="5526000"/>
              <a:ext cx="0" cy="580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290"/>
            <p:cNvCxnSpPr>
              <a:stCxn id="19" idx="3"/>
              <a:endCxn id="28" idx="1"/>
            </p:cNvCxnSpPr>
            <p:nvPr/>
          </p:nvCxnSpPr>
          <p:spPr>
            <a:xfrm>
              <a:off x="5970249" y="6316003"/>
              <a:ext cx="195327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91"/>
            <p:cNvCxnSpPr>
              <a:stCxn id="28" idx="0"/>
              <a:endCxn id="66" idx="2"/>
            </p:cNvCxnSpPr>
            <p:nvPr/>
          </p:nvCxnSpPr>
          <p:spPr>
            <a:xfrm flipH="1" flipV="1">
              <a:off x="6165576" y="5004265"/>
              <a:ext cx="914780" cy="110239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292"/>
            <p:cNvCxnSpPr>
              <a:stCxn id="28" idx="0"/>
              <a:endCxn id="29" idx="2"/>
            </p:cNvCxnSpPr>
            <p:nvPr/>
          </p:nvCxnSpPr>
          <p:spPr>
            <a:xfrm flipV="1">
              <a:off x="7080356" y="5472000"/>
              <a:ext cx="779812" cy="634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94"/>
            <p:cNvCxnSpPr>
              <a:stCxn id="19" idx="1"/>
              <a:endCxn id="75" idx="0"/>
            </p:cNvCxnSpPr>
            <p:nvPr/>
          </p:nvCxnSpPr>
          <p:spPr>
            <a:xfrm flipH="1">
              <a:off x="3842245" y="6316003"/>
              <a:ext cx="298444" cy="3037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297"/>
            <p:cNvSpPr/>
            <p:nvPr/>
          </p:nvSpPr>
          <p:spPr>
            <a:xfrm>
              <a:off x="3135339" y="661972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SUBSTITUTION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6" name="Rounded Rectangle 300"/>
            <p:cNvSpPr/>
            <p:nvPr/>
          </p:nvSpPr>
          <p:spPr>
            <a:xfrm>
              <a:off x="7153262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OXIDATION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7" name="Straight Arrow Connector 301"/>
            <p:cNvCxnSpPr>
              <a:stCxn id="29" idx="0"/>
              <a:endCxn id="76" idx="2"/>
            </p:cNvCxnSpPr>
            <p:nvPr/>
          </p:nvCxnSpPr>
          <p:spPr>
            <a:xfrm flipV="1">
              <a:off x="7860168" y="5004265"/>
              <a:ext cx="0" cy="17973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306"/>
            <p:cNvSpPr/>
            <p:nvPr/>
          </p:nvSpPr>
          <p:spPr>
            <a:xfrm>
              <a:off x="7622685" y="574216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307"/>
            <p:cNvCxnSpPr>
              <a:stCxn id="29" idx="3"/>
              <a:endCxn id="78" idx="0"/>
            </p:cNvCxnSpPr>
            <p:nvPr/>
          </p:nvCxnSpPr>
          <p:spPr>
            <a:xfrm flipH="1">
              <a:off x="8329591" y="5328000"/>
              <a:ext cx="445357" cy="414167"/>
            </a:xfrm>
            <a:prstGeom prst="bentConnector4">
              <a:avLst>
                <a:gd name="adj1" fmla="val -51330"/>
                <a:gd name="adj2" fmla="val 67384"/>
              </a:avLst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310"/>
            <p:cNvCxnSpPr>
              <a:stCxn id="20" idx="1"/>
              <a:endCxn id="21" idx="3"/>
            </p:cNvCxnSpPr>
            <p:nvPr/>
          </p:nvCxnSpPr>
          <p:spPr>
            <a:xfrm flipH="1" flipV="1">
              <a:off x="1926760" y="1575000"/>
              <a:ext cx="173062" cy="1978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14"/>
            <p:cNvCxnSpPr>
              <a:stCxn id="21" idx="0"/>
              <a:endCxn id="82" idx="2"/>
            </p:cNvCxnSpPr>
            <p:nvPr/>
          </p:nvCxnSpPr>
          <p:spPr>
            <a:xfrm flipV="1">
              <a:off x="1011980" y="1116646"/>
              <a:ext cx="482235" cy="14335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317"/>
            <p:cNvSpPr/>
            <p:nvPr/>
          </p:nvSpPr>
          <p:spPr>
            <a:xfrm>
              <a:off x="756215" y="920742"/>
              <a:ext cx="1476000" cy="195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MULTIPLE-BOND METATHESIS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319"/>
            <p:cNvCxnSpPr>
              <a:stCxn id="20" idx="2"/>
              <a:endCxn id="27" idx="0"/>
            </p:cNvCxnSpPr>
            <p:nvPr/>
          </p:nvCxnSpPr>
          <p:spPr>
            <a:xfrm flipH="1">
              <a:off x="3009980" y="1744312"/>
              <a:ext cx="4622" cy="2716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320"/>
            <p:cNvSpPr/>
            <p:nvPr/>
          </p:nvSpPr>
          <p:spPr>
            <a:xfrm>
              <a:off x="3419872" y="2534999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CHAIN SHORTENING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321"/>
            <p:cNvCxnSpPr>
              <a:stCxn id="27" idx="3"/>
              <a:endCxn id="84" idx="0"/>
            </p:cNvCxnSpPr>
            <p:nvPr/>
          </p:nvCxnSpPr>
          <p:spPr>
            <a:xfrm>
              <a:off x="3924760" y="2214000"/>
              <a:ext cx="202018" cy="3209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22"/>
            <p:cNvCxnSpPr>
              <a:stCxn id="27" idx="2"/>
              <a:endCxn id="30" idx="0"/>
            </p:cNvCxnSpPr>
            <p:nvPr/>
          </p:nvCxnSpPr>
          <p:spPr>
            <a:xfrm>
              <a:off x="3009980" y="2412000"/>
              <a:ext cx="2743" cy="48639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323"/>
            <p:cNvSpPr/>
            <p:nvPr/>
          </p:nvSpPr>
          <p:spPr>
            <a:xfrm>
              <a:off x="3419872" y="356346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EXTRUSION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324"/>
            <p:cNvCxnSpPr>
              <a:stCxn id="30" idx="3"/>
              <a:endCxn id="87" idx="0"/>
            </p:cNvCxnSpPr>
            <p:nvPr/>
          </p:nvCxnSpPr>
          <p:spPr>
            <a:xfrm>
              <a:off x="3927503" y="3167551"/>
              <a:ext cx="199275" cy="39590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25"/>
            <p:cNvCxnSpPr>
              <a:stCxn id="30" idx="2"/>
              <a:endCxn id="31" idx="0"/>
            </p:cNvCxnSpPr>
            <p:nvPr/>
          </p:nvCxnSpPr>
          <p:spPr>
            <a:xfrm>
              <a:off x="3012723" y="3436704"/>
              <a:ext cx="857" cy="37929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28"/>
            <p:cNvCxnSpPr>
              <a:stCxn id="31" idx="2"/>
              <a:endCxn id="91" idx="0"/>
            </p:cNvCxnSpPr>
            <p:nvPr/>
          </p:nvCxnSpPr>
          <p:spPr>
            <a:xfrm>
              <a:off x="3013580" y="4115059"/>
              <a:ext cx="1023" cy="58796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31"/>
            <p:cNvSpPr/>
            <p:nvPr/>
          </p:nvSpPr>
          <p:spPr>
            <a:xfrm>
              <a:off x="2307697" y="4703019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CLEAVING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334"/>
            <p:cNvSpPr/>
            <p:nvPr/>
          </p:nvSpPr>
          <p:spPr>
            <a:xfrm>
              <a:off x="3419872" y="4287567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FRAGMENTATION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335"/>
            <p:cNvCxnSpPr>
              <a:stCxn id="31" idx="3"/>
              <a:endCxn id="92" idx="0"/>
            </p:cNvCxnSpPr>
            <p:nvPr/>
          </p:nvCxnSpPr>
          <p:spPr>
            <a:xfrm>
              <a:off x="3928360" y="3965530"/>
              <a:ext cx="198418" cy="32203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38"/>
            <p:cNvCxnSpPr>
              <a:stCxn id="21" idx="2"/>
              <a:endCxn id="22" idx="0"/>
            </p:cNvCxnSpPr>
            <p:nvPr/>
          </p:nvCxnSpPr>
          <p:spPr>
            <a:xfrm flipH="1">
              <a:off x="1011664" y="1890000"/>
              <a:ext cx="316" cy="19858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342"/>
            <p:cNvSpPr/>
            <p:nvPr/>
          </p:nvSpPr>
          <p:spPr>
            <a:xfrm>
              <a:off x="1274084" y="2580940"/>
              <a:ext cx="1413811" cy="216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HOMOLOGATION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6" name="Straight Arrow Connector 343"/>
            <p:cNvCxnSpPr>
              <a:stCxn id="22" idx="3"/>
              <a:endCxn id="95" idx="0"/>
            </p:cNvCxnSpPr>
            <p:nvPr/>
          </p:nvCxnSpPr>
          <p:spPr>
            <a:xfrm>
              <a:off x="1926444" y="2231541"/>
              <a:ext cx="54546" cy="3493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49"/>
            <p:cNvCxnSpPr>
              <a:stCxn id="22" idx="2"/>
              <a:endCxn id="23" idx="0"/>
            </p:cNvCxnSpPr>
            <p:nvPr/>
          </p:nvCxnSpPr>
          <p:spPr>
            <a:xfrm>
              <a:off x="1011664" y="2374498"/>
              <a:ext cx="3309" cy="63552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351"/>
            <p:cNvSpPr/>
            <p:nvPr/>
          </p:nvSpPr>
          <p:spPr>
            <a:xfrm>
              <a:off x="1274084" y="356569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INSERTION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9" name="Straight Arrow Connector 352"/>
            <p:cNvCxnSpPr>
              <a:stCxn id="23" idx="3"/>
              <a:endCxn id="98" idx="0"/>
            </p:cNvCxnSpPr>
            <p:nvPr/>
          </p:nvCxnSpPr>
          <p:spPr>
            <a:xfrm>
              <a:off x="1926444" y="3135411"/>
              <a:ext cx="54546" cy="43028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353"/>
            <p:cNvCxnSpPr>
              <a:stCxn id="23" idx="2"/>
              <a:endCxn id="24" idx="0"/>
            </p:cNvCxnSpPr>
            <p:nvPr/>
          </p:nvCxnSpPr>
          <p:spPr>
            <a:xfrm>
              <a:off x="1014973" y="3260797"/>
              <a:ext cx="2714" cy="57320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354"/>
            <p:cNvSpPr/>
            <p:nvPr/>
          </p:nvSpPr>
          <p:spPr>
            <a:xfrm>
              <a:off x="1274615" y="4203076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JOINING WITH REARRANGEMENT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355"/>
            <p:cNvCxnSpPr>
              <a:stCxn id="24" idx="3"/>
              <a:endCxn id="101" idx="0"/>
            </p:cNvCxnSpPr>
            <p:nvPr/>
          </p:nvCxnSpPr>
          <p:spPr>
            <a:xfrm>
              <a:off x="1932467" y="3974529"/>
              <a:ext cx="49054" cy="228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356"/>
            <p:cNvCxnSpPr>
              <a:stCxn id="25" idx="3"/>
              <a:endCxn id="105" idx="0"/>
            </p:cNvCxnSpPr>
            <p:nvPr/>
          </p:nvCxnSpPr>
          <p:spPr>
            <a:xfrm>
              <a:off x="1933062" y="4911046"/>
              <a:ext cx="47928" cy="37470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357"/>
            <p:cNvCxnSpPr>
              <a:stCxn id="24" idx="2"/>
              <a:endCxn id="25" idx="0"/>
            </p:cNvCxnSpPr>
            <p:nvPr/>
          </p:nvCxnSpPr>
          <p:spPr>
            <a:xfrm>
              <a:off x="1017687" y="4115058"/>
              <a:ext cx="595" cy="52303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362"/>
            <p:cNvSpPr/>
            <p:nvPr/>
          </p:nvSpPr>
          <p:spPr>
            <a:xfrm>
              <a:off x="1274084" y="528575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SKELETON JOINING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364"/>
            <p:cNvCxnSpPr>
              <a:stCxn id="25" idx="2"/>
              <a:endCxn id="26" idx="0"/>
            </p:cNvCxnSpPr>
            <p:nvPr/>
          </p:nvCxnSpPr>
          <p:spPr>
            <a:xfrm flipH="1">
              <a:off x="1016636" y="5184000"/>
              <a:ext cx="1646" cy="37175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374"/>
            <p:cNvSpPr/>
            <p:nvPr/>
          </p:nvSpPr>
          <p:spPr>
            <a:xfrm>
              <a:off x="280283" y="6616092"/>
              <a:ext cx="1476000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COUPLING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375"/>
            <p:cNvSpPr/>
            <p:nvPr/>
          </p:nvSpPr>
          <p:spPr>
            <a:xfrm>
              <a:off x="1305779" y="620517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HOMOCOUPLING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376"/>
            <p:cNvCxnSpPr>
              <a:stCxn id="26" idx="2"/>
              <a:endCxn id="107" idx="0"/>
            </p:cNvCxnSpPr>
            <p:nvPr/>
          </p:nvCxnSpPr>
          <p:spPr>
            <a:xfrm>
              <a:off x="1016636" y="6106662"/>
              <a:ext cx="1647" cy="50943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380"/>
            <p:cNvCxnSpPr>
              <a:stCxn id="26" idx="3"/>
              <a:endCxn id="108" idx="0"/>
            </p:cNvCxnSpPr>
            <p:nvPr/>
          </p:nvCxnSpPr>
          <p:spPr>
            <a:xfrm>
              <a:off x="1931416" y="5831209"/>
              <a:ext cx="81269" cy="37396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64"/>
            <p:cNvCxnSpPr>
              <a:stCxn id="11" idx="1"/>
              <a:endCxn id="116" idx="3"/>
            </p:cNvCxnSpPr>
            <p:nvPr/>
          </p:nvCxnSpPr>
          <p:spPr>
            <a:xfrm flipH="1" flipV="1">
              <a:off x="3924760" y="975214"/>
              <a:ext cx="215929" cy="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63"/>
            <p:cNvSpPr/>
            <p:nvPr/>
          </p:nvSpPr>
          <p:spPr>
            <a:xfrm>
              <a:off x="2510949" y="863583"/>
              <a:ext cx="1413811" cy="2232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RING-BREAKING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</p:grpSp>
      <p:sp>
        <p:nvSpPr>
          <p:cNvPr id="156" name="Titel 336"/>
          <p:cNvSpPr>
            <a:spLocks noGrp="1"/>
          </p:cNvSpPr>
          <p:nvPr>
            <p:ph type="title"/>
          </p:nvPr>
        </p:nvSpPr>
        <p:spPr>
          <a:xfrm>
            <a:off x="329295" y="-1323528"/>
            <a:ext cx="8229600" cy="1143000"/>
          </a:xfrm>
        </p:spPr>
        <p:txBody>
          <a:bodyPr/>
          <a:lstStyle/>
          <a:p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Reaction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0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pieren 152"/>
          <p:cNvGrpSpPr/>
          <p:nvPr/>
        </p:nvGrpSpPr>
        <p:grpSpPr>
          <a:xfrm>
            <a:off x="81996" y="24187"/>
            <a:ext cx="9007742" cy="6789189"/>
            <a:chOff x="81996" y="0"/>
            <a:chExt cx="9007742" cy="6789189"/>
          </a:xfrm>
        </p:grpSpPr>
        <p:sp>
          <p:nvSpPr>
            <p:cNvPr id="5" name="Rounded Rectangle 201"/>
            <p:cNvSpPr/>
            <p:nvPr/>
          </p:nvSpPr>
          <p:spPr>
            <a:xfrm>
              <a:off x="81996" y="72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1. Are any bonds involved other than those in protection or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deprotection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6" name="Rounded Rectangle 202"/>
            <p:cNvSpPr/>
            <p:nvPr/>
          </p:nvSpPr>
          <p:spPr>
            <a:xfrm>
              <a:off x="2099822" y="144000"/>
              <a:ext cx="1829560" cy="23794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2. Is a polymer formed?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" name="Rounded Rectangle 203"/>
            <p:cNvSpPr/>
            <p:nvPr/>
          </p:nvSpPr>
          <p:spPr>
            <a:xfrm>
              <a:off x="4140689" y="116151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3. Is at least one ring necessarily formed, expanded, or contracted?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04"/>
            <p:cNvSpPr/>
            <p:nvPr/>
          </p:nvSpPr>
          <p:spPr>
            <a:xfrm>
              <a:off x="6139609" y="0"/>
              <a:ext cx="1829560" cy="52538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4. Is a fused ring system necessarily created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(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incl.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when resulting from changes to existing rings)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" name="Rounded Rectangle 205"/>
            <p:cNvSpPr/>
            <p:nvPr/>
          </p:nvSpPr>
          <p:spPr>
            <a:xfrm>
              <a:off x="613960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5. Does the number of rings in the molecule increase?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206"/>
            <p:cNvSpPr/>
            <p:nvPr/>
          </p:nvSpPr>
          <p:spPr>
            <a:xfrm>
              <a:off x="6139609" y="1406857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 Is the product the result of breaking one ring and forming another elsewhere, or </a:t>
              </a:r>
              <a:r>
                <a:rPr lang="en-GB" sz="1200" i="1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vice versa?</a:t>
              </a:r>
              <a:endParaRPr lang="en-GB" sz="1200" i="1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207"/>
            <p:cNvSpPr/>
            <p:nvPr/>
          </p:nvSpPr>
          <p:spPr>
            <a:xfrm>
              <a:off x="414068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8</a:t>
              </a:r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. Is at least one skeletal ring necessarily broken?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208"/>
            <p:cNvSpPr/>
            <p:nvPr/>
          </p:nvSpPr>
          <p:spPr>
            <a:xfrm>
              <a:off x="4143289" y="1442158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9. Is there a change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209"/>
            <p:cNvSpPr/>
            <p:nvPr/>
          </p:nvSpPr>
          <p:spPr>
            <a:xfrm>
              <a:off x="6139609" y="2162350"/>
              <a:ext cx="1829560" cy="22765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7. Is an existing ring expanded?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210"/>
            <p:cNvSpPr/>
            <p:nvPr/>
          </p:nvSpPr>
          <p:spPr>
            <a:xfrm>
              <a:off x="4140689" y="2034089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20. Does the molecule rearrange so that one or more atoms move from one atom to another?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211"/>
            <p:cNvSpPr/>
            <p:nvPr/>
          </p:nvSpPr>
          <p:spPr>
            <a:xfrm>
              <a:off x="4140689" y="295021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21. Are there any changes to the bond orders of the bonds between skeletal atoms?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212"/>
            <p:cNvSpPr/>
            <p:nvPr/>
          </p:nvSpPr>
          <p:spPr>
            <a:xfrm>
              <a:off x="6139609" y="3645024"/>
              <a:ext cx="1829560" cy="504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22. Are two or more groups of atoms removed from the molecule, resulting in a change of bond order?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213"/>
            <p:cNvSpPr/>
            <p:nvPr/>
          </p:nvSpPr>
          <p:spPr>
            <a:xfrm>
              <a:off x="4140689" y="386668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23. Does just one functional group undergo a change?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14"/>
            <p:cNvSpPr/>
            <p:nvPr/>
          </p:nvSpPr>
          <p:spPr>
            <a:xfrm>
              <a:off x="4140689" y="5130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24. Is the functional group displaced by one or more H atoms?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215"/>
            <p:cNvSpPr/>
            <p:nvPr/>
          </p:nvSpPr>
          <p:spPr>
            <a:xfrm>
              <a:off x="4140689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25. Is one singly-bonded substituent replaced by another singly-bonded substituent?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16"/>
            <p:cNvSpPr/>
            <p:nvPr/>
          </p:nvSpPr>
          <p:spPr>
            <a:xfrm>
              <a:off x="2099822" y="144525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10. Is there an increase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17"/>
            <p:cNvSpPr/>
            <p:nvPr/>
          </p:nvSpPr>
          <p:spPr>
            <a:xfrm>
              <a:off x="97200" y="1260000"/>
              <a:ext cx="1829560" cy="630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11. Does the reaction involve the redistribution of two multiple bonds among two fragments in a four-centred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metallacyclic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 intermediate?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8"/>
            <p:cNvSpPr/>
            <p:nvPr/>
          </p:nvSpPr>
          <p:spPr>
            <a:xfrm>
              <a:off x="96884" y="2088583"/>
              <a:ext cx="1829560" cy="285915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12. Is a single carbon atom added to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19"/>
            <p:cNvSpPr/>
            <p:nvPr/>
          </p:nvSpPr>
          <p:spPr>
            <a:xfrm>
              <a:off x="103502" y="3010024"/>
              <a:ext cx="1822942" cy="25077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13. Are one or more atoms added in the middle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20"/>
            <p:cNvSpPr/>
            <p:nvPr/>
          </p:nvSpPr>
          <p:spPr>
            <a:xfrm>
              <a:off x="102907" y="3833999"/>
              <a:ext cx="1829560" cy="281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14. Does a rearrangement take place?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21"/>
            <p:cNvSpPr/>
            <p:nvPr/>
          </p:nvSpPr>
          <p:spPr>
            <a:xfrm>
              <a:off x="103502" y="4638092"/>
              <a:ext cx="1829560" cy="54590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15. Does the increase in number of skeletal atoms result from the formation of just one </a:t>
              </a:r>
              <a:r>
                <a:rPr lang="en-GB" sz="800" b="1" dirty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(single or multiple</a:t>
              </a:r>
              <a:r>
                <a:rPr lang="en-GB" sz="800" b="1" dirty="0" smtClean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bond?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22"/>
            <p:cNvSpPr/>
            <p:nvPr/>
          </p:nvSpPr>
          <p:spPr>
            <a:xfrm>
              <a:off x="101856" y="5555755"/>
              <a:ext cx="1829560" cy="55090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16. Does the reaction necessarily involve the joining of two identical components to form a symmetrical product?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23"/>
            <p:cNvSpPr/>
            <p:nvPr/>
          </p:nvSpPr>
          <p:spPr>
            <a:xfrm>
              <a:off x="2095200" y="2016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17. Is a single skeletal carbon atom removed from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24"/>
            <p:cNvSpPr/>
            <p:nvPr/>
          </p:nvSpPr>
          <p:spPr>
            <a:xfrm>
              <a:off x="6165576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26. Are at least some of the atoms of the functional group retained during the reaction?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25"/>
            <p:cNvSpPr/>
            <p:nvPr/>
          </p:nvSpPr>
          <p:spPr>
            <a:xfrm>
              <a:off x="6945388" y="5184000"/>
              <a:ext cx="1829560" cy="288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27. Is the functional group oxidised?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26"/>
            <p:cNvSpPr/>
            <p:nvPr/>
          </p:nvSpPr>
          <p:spPr>
            <a:xfrm>
              <a:off x="2097943" y="2898398"/>
              <a:ext cx="1829560" cy="538306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18. Are skeletal atoms removed from the middle of a chain, with the two parts of the skeleton re-joining in the product?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27"/>
            <p:cNvSpPr/>
            <p:nvPr/>
          </p:nvSpPr>
          <p:spPr>
            <a:xfrm>
              <a:off x="2098800" y="3816000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19. Is the skeleton split into three or more fragments?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112"/>
            <p:cNvCxnSpPr>
              <a:stCxn id="5" idx="2"/>
              <a:endCxn id="33" idx="0"/>
            </p:cNvCxnSpPr>
            <p:nvPr/>
          </p:nvCxnSpPr>
          <p:spPr>
            <a:xfrm>
              <a:off x="996776" y="468000"/>
              <a:ext cx="497146" cy="1147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115"/>
            <p:cNvSpPr/>
            <p:nvPr/>
          </p:nvSpPr>
          <p:spPr>
            <a:xfrm>
              <a:off x="755922" y="582776"/>
              <a:ext cx="1476000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PROTECTION or DEPROTECTION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117"/>
            <p:cNvCxnSpPr>
              <a:stCxn id="5" idx="3"/>
              <a:endCxn id="6" idx="1"/>
            </p:cNvCxnSpPr>
            <p:nvPr/>
          </p:nvCxnSpPr>
          <p:spPr>
            <a:xfrm flipV="1">
              <a:off x="1911556" y="262971"/>
              <a:ext cx="188266" cy="702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21"/>
            <p:cNvCxnSpPr>
              <a:stCxn id="6" idx="3"/>
              <a:endCxn id="7" idx="1"/>
            </p:cNvCxnSpPr>
            <p:nvPr/>
          </p:nvCxnSpPr>
          <p:spPr>
            <a:xfrm>
              <a:off x="3929382" y="262971"/>
              <a:ext cx="211307" cy="271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24"/>
            <p:cNvCxnSpPr>
              <a:stCxn id="7" idx="2"/>
              <a:endCxn id="11" idx="0"/>
            </p:cNvCxnSpPr>
            <p:nvPr/>
          </p:nvCxnSpPr>
          <p:spPr>
            <a:xfrm>
              <a:off x="5055469" y="415210"/>
              <a:ext cx="0" cy="410475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stCxn id="11" idx="2"/>
              <a:endCxn id="12" idx="0"/>
            </p:cNvCxnSpPr>
            <p:nvPr/>
          </p:nvCxnSpPr>
          <p:spPr>
            <a:xfrm>
              <a:off x="5055469" y="1124744"/>
              <a:ext cx="2600" cy="31741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32"/>
            <p:cNvCxnSpPr>
              <a:stCxn id="12" idx="2"/>
              <a:endCxn id="14" idx="0"/>
            </p:cNvCxnSpPr>
            <p:nvPr/>
          </p:nvCxnSpPr>
          <p:spPr>
            <a:xfrm flipH="1">
              <a:off x="5055469" y="1741217"/>
              <a:ext cx="2600" cy="29287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5"/>
            <p:cNvCxnSpPr>
              <a:stCxn id="6" idx="2"/>
              <a:endCxn id="40" idx="0"/>
            </p:cNvCxnSpPr>
            <p:nvPr/>
          </p:nvCxnSpPr>
          <p:spPr>
            <a:xfrm>
              <a:off x="3014602" y="381942"/>
              <a:ext cx="697378" cy="14725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137"/>
            <p:cNvSpPr/>
            <p:nvPr/>
          </p:nvSpPr>
          <p:spPr>
            <a:xfrm>
              <a:off x="3009980" y="529200"/>
              <a:ext cx="1404000" cy="19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POLYMERISATION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141"/>
            <p:cNvCxnSpPr>
              <a:stCxn id="7" idx="3"/>
              <a:endCxn id="8" idx="1"/>
            </p:cNvCxnSpPr>
            <p:nvPr/>
          </p:nvCxnSpPr>
          <p:spPr>
            <a:xfrm flipV="1">
              <a:off x="5970249" y="262694"/>
              <a:ext cx="169360" cy="298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44"/>
            <p:cNvCxnSpPr>
              <a:stCxn id="8" idx="3"/>
              <a:endCxn id="43" idx="0"/>
            </p:cNvCxnSpPr>
            <p:nvPr/>
          </p:nvCxnSpPr>
          <p:spPr>
            <a:xfrm>
              <a:off x="7969169" y="262694"/>
              <a:ext cx="283700" cy="3251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147"/>
            <p:cNvSpPr/>
            <p:nvPr/>
          </p:nvSpPr>
          <p:spPr>
            <a:xfrm>
              <a:off x="7416000" y="587813"/>
              <a:ext cx="1673738" cy="1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FUSED-RING SYSTEM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149"/>
            <p:cNvCxnSpPr>
              <a:stCxn id="8" idx="2"/>
              <a:endCxn id="9" idx="0"/>
            </p:cNvCxnSpPr>
            <p:nvPr/>
          </p:nvCxnSpPr>
          <p:spPr>
            <a:xfrm>
              <a:off x="7054389" y="525388"/>
              <a:ext cx="0" cy="300297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2"/>
            <p:cNvCxnSpPr>
              <a:stCxn id="9" idx="2"/>
              <a:endCxn id="10" idx="0"/>
            </p:cNvCxnSpPr>
            <p:nvPr/>
          </p:nvCxnSpPr>
          <p:spPr>
            <a:xfrm>
              <a:off x="7054389" y="1124744"/>
              <a:ext cx="0" cy="28211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155"/>
            <p:cNvCxnSpPr>
              <a:stCxn id="10" idx="2"/>
              <a:endCxn id="13" idx="0"/>
            </p:cNvCxnSpPr>
            <p:nvPr/>
          </p:nvCxnSpPr>
          <p:spPr>
            <a:xfrm>
              <a:off x="7054389" y="1825539"/>
              <a:ext cx="0" cy="33681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163"/>
            <p:cNvSpPr/>
            <p:nvPr/>
          </p:nvSpPr>
          <p:spPr>
            <a:xfrm>
              <a:off x="7582562" y="116760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164"/>
            <p:cNvCxnSpPr>
              <a:stCxn id="9" idx="3"/>
              <a:endCxn id="47" idx="0"/>
            </p:cNvCxnSpPr>
            <p:nvPr/>
          </p:nvCxnSpPr>
          <p:spPr>
            <a:xfrm>
              <a:off x="7969169" y="975215"/>
              <a:ext cx="320299" cy="19239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65"/>
            <p:cNvSpPr/>
            <p:nvPr/>
          </p:nvSpPr>
          <p:spPr>
            <a:xfrm>
              <a:off x="7593683" y="1919116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166"/>
            <p:cNvCxnSpPr>
              <a:stCxn id="10" idx="3"/>
              <a:endCxn id="49" idx="0"/>
            </p:cNvCxnSpPr>
            <p:nvPr/>
          </p:nvCxnSpPr>
          <p:spPr>
            <a:xfrm>
              <a:off x="7969169" y="1616199"/>
              <a:ext cx="331419" cy="30291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67"/>
            <p:cNvCxnSpPr>
              <a:stCxn id="13" idx="2"/>
              <a:endCxn id="54" idx="0"/>
            </p:cNvCxnSpPr>
            <p:nvPr/>
          </p:nvCxnSpPr>
          <p:spPr>
            <a:xfrm>
              <a:off x="7054389" y="2390003"/>
              <a:ext cx="1" cy="47432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169"/>
            <p:cNvSpPr/>
            <p:nvPr/>
          </p:nvSpPr>
          <p:spPr>
            <a:xfrm>
              <a:off x="7566870" y="253592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EXPANSION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170"/>
            <p:cNvCxnSpPr>
              <a:stCxn id="14" idx="3"/>
              <a:endCxn id="56" idx="0"/>
            </p:cNvCxnSpPr>
            <p:nvPr/>
          </p:nvCxnSpPr>
          <p:spPr>
            <a:xfrm>
              <a:off x="5970249" y="2243431"/>
              <a:ext cx="43395" cy="3209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174"/>
            <p:cNvSpPr/>
            <p:nvPr/>
          </p:nvSpPr>
          <p:spPr>
            <a:xfrm>
              <a:off x="6347484" y="2864331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CONTRACTION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177"/>
            <p:cNvCxnSpPr>
              <a:stCxn id="13" idx="3"/>
              <a:endCxn id="52" idx="0"/>
            </p:cNvCxnSpPr>
            <p:nvPr/>
          </p:nvCxnSpPr>
          <p:spPr>
            <a:xfrm>
              <a:off x="7969169" y="2276177"/>
              <a:ext cx="304607" cy="25974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182"/>
            <p:cNvSpPr/>
            <p:nvPr/>
          </p:nvSpPr>
          <p:spPr>
            <a:xfrm>
              <a:off x="5306739" y="256440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193"/>
            <p:cNvCxnSpPr>
              <a:stCxn id="14" idx="2"/>
              <a:endCxn id="15" idx="0"/>
            </p:cNvCxnSpPr>
            <p:nvPr/>
          </p:nvCxnSpPr>
          <p:spPr>
            <a:xfrm>
              <a:off x="5055469" y="2452772"/>
              <a:ext cx="0" cy="49744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55"/>
            <p:cNvCxnSpPr>
              <a:stCxn id="12" idx="1"/>
              <a:endCxn id="20" idx="3"/>
            </p:cNvCxnSpPr>
            <p:nvPr/>
          </p:nvCxnSpPr>
          <p:spPr>
            <a:xfrm flipH="1">
              <a:off x="3929382" y="1591687"/>
              <a:ext cx="213908" cy="309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256"/>
            <p:cNvCxnSpPr>
              <a:stCxn id="15" idx="3"/>
              <a:endCxn id="16" idx="0"/>
            </p:cNvCxnSpPr>
            <p:nvPr/>
          </p:nvCxnSpPr>
          <p:spPr>
            <a:xfrm>
              <a:off x="5970249" y="3159553"/>
              <a:ext cx="1084140" cy="4854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261"/>
            <p:cNvCxnSpPr>
              <a:stCxn id="16" idx="3"/>
              <a:endCxn id="61" idx="0"/>
            </p:cNvCxnSpPr>
            <p:nvPr/>
          </p:nvCxnSpPr>
          <p:spPr>
            <a:xfrm>
              <a:off x="7969169" y="3897024"/>
              <a:ext cx="360422" cy="32406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264"/>
            <p:cNvSpPr/>
            <p:nvPr/>
          </p:nvSpPr>
          <p:spPr>
            <a:xfrm>
              <a:off x="7622685" y="422108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ELIMINATION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266"/>
            <p:cNvCxnSpPr>
              <a:stCxn id="16" idx="2"/>
              <a:endCxn id="63" idx="0"/>
            </p:cNvCxnSpPr>
            <p:nvPr/>
          </p:nvCxnSpPr>
          <p:spPr>
            <a:xfrm>
              <a:off x="7054389" y="4149024"/>
              <a:ext cx="1" cy="2880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269"/>
            <p:cNvSpPr/>
            <p:nvPr/>
          </p:nvSpPr>
          <p:spPr>
            <a:xfrm>
              <a:off x="6347484" y="443711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ADDITION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271"/>
            <p:cNvCxnSpPr>
              <a:stCxn id="15" idx="2"/>
              <a:endCxn id="17" idx="0"/>
            </p:cNvCxnSpPr>
            <p:nvPr/>
          </p:nvCxnSpPr>
          <p:spPr>
            <a:xfrm>
              <a:off x="5055469" y="3368895"/>
              <a:ext cx="0" cy="49778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5"/>
            <p:cNvCxnSpPr>
              <a:stCxn id="17" idx="2"/>
              <a:endCxn id="18" idx="0"/>
            </p:cNvCxnSpPr>
            <p:nvPr/>
          </p:nvCxnSpPr>
          <p:spPr>
            <a:xfrm>
              <a:off x="5055469" y="4165742"/>
              <a:ext cx="0" cy="96425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281"/>
            <p:cNvSpPr/>
            <p:nvPr/>
          </p:nvSpPr>
          <p:spPr>
            <a:xfrm>
              <a:off x="5458670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MODIFICATION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282"/>
            <p:cNvCxnSpPr>
              <a:stCxn id="17" idx="3"/>
              <a:endCxn id="66" idx="0"/>
            </p:cNvCxnSpPr>
            <p:nvPr/>
          </p:nvCxnSpPr>
          <p:spPr>
            <a:xfrm>
              <a:off x="5970249" y="4016213"/>
              <a:ext cx="195327" cy="70893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287"/>
            <p:cNvCxnSpPr>
              <a:stCxn id="18" idx="1"/>
              <a:endCxn id="69" idx="0"/>
            </p:cNvCxnSpPr>
            <p:nvPr/>
          </p:nvCxnSpPr>
          <p:spPr>
            <a:xfrm flipH="1">
              <a:off x="3846002" y="5328000"/>
              <a:ext cx="294687" cy="277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288"/>
            <p:cNvSpPr/>
            <p:nvPr/>
          </p:nvSpPr>
          <p:spPr>
            <a:xfrm>
              <a:off x="3139096" y="560554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289"/>
            <p:cNvCxnSpPr>
              <a:stCxn id="18" idx="2"/>
              <a:endCxn id="19" idx="0"/>
            </p:cNvCxnSpPr>
            <p:nvPr/>
          </p:nvCxnSpPr>
          <p:spPr>
            <a:xfrm>
              <a:off x="5055469" y="5526000"/>
              <a:ext cx="0" cy="580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290"/>
            <p:cNvCxnSpPr>
              <a:stCxn id="19" idx="3"/>
              <a:endCxn id="28" idx="1"/>
            </p:cNvCxnSpPr>
            <p:nvPr/>
          </p:nvCxnSpPr>
          <p:spPr>
            <a:xfrm>
              <a:off x="5970249" y="6316003"/>
              <a:ext cx="195327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91"/>
            <p:cNvCxnSpPr>
              <a:stCxn id="28" idx="0"/>
              <a:endCxn id="66" idx="2"/>
            </p:cNvCxnSpPr>
            <p:nvPr/>
          </p:nvCxnSpPr>
          <p:spPr>
            <a:xfrm flipH="1" flipV="1">
              <a:off x="6165576" y="5004265"/>
              <a:ext cx="914780" cy="110239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292"/>
            <p:cNvCxnSpPr>
              <a:stCxn id="28" idx="0"/>
              <a:endCxn id="29" idx="2"/>
            </p:cNvCxnSpPr>
            <p:nvPr/>
          </p:nvCxnSpPr>
          <p:spPr>
            <a:xfrm flipV="1">
              <a:off x="7080356" y="5472000"/>
              <a:ext cx="779812" cy="634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94"/>
            <p:cNvCxnSpPr>
              <a:stCxn id="19" idx="1"/>
              <a:endCxn id="75" idx="0"/>
            </p:cNvCxnSpPr>
            <p:nvPr/>
          </p:nvCxnSpPr>
          <p:spPr>
            <a:xfrm flipH="1">
              <a:off x="3842245" y="6316003"/>
              <a:ext cx="298444" cy="3037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297"/>
            <p:cNvSpPr/>
            <p:nvPr/>
          </p:nvSpPr>
          <p:spPr>
            <a:xfrm>
              <a:off x="3135339" y="661972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SUBSTITUTION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6" name="Rounded Rectangle 300"/>
            <p:cNvSpPr/>
            <p:nvPr/>
          </p:nvSpPr>
          <p:spPr>
            <a:xfrm>
              <a:off x="7153262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OXIDATION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7" name="Straight Arrow Connector 301"/>
            <p:cNvCxnSpPr>
              <a:stCxn id="29" idx="0"/>
              <a:endCxn id="76" idx="2"/>
            </p:cNvCxnSpPr>
            <p:nvPr/>
          </p:nvCxnSpPr>
          <p:spPr>
            <a:xfrm flipV="1">
              <a:off x="7860168" y="5004265"/>
              <a:ext cx="0" cy="17973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306"/>
            <p:cNvSpPr/>
            <p:nvPr/>
          </p:nvSpPr>
          <p:spPr>
            <a:xfrm>
              <a:off x="7622685" y="574216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307"/>
            <p:cNvCxnSpPr>
              <a:stCxn id="29" idx="3"/>
              <a:endCxn id="78" idx="0"/>
            </p:cNvCxnSpPr>
            <p:nvPr/>
          </p:nvCxnSpPr>
          <p:spPr>
            <a:xfrm flipH="1">
              <a:off x="8329591" y="5328000"/>
              <a:ext cx="445357" cy="414167"/>
            </a:xfrm>
            <a:prstGeom prst="bentConnector4">
              <a:avLst>
                <a:gd name="adj1" fmla="val -51330"/>
                <a:gd name="adj2" fmla="val 67384"/>
              </a:avLst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310"/>
            <p:cNvCxnSpPr>
              <a:stCxn id="20" idx="1"/>
              <a:endCxn id="21" idx="3"/>
            </p:cNvCxnSpPr>
            <p:nvPr/>
          </p:nvCxnSpPr>
          <p:spPr>
            <a:xfrm flipH="1" flipV="1">
              <a:off x="1926760" y="1575000"/>
              <a:ext cx="173062" cy="1978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14"/>
            <p:cNvCxnSpPr>
              <a:stCxn id="21" idx="0"/>
              <a:endCxn id="82" idx="2"/>
            </p:cNvCxnSpPr>
            <p:nvPr/>
          </p:nvCxnSpPr>
          <p:spPr>
            <a:xfrm flipV="1">
              <a:off x="1011980" y="1116646"/>
              <a:ext cx="482235" cy="14335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317"/>
            <p:cNvSpPr/>
            <p:nvPr/>
          </p:nvSpPr>
          <p:spPr>
            <a:xfrm>
              <a:off x="756215" y="920742"/>
              <a:ext cx="1476000" cy="195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MULTIPLE-BOND METATHESIS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319"/>
            <p:cNvCxnSpPr>
              <a:stCxn id="20" idx="2"/>
              <a:endCxn id="27" idx="0"/>
            </p:cNvCxnSpPr>
            <p:nvPr/>
          </p:nvCxnSpPr>
          <p:spPr>
            <a:xfrm flipH="1">
              <a:off x="3009980" y="1744312"/>
              <a:ext cx="4622" cy="2716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320"/>
            <p:cNvSpPr/>
            <p:nvPr/>
          </p:nvSpPr>
          <p:spPr>
            <a:xfrm>
              <a:off x="3419872" y="2534999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CHAIN SHORTENING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321"/>
            <p:cNvCxnSpPr>
              <a:stCxn id="27" idx="3"/>
              <a:endCxn id="84" idx="0"/>
            </p:cNvCxnSpPr>
            <p:nvPr/>
          </p:nvCxnSpPr>
          <p:spPr>
            <a:xfrm>
              <a:off x="3924760" y="2214000"/>
              <a:ext cx="202018" cy="3209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22"/>
            <p:cNvCxnSpPr>
              <a:stCxn id="27" idx="2"/>
              <a:endCxn id="30" idx="0"/>
            </p:cNvCxnSpPr>
            <p:nvPr/>
          </p:nvCxnSpPr>
          <p:spPr>
            <a:xfrm>
              <a:off x="3009980" y="2412000"/>
              <a:ext cx="2743" cy="48639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323"/>
            <p:cNvSpPr/>
            <p:nvPr/>
          </p:nvSpPr>
          <p:spPr>
            <a:xfrm>
              <a:off x="3419872" y="356346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EXTRUSION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324"/>
            <p:cNvCxnSpPr>
              <a:stCxn id="30" idx="3"/>
              <a:endCxn id="87" idx="0"/>
            </p:cNvCxnSpPr>
            <p:nvPr/>
          </p:nvCxnSpPr>
          <p:spPr>
            <a:xfrm>
              <a:off x="3927503" y="3167551"/>
              <a:ext cx="199275" cy="39590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25"/>
            <p:cNvCxnSpPr>
              <a:stCxn id="30" idx="2"/>
              <a:endCxn id="31" idx="0"/>
            </p:cNvCxnSpPr>
            <p:nvPr/>
          </p:nvCxnSpPr>
          <p:spPr>
            <a:xfrm>
              <a:off x="3012723" y="3436704"/>
              <a:ext cx="857" cy="37929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28"/>
            <p:cNvCxnSpPr>
              <a:stCxn id="31" idx="2"/>
              <a:endCxn id="91" idx="0"/>
            </p:cNvCxnSpPr>
            <p:nvPr/>
          </p:nvCxnSpPr>
          <p:spPr>
            <a:xfrm>
              <a:off x="3013580" y="4115059"/>
              <a:ext cx="1023" cy="58796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31"/>
            <p:cNvSpPr/>
            <p:nvPr/>
          </p:nvSpPr>
          <p:spPr>
            <a:xfrm>
              <a:off x="2307697" y="4703019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CLEAVING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334"/>
            <p:cNvSpPr/>
            <p:nvPr/>
          </p:nvSpPr>
          <p:spPr>
            <a:xfrm>
              <a:off x="3419872" y="4287567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FRAGMENTATION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335"/>
            <p:cNvCxnSpPr>
              <a:stCxn id="31" idx="3"/>
              <a:endCxn id="92" idx="0"/>
            </p:cNvCxnSpPr>
            <p:nvPr/>
          </p:nvCxnSpPr>
          <p:spPr>
            <a:xfrm>
              <a:off x="3928360" y="3965530"/>
              <a:ext cx="198418" cy="32203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38"/>
            <p:cNvCxnSpPr>
              <a:stCxn id="21" idx="2"/>
              <a:endCxn id="22" idx="0"/>
            </p:cNvCxnSpPr>
            <p:nvPr/>
          </p:nvCxnSpPr>
          <p:spPr>
            <a:xfrm flipH="1">
              <a:off x="1011664" y="1890000"/>
              <a:ext cx="316" cy="19858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342"/>
            <p:cNvSpPr/>
            <p:nvPr/>
          </p:nvSpPr>
          <p:spPr>
            <a:xfrm>
              <a:off x="1274084" y="2580940"/>
              <a:ext cx="1413811" cy="216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HOMOLOGATION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6" name="Straight Arrow Connector 343"/>
            <p:cNvCxnSpPr>
              <a:stCxn id="22" idx="3"/>
              <a:endCxn id="95" idx="0"/>
            </p:cNvCxnSpPr>
            <p:nvPr/>
          </p:nvCxnSpPr>
          <p:spPr>
            <a:xfrm>
              <a:off x="1926444" y="2231541"/>
              <a:ext cx="54546" cy="3493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49"/>
            <p:cNvCxnSpPr>
              <a:stCxn id="22" idx="2"/>
              <a:endCxn id="23" idx="0"/>
            </p:cNvCxnSpPr>
            <p:nvPr/>
          </p:nvCxnSpPr>
          <p:spPr>
            <a:xfrm>
              <a:off x="1011664" y="2374498"/>
              <a:ext cx="3309" cy="63552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351"/>
            <p:cNvSpPr/>
            <p:nvPr/>
          </p:nvSpPr>
          <p:spPr>
            <a:xfrm>
              <a:off x="1274084" y="356569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INSERTION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9" name="Straight Arrow Connector 352"/>
            <p:cNvCxnSpPr>
              <a:stCxn id="23" idx="3"/>
              <a:endCxn id="98" idx="0"/>
            </p:cNvCxnSpPr>
            <p:nvPr/>
          </p:nvCxnSpPr>
          <p:spPr>
            <a:xfrm>
              <a:off x="1926444" y="3135411"/>
              <a:ext cx="54546" cy="43028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353"/>
            <p:cNvCxnSpPr>
              <a:stCxn id="23" idx="2"/>
              <a:endCxn id="24" idx="0"/>
            </p:cNvCxnSpPr>
            <p:nvPr/>
          </p:nvCxnSpPr>
          <p:spPr>
            <a:xfrm>
              <a:off x="1014973" y="3260797"/>
              <a:ext cx="2714" cy="57320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354"/>
            <p:cNvSpPr/>
            <p:nvPr/>
          </p:nvSpPr>
          <p:spPr>
            <a:xfrm>
              <a:off x="1274615" y="4203076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JOINING WITH REARRANGEMENT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355"/>
            <p:cNvCxnSpPr>
              <a:stCxn id="24" idx="3"/>
              <a:endCxn id="101" idx="0"/>
            </p:cNvCxnSpPr>
            <p:nvPr/>
          </p:nvCxnSpPr>
          <p:spPr>
            <a:xfrm>
              <a:off x="1932467" y="3974529"/>
              <a:ext cx="49054" cy="228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356"/>
            <p:cNvCxnSpPr>
              <a:stCxn id="25" idx="3"/>
              <a:endCxn id="105" idx="0"/>
            </p:cNvCxnSpPr>
            <p:nvPr/>
          </p:nvCxnSpPr>
          <p:spPr>
            <a:xfrm>
              <a:off x="1933062" y="4911046"/>
              <a:ext cx="47928" cy="37470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357"/>
            <p:cNvCxnSpPr>
              <a:stCxn id="24" idx="2"/>
              <a:endCxn id="25" idx="0"/>
            </p:cNvCxnSpPr>
            <p:nvPr/>
          </p:nvCxnSpPr>
          <p:spPr>
            <a:xfrm>
              <a:off x="1017687" y="4115058"/>
              <a:ext cx="595" cy="52303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362"/>
            <p:cNvSpPr/>
            <p:nvPr/>
          </p:nvSpPr>
          <p:spPr>
            <a:xfrm>
              <a:off x="1274084" y="528575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b="1" dirty="0" smtClean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SKELETON</a:t>
              </a:r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 JOINING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364"/>
            <p:cNvCxnSpPr>
              <a:stCxn id="25" idx="2"/>
              <a:endCxn id="26" idx="0"/>
            </p:cNvCxnSpPr>
            <p:nvPr/>
          </p:nvCxnSpPr>
          <p:spPr>
            <a:xfrm flipH="1">
              <a:off x="1016636" y="5184000"/>
              <a:ext cx="1646" cy="37175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374"/>
            <p:cNvSpPr/>
            <p:nvPr/>
          </p:nvSpPr>
          <p:spPr>
            <a:xfrm>
              <a:off x="280283" y="6616092"/>
              <a:ext cx="1476000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COUPLING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375"/>
            <p:cNvSpPr/>
            <p:nvPr/>
          </p:nvSpPr>
          <p:spPr>
            <a:xfrm>
              <a:off x="1305779" y="620517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HOMOCOUPLING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376"/>
            <p:cNvCxnSpPr>
              <a:stCxn id="26" idx="2"/>
              <a:endCxn id="107" idx="0"/>
            </p:cNvCxnSpPr>
            <p:nvPr/>
          </p:nvCxnSpPr>
          <p:spPr>
            <a:xfrm>
              <a:off x="1016636" y="6106662"/>
              <a:ext cx="1647" cy="50943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380"/>
            <p:cNvCxnSpPr>
              <a:stCxn id="26" idx="3"/>
              <a:endCxn id="108" idx="0"/>
            </p:cNvCxnSpPr>
            <p:nvPr/>
          </p:nvCxnSpPr>
          <p:spPr>
            <a:xfrm>
              <a:off x="1931416" y="5831209"/>
              <a:ext cx="81269" cy="37396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64"/>
            <p:cNvCxnSpPr>
              <a:stCxn id="11" idx="1"/>
              <a:endCxn id="116" idx="3"/>
            </p:cNvCxnSpPr>
            <p:nvPr/>
          </p:nvCxnSpPr>
          <p:spPr>
            <a:xfrm flipH="1" flipV="1">
              <a:off x="3924760" y="975214"/>
              <a:ext cx="215929" cy="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63"/>
            <p:cNvSpPr/>
            <p:nvPr/>
          </p:nvSpPr>
          <p:spPr>
            <a:xfrm>
              <a:off x="2510949" y="863583"/>
              <a:ext cx="1413811" cy="2232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RING-BREAKING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</p:grpSp>
      <p:sp>
        <p:nvSpPr>
          <p:cNvPr id="156" name="Titel 336"/>
          <p:cNvSpPr>
            <a:spLocks noGrp="1"/>
          </p:cNvSpPr>
          <p:nvPr>
            <p:ph type="title"/>
          </p:nvPr>
        </p:nvSpPr>
        <p:spPr>
          <a:xfrm>
            <a:off x="329295" y="-13235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Reaction</a:t>
            </a:r>
            <a:r>
              <a:rPr lang="de-DE" dirty="0" smtClean="0"/>
              <a:t> (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Freihandform 1"/>
          <p:cNvSpPr/>
          <p:nvPr/>
        </p:nvSpPr>
        <p:spPr>
          <a:xfrm>
            <a:off x="919027" y="181155"/>
            <a:ext cx="1276709" cy="465826"/>
          </a:xfrm>
          <a:custGeom>
            <a:avLst/>
            <a:gdLst>
              <a:gd name="connsiteX0" fmla="*/ 112143 w 1276709"/>
              <a:gd name="connsiteY0" fmla="*/ 215660 h 465826"/>
              <a:gd name="connsiteX1" fmla="*/ 0 w 1276709"/>
              <a:gd name="connsiteY1" fmla="*/ 362309 h 465826"/>
              <a:gd name="connsiteX2" fmla="*/ 301924 w 1276709"/>
              <a:gd name="connsiteY2" fmla="*/ 439947 h 465826"/>
              <a:gd name="connsiteX3" fmla="*/ 810883 w 1276709"/>
              <a:gd name="connsiteY3" fmla="*/ 465826 h 465826"/>
              <a:gd name="connsiteX4" fmla="*/ 1147313 w 1276709"/>
              <a:gd name="connsiteY4" fmla="*/ 336430 h 465826"/>
              <a:gd name="connsiteX5" fmla="*/ 1276709 w 1276709"/>
              <a:gd name="connsiteY5" fmla="*/ 172528 h 465826"/>
              <a:gd name="connsiteX6" fmla="*/ 1173192 w 1276709"/>
              <a:gd name="connsiteY6" fmla="*/ 0 h 465826"/>
              <a:gd name="connsiteX7" fmla="*/ 992037 w 1276709"/>
              <a:gd name="connsiteY7" fmla="*/ 69011 h 465826"/>
              <a:gd name="connsiteX8" fmla="*/ 672860 w 1276709"/>
              <a:gd name="connsiteY8" fmla="*/ 232913 h 465826"/>
              <a:gd name="connsiteX9" fmla="*/ 431320 w 1276709"/>
              <a:gd name="connsiteY9" fmla="*/ 232913 h 465826"/>
              <a:gd name="connsiteX10" fmla="*/ 112143 w 1276709"/>
              <a:gd name="connsiteY10" fmla="*/ 215660 h 46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6709" h="465826">
                <a:moveTo>
                  <a:pt x="112143" y="215660"/>
                </a:moveTo>
                <a:lnTo>
                  <a:pt x="0" y="362309"/>
                </a:lnTo>
                <a:lnTo>
                  <a:pt x="301924" y="439947"/>
                </a:lnTo>
                <a:lnTo>
                  <a:pt x="810883" y="465826"/>
                </a:lnTo>
                <a:lnTo>
                  <a:pt x="1147313" y="336430"/>
                </a:lnTo>
                <a:lnTo>
                  <a:pt x="1276709" y="172528"/>
                </a:lnTo>
                <a:lnTo>
                  <a:pt x="1173192" y="0"/>
                </a:lnTo>
                <a:lnTo>
                  <a:pt x="992037" y="69011"/>
                </a:lnTo>
                <a:lnTo>
                  <a:pt x="672860" y="232913"/>
                </a:lnTo>
                <a:lnTo>
                  <a:pt x="431320" y="232913"/>
                </a:lnTo>
                <a:lnTo>
                  <a:pt x="112143" y="21566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339752" y="774000"/>
            <a:ext cx="1872208" cy="43851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532351" y="5252677"/>
            <a:ext cx="486000" cy="282773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uppieren 335"/>
          <p:cNvGrpSpPr/>
          <p:nvPr/>
        </p:nvGrpSpPr>
        <p:grpSpPr>
          <a:xfrm>
            <a:off x="183584" y="1556792"/>
            <a:ext cx="4532432" cy="5040560"/>
            <a:chOff x="183584" y="1556792"/>
            <a:chExt cx="4532432" cy="5040560"/>
          </a:xfrm>
        </p:grpSpPr>
        <p:sp>
          <p:nvSpPr>
            <p:cNvPr id="5" name="Rounded Rectangle 201"/>
            <p:cNvSpPr/>
            <p:nvPr/>
          </p:nvSpPr>
          <p:spPr>
            <a:xfrm>
              <a:off x="183585" y="1556792"/>
              <a:ext cx="187200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Do any heteroatoms (or linear chains of heteroatoms) form part of a ring?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" name="Rounded Rectangle 203"/>
            <p:cNvSpPr/>
            <p:nvPr/>
          </p:nvSpPr>
          <p:spPr>
            <a:xfrm>
              <a:off x="183585" y="3680984"/>
              <a:ext cx="1872000" cy="409174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3.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Are any of the C-X bonds to this heteroatom broken during the reaction?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04"/>
            <p:cNvSpPr/>
            <p:nvPr/>
          </p:nvSpPr>
          <p:spPr>
            <a:xfrm>
              <a:off x="183585" y="4402753"/>
              <a:ext cx="1872000" cy="53762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4.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Out of the C-X bonds to this atom in the starting material, how many remain in the desired product?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" name="Rounded Rectangle 205"/>
            <p:cNvSpPr/>
            <p:nvPr/>
          </p:nvSpPr>
          <p:spPr>
            <a:xfrm>
              <a:off x="3208690" y="4439508"/>
              <a:ext cx="1440160" cy="46411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5.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Are all of the C-X bonds to this heteroatom broken?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207"/>
            <p:cNvSpPr/>
            <p:nvPr/>
          </p:nvSpPr>
          <p:spPr>
            <a:xfrm>
              <a:off x="183584" y="6238820"/>
              <a:ext cx="3308295" cy="35853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all the carbon atoms present in the starting material that are also present in the desired product of the reaction. END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112"/>
            <p:cNvCxnSpPr>
              <a:stCxn id="5" idx="2"/>
              <a:endCxn id="123" idx="0"/>
            </p:cNvCxnSpPr>
            <p:nvPr/>
          </p:nvCxnSpPr>
          <p:spPr>
            <a:xfrm>
              <a:off x="1119585" y="1952792"/>
              <a:ext cx="0" cy="5962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115"/>
            <p:cNvSpPr/>
            <p:nvPr/>
          </p:nvSpPr>
          <p:spPr>
            <a:xfrm>
              <a:off x="1859867" y="2126069"/>
              <a:ext cx="1574491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2.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117"/>
            <p:cNvCxnSpPr>
              <a:stCxn id="5" idx="3"/>
              <a:endCxn id="33" idx="0"/>
            </p:cNvCxnSpPr>
            <p:nvPr/>
          </p:nvCxnSpPr>
          <p:spPr>
            <a:xfrm>
              <a:off x="2055585" y="1754792"/>
              <a:ext cx="591528" cy="371277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21"/>
            <p:cNvCxnSpPr>
              <a:stCxn id="7" idx="3"/>
              <a:endCxn id="183" idx="2"/>
            </p:cNvCxnSpPr>
            <p:nvPr/>
          </p:nvCxnSpPr>
          <p:spPr>
            <a:xfrm flipV="1">
              <a:off x="2055585" y="3482936"/>
              <a:ext cx="591528" cy="402635"/>
            </a:xfrm>
            <a:prstGeom prst="bentConnector2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24"/>
            <p:cNvCxnSpPr>
              <a:stCxn id="123" idx="3"/>
              <a:endCxn id="40" idx="1"/>
            </p:cNvCxnSpPr>
            <p:nvPr/>
          </p:nvCxnSpPr>
          <p:spPr>
            <a:xfrm>
              <a:off x="2055585" y="2816890"/>
              <a:ext cx="940378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stCxn id="183" idx="0"/>
            </p:cNvCxnSpPr>
            <p:nvPr/>
          </p:nvCxnSpPr>
          <p:spPr>
            <a:xfrm rot="16200000" flipV="1">
              <a:off x="2214082" y="2815905"/>
              <a:ext cx="274535" cy="591528"/>
            </a:xfrm>
            <a:prstGeom prst="bentConnector2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5"/>
            <p:cNvCxnSpPr>
              <a:stCxn id="33" idx="2"/>
            </p:cNvCxnSpPr>
            <p:nvPr/>
          </p:nvCxnSpPr>
          <p:spPr>
            <a:xfrm rot="5400000">
              <a:off x="2201694" y="2213960"/>
              <a:ext cx="299310" cy="591528"/>
            </a:xfrm>
            <a:prstGeom prst="bentConnector2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137"/>
            <p:cNvSpPr/>
            <p:nvPr/>
          </p:nvSpPr>
          <p:spPr>
            <a:xfrm>
              <a:off x="2995963" y="2659379"/>
              <a:ext cx="1702800" cy="3150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all the C atoms in the starting material. 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141"/>
            <p:cNvCxnSpPr>
              <a:stCxn id="123" idx="2"/>
              <a:endCxn id="7" idx="0"/>
            </p:cNvCxnSpPr>
            <p:nvPr/>
          </p:nvCxnSpPr>
          <p:spPr>
            <a:xfrm>
              <a:off x="1119585" y="3084696"/>
              <a:ext cx="0" cy="59628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147"/>
            <p:cNvSpPr/>
            <p:nvPr/>
          </p:nvSpPr>
          <p:spPr>
            <a:xfrm>
              <a:off x="2338623" y="4545563"/>
              <a:ext cx="616978" cy="2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None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149"/>
            <p:cNvCxnSpPr>
              <a:stCxn id="8" idx="3"/>
              <a:endCxn id="43" idx="1"/>
            </p:cNvCxnSpPr>
            <p:nvPr/>
          </p:nvCxnSpPr>
          <p:spPr>
            <a:xfrm>
              <a:off x="2055585" y="4671563"/>
              <a:ext cx="283038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2"/>
            <p:cNvCxnSpPr>
              <a:stCxn id="43" idx="3"/>
              <a:endCxn id="9" idx="1"/>
            </p:cNvCxnSpPr>
            <p:nvPr/>
          </p:nvCxnSpPr>
          <p:spPr>
            <a:xfrm>
              <a:off x="2955601" y="4671563"/>
              <a:ext cx="253089" cy="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64"/>
            <p:cNvCxnSpPr>
              <a:stCxn id="7" idx="2"/>
              <a:endCxn id="8" idx="0"/>
            </p:cNvCxnSpPr>
            <p:nvPr/>
          </p:nvCxnSpPr>
          <p:spPr>
            <a:xfrm>
              <a:off x="1119585" y="4090158"/>
              <a:ext cx="0" cy="31259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202"/>
            <p:cNvSpPr/>
            <p:nvPr/>
          </p:nvSpPr>
          <p:spPr>
            <a:xfrm>
              <a:off x="183585" y="2549083"/>
              <a:ext cx="1872000" cy="53561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Are any unselected heteroatoms (or linear chains of heteroatoms) connected to two or more C atoms?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83" name="Rounded Rectangle 115"/>
            <p:cNvSpPr/>
            <p:nvPr/>
          </p:nvSpPr>
          <p:spPr>
            <a:xfrm>
              <a:off x="1859867" y="3248936"/>
              <a:ext cx="1574491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2.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314"/>
            <p:cNvCxnSpPr>
              <a:stCxn id="8" idx="2"/>
              <a:endCxn id="82" idx="0"/>
            </p:cNvCxnSpPr>
            <p:nvPr/>
          </p:nvCxnSpPr>
          <p:spPr>
            <a:xfrm rot="5400000">
              <a:off x="473299" y="4975063"/>
              <a:ext cx="680976" cy="611597"/>
            </a:xfrm>
            <a:prstGeom prst="bentConnector3">
              <a:avLst>
                <a:gd name="adj1" fmla="val 46200"/>
              </a:avLst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317"/>
            <p:cNvSpPr/>
            <p:nvPr/>
          </p:nvSpPr>
          <p:spPr>
            <a:xfrm>
              <a:off x="183585" y="5621349"/>
              <a:ext cx="648805" cy="1959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One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35" name="Rounded Rectangle 317"/>
            <p:cNvSpPr/>
            <p:nvPr/>
          </p:nvSpPr>
          <p:spPr>
            <a:xfrm>
              <a:off x="1099732" y="5572040"/>
              <a:ext cx="1476000" cy="3530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Two or more.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239" name="Straight Arrow Connector 314"/>
            <p:cNvCxnSpPr>
              <a:stCxn id="8" idx="2"/>
              <a:endCxn id="235" idx="0"/>
            </p:cNvCxnSpPr>
            <p:nvPr/>
          </p:nvCxnSpPr>
          <p:spPr>
            <a:xfrm rot="16200000" flipH="1">
              <a:off x="1162825" y="4897132"/>
              <a:ext cx="631667" cy="7181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141"/>
            <p:cNvCxnSpPr>
              <a:stCxn id="82" idx="2"/>
              <a:endCxn id="11" idx="0"/>
            </p:cNvCxnSpPr>
            <p:nvPr/>
          </p:nvCxnSpPr>
          <p:spPr>
            <a:xfrm>
              <a:off x="507988" y="5817254"/>
              <a:ext cx="1329744" cy="421566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141"/>
            <p:cNvCxnSpPr>
              <a:stCxn id="235" idx="2"/>
              <a:endCxn id="11" idx="0"/>
            </p:cNvCxnSpPr>
            <p:nvPr/>
          </p:nvCxnSpPr>
          <p:spPr>
            <a:xfrm>
              <a:off x="1837732" y="5925110"/>
              <a:ext cx="0" cy="313710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112"/>
            <p:cNvCxnSpPr>
              <a:stCxn id="9" idx="3"/>
              <a:endCxn id="11" idx="3"/>
            </p:cNvCxnSpPr>
            <p:nvPr/>
          </p:nvCxnSpPr>
          <p:spPr>
            <a:xfrm flipH="1">
              <a:off x="3491879" y="4671564"/>
              <a:ext cx="1156971" cy="1746522"/>
            </a:xfrm>
            <a:prstGeom prst="bentConnector3">
              <a:avLst>
                <a:gd name="adj1" fmla="val -19758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141"/>
            <p:cNvCxnSpPr>
              <a:stCxn id="9" idx="2"/>
              <a:endCxn id="295" idx="0"/>
            </p:cNvCxnSpPr>
            <p:nvPr/>
          </p:nvCxnSpPr>
          <p:spPr>
            <a:xfrm>
              <a:off x="3928770" y="4903620"/>
              <a:ext cx="1" cy="67963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ounded Rectangle 115"/>
            <p:cNvSpPr/>
            <p:nvPr/>
          </p:nvSpPr>
          <p:spPr>
            <a:xfrm>
              <a:off x="3141525" y="5583254"/>
              <a:ext cx="1574491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00" name="Straight Arrow Connector 141"/>
            <p:cNvCxnSpPr>
              <a:stCxn id="295" idx="2"/>
              <a:endCxn id="11" idx="0"/>
            </p:cNvCxnSpPr>
            <p:nvPr/>
          </p:nvCxnSpPr>
          <p:spPr>
            <a:xfrm flipH="1">
              <a:off x="1837732" y="5817254"/>
              <a:ext cx="2091039" cy="421566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Rounded Rectangle 203"/>
          <p:cNvSpPr/>
          <p:nvPr/>
        </p:nvSpPr>
        <p:spPr>
          <a:xfrm>
            <a:off x="153911" y="116632"/>
            <a:ext cx="4743725" cy="1296144"/>
          </a:xfrm>
          <a:prstGeom prst="roundRect">
            <a:avLst/>
          </a:prstGeom>
          <a:solidFill>
            <a:srgbClr val="EEDC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>
            <a:noAutofit/>
          </a:bodyPr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Notes</a:t>
            </a:r>
            <a:endParaRPr lang="en-US" sz="1200" b="1" u="sng" dirty="0">
              <a:solidFill>
                <a:schemeClr val="tx1"/>
              </a:solidFill>
              <a:latin typeface="Bree Serif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A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single starting material must always be defined in order for these rules to work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To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determine the skeleton in the product in cases where it is not obvious, imagine the reaction being run in reverse, and follow the flowchart as usual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X = heteroatom group 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(i.e.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any 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metalloid or non-metal element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other than C or H).</a:t>
            </a:r>
            <a:endParaRPr lang="en-GB" sz="1000" dirty="0">
              <a:solidFill>
                <a:schemeClr val="tx1"/>
              </a:solidFill>
              <a:latin typeface="Bree Serif"/>
              <a:cs typeface="Arial" panose="020B0604020202020204" pitchFamily="34" charset="0"/>
            </a:endParaRPr>
          </a:p>
        </p:txBody>
      </p:sp>
      <p:sp>
        <p:nvSpPr>
          <p:cNvPr id="337" name="Titel 336"/>
          <p:cNvSpPr>
            <a:spLocks noGrp="1"/>
          </p:cNvSpPr>
          <p:nvPr>
            <p:ph type="title"/>
          </p:nvPr>
        </p:nvSpPr>
        <p:spPr>
          <a:xfrm>
            <a:off x="507987" y="-1323528"/>
            <a:ext cx="8229600" cy="1143000"/>
          </a:xfrm>
        </p:spPr>
        <p:txBody>
          <a:bodyPr/>
          <a:lstStyle/>
          <a:p>
            <a:r>
              <a:rPr lang="de-DE" dirty="0" err="1" smtClean="0"/>
              <a:t>Flowchart</a:t>
            </a:r>
            <a:r>
              <a:rPr lang="de-DE" dirty="0" smtClean="0"/>
              <a:t> 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Bildschirmpräsentation (4:3)</PresentationFormat>
  <Paragraphs>131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Flowchart Reaction</vt:lpstr>
      <vt:lpstr>Flowchart Reaction (changes marked)</vt:lpstr>
      <vt:lpstr>Flowchart Skeleton</vt:lpstr>
    </vt:vector>
  </TitlesOfParts>
  <Company>TIB/UB Hannover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Hunold, Johannes</dc:creator>
  <cp:lastModifiedBy>Hunold, Johannes</cp:lastModifiedBy>
  <cp:revision>27</cp:revision>
  <dcterms:created xsi:type="dcterms:W3CDTF">2021-04-29T13:07:52Z</dcterms:created>
  <dcterms:modified xsi:type="dcterms:W3CDTF">2021-06-09T10:39:05Z</dcterms:modified>
</cp:coreProperties>
</file>