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0275213" cy="42803763"/>
  <p:notesSz cx="29513213" cy="42041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04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9C5"/>
    <a:srgbClr val="97D700"/>
    <a:srgbClr val="C8102E"/>
    <a:srgbClr val="EEDC00"/>
    <a:srgbClr val="004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21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1458" y="-11424"/>
      </p:cViewPr>
      <p:guideLst>
        <p:guide orient="horz" pos="13504"/>
        <p:guide pos="95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92275" cy="2104443"/>
          </a:xfrm>
          <a:prstGeom prst="rect">
            <a:avLst/>
          </a:prstGeom>
        </p:spPr>
        <p:txBody>
          <a:bodyPr vert="horz" lIns="391226" tIns="195613" rIns="391226" bIns="195613" rtlCol="0"/>
          <a:lstStyle>
            <a:lvl1pPr algn="l">
              <a:defRPr sz="5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714048" y="0"/>
            <a:ext cx="12792275" cy="2104443"/>
          </a:xfrm>
          <a:prstGeom prst="rect">
            <a:avLst/>
          </a:prstGeom>
        </p:spPr>
        <p:txBody>
          <a:bodyPr vert="horz" lIns="391226" tIns="195613" rIns="391226" bIns="195613" rtlCol="0"/>
          <a:lstStyle>
            <a:lvl1pPr algn="r">
              <a:defRPr sz="5100"/>
            </a:lvl1pPr>
          </a:lstStyle>
          <a:p>
            <a:fld id="{E8AC7367-433D-4239-AA3F-FA0D80EDC83C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9313" y="5257800"/>
            <a:ext cx="10034587" cy="1418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91226" tIns="195613" rIns="391226" bIns="1956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49945" y="20230879"/>
            <a:ext cx="23613327" cy="16553145"/>
          </a:xfrm>
          <a:prstGeom prst="rect">
            <a:avLst/>
          </a:prstGeom>
        </p:spPr>
        <p:txBody>
          <a:bodyPr vert="horz" lIns="391226" tIns="195613" rIns="391226" bIns="195613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9937320"/>
            <a:ext cx="12792275" cy="2104443"/>
          </a:xfrm>
          <a:prstGeom prst="rect">
            <a:avLst/>
          </a:prstGeom>
        </p:spPr>
        <p:txBody>
          <a:bodyPr vert="horz" lIns="391226" tIns="195613" rIns="391226" bIns="195613" rtlCol="0" anchor="b"/>
          <a:lstStyle>
            <a:lvl1pPr algn="l">
              <a:defRPr sz="5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714048" y="39937320"/>
            <a:ext cx="12792275" cy="2104443"/>
          </a:xfrm>
          <a:prstGeom prst="rect">
            <a:avLst/>
          </a:prstGeom>
        </p:spPr>
        <p:txBody>
          <a:bodyPr vert="horz" lIns="391226" tIns="195613" rIns="391226" bIns="195613" rtlCol="0" anchor="b"/>
          <a:lstStyle>
            <a:lvl1pPr algn="r">
              <a:defRPr sz="5100"/>
            </a:lvl1pPr>
          </a:lstStyle>
          <a:p>
            <a:fld id="{001FAEAB-2AAD-4348-9E60-AD2FCC74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0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82773" rtl="0" eaLnBrk="1" latinLnBrk="0" hangingPunct="1">
      <a:defRPr sz="3914" kern="1200">
        <a:solidFill>
          <a:schemeClr val="tx1"/>
        </a:solidFill>
        <a:latin typeface="+mn-lt"/>
        <a:ea typeface="+mn-ea"/>
        <a:cs typeface="+mn-cs"/>
      </a:defRPr>
    </a:lvl1pPr>
    <a:lvl2pPr marL="1491386" algn="l" defTabSz="2982773" rtl="0" eaLnBrk="1" latinLnBrk="0" hangingPunct="1">
      <a:defRPr sz="3914" kern="1200">
        <a:solidFill>
          <a:schemeClr val="tx1"/>
        </a:solidFill>
        <a:latin typeface="+mn-lt"/>
        <a:ea typeface="+mn-ea"/>
        <a:cs typeface="+mn-cs"/>
      </a:defRPr>
    </a:lvl2pPr>
    <a:lvl3pPr marL="2982773" algn="l" defTabSz="2982773" rtl="0" eaLnBrk="1" latinLnBrk="0" hangingPunct="1">
      <a:defRPr sz="3914" kern="1200">
        <a:solidFill>
          <a:schemeClr val="tx1"/>
        </a:solidFill>
        <a:latin typeface="+mn-lt"/>
        <a:ea typeface="+mn-ea"/>
        <a:cs typeface="+mn-cs"/>
      </a:defRPr>
    </a:lvl3pPr>
    <a:lvl4pPr marL="4474159" algn="l" defTabSz="2982773" rtl="0" eaLnBrk="1" latinLnBrk="0" hangingPunct="1">
      <a:defRPr sz="3914" kern="1200">
        <a:solidFill>
          <a:schemeClr val="tx1"/>
        </a:solidFill>
        <a:latin typeface="+mn-lt"/>
        <a:ea typeface="+mn-ea"/>
        <a:cs typeface="+mn-cs"/>
      </a:defRPr>
    </a:lvl4pPr>
    <a:lvl5pPr marL="5965546" algn="l" defTabSz="2982773" rtl="0" eaLnBrk="1" latinLnBrk="0" hangingPunct="1">
      <a:defRPr sz="3914" kern="1200">
        <a:solidFill>
          <a:schemeClr val="tx1"/>
        </a:solidFill>
        <a:latin typeface="+mn-lt"/>
        <a:ea typeface="+mn-ea"/>
        <a:cs typeface="+mn-cs"/>
      </a:defRPr>
    </a:lvl5pPr>
    <a:lvl6pPr marL="7456932" algn="l" defTabSz="2982773" rtl="0" eaLnBrk="1" latinLnBrk="0" hangingPunct="1">
      <a:defRPr sz="3914" kern="1200">
        <a:solidFill>
          <a:schemeClr val="tx1"/>
        </a:solidFill>
        <a:latin typeface="+mn-lt"/>
        <a:ea typeface="+mn-ea"/>
        <a:cs typeface="+mn-cs"/>
      </a:defRPr>
    </a:lvl6pPr>
    <a:lvl7pPr marL="8948318" algn="l" defTabSz="2982773" rtl="0" eaLnBrk="1" latinLnBrk="0" hangingPunct="1">
      <a:defRPr sz="3914" kern="1200">
        <a:solidFill>
          <a:schemeClr val="tx1"/>
        </a:solidFill>
        <a:latin typeface="+mn-lt"/>
        <a:ea typeface="+mn-ea"/>
        <a:cs typeface="+mn-cs"/>
      </a:defRPr>
    </a:lvl7pPr>
    <a:lvl8pPr marL="10439705" algn="l" defTabSz="2982773" rtl="0" eaLnBrk="1" latinLnBrk="0" hangingPunct="1">
      <a:defRPr sz="3914" kern="1200">
        <a:solidFill>
          <a:schemeClr val="tx1"/>
        </a:solidFill>
        <a:latin typeface="+mn-lt"/>
        <a:ea typeface="+mn-ea"/>
        <a:cs typeface="+mn-cs"/>
      </a:defRPr>
    </a:lvl8pPr>
    <a:lvl9pPr marL="11931091" algn="l" defTabSz="2982773" rtl="0" eaLnBrk="1" latinLnBrk="0" hangingPunct="1">
      <a:defRPr sz="39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4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1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6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1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8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8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8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8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7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56F1-FE9C-4238-8564-15DD0D8E1A1F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5483-51E6-4852-BADC-71237B9CA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50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rsc-ontologie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0000" y="6120000"/>
            <a:ext cx="12960000" cy="853695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 smtClean="0">
                <a:latin typeface="Bree Serif" panose="02000503040000020004" pitchFamily="2" charset="0"/>
                <a:cs typeface="Arial" panose="020B0604020202020204" pitchFamily="34" charset="0"/>
              </a:rPr>
              <a:t>Motivation</a:t>
            </a:r>
            <a:endParaRPr lang="en-GB" sz="4000" dirty="0">
              <a:latin typeface="Bree Serif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0000" y="9720000"/>
            <a:ext cx="12960000" cy="851515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 smtClean="0">
                <a:latin typeface="Bree Serif" panose="02000503040000020004" pitchFamily="2" charset="0"/>
                <a:ea typeface="Source Sans Pro" panose="020B0503030403020204" pitchFamily="34" charset="0"/>
                <a:cs typeface="Arial" panose="020B0604020202020204" pitchFamily="34" charset="0"/>
              </a:rPr>
              <a:t>Ontologies for data integration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9999" y="1801240"/>
            <a:ext cx="18000000" cy="21600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800" dirty="0">
                <a:latin typeface="Bree Serif" panose="02000503040000020004" pitchFamily="2" charset="0"/>
                <a:cs typeface="Arial" panose="020B0604020202020204" pitchFamily="34" charset="0"/>
              </a:rPr>
              <a:t>Ontologies for chemistry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40000" y="34380000"/>
            <a:ext cx="12960000" cy="880241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 smtClean="0">
                <a:latin typeface="Bree Serif" panose="02000503040000020004" pitchFamily="2" charset="0"/>
                <a:cs typeface="Arial" panose="020B0604020202020204" pitchFamily="34" charset="0"/>
              </a:rPr>
              <a:t>Future work </a:t>
            </a:r>
            <a:r>
              <a:rPr lang="en-GB" sz="4000" dirty="0" smtClean="0">
                <a:latin typeface="Bree Serif" panose="02000503040000020004" pitchFamily="2" charset="0"/>
                <a:cs typeface="Arial" panose="020B0604020202020204" pitchFamily="34" charset="0"/>
              </a:rPr>
              <a:t>and thanks</a:t>
            </a:r>
            <a:endParaRPr lang="en-GB" sz="4000" dirty="0">
              <a:latin typeface="Source Serif Pro" panose="0204060305040502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40000" y="30240000"/>
            <a:ext cx="12960000" cy="853695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 smtClean="0">
                <a:solidFill>
                  <a:schemeClr val="bg1"/>
                </a:solidFill>
                <a:latin typeface="Bree Serif" panose="02000503040000020004" pitchFamily="2" charset="0"/>
                <a:cs typeface="Arial" panose="020B0604020202020204" pitchFamily="34" charset="0"/>
              </a:rPr>
              <a:t>Results</a:t>
            </a:r>
            <a:endParaRPr lang="en-GB" sz="4000" dirty="0">
              <a:solidFill>
                <a:schemeClr val="bg1"/>
              </a:solidFill>
              <a:latin typeface="Bree Serif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39999" y="30240000"/>
            <a:ext cx="12960000" cy="851515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>
                <a:solidFill>
                  <a:schemeClr val="bg1"/>
                </a:solidFill>
                <a:latin typeface="Bree Serif" panose="02000503040000020004" pitchFamily="2" charset="0"/>
                <a:ea typeface="Source Sans Pro" panose="020B0503030403020204" pitchFamily="34" charset="0"/>
                <a:cs typeface="Arial" panose="020B0604020202020204" pitchFamily="34" charset="0"/>
              </a:rPr>
              <a:t>Prior </a:t>
            </a:r>
            <a:r>
              <a:rPr lang="en-GB" sz="4000" dirty="0" smtClean="0">
                <a:solidFill>
                  <a:schemeClr val="bg1"/>
                </a:solidFill>
                <a:latin typeface="Bree Serif" panose="02000503040000020004" pitchFamily="2" charset="0"/>
                <a:ea typeface="Source Sans Pro" panose="020B0503030403020204" pitchFamily="34" charset="0"/>
                <a:cs typeface="Arial" panose="020B0604020202020204" pitchFamily="34" charset="0"/>
              </a:rPr>
              <a:t>work</a:t>
            </a:r>
            <a:endParaRPr lang="en-GB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40000" y="39600000"/>
            <a:ext cx="12960000" cy="1945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Source Serif Pro" panose="02040603050405020204" pitchFamily="18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GB" sz="2400" dirty="0">
                <a:solidFill>
                  <a:schemeClr val="tx1"/>
                </a:solidFill>
                <a:latin typeface="Source Serif Pro" panose="02040603050405020204" pitchFamily="18" charset="0"/>
                <a:cs typeface="Arial" panose="020B0604020202020204" pitchFamily="34" charset="0"/>
                <a:hlinkClick r:id="rId2"/>
              </a:rPr>
              <a:t>://github.com/rsc-ontologies/</a:t>
            </a:r>
            <a:endParaRPr lang="en-GB" sz="2400" dirty="0">
              <a:solidFill>
                <a:schemeClr val="tx1"/>
              </a:solidFill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Source Serif Pro" panose="02040603050405020204" pitchFamily="18" charset="0"/>
                <a:cs typeface="Arial" panose="020B0604020202020204" pitchFamily="34" charset="0"/>
              </a:rPr>
              <a:t>Colin Batchelor, “Chemistry Ontologies”, </a:t>
            </a:r>
            <a:r>
              <a:rPr lang="en-GB" sz="2400" i="1" dirty="0">
                <a:solidFill>
                  <a:schemeClr val="tx1"/>
                </a:solidFill>
                <a:latin typeface="Source Serif Pro" panose="02040603050405020204" pitchFamily="18" charset="0"/>
                <a:cs typeface="Arial" panose="020B0604020202020204" pitchFamily="34" charset="0"/>
              </a:rPr>
              <a:t>The Future of the History of Chemical Information</a:t>
            </a:r>
            <a:r>
              <a:rPr lang="en-GB" sz="2400" dirty="0">
                <a:solidFill>
                  <a:schemeClr val="tx1"/>
                </a:solidFill>
                <a:latin typeface="Source Serif Pro" panose="02040603050405020204" pitchFamily="18" charset="0"/>
                <a:cs typeface="Arial" panose="020B0604020202020204" pitchFamily="34" charset="0"/>
              </a:rPr>
              <a:t>, ed. Leah R. McEwen and Robert E. </a:t>
            </a:r>
            <a:r>
              <a:rPr lang="en-GB" sz="2400" dirty="0" err="1">
                <a:solidFill>
                  <a:schemeClr val="tx1"/>
                </a:solidFill>
                <a:latin typeface="Source Serif Pro" panose="02040603050405020204" pitchFamily="18" charset="0"/>
                <a:cs typeface="Arial" panose="020B0604020202020204" pitchFamily="34" charset="0"/>
              </a:rPr>
              <a:t>Buntrock</a:t>
            </a:r>
            <a:r>
              <a:rPr lang="en-GB" sz="2400" dirty="0">
                <a:solidFill>
                  <a:schemeClr val="tx1"/>
                </a:solidFill>
                <a:latin typeface="Source Serif Pro" panose="02040603050405020204" pitchFamily="18" charset="0"/>
                <a:cs typeface="Arial" panose="020B0604020202020204" pitchFamily="34" charset="0"/>
              </a:rPr>
              <a:t>, ACS Publications, Washington, 2014</a:t>
            </a:r>
            <a:r>
              <a:rPr lang="en-GB" sz="2400" dirty="0" smtClean="0">
                <a:solidFill>
                  <a:schemeClr val="tx1"/>
                </a:solidFill>
                <a:latin typeface="Source Serif Pro" panose="02040603050405020204" pitchFamily="18" charset="0"/>
                <a:cs typeface="Arial" panose="020B0604020202020204" pitchFamily="34" charset="0"/>
              </a:rPr>
              <a:t>.</a:t>
            </a:r>
            <a:endParaRPr lang="en-GB" sz="2400" dirty="0">
              <a:solidFill>
                <a:schemeClr val="tx1"/>
              </a:solidFill>
              <a:latin typeface="Source Serif Pro" panose="020406030504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000" y="7200000"/>
            <a:ext cx="12960000" cy="21063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Machine learning needs lots of data, and the more diverse the data sources you can use, the better the results.</a:t>
            </a:r>
          </a:p>
          <a:p>
            <a:pPr>
              <a:lnSpc>
                <a:spcPct val="120000"/>
              </a:lnSpc>
            </a:pP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We can index small molecules with the </a:t>
            </a:r>
            <a:r>
              <a:rPr lang="en-GB" sz="2400" dirty="0" err="1" smtClean="0">
                <a:latin typeface="Source Serif Pro" panose="02040603050405020204" pitchFamily="18" charset="0"/>
                <a:cs typeface="Arial" panose="020B0604020202020204" pitchFamily="34" charset="0"/>
              </a:rPr>
              <a:t>InChI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 string, which is generated automatically from the structure. Is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there anything analogous for things that aren’t small 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molecules?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40000" y="10800000"/>
            <a:ext cx="12960000" cy="6528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They provide stable identifiers that can be reused across applications.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Ontologies 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capture tacit knowledge and those things that are obvious to human beings but not to computers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They provide human-readable definitions in plain text and, for automatic classification, machine-readable ones.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Perhaps most familiar as a hierarchical classification.</a:t>
            </a:r>
            <a:endParaRPr lang="en-GB" sz="2400" dirty="0" smtClean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They also provide typed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relations for systematic correspondences (between methods and instruments, between reactions and products).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The limited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expressiveness of 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the language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(OWL) ensures tractable reasoning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Using the Open Biomedical Ontologies 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(OBO) framework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lets you use the content of other ontologies to build your own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.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The OBO framework provides a standard specification for synonyms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(exact, broad, narrow, related) for use in text mining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Important part of Linked Data projects.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6927" y="31336054"/>
            <a:ext cx="12945027" cy="128090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Source Serif Pro" panose="02040603050405020204" pitchFamily="18" charset="0"/>
                <a:ea typeface="Source Sans Pro" panose="020B0503030403020204" pitchFamily="34" charset="0"/>
                <a:cs typeface="Arial" panose="020B0604020202020204" pitchFamily="34" charset="0"/>
              </a:rPr>
              <a:t>ChEBI</a:t>
            </a:r>
            <a:r>
              <a:rPr lang="en-GB" sz="2400" dirty="0">
                <a:latin typeface="Source Serif Pro" panose="02040603050405020204" pitchFamily="18" charset="0"/>
                <a:ea typeface="Source Sans Pro" panose="020B0503030403020204" pitchFamily="34" charset="0"/>
                <a:cs typeface="Arial" panose="020B0604020202020204" pitchFamily="34" charset="0"/>
              </a:rPr>
              <a:t> (originally chemical spinoff from the Gene Ontology)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Source Serif Pro" panose="02040603050405020204" pitchFamily="18" charset="0"/>
                <a:ea typeface="Source Sans Pro" panose="020B0503030403020204" pitchFamily="34" charset="0"/>
                <a:cs typeface="Arial" panose="020B0604020202020204" pitchFamily="34" charset="0"/>
              </a:rPr>
              <a:t>IUPAC Gold Book (Aristotelian definitions but not computable)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0000" y="19440000"/>
            <a:ext cx="12960000" cy="853695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>
                <a:solidFill>
                  <a:schemeClr val="bg1"/>
                </a:solidFill>
                <a:latin typeface="Bree Serif" panose="02000503040000020004" pitchFamily="2" charset="0"/>
                <a:cs typeface="Arial" panose="020B0604020202020204" pitchFamily="34" charset="0"/>
              </a:rPr>
              <a:t>Chemical Methods Ontology (CHMO</a:t>
            </a:r>
            <a:r>
              <a:rPr lang="en-GB" sz="4000" dirty="0" smtClean="0">
                <a:solidFill>
                  <a:schemeClr val="bg1"/>
                </a:solidFill>
                <a:latin typeface="Bree Serif" panose="02000503040000020004" pitchFamily="2" charset="0"/>
                <a:cs typeface="Arial" panose="020B0604020202020204" pitchFamily="34" charset="0"/>
              </a:rPr>
              <a:t>)</a:t>
            </a:r>
            <a:endParaRPr lang="en-GB" sz="4000" dirty="0">
              <a:solidFill>
                <a:schemeClr val="bg1"/>
              </a:solidFill>
              <a:latin typeface="Bree Serif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0000" y="32760000"/>
            <a:ext cx="12960000" cy="853695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>
                <a:latin typeface="Bree Serif" panose="02000503040000020004" pitchFamily="2" charset="0"/>
                <a:cs typeface="Arial" panose="020B0604020202020204" pitchFamily="34" charset="0"/>
              </a:rPr>
              <a:t>Name Reaction Ontology (RXNO</a:t>
            </a:r>
            <a:r>
              <a:rPr lang="en-GB" sz="4000" dirty="0" smtClean="0">
                <a:latin typeface="Bree Serif" panose="02000503040000020004" pitchFamily="2" charset="0"/>
                <a:cs typeface="Arial" panose="020B0604020202020204" pitchFamily="34" charset="0"/>
              </a:rPr>
              <a:t>)</a:t>
            </a:r>
            <a:endParaRPr lang="en-GB" sz="4000" dirty="0">
              <a:latin typeface="Bree Serif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39999" y="20520000"/>
            <a:ext cx="12960000" cy="95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Source Serif Pro" panose="02040603050405020204" pitchFamily="18" charset="0"/>
              </a:rPr>
              <a:t>Describes methods </a:t>
            </a:r>
            <a:r>
              <a:rPr lang="en-GB" sz="2400" dirty="0">
                <a:latin typeface="Source Serif Pro" panose="02040603050405020204" pitchFamily="18" charset="0"/>
              </a:rPr>
              <a:t>used </a:t>
            </a:r>
            <a:r>
              <a:rPr lang="en-GB" sz="2400" dirty="0" smtClean="0">
                <a:latin typeface="Source Serif Pro" panose="02040603050405020204" pitchFamily="18" charset="0"/>
              </a:rPr>
              <a:t>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Source Serif Pro" panose="02040603050405020204" pitchFamily="18" charset="0"/>
              </a:rPr>
              <a:t>collect</a:t>
            </a:r>
            <a:r>
              <a:rPr lang="en-GB" sz="2400" dirty="0" smtClean="0">
                <a:latin typeface="Source Serif Pro" panose="02040603050405020204" pitchFamily="18" charset="0"/>
              </a:rPr>
              <a:t> </a:t>
            </a:r>
            <a:r>
              <a:rPr lang="en-GB" sz="2400" dirty="0">
                <a:latin typeface="Source Serif Pro" panose="02040603050405020204" pitchFamily="18" charset="0"/>
              </a:rPr>
              <a:t>data in chemical experiments, such as mass spectrometry and electron </a:t>
            </a:r>
            <a:r>
              <a:rPr lang="en-GB" sz="2400" dirty="0" smtClean="0">
                <a:latin typeface="Source Serif Pro" panose="02040603050405020204" pitchFamily="18" charset="0"/>
              </a:rPr>
              <a:t>microscopy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Source Serif Pro" panose="02040603050405020204" pitchFamily="18" charset="0"/>
              </a:rPr>
              <a:t>prepare</a:t>
            </a:r>
            <a:r>
              <a:rPr lang="en-GB" sz="2400" dirty="0" smtClean="0">
                <a:latin typeface="Source Serif Pro" panose="02040603050405020204" pitchFamily="18" charset="0"/>
              </a:rPr>
              <a:t> </a:t>
            </a:r>
            <a:r>
              <a:rPr lang="en-GB" sz="2400" dirty="0">
                <a:latin typeface="Source Serif Pro" panose="02040603050405020204" pitchFamily="18" charset="0"/>
              </a:rPr>
              <a:t>and </a:t>
            </a:r>
            <a:r>
              <a:rPr lang="en-GB" sz="2400" b="1" dirty="0">
                <a:latin typeface="Source Serif Pro" panose="02040603050405020204" pitchFamily="18" charset="0"/>
              </a:rPr>
              <a:t>separate</a:t>
            </a:r>
            <a:r>
              <a:rPr lang="en-GB" sz="2400" dirty="0">
                <a:latin typeface="Source Serif Pro" panose="02040603050405020204" pitchFamily="18" charset="0"/>
              </a:rPr>
              <a:t> material for further analysis, such as sample ionisation, chromatography, and </a:t>
            </a:r>
            <a:r>
              <a:rPr lang="en-GB" sz="2400" dirty="0" smtClean="0">
                <a:latin typeface="Source Serif Pro" panose="02040603050405020204" pitchFamily="18" charset="0"/>
              </a:rPr>
              <a:t>electrophoresis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Source Serif Pro" panose="02040603050405020204" pitchFamily="18" charset="0"/>
              </a:rPr>
              <a:t>synthesise</a:t>
            </a:r>
            <a:r>
              <a:rPr lang="en-GB" sz="2400" dirty="0" smtClean="0">
                <a:latin typeface="Source Serif Pro" panose="02040603050405020204" pitchFamily="18" charset="0"/>
              </a:rPr>
              <a:t> </a:t>
            </a:r>
            <a:r>
              <a:rPr lang="en-GB" sz="2400" dirty="0">
                <a:latin typeface="Source Serif Pro" panose="02040603050405020204" pitchFamily="18" charset="0"/>
              </a:rPr>
              <a:t>materials, such as epitaxy and continuous vapour </a:t>
            </a:r>
            <a:r>
              <a:rPr lang="en-GB" sz="2400" dirty="0" smtClean="0">
                <a:latin typeface="Source Serif Pro" panose="02040603050405020204" pitchFamily="18" charset="0"/>
              </a:rPr>
              <a:t>deposition</a:t>
            </a:r>
          </a:p>
          <a:p>
            <a:endParaRPr lang="en-GB" sz="2400" dirty="0">
              <a:latin typeface="Source Serif Pro" panose="02040603050405020204" pitchFamily="18" charset="0"/>
            </a:endParaRPr>
          </a:p>
          <a:p>
            <a:r>
              <a:rPr lang="en-GB" sz="2400" dirty="0" smtClean="0">
                <a:latin typeface="Source Serif Pro" panose="02040603050405020204" pitchFamily="18" charset="0"/>
              </a:rPr>
              <a:t>It </a:t>
            </a:r>
            <a:r>
              <a:rPr lang="en-GB" sz="2400" dirty="0">
                <a:latin typeface="Source Serif Pro" panose="02040603050405020204" pitchFamily="18" charset="0"/>
              </a:rPr>
              <a:t>also describes the instruments used in these experiments, such as mass spectrometers and chromatography columns and their outputs.</a:t>
            </a:r>
          </a:p>
          <a:p>
            <a:pPr>
              <a:lnSpc>
                <a:spcPct val="120000"/>
              </a:lnSpc>
            </a:pP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Sources: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IUPAC Orange Book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i="1" dirty="0">
                <a:latin typeface="Source Serif Pro" panose="02040603050405020204" pitchFamily="18" charset="0"/>
                <a:cs typeface="Arial" panose="020B0604020202020204" pitchFamily="34" charset="0"/>
              </a:rPr>
              <a:t>Analytical Abstracts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 technique classification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400" i="1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Tools: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Excel for gathering terms, identifying parent classes (</a:t>
            </a:r>
            <a:r>
              <a:rPr lang="en-GB" sz="2400" b="1" baseline="300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13</a:t>
            </a:r>
            <a:r>
              <a:rPr lang="en-GB" sz="2400" b="1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C NMR spectroscopy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 is a </a:t>
            </a:r>
            <a:r>
              <a:rPr lang="en-GB" sz="2400" b="1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NMR spectroscopy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), writing definitions.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Perl scripts for conversion to OBO format.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Source Serif Pro" panose="02040603050405020204" pitchFamily="18" charset="0"/>
                <a:cs typeface="Arial" panose="020B0604020202020204" pitchFamily="34" charset="0"/>
              </a:rPr>
              <a:t>OBOEdit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 for validation and visualisation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Relations: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Source Serif Pro" panose="02040603050405020204" pitchFamily="18" charset="0"/>
                <a:cs typeface="Arial" panose="020B0604020202020204" pitchFamily="34" charset="0"/>
              </a:rPr>
              <a:t>has_specified_input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, </a:t>
            </a:r>
            <a:r>
              <a:rPr lang="en-GB" sz="2400" b="1" dirty="0" err="1">
                <a:latin typeface="Source Serif Pro" panose="02040603050405020204" pitchFamily="18" charset="0"/>
                <a:cs typeface="Arial" panose="020B0604020202020204" pitchFamily="34" charset="0"/>
              </a:rPr>
              <a:t>has_specified_output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, </a:t>
            </a:r>
            <a:r>
              <a:rPr lang="en-GB" sz="2400" b="1" dirty="0" err="1">
                <a:latin typeface="Source Serif Pro" panose="02040603050405020204" pitchFamily="18" charset="0"/>
                <a:cs typeface="Arial" panose="020B0604020202020204" pitchFamily="34" charset="0"/>
              </a:rPr>
              <a:t>is_specified_output_of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 connect methods and their inputs and 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outputs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0000" y="33840000"/>
            <a:ext cx="12960000" cy="83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Represents organic reactions based on the </a:t>
            </a:r>
            <a:r>
              <a:rPr lang="en-GB" sz="2400" b="1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intent of the chemist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. What are they trying to do with the reaction?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latin typeface="Bree Serif" panose="02000503040000020004" pitchFamily="2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Methodology: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Take three chemists (two organic, one theoretical)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Take 100 name reactions and decide on principal axis of classification: in this case objective of the reaction.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Develop initial flowchart and refine in batches of 100 reactions.</a:t>
            </a:r>
          </a:p>
          <a:p>
            <a:pPr>
              <a:lnSpc>
                <a:spcPct val="120000"/>
              </a:lnSpc>
            </a:pP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Relations: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Source Serif Pro" panose="02040603050405020204" pitchFamily="18" charset="0"/>
                <a:cs typeface="Arial" panose="020B0604020202020204" pitchFamily="34" charset="0"/>
              </a:rPr>
              <a:t>achieves_planned_objective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 connects a planned process to an objective specification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latin typeface="Source Serif Pro" panose="02040603050405020204" pitchFamily="18" charset="0"/>
                <a:cs typeface="Arial" panose="020B0604020202020204" pitchFamily="34" charset="0"/>
              </a:rPr>
              <a:t>protects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 connects a protection reaction to a given group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Source Serif Pro" panose="02040603050405020204" pitchFamily="18" charset="0"/>
                <a:cs typeface="Arial" panose="020B0604020202020204" pitchFamily="34" charset="0"/>
              </a:rPr>
              <a:t>deprotects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 connects a </a:t>
            </a:r>
            <a:r>
              <a:rPr lang="en-GB" sz="2400" dirty="0" err="1">
                <a:latin typeface="Source Serif Pro" panose="02040603050405020204" pitchFamily="18" charset="0"/>
                <a:cs typeface="Arial" panose="020B0604020202020204" pitchFamily="34" charset="0"/>
              </a:rPr>
              <a:t>deprotection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 reaction to a given group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latin typeface="Source Serif Pro" panose="02040603050405020204" pitchFamily="18" charset="0"/>
                <a:cs typeface="Arial" panose="020B0604020202020204" pitchFamily="34" charset="0"/>
              </a:rPr>
              <a:t>has specified product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latin typeface="Source Serif Pro" panose="02040603050405020204" pitchFamily="18" charset="0"/>
                <a:cs typeface="Arial" panose="020B0604020202020204" pitchFamily="34" charset="0"/>
              </a:rPr>
              <a:t>has specified reactant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latin typeface="Source Serif Pro" panose="02040603050405020204" pitchFamily="18" charset="0"/>
                <a:cs typeface="Arial" panose="020B0604020202020204" pitchFamily="34" charset="0"/>
              </a:rPr>
              <a:t>has catalyst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 and </a:t>
            </a:r>
            <a:r>
              <a:rPr lang="en-GB" sz="2400" b="1" dirty="0">
                <a:latin typeface="Source Serif Pro" panose="02040603050405020204" pitchFamily="18" charset="0"/>
                <a:cs typeface="Arial" panose="020B0604020202020204" pitchFamily="34" charset="0"/>
              </a:rPr>
              <a:t>has intermediate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connect </a:t>
            </a:r>
            <a:endParaRPr lang="en-GB" sz="2400" dirty="0" smtClean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400" b="1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We have another, largely automatically-generated, ontology, the Molecular Process Ontology, to model mechanisms and the underlying molecular processes.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5840000" y="31320000"/>
            <a:ext cx="12960000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RXNO contains 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over 500 name reactions and has been used in:</a:t>
            </a:r>
            <a:endParaRPr lang="en-GB" sz="2400" dirty="0" smtClean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Wikipedia </a:t>
            </a:r>
            <a:r>
              <a:rPr lang="en-GB" sz="2400" dirty="0" err="1" smtClean="0">
                <a:latin typeface="Source Serif Pro" panose="02040603050405020204" pitchFamily="18" charset="0"/>
                <a:cs typeface="Arial" panose="020B0604020202020204" pitchFamily="34" charset="0"/>
              </a:rPr>
              <a:t>infoboxes</a:t>
            </a:r>
            <a:endParaRPr lang="en-GB" sz="2400" dirty="0" smtClean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Source Serif Pro" panose="02040603050405020204" pitchFamily="18" charset="0"/>
                <a:cs typeface="Arial" panose="020B0604020202020204" pitchFamily="34" charset="0"/>
              </a:rPr>
              <a:t>NameRXN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 (</a:t>
            </a:r>
            <a:r>
              <a:rPr lang="en-GB" sz="2400" dirty="0" err="1" smtClean="0">
                <a:latin typeface="Source Serif Pro" panose="02040603050405020204" pitchFamily="18" charset="0"/>
                <a:cs typeface="Arial" panose="020B0604020202020204" pitchFamily="34" charset="0"/>
              </a:rPr>
              <a:t>NextMove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 Software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) for automatic classification of reactions with SMIRKS.</a:t>
            </a:r>
          </a:p>
          <a:p>
            <a:pPr>
              <a:lnSpc>
                <a:spcPct val="120000"/>
              </a:lnSpc>
            </a:pP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CHMO contains over 3000 classes. 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Both ontologies have been used extensively in Project Prospect.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40000" y="35460000"/>
            <a:ext cx="13420314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We are continuing to develop these ontologies and looking for opportunities to deploy them and develop new ones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. Ontology development is best done by 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combining natural-language processing (NLP) and internal curation. We are actively investigating NLP methods for text-mining and ontology development.</a:t>
            </a:r>
            <a:endParaRPr lang="en-GB" sz="2400" dirty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2400" dirty="0" smtClean="0">
              <a:latin typeface="Source Serif Pro" panose="0204060305040502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Thanks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to ontology 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developers: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Celia </a:t>
            </a:r>
            <a:r>
              <a:rPr lang="en-GB" sz="2400" dirty="0" err="1">
                <a:latin typeface="Source Serif Pro" panose="02040603050405020204" pitchFamily="18" charset="0"/>
                <a:cs typeface="Arial" panose="020B0604020202020204" pitchFamily="34" charset="0"/>
              </a:rPr>
              <a:t>Gitterman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, Hilary </a:t>
            </a:r>
            <a:r>
              <a:rPr lang="en-GB" sz="2400" dirty="0" err="1" smtClean="0">
                <a:latin typeface="Source Serif Pro" panose="02040603050405020204" pitchFamily="18" charset="0"/>
                <a:cs typeface="Arial" panose="020B0604020202020204" pitchFamily="34" charset="0"/>
              </a:rPr>
              <a:t>Hamnett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and</a:t>
            </a:r>
            <a:r>
              <a:rPr lang="en-GB" sz="2400" dirty="0" smtClean="0">
                <a:latin typeface="Source Serif Pro" panose="02040603050405020204" pitchFamily="18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Source Serif Pro" panose="02040603050405020204" pitchFamily="18" charset="0"/>
                <a:cs typeface="Arial" panose="020B0604020202020204" pitchFamily="34" charset="0"/>
              </a:rPr>
              <a:t>David Barden.</a:t>
            </a:r>
          </a:p>
          <a:p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5840000" y="38520000"/>
            <a:ext cx="12960000" cy="853695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 smtClean="0">
                <a:latin typeface="Bree Serif" panose="02000503040000020004" pitchFamily="2" charset="0"/>
                <a:cs typeface="Arial" panose="020B0604020202020204" pitchFamily="34" charset="0"/>
              </a:rPr>
              <a:t>References</a:t>
            </a:r>
            <a:endParaRPr lang="en-GB" sz="4000" dirty="0">
              <a:latin typeface="Bree Serif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440000" y="17640000"/>
            <a:ext cx="12960000" cy="853695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 smtClean="0">
                <a:latin typeface="Bree Serif" panose="02000503040000020004" pitchFamily="2" charset="0"/>
                <a:cs typeface="Arial" panose="020B0604020202020204" pitchFamily="34" charset="0"/>
              </a:rPr>
              <a:t>Example: part of an ontology (RXNO)</a:t>
            </a:r>
            <a:endParaRPr lang="en-GB" sz="4000" dirty="0">
              <a:latin typeface="Bree Serif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40000" y="4320000"/>
            <a:ext cx="129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4976"/>
                </a:solidFill>
                <a:latin typeface="Bree Serif" panose="02000503040000020004" pitchFamily="2" charset="0"/>
              </a:rPr>
              <a:t>Colin Batchelor, Tamara Polajnar and Richard Kidd</a:t>
            </a:r>
          </a:p>
          <a:p>
            <a:r>
              <a:rPr lang="en-GB" sz="3600" dirty="0" smtClean="0">
                <a:solidFill>
                  <a:srgbClr val="48A9C5"/>
                </a:solidFill>
                <a:latin typeface="Bree Serif" panose="02000503040000020004" pitchFamily="2" charset="0"/>
              </a:rPr>
              <a:t>Royal Society of Chemistry, Cambridge UK CB4 0WF</a:t>
            </a:r>
            <a:endParaRPr lang="en-GB" sz="3600" dirty="0">
              <a:solidFill>
                <a:srgbClr val="48A9C5"/>
              </a:solidFill>
              <a:latin typeface="Bree Serif" panose="02000503040000020004" pitchFamily="2" charset="0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15480000" y="7380000"/>
            <a:ext cx="14250585" cy="11458929"/>
            <a:chOff x="15386589" y="5656675"/>
            <a:chExt cx="14250585" cy="11458929"/>
          </a:xfrm>
        </p:grpSpPr>
        <p:sp>
          <p:nvSpPr>
            <p:cNvPr id="202" name="Rounded Rectangle 201"/>
            <p:cNvSpPr/>
            <p:nvPr/>
          </p:nvSpPr>
          <p:spPr>
            <a:xfrm>
              <a:off x="15386589" y="5656675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1. Are any bonds involved other than those in protection/</a:t>
              </a:r>
              <a:r>
                <a:rPr lang="en-GB" sz="1200" dirty="0" err="1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deprotection</a:t>
              </a:r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8597846" y="5824343"/>
              <a:ext cx="2911642" cy="306467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2. Is a polymer formed?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21845772" y="5718366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3. Is at least one ring necessarily formed, expanded, or contracted?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25026941" y="5724414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4. Is a fused ring system necessarily created?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25026941" y="6843056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5. Does the number of rings in the molecule increase?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5026941" y="7922832"/>
              <a:ext cx="2911642" cy="71508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6. Is the product the result of breaking one ring and forming another elsewhere, or </a:t>
              </a:r>
              <a:r>
                <a:rPr lang="en-GB" sz="1200" i="1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vice versa?</a:t>
              </a:r>
              <a:endParaRPr lang="en-GB" sz="1200" i="1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21845772" y="6837180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>
                  <a:solidFill>
                    <a:schemeClr val="tx1"/>
                  </a:solidFill>
                  <a:latin typeface="Bree Serif" panose="02000503040000020004" pitchFamily="2" charset="0"/>
                </a:rPr>
                <a:t>8</a:t>
              </a:r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. Is at least one skeletal ring necessarily broken?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21849910" y="7983124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9. Is there a change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25026941" y="9213180"/>
              <a:ext cx="2911642" cy="306467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7. Is an existing ring expanded?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21845772" y="8994116"/>
              <a:ext cx="2911642" cy="71508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20. Does the molecule rearrange so that one or more atoms </a:t>
              </a:r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move </a:t>
              </a:r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from one atom to another?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21845772" y="10558811"/>
              <a:ext cx="2911642" cy="71508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21. Are there any changes to the bond orders of the bonds between skeletal atoms?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5026941" y="12023944"/>
              <a:ext cx="2911642" cy="71508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22. Are two or more groups of atoms removed from the molecule, resulting in a change of bond order?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21845772" y="12124100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23. Does just one functional group undergo a change?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1845772" y="14376381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24. Is the functional group displaced by one or more H atoms?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1845772" y="15830345"/>
              <a:ext cx="2911642" cy="71508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25. Is one singly-bonded substituent replaced by another singly-bonded substituent?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18597846" y="7988409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10. Is there an increase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15410281" y="7777603"/>
              <a:ext cx="2911642" cy="919401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11. Does the reaction involve the redistribution of two multiple bonds among two fragments in a four-centred </a:t>
              </a:r>
              <a:r>
                <a:rPr lang="en-GB" sz="1200" dirty="0" err="1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metallacyclic</a:t>
              </a:r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 intermediate?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15410281" y="9087187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12. Is a single carbon atom added to the end of a chain?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15410281" y="10660966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13. Are one or more atoms added in the middle of a chain?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15419869" y="12222322"/>
              <a:ext cx="2911642" cy="306467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14. Does a rearrangement take place?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15420815" y="13441629"/>
              <a:ext cx="2911642" cy="919401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15. Does the increase in number of skeletal atoms result from the formation of just one </a:t>
              </a:r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carbon–carbon </a:t>
              </a:r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bond?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15418196" y="15008955"/>
              <a:ext cx="2911642" cy="919401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16. Does the reaction necessarily involve the joining of two identical components to form a symmetrical product?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18594855" y="9098963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17. Is a single skeletal carbon atom removed from the end of a chain?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5068265" y="15830549"/>
              <a:ext cx="2911642" cy="71508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26. Are at least some of the atoms of the functional group retained during the reaction?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6309292" y="14559210"/>
              <a:ext cx="2911642" cy="306467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27. Is the functional group oxidised?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18594855" y="10470313"/>
              <a:ext cx="2911642" cy="919401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18. Are skeletal atoms removed from the middle of a chain, with the two parts of the skeleton re-joining in the product?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18594855" y="12118572"/>
              <a:ext cx="2911642" cy="51077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19. Is the skeleton split into three or more fragments?</a:t>
              </a:r>
              <a:endParaRPr lang="en-GB" sz="12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13" name="Straight Arrow Connector 112"/>
            <p:cNvCxnSpPr>
              <a:stCxn id="202" idx="2"/>
              <a:endCxn id="116" idx="0"/>
            </p:cNvCxnSpPr>
            <p:nvPr/>
          </p:nvCxnSpPr>
          <p:spPr>
            <a:xfrm>
              <a:off x="16842410" y="6167453"/>
              <a:ext cx="741929" cy="34788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16459106" y="6515342"/>
              <a:ext cx="2250466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PROTECTION or DEPROTECTION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18" name="Straight Arrow Connector 117"/>
            <p:cNvCxnSpPr>
              <a:stCxn id="202" idx="3"/>
              <a:endCxn id="203" idx="1"/>
            </p:cNvCxnSpPr>
            <p:nvPr/>
          </p:nvCxnSpPr>
          <p:spPr>
            <a:xfrm>
              <a:off x="18298231" y="5912064"/>
              <a:ext cx="299615" cy="6551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203" idx="3"/>
              <a:endCxn id="204" idx="1"/>
            </p:cNvCxnSpPr>
            <p:nvPr/>
          </p:nvCxnSpPr>
          <p:spPr>
            <a:xfrm flipV="1">
              <a:off x="21509488" y="5973755"/>
              <a:ext cx="336284" cy="382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204" idx="2"/>
              <a:endCxn id="208" idx="0"/>
            </p:cNvCxnSpPr>
            <p:nvPr/>
          </p:nvCxnSpPr>
          <p:spPr>
            <a:xfrm>
              <a:off x="23301593" y="6229144"/>
              <a:ext cx="0" cy="60803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208" idx="2"/>
              <a:endCxn id="209" idx="0"/>
            </p:cNvCxnSpPr>
            <p:nvPr/>
          </p:nvCxnSpPr>
          <p:spPr>
            <a:xfrm>
              <a:off x="23301593" y="7347958"/>
              <a:ext cx="4138" cy="63516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9" idx="2"/>
              <a:endCxn id="211" idx="0"/>
            </p:cNvCxnSpPr>
            <p:nvPr/>
          </p:nvCxnSpPr>
          <p:spPr>
            <a:xfrm flipH="1">
              <a:off x="23301593" y="8493902"/>
              <a:ext cx="4138" cy="50021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203" idx="2"/>
              <a:endCxn id="138" idx="0"/>
            </p:cNvCxnSpPr>
            <p:nvPr/>
          </p:nvCxnSpPr>
          <p:spPr>
            <a:xfrm>
              <a:off x="20053667" y="6130810"/>
              <a:ext cx="1130642" cy="28335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20059309" y="6414167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POLYMERISATION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42" name="Straight Arrow Connector 141"/>
            <p:cNvCxnSpPr>
              <a:stCxn id="204" idx="3"/>
              <a:endCxn id="205" idx="1"/>
            </p:cNvCxnSpPr>
            <p:nvPr/>
          </p:nvCxnSpPr>
          <p:spPr>
            <a:xfrm>
              <a:off x="24757414" y="5973755"/>
              <a:ext cx="269527" cy="604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205" idx="3"/>
              <a:endCxn id="148" idx="0"/>
            </p:cNvCxnSpPr>
            <p:nvPr/>
          </p:nvCxnSpPr>
          <p:spPr>
            <a:xfrm>
              <a:off x="27938583" y="5979803"/>
              <a:ext cx="483458" cy="393812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27297041" y="6373615"/>
              <a:ext cx="225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FUSED-RING SYSTEM FORMATION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50" name="Straight Arrow Connector 149"/>
            <p:cNvCxnSpPr>
              <a:stCxn id="205" idx="2"/>
              <a:endCxn id="206" idx="0"/>
            </p:cNvCxnSpPr>
            <p:nvPr/>
          </p:nvCxnSpPr>
          <p:spPr>
            <a:xfrm>
              <a:off x="26482762" y="6235192"/>
              <a:ext cx="0" cy="60786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endCxn id="207" idx="0"/>
            </p:cNvCxnSpPr>
            <p:nvPr/>
          </p:nvCxnSpPr>
          <p:spPr>
            <a:xfrm>
              <a:off x="26482762" y="7349440"/>
              <a:ext cx="0" cy="57339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207" idx="2"/>
              <a:endCxn id="210" idx="0"/>
            </p:cNvCxnSpPr>
            <p:nvPr/>
          </p:nvCxnSpPr>
          <p:spPr>
            <a:xfrm>
              <a:off x="26482762" y="8637921"/>
              <a:ext cx="0" cy="575259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163"/>
            <p:cNvSpPr/>
            <p:nvPr/>
          </p:nvSpPr>
          <p:spPr>
            <a:xfrm>
              <a:off x="27323319" y="7514204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RING FORMATION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65" name="Straight Arrow Connector 164"/>
            <p:cNvCxnSpPr>
              <a:stCxn id="206" idx="3"/>
              <a:endCxn id="164" idx="0"/>
            </p:cNvCxnSpPr>
            <p:nvPr/>
          </p:nvCxnSpPr>
          <p:spPr>
            <a:xfrm>
              <a:off x="27938583" y="7098445"/>
              <a:ext cx="509736" cy="41575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27341017" y="8797746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RING REARRANGEMENT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67" name="Straight Arrow Connector 166"/>
            <p:cNvCxnSpPr>
              <a:stCxn id="207" idx="3"/>
              <a:endCxn id="166" idx="0"/>
            </p:cNvCxnSpPr>
            <p:nvPr/>
          </p:nvCxnSpPr>
          <p:spPr>
            <a:xfrm>
              <a:off x="27938583" y="8280377"/>
              <a:ext cx="527434" cy="51736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210" idx="2"/>
              <a:endCxn id="175" idx="0"/>
            </p:cNvCxnSpPr>
            <p:nvPr/>
          </p:nvCxnSpPr>
          <p:spPr>
            <a:xfrm>
              <a:off x="26482762" y="9519647"/>
              <a:ext cx="0" cy="89248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ed Rectangle 169"/>
            <p:cNvSpPr/>
            <p:nvPr/>
          </p:nvSpPr>
          <p:spPr>
            <a:xfrm>
              <a:off x="27298347" y="9851218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RING EXPANSION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71" name="Straight Arrow Connector 170"/>
            <p:cNvCxnSpPr>
              <a:stCxn id="211" idx="3"/>
              <a:endCxn id="183" idx="0"/>
            </p:cNvCxnSpPr>
            <p:nvPr/>
          </p:nvCxnSpPr>
          <p:spPr>
            <a:xfrm>
              <a:off x="24757414" y="9351661"/>
              <a:ext cx="69061" cy="54820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/>
            <p:cNvSpPr/>
            <p:nvPr/>
          </p:nvSpPr>
          <p:spPr>
            <a:xfrm>
              <a:off x="25357762" y="10412128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RING CONTRACTION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78" name="Straight Arrow Connector 177"/>
            <p:cNvCxnSpPr>
              <a:stCxn id="210" idx="3"/>
              <a:endCxn id="170" idx="0"/>
            </p:cNvCxnSpPr>
            <p:nvPr/>
          </p:nvCxnSpPr>
          <p:spPr>
            <a:xfrm>
              <a:off x="27938583" y="9366414"/>
              <a:ext cx="484764" cy="48480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ounded Rectangle 182"/>
            <p:cNvSpPr/>
            <p:nvPr/>
          </p:nvSpPr>
          <p:spPr>
            <a:xfrm>
              <a:off x="23701475" y="9899864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REARRANGEMENT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94" name="Straight Arrow Connector 193"/>
            <p:cNvCxnSpPr>
              <a:stCxn id="211" idx="2"/>
              <a:endCxn id="212" idx="0"/>
            </p:cNvCxnSpPr>
            <p:nvPr/>
          </p:nvCxnSpPr>
          <p:spPr>
            <a:xfrm>
              <a:off x="23301593" y="9709205"/>
              <a:ext cx="0" cy="84960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209" idx="1"/>
              <a:endCxn id="217" idx="3"/>
            </p:cNvCxnSpPr>
            <p:nvPr/>
          </p:nvCxnSpPr>
          <p:spPr>
            <a:xfrm flipH="1">
              <a:off x="21509488" y="8238513"/>
              <a:ext cx="340422" cy="528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stCxn id="212" idx="3"/>
              <a:endCxn id="213" idx="0"/>
            </p:cNvCxnSpPr>
            <p:nvPr/>
          </p:nvCxnSpPr>
          <p:spPr>
            <a:xfrm>
              <a:off x="24757414" y="10916356"/>
              <a:ext cx="1725348" cy="110758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13" idx="3"/>
              <a:endCxn id="265" idx="0"/>
            </p:cNvCxnSpPr>
            <p:nvPr/>
          </p:nvCxnSpPr>
          <p:spPr>
            <a:xfrm>
              <a:off x="27938583" y="12381489"/>
              <a:ext cx="573591" cy="51976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264"/>
            <p:cNvSpPr/>
            <p:nvPr/>
          </p:nvSpPr>
          <p:spPr>
            <a:xfrm>
              <a:off x="27387174" y="12901252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ELIMINATION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267" name="Straight Arrow Connector 266"/>
            <p:cNvCxnSpPr>
              <a:stCxn id="213" idx="2"/>
              <a:endCxn id="270" idx="0"/>
            </p:cNvCxnSpPr>
            <p:nvPr/>
          </p:nvCxnSpPr>
          <p:spPr>
            <a:xfrm>
              <a:off x="26482762" y="12739033"/>
              <a:ext cx="0" cy="540405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Rounded Rectangle 269"/>
            <p:cNvSpPr/>
            <p:nvPr/>
          </p:nvSpPr>
          <p:spPr>
            <a:xfrm>
              <a:off x="25357762" y="13279438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ADDITION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272" name="Straight Arrow Connector 271"/>
            <p:cNvCxnSpPr>
              <a:stCxn id="212" idx="2"/>
              <a:endCxn id="214" idx="0"/>
            </p:cNvCxnSpPr>
            <p:nvPr/>
          </p:nvCxnSpPr>
          <p:spPr>
            <a:xfrm>
              <a:off x="23301593" y="11273900"/>
              <a:ext cx="0" cy="85020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214" idx="2"/>
              <a:endCxn id="215" idx="0"/>
            </p:cNvCxnSpPr>
            <p:nvPr/>
          </p:nvCxnSpPr>
          <p:spPr>
            <a:xfrm>
              <a:off x="23301593" y="12634878"/>
              <a:ext cx="0" cy="174150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Rounded Rectangle 281"/>
            <p:cNvSpPr/>
            <p:nvPr/>
          </p:nvSpPr>
          <p:spPr>
            <a:xfrm>
              <a:off x="23943265" y="13716271"/>
              <a:ext cx="2250000" cy="476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FUNCTIONAL-GROUP MODIFICATION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283" name="Straight Arrow Connector 282"/>
            <p:cNvCxnSpPr>
              <a:stCxn id="214" idx="3"/>
              <a:endCxn id="282" idx="0"/>
            </p:cNvCxnSpPr>
            <p:nvPr/>
          </p:nvCxnSpPr>
          <p:spPr>
            <a:xfrm>
              <a:off x="24757414" y="12379489"/>
              <a:ext cx="310851" cy="1336782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15" idx="1"/>
              <a:endCxn id="289" idx="0"/>
            </p:cNvCxnSpPr>
            <p:nvPr/>
          </p:nvCxnSpPr>
          <p:spPr>
            <a:xfrm flipH="1">
              <a:off x="21376793" y="14631770"/>
              <a:ext cx="468979" cy="46222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ounded Rectangle 288"/>
            <p:cNvSpPr/>
            <p:nvPr/>
          </p:nvSpPr>
          <p:spPr>
            <a:xfrm>
              <a:off x="20251793" y="15093997"/>
              <a:ext cx="2250000" cy="476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290" name="Straight Arrow Connector 289"/>
            <p:cNvCxnSpPr>
              <a:stCxn id="215" idx="2"/>
              <a:endCxn id="216" idx="0"/>
            </p:cNvCxnSpPr>
            <p:nvPr/>
          </p:nvCxnSpPr>
          <p:spPr>
            <a:xfrm>
              <a:off x="23301593" y="14887159"/>
              <a:ext cx="0" cy="94318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16" idx="3"/>
              <a:endCxn id="225" idx="1"/>
            </p:cNvCxnSpPr>
            <p:nvPr/>
          </p:nvCxnSpPr>
          <p:spPr>
            <a:xfrm>
              <a:off x="24757414" y="16187890"/>
              <a:ext cx="310851" cy="20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25" idx="0"/>
              <a:endCxn id="282" idx="2"/>
            </p:cNvCxnSpPr>
            <p:nvPr/>
          </p:nvCxnSpPr>
          <p:spPr>
            <a:xfrm flipH="1" flipV="1">
              <a:off x="25068265" y="14192997"/>
              <a:ext cx="1455821" cy="1637552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25" idx="0"/>
              <a:endCxn id="226" idx="2"/>
            </p:cNvCxnSpPr>
            <p:nvPr/>
          </p:nvCxnSpPr>
          <p:spPr>
            <a:xfrm flipV="1">
              <a:off x="26524086" y="14865677"/>
              <a:ext cx="1241027" cy="96487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stCxn id="216" idx="1"/>
              <a:endCxn id="298" idx="0"/>
            </p:cNvCxnSpPr>
            <p:nvPr/>
          </p:nvCxnSpPr>
          <p:spPr>
            <a:xfrm flipH="1">
              <a:off x="21370813" y="16187890"/>
              <a:ext cx="474959" cy="63827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ounded Rectangle 297"/>
            <p:cNvSpPr/>
            <p:nvPr/>
          </p:nvSpPr>
          <p:spPr>
            <a:xfrm>
              <a:off x="20245813" y="16826163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SUBSTITUTION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26640113" y="13703701"/>
              <a:ext cx="2250000" cy="476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FUNCTIONAL-GROUP OXIDATION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02" name="Straight Arrow Connector 301"/>
            <p:cNvCxnSpPr>
              <a:stCxn id="226" idx="0"/>
              <a:endCxn id="301" idx="2"/>
            </p:cNvCxnSpPr>
            <p:nvPr/>
          </p:nvCxnSpPr>
          <p:spPr>
            <a:xfrm flipV="1">
              <a:off x="27765113" y="14180427"/>
              <a:ext cx="0" cy="37878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ounded Rectangle 306"/>
            <p:cNvSpPr/>
            <p:nvPr/>
          </p:nvSpPr>
          <p:spPr>
            <a:xfrm>
              <a:off x="27387174" y="15278253"/>
              <a:ext cx="2250000" cy="476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08" name="Straight Arrow Connector 307"/>
            <p:cNvCxnSpPr>
              <a:stCxn id="226" idx="3"/>
              <a:endCxn id="307" idx="0"/>
            </p:cNvCxnSpPr>
            <p:nvPr/>
          </p:nvCxnSpPr>
          <p:spPr>
            <a:xfrm flipH="1">
              <a:off x="28512174" y="14712444"/>
              <a:ext cx="708760" cy="565809"/>
            </a:xfrm>
            <a:prstGeom prst="bentConnector4">
              <a:avLst>
                <a:gd name="adj1" fmla="val -32254"/>
                <a:gd name="adj2" fmla="val 63541"/>
              </a:avLst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stCxn id="217" idx="1"/>
              <a:endCxn id="218" idx="3"/>
            </p:cNvCxnSpPr>
            <p:nvPr/>
          </p:nvCxnSpPr>
          <p:spPr>
            <a:xfrm flipH="1" flipV="1">
              <a:off x="18321923" y="8237304"/>
              <a:ext cx="275923" cy="649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18" idx="0"/>
              <a:endCxn id="318" idx="2"/>
            </p:cNvCxnSpPr>
            <p:nvPr/>
          </p:nvCxnSpPr>
          <p:spPr>
            <a:xfrm flipV="1">
              <a:off x="16866102" y="7427162"/>
              <a:ext cx="718470" cy="35044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ounded Rectangle 317"/>
            <p:cNvSpPr/>
            <p:nvPr/>
          </p:nvSpPr>
          <p:spPr>
            <a:xfrm>
              <a:off x="16459572" y="7137721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MULTIPLE-BOND METATHESIS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20" name="Straight Arrow Connector 319"/>
            <p:cNvCxnSpPr>
              <a:stCxn id="217" idx="2"/>
              <a:endCxn id="224" idx="0"/>
            </p:cNvCxnSpPr>
            <p:nvPr/>
          </p:nvCxnSpPr>
          <p:spPr>
            <a:xfrm flipH="1">
              <a:off x="20050676" y="8499187"/>
              <a:ext cx="2991" cy="59977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ounded Rectangle 320"/>
            <p:cNvSpPr/>
            <p:nvPr/>
          </p:nvSpPr>
          <p:spPr>
            <a:xfrm>
              <a:off x="20851127" y="9849646"/>
              <a:ext cx="2250000" cy="476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END-OF-CHAIN CHAIN SHORTENING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22" name="Straight Arrow Connector 321"/>
            <p:cNvCxnSpPr>
              <a:stCxn id="224" idx="3"/>
              <a:endCxn id="321" idx="0"/>
            </p:cNvCxnSpPr>
            <p:nvPr/>
          </p:nvCxnSpPr>
          <p:spPr>
            <a:xfrm>
              <a:off x="21506497" y="9354352"/>
              <a:ext cx="469630" cy="49529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24" idx="2"/>
              <a:endCxn id="227" idx="0"/>
            </p:cNvCxnSpPr>
            <p:nvPr/>
          </p:nvCxnSpPr>
          <p:spPr>
            <a:xfrm>
              <a:off x="20050676" y="9609741"/>
              <a:ext cx="0" cy="86057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ounded Rectangle 323"/>
            <p:cNvSpPr/>
            <p:nvPr/>
          </p:nvSpPr>
          <p:spPr>
            <a:xfrm>
              <a:off x="20851127" y="11606210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EXTRUSION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25" name="Straight Arrow Connector 324"/>
            <p:cNvCxnSpPr>
              <a:stCxn id="227" idx="3"/>
              <a:endCxn id="324" idx="0"/>
            </p:cNvCxnSpPr>
            <p:nvPr/>
          </p:nvCxnSpPr>
          <p:spPr>
            <a:xfrm>
              <a:off x="21506497" y="10930014"/>
              <a:ext cx="469630" cy="676196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227" idx="2"/>
              <a:endCxn id="228" idx="0"/>
            </p:cNvCxnSpPr>
            <p:nvPr/>
          </p:nvCxnSpPr>
          <p:spPr>
            <a:xfrm>
              <a:off x="20050676" y="11389714"/>
              <a:ext cx="0" cy="72885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228" idx="2"/>
              <a:endCxn id="332" idx="0"/>
            </p:cNvCxnSpPr>
            <p:nvPr/>
          </p:nvCxnSpPr>
          <p:spPr>
            <a:xfrm>
              <a:off x="20050676" y="12629350"/>
              <a:ext cx="2991" cy="92317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ounded Rectangle 331"/>
            <p:cNvSpPr/>
            <p:nvPr/>
          </p:nvSpPr>
          <p:spPr>
            <a:xfrm>
              <a:off x="18928667" y="13552522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CLEAVING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335" name="Rounded Rectangle 334"/>
            <p:cNvSpPr/>
            <p:nvPr/>
          </p:nvSpPr>
          <p:spPr>
            <a:xfrm>
              <a:off x="20775889" y="12842950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FRAGMENTATION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36" name="Straight Arrow Connector 335"/>
            <p:cNvCxnSpPr>
              <a:stCxn id="228" idx="3"/>
              <a:endCxn id="335" idx="0"/>
            </p:cNvCxnSpPr>
            <p:nvPr/>
          </p:nvCxnSpPr>
          <p:spPr>
            <a:xfrm>
              <a:off x="21506497" y="12373961"/>
              <a:ext cx="394392" cy="46898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218" idx="2"/>
              <a:endCxn id="219" idx="0"/>
            </p:cNvCxnSpPr>
            <p:nvPr/>
          </p:nvCxnSpPr>
          <p:spPr>
            <a:xfrm>
              <a:off x="16866102" y="8697004"/>
              <a:ext cx="0" cy="39018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Rounded Rectangle 342"/>
            <p:cNvSpPr/>
            <p:nvPr/>
          </p:nvSpPr>
          <p:spPr>
            <a:xfrm>
              <a:off x="17283731" y="9928113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END-OF-CHAIN HOMOLOGATION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44" name="Straight Arrow Connector 343"/>
            <p:cNvCxnSpPr>
              <a:stCxn id="219" idx="3"/>
              <a:endCxn id="343" idx="0"/>
            </p:cNvCxnSpPr>
            <p:nvPr/>
          </p:nvCxnSpPr>
          <p:spPr>
            <a:xfrm>
              <a:off x="18321923" y="9342576"/>
              <a:ext cx="86808" cy="58553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219" idx="2"/>
              <a:endCxn id="220" idx="0"/>
            </p:cNvCxnSpPr>
            <p:nvPr/>
          </p:nvCxnSpPr>
          <p:spPr>
            <a:xfrm>
              <a:off x="16866102" y="9597965"/>
              <a:ext cx="0" cy="106300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ounded Rectangle 351"/>
            <p:cNvSpPr/>
            <p:nvPr/>
          </p:nvSpPr>
          <p:spPr>
            <a:xfrm>
              <a:off x="17283730" y="11610026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INSERTION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53" name="Straight Arrow Connector 352"/>
            <p:cNvCxnSpPr>
              <a:stCxn id="220" idx="3"/>
              <a:endCxn id="352" idx="0"/>
            </p:cNvCxnSpPr>
            <p:nvPr/>
          </p:nvCxnSpPr>
          <p:spPr>
            <a:xfrm>
              <a:off x="18321923" y="10916355"/>
              <a:ext cx="86807" cy="69367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220" idx="2"/>
              <a:endCxn id="221" idx="0"/>
            </p:cNvCxnSpPr>
            <p:nvPr/>
          </p:nvCxnSpPr>
          <p:spPr>
            <a:xfrm>
              <a:off x="16866102" y="11171744"/>
              <a:ext cx="9588" cy="105057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ounded Rectangle 354"/>
            <p:cNvSpPr/>
            <p:nvPr/>
          </p:nvSpPr>
          <p:spPr>
            <a:xfrm>
              <a:off x="17284577" y="12698642"/>
              <a:ext cx="2250000" cy="476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JOINING WITH REARRANGEMENT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56" name="Straight Arrow Connector 355"/>
            <p:cNvCxnSpPr>
              <a:stCxn id="221" idx="3"/>
              <a:endCxn id="355" idx="0"/>
            </p:cNvCxnSpPr>
            <p:nvPr/>
          </p:nvCxnSpPr>
          <p:spPr>
            <a:xfrm>
              <a:off x="18331511" y="12375556"/>
              <a:ext cx="78066" cy="323086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222" idx="3"/>
              <a:endCxn id="363" idx="0"/>
            </p:cNvCxnSpPr>
            <p:nvPr/>
          </p:nvCxnSpPr>
          <p:spPr>
            <a:xfrm>
              <a:off x="18332457" y="13901330"/>
              <a:ext cx="76273" cy="64647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221" idx="2"/>
              <a:endCxn id="222" idx="0"/>
            </p:cNvCxnSpPr>
            <p:nvPr/>
          </p:nvCxnSpPr>
          <p:spPr>
            <a:xfrm>
              <a:off x="16875690" y="12528789"/>
              <a:ext cx="946" cy="91284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Rounded Rectangle 362"/>
            <p:cNvSpPr/>
            <p:nvPr/>
          </p:nvSpPr>
          <p:spPr>
            <a:xfrm>
              <a:off x="17283730" y="14547808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JOINING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65" name="Straight Arrow Connector 364"/>
            <p:cNvCxnSpPr>
              <a:stCxn id="222" idx="2"/>
              <a:endCxn id="223" idx="0"/>
            </p:cNvCxnSpPr>
            <p:nvPr/>
          </p:nvCxnSpPr>
          <p:spPr>
            <a:xfrm flipH="1">
              <a:off x="16874017" y="14361030"/>
              <a:ext cx="2619" cy="64792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ounded Rectangle 374"/>
            <p:cNvSpPr/>
            <p:nvPr/>
          </p:nvSpPr>
          <p:spPr>
            <a:xfrm>
              <a:off x="15749044" y="16819962"/>
              <a:ext cx="2250000" cy="289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CARBON–CARBON COUPLING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376" name="Rounded Rectangle 375"/>
            <p:cNvSpPr/>
            <p:nvPr/>
          </p:nvSpPr>
          <p:spPr>
            <a:xfrm>
              <a:off x="17334171" y="16118137"/>
              <a:ext cx="2250000" cy="476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CARBON–CARBON HOMOCOUPLING</a:t>
              </a:r>
              <a:endParaRPr lang="en-GB" sz="1100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377" name="Straight Arrow Connector 376"/>
            <p:cNvCxnSpPr>
              <a:stCxn id="223" idx="2"/>
              <a:endCxn id="375" idx="0"/>
            </p:cNvCxnSpPr>
            <p:nvPr/>
          </p:nvCxnSpPr>
          <p:spPr>
            <a:xfrm>
              <a:off x="16874017" y="15928356"/>
              <a:ext cx="27" cy="89160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223" idx="3"/>
              <a:endCxn id="376" idx="0"/>
            </p:cNvCxnSpPr>
            <p:nvPr/>
          </p:nvCxnSpPr>
          <p:spPr>
            <a:xfrm>
              <a:off x="18329838" y="15468656"/>
              <a:ext cx="129333" cy="64948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Rectangle 389"/>
          <p:cNvSpPr/>
          <p:nvPr/>
        </p:nvSpPr>
        <p:spPr>
          <a:xfrm>
            <a:off x="15840000" y="6120000"/>
            <a:ext cx="12960000" cy="853695"/>
          </a:xfrm>
          <a:prstGeom prst="rect">
            <a:avLst/>
          </a:prstGeom>
          <a:solidFill>
            <a:srgbClr val="48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4" rIns="170688" bIns="8534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GB" sz="4000" dirty="0" smtClean="0">
                <a:latin typeface="Bree Serif" panose="02000503040000020004" pitchFamily="2" charset="0"/>
                <a:cs typeface="Arial" panose="020B0604020202020204" pitchFamily="34" charset="0"/>
              </a:rPr>
              <a:t>RXNO flowchart for human annotators</a:t>
            </a:r>
            <a:endParaRPr lang="en-GB" sz="4000" dirty="0">
              <a:latin typeface="Bree Serif" panose="02000503040000020004" pitchFamily="2" charset="0"/>
              <a:cs typeface="Arial" panose="020B0604020202020204" pitchFamily="34" charset="0"/>
            </a:endParaRPr>
          </a:p>
        </p:txBody>
      </p:sp>
      <p:grpSp>
        <p:nvGrpSpPr>
          <p:cNvPr id="409" name="Group 408"/>
          <p:cNvGrpSpPr/>
          <p:nvPr/>
        </p:nvGrpSpPr>
        <p:grpSpPr>
          <a:xfrm>
            <a:off x="1529039" y="18900000"/>
            <a:ext cx="12577837" cy="10845336"/>
            <a:chOff x="1127227" y="18869934"/>
            <a:chExt cx="12577837" cy="10845336"/>
          </a:xfrm>
        </p:grpSpPr>
        <p:sp>
          <p:nvSpPr>
            <p:cNvPr id="24" name="Rounded Rectangle 23"/>
            <p:cNvSpPr/>
            <p:nvPr/>
          </p:nvSpPr>
          <p:spPr>
            <a:xfrm>
              <a:off x="7632193" y="24243798"/>
              <a:ext cx="2911642" cy="408623"/>
            </a:xfrm>
            <a:prstGeom prst="roundRect">
              <a:avLst/>
            </a:prstGeom>
            <a:solidFill>
              <a:srgbClr val="48A9C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Diels–Alder reaction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969147" y="22480997"/>
              <a:ext cx="2911642" cy="408623"/>
            </a:xfrm>
            <a:prstGeom prst="roundRect">
              <a:avLst/>
            </a:prstGeom>
            <a:solidFill>
              <a:srgbClr val="00497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[4+2] cycloaddition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129912" y="22473900"/>
              <a:ext cx="2911642" cy="408623"/>
            </a:xfrm>
            <a:prstGeom prst="roundRect">
              <a:avLst/>
            </a:prstGeom>
            <a:solidFill>
              <a:srgbClr val="48A9C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>
                  <a:latin typeface="Bree Serif" panose="02000503040000020004" pitchFamily="2" charset="0"/>
                </a:rPr>
                <a:t>r</a:t>
              </a:r>
              <a:r>
                <a:rPr lang="en-GB" dirty="0" smtClean="0">
                  <a:latin typeface="Bree Serif" panose="02000503040000020004" pitchFamily="2" charset="0"/>
                </a:rPr>
                <a:t>ing formation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cxnSp>
          <p:nvCxnSpPr>
            <p:cNvPr id="28" name="Straight Arrow Connector 27"/>
            <p:cNvCxnSpPr>
              <a:stCxn id="24" idx="0"/>
              <a:endCxn id="26" idx="2"/>
            </p:cNvCxnSpPr>
            <p:nvPr/>
          </p:nvCxnSpPr>
          <p:spPr>
            <a:xfrm flipV="1">
              <a:off x="9088014" y="22882523"/>
              <a:ext cx="1497719" cy="136127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0"/>
              <a:endCxn id="25" idx="2"/>
            </p:cNvCxnSpPr>
            <p:nvPr/>
          </p:nvCxnSpPr>
          <p:spPr>
            <a:xfrm flipH="1" flipV="1">
              <a:off x="7424968" y="22889620"/>
              <a:ext cx="1663046" cy="1354178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6" idx="0"/>
              <a:endCxn id="58" idx="2"/>
            </p:cNvCxnSpPr>
            <p:nvPr/>
          </p:nvCxnSpPr>
          <p:spPr>
            <a:xfrm flipV="1">
              <a:off x="10585733" y="21698404"/>
              <a:ext cx="0" cy="7754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5" idx="0"/>
              <a:endCxn id="91" idx="2"/>
            </p:cNvCxnSpPr>
            <p:nvPr/>
          </p:nvCxnSpPr>
          <p:spPr>
            <a:xfrm flipH="1" flipV="1">
              <a:off x="7424300" y="21733392"/>
              <a:ext cx="668" cy="74760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1"/>
              <a:endCxn id="48" idx="3"/>
            </p:cNvCxnSpPr>
            <p:nvPr/>
          </p:nvCxnSpPr>
          <p:spPr>
            <a:xfrm flipH="1" flipV="1">
              <a:off x="4038869" y="24490744"/>
              <a:ext cx="1929610" cy="182653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1127227" y="24286432"/>
              <a:ext cx="2911642" cy="40862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cyclohexene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968479" y="25959729"/>
              <a:ext cx="2911642" cy="715089"/>
            </a:xfrm>
            <a:prstGeom prst="roundRect">
              <a:avLst/>
            </a:prstGeom>
            <a:solidFill>
              <a:srgbClr val="48A9C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homo-Diels–Alder reaction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9127004" y="25959729"/>
              <a:ext cx="2911642" cy="715089"/>
            </a:xfrm>
            <a:prstGeom prst="roundRect">
              <a:avLst/>
            </a:prstGeom>
            <a:solidFill>
              <a:srgbClr val="48A9C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hetero-Diels–Alder reaction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24" idx="2"/>
            </p:cNvCxnSpPr>
            <p:nvPr/>
          </p:nvCxnSpPr>
          <p:spPr>
            <a:xfrm flipH="1" flipV="1">
              <a:off x="9088014" y="24652421"/>
              <a:ext cx="1494811" cy="1307308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0" idx="0"/>
              <a:endCxn id="24" idx="2"/>
            </p:cNvCxnSpPr>
            <p:nvPr/>
          </p:nvCxnSpPr>
          <p:spPr>
            <a:xfrm flipV="1">
              <a:off x="7424300" y="24652421"/>
              <a:ext cx="1663714" cy="1307308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9129912" y="21289781"/>
              <a:ext cx="2911642" cy="408623"/>
            </a:xfrm>
            <a:prstGeom prst="roundRect">
              <a:avLst/>
            </a:prstGeom>
            <a:solidFill>
              <a:srgbClr val="48A9C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planned reaction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cxnSp>
          <p:nvCxnSpPr>
            <p:cNvPr id="60" name="Straight Arrow Connector 59"/>
            <p:cNvCxnSpPr>
              <a:stCxn id="58" idx="0"/>
              <a:endCxn id="63" idx="2"/>
            </p:cNvCxnSpPr>
            <p:nvPr/>
          </p:nvCxnSpPr>
          <p:spPr>
            <a:xfrm flipH="1" flipV="1">
              <a:off x="10582825" y="20532042"/>
              <a:ext cx="2908" cy="75773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9127004" y="20123419"/>
              <a:ext cx="2911642" cy="40862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planned process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0793422" y="27264957"/>
              <a:ext cx="2911642" cy="408623"/>
            </a:xfrm>
            <a:prstGeom prst="roundRect">
              <a:avLst/>
            </a:prstGeom>
            <a:solidFill>
              <a:srgbClr val="48A9C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err="1" smtClean="0">
                  <a:latin typeface="Bree Serif" panose="02000503040000020004" pitchFamily="2" charset="0"/>
                </a:rPr>
                <a:t>aza</a:t>
              </a:r>
              <a:r>
                <a:rPr lang="en-GB" dirty="0" smtClean="0">
                  <a:latin typeface="Bree Serif" panose="02000503040000020004" pitchFamily="2" charset="0"/>
                </a:rPr>
                <a:t>-Diels–Alder reaction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cxnSp>
          <p:nvCxnSpPr>
            <p:cNvPr id="68" name="Straight Arrow Connector 67"/>
            <p:cNvCxnSpPr>
              <a:stCxn id="66" idx="0"/>
              <a:endCxn id="51" idx="2"/>
            </p:cNvCxnSpPr>
            <p:nvPr/>
          </p:nvCxnSpPr>
          <p:spPr>
            <a:xfrm flipH="1" flipV="1">
              <a:off x="10582825" y="26674818"/>
              <a:ext cx="1666418" cy="59013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10683969" y="24231782"/>
              <a:ext cx="2911642" cy="408623"/>
            </a:xfrm>
            <a:prstGeom prst="roundRect">
              <a:avLst/>
            </a:prstGeom>
            <a:solidFill>
              <a:srgbClr val="48A9C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heterocycle formation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cxnSp>
          <p:nvCxnSpPr>
            <p:cNvPr id="77" name="Straight Arrow Connector 76"/>
            <p:cNvCxnSpPr>
              <a:stCxn id="51" idx="0"/>
              <a:endCxn id="76" idx="2"/>
            </p:cNvCxnSpPr>
            <p:nvPr/>
          </p:nvCxnSpPr>
          <p:spPr>
            <a:xfrm flipV="1">
              <a:off x="10582825" y="24640405"/>
              <a:ext cx="1556965" cy="1319324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6" idx="0"/>
              <a:endCxn id="26" idx="2"/>
            </p:cNvCxnSpPr>
            <p:nvPr/>
          </p:nvCxnSpPr>
          <p:spPr>
            <a:xfrm flipH="1" flipV="1">
              <a:off x="10585733" y="22882523"/>
              <a:ext cx="1554057" cy="13492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5968479" y="21324769"/>
              <a:ext cx="2911642" cy="408623"/>
            </a:xfrm>
            <a:prstGeom prst="roundRect">
              <a:avLst/>
            </a:prstGeom>
            <a:solidFill>
              <a:srgbClr val="00497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cycloaddition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968479" y="20117800"/>
              <a:ext cx="2911642" cy="408623"/>
            </a:xfrm>
            <a:prstGeom prst="roundRect">
              <a:avLst/>
            </a:prstGeom>
            <a:solidFill>
              <a:srgbClr val="00497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molecular process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cxnSp>
          <p:nvCxnSpPr>
            <p:cNvPr id="94" name="Straight Arrow Connector 93"/>
            <p:cNvCxnSpPr>
              <a:stCxn id="91" idx="0"/>
              <a:endCxn id="93" idx="2"/>
            </p:cNvCxnSpPr>
            <p:nvPr/>
          </p:nvCxnSpPr>
          <p:spPr>
            <a:xfrm flipV="1">
              <a:off x="7424300" y="20526423"/>
              <a:ext cx="0" cy="79834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7978428" y="18869934"/>
              <a:ext cx="2911642" cy="40862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process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32" name="Straight Arrow Connector 131"/>
            <p:cNvCxnSpPr>
              <a:stCxn id="93" idx="0"/>
              <a:endCxn id="131" idx="2"/>
            </p:cNvCxnSpPr>
            <p:nvPr/>
          </p:nvCxnSpPr>
          <p:spPr>
            <a:xfrm flipV="1">
              <a:off x="7424300" y="19278557"/>
              <a:ext cx="2009949" cy="839243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63" idx="0"/>
              <a:endCxn id="131" idx="2"/>
            </p:cNvCxnSpPr>
            <p:nvPr/>
          </p:nvCxnSpPr>
          <p:spPr>
            <a:xfrm flipH="1" flipV="1">
              <a:off x="9434249" y="19278557"/>
              <a:ext cx="1148576" cy="84486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91" idx="1"/>
              <a:endCxn id="140" idx="3"/>
            </p:cNvCxnSpPr>
            <p:nvPr/>
          </p:nvCxnSpPr>
          <p:spPr>
            <a:xfrm flipH="1" flipV="1">
              <a:off x="4043722" y="21526068"/>
              <a:ext cx="1924757" cy="3013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132080" y="21321756"/>
              <a:ext cx="2911642" cy="40862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cyclic compound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cxnSp>
          <p:nvCxnSpPr>
            <p:cNvPr id="147" name="Straight Arrow Connector 146"/>
            <p:cNvCxnSpPr>
              <a:stCxn id="48" idx="0"/>
              <a:endCxn id="140" idx="2"/>
            </p:cNvCxnSpPr>
            <p:nvPr/>
          </p:nvCxnSpPr>
          <p:spPr>
            <a:xfrm flipV="1">
              <a:off x="2583048" y="21730379"/>
              <a:ext cx="4853" cy="2556053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59"/>
            <p:cNvSpPr/>
            <p:nvPr/>
          </p:nvSpPr>
          <p:spPr>
            <a:xfrm>
              <a:off x="3585213" y="25162744"/>
              <a:ext cx="2735345" cy="3625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has specified product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 rot="16200000">
              <a:off x="4307191" y="20947949"/>
              <a:ext cx="1542039" cy="12051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has specified product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442344" y="28813780"/>
              <a:ext cx="3586927" cy="40862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Open Biomedical Ontologies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7097042" y="28807383"/>
              <a:ext cx="3586927" cy="408623"/>
            </a:xfrm>
            <a:prstGeom prst="roundRect">
              <a:avLst/>
            </a:prstGeom>
            <a:solidFill>
              <a:srgbClr val="48A9C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Name Reaction Ontology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100150" y="29302540"/>
              <a:ext cx="3586927" cy="408623"/>
            </a:xfrm>
            <a:prstGeom prst="roundRect">
              <a:avLst/>
            </a:prstGeom>
            <a:solidFill>
              <a:srgbClr val="00497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Molecular Process Ontology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cxnSp>
          <p:nvCxnSpPr>
            <p:cNvPr id="90" name="Straight Arrow Connector 89"/>
            <p:cNvCxnSpPr>
              <a:stCxn id="50" idx="2"/>
              <a:endCxn id="99" idx="0"/>
            </p:cNvCxnSpPr>
            <p:nvPr/>
          </p:nvCxnSpPr>
          <p:spPr>
            <a:xfrm flipH="1">
              <a:off x="6108082" y="26674818"/>
              <a:ext cx="1316218" cy="92474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0" idx="2"/>
              <a:endCxn id="97" idx="0"/>
            </p:cNvCxnSpPr>
            <p:nvPr/>
          </p:nvCxnSpPr>
          <p:spPr>
            <a:xfrm>
              <a:off x="7424300" y="26674818"/>
              <a:ext cx="1439095" cy="90452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7991121" y="27579343"/>
              <a:ext cx="1744548" cy="40862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diene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5235808" y="27599564"/>
              <a:ext cx="1744548" cy="408623"/>
            </a:xfrm>
            <a:prstGeom prst="roundRect">
              <a:avLst/>
            </a:prstGeom>
            <a:solidFill>
              <a:srgbClr val="48A9C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 smtClean="0">
                  <a:latin typeface="Bree Serif" panose="02000503040000020004" pitchFamily="2" charset="0"/>
                </a:rPr>
                <a:t>dienophile</a:t>
              </a:r>
              <a:endParaRPr lang="en-GB" dirty="0">
                <a:latin typeface="Bree Serif" panose="02000503040000020004" pitchFamily="2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892182" y="26977241"/>
              <a:ext cx="2735345" cy="3625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has specified </a:t>
              </a:r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reactant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704710" y="26985735"/>
              <a:ext cx="2735345" cy="3625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has specified </a:t>
              </a:r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reactant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461032" y="29307250"/>
              <a:ext cx="3549549" cy="4080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Relation between classes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  <p:sp>
          <p:nvSpPr>
            <p:cNvPr id="408" name="Rounded Rectangle 407"/>
            <p:cNvSpPr/>
            <p:nvPr/>
          </p:nvSpPr>
          <p:spPr>
            <a:xfrm>
              <a:off x="2583048" y="28807383"/>
              <a:ext cx="760531" cy="3625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chemeClr val="tx1"/>
                  </a:solidFill>
                  <a:latin typeface="Bree Serif" panose="02000503040000020004" pitchFamily="2" charset="0"/>
                </a:rPr>
                <a:t>Key</a:t>
              </a:r>
              <a:endParaRPr lang="en-GB" dirty="0">
                <a:solidFill>
                  <a:schemeClr val="tx1"/>
                </a:solidFill>
                <a:latin typeface="Bree Serif" panose="02000503040000020004" pitchFamily="2" charset="0"/>
              </a:endParaRPr>
            </a:p>
          </p:txBody>
        </p:sp>
      </p:grpSp>
      <p:pic>
        <p:nvPicPr>
          <p:cNvPr id="410" name="Picture 4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00" y="1800000"/>
            <a:ext cx="5399117" cy="23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1163</Words>
  <Application>Microsoft Office PowerPoint</Application>
  <PresentationFormat>Custom</PresentationFormat>
  <Paragraphs>148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Bree Serif</vt:lpstr>
      <vt:lpstr>Calibri</vt:lpstr>
      <vt:lpstr>Calibri Light</vt:lpstr>
      <vt:lpstr>Source Sans Pro</vt:lpstr>
      <vt:lpstr>Source Serif Pro</vt:lpstr>
      <vt:lpstr>Office Theme</vt:lpstr>
      <vt:lpstr>PowerPoint Presentation</vt:lpstr>
    </vt:vector>
  </TitlesOfParts>
  <Company>Royal Society of Chemistry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Batchelor</dc:creator>
  <cp:lastModifiedBy>Colin Batchelor</cp:lastModifiedBy>
  <cp:revision>54</cp:revision>
  <cp:lastPrinted>2019-08-23T11:28:04Z</cp:lastPrinted>
  <dcterms:created xsi:type="dcterms:W3CDTF">2019-08-16T08:21:44Z</dcterms:created>
  <dcterms:modified xsi:type="dcterms:W3CDTF">2019-08-23T11:32:53Z</dcterms:modified>
</cp:coreProperties>
</file>