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031" autoAdjust="0"/>
    <p:restoredTop sz="94660"/>
  </p:normalViewPr>
  <p:slideViewPr>
    <p:cSldViewPr>
      <p:cViewPr varScale="1">
        <p:scale>
          <a:sx n="65" d="100"/>
          <a:sy n="65" d="100"/>
        </p:scale>
        <p:origin x="-102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DB1D5-8591-4FE7-8C6F-8BFF281871C5}" type="datetimeFigureOut">
              <a:rPr lang="de-DE" smtClean="0"/>
              <a:t>11.06.2021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0151C-8884-40C0-85EA-507B595C6C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79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151C-8884-40C0-85EA-507B595C6C1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659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151C-8884-40C0-85EA-507B595C6C1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659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0151C-8884-40C0-85EA-507B595C6C1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06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7E9C-0423-41BC-8D78-D8E2BA7C1C1C}" type="datetimeFigureOut">
              <a:rPr lang="de-DE" smtClean="0"/>
              <a:t>11.06.2021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1D36-4DB0-4C4A-9A04-C18AEF426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54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7E9C-0423-41BC-8D78-D8E2BA7C1C1C}" type="datetimeFigureOut">
              <a:rPr lang="de-DE" smtClean="0"/>
              <a:t>11.06.2021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1D36-4DB0-4C4A-9A04-C18AEF426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62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7E9C-0423-41BC-8D78-D8E2BA7C1C1C}" type="datetimeFigureOut">
              <a:rPr lang="de-DE" smtClean="0"/>
              <a:t>11.06.2021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1D36-4DB0-4C4A-9A04-C18AEF426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36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7E9C-0423-41BC-8D78-D8E2BA7C1C1C}" type="datetimeFigureOut">
              <a:rPr lang="de-DE" smtClean="0"/>
              <a:t>11.06.2021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1D36-4DB0-4C4A-9A04-C18AEF426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93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7E9C-0423-41BC-8D78-D8E2BA7C1C1C}" type="datetimeFigureOut">
              <a:rPr lang="de-DE" smtClean="0"/>
              <a:t>11.06.2021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1D36-4DB0-4C4A-9A04-C18AEF426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34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7E9C-0423-41BC-8D78-D8E2BA7C1C1C}" type="datetimeFigureOut">
              <a:rPr lang="de-DE" smtClean="0"/>
              <a:t>11.06.2021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1D36-4DB0-4C4A-9A04-C18AEF426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19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7E9C-0423-41BC-8D78-D8E2BA7C1C1C}" type="datetimeFigureOut">
              <a:rPr lang="de-DE" smtClean="0"/>
              <a:t>11.06.2021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1D36-4DB0-4C4A-9A04-C18AEF426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4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7E9C-0423-41BC-8D78-D8E2BA7C1C1C}" type="datetimeFigureOut">
              <a:rPr lang="de-DE" smtClean="0"/>
              <a:t>11.06.2021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1D36-4DB0-4C4A-9A04-C18AEF426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36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7E9C-0423-41BC-8D78-D8E2BA7C1C1C}" type="datetimeFigureOut">
              <a:rPr lang="de-DE" smtClean="0"/>
              <a:t>11.06.2021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1D36-4DB0-4C4A-9A04-C18AEF426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79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7E9C-0423-41BC-8D78-D8E2BA7C1C1C}" type="datetimeFigureOut">
              <a:rPr lang="de-DE" smtClean="0"/>
              <a:t>11.06.2021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1D36-4DB0-4C4A-9A04-C18AEF426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93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7E9C-0423-41BC-8D78-D8E2BA7C1C1C}" type="datetimeFigureOut">
              <a:rPr lang="de-DE" smtClean="0"/>
              <a:t>11.06.2021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1D36-4DB0-4C4A-9A04-C18AEF426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60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97E9C-0423-41BC-8D78-D8E2BA7C1C1C}" type="datetimeFigureOut">
              <a:rPr lang="de-DE" smtClean="0"/>
              <a:t>11.06.2021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81D36-4DB0-4C4A-9A04-C18AEF426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68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uppieren 152"/>
          <p:cNvGrpSpPr/>
          <p:nvPr/>
        </p:nvGrpSpPr>
        <p:grpSpPr>
          <a:xfrm>
            <a:off x="81996" y="24187"/>
            <a:ext cx="9007742" cy="6789189"/>
            <a:chOff x="81996" y="0"/>
            <a:chExt cx="9007742" cy="6789189"/>
          </a:xfrm>
        </p:grpSpPr>
        <p:sp>
          <p:nvSpPr>
            <p:cNvPr id="5" name="Rounded Rectangle 201"/>
            <p:cNvSpPr/>
            <p:nvPr/>
          </p:nvSpPr>
          <p:spPr>
            <a:xfrm>
              <a:off x="81996" y="72000"/>
              <a:ext cx="1829560" cy="396000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1. Are any bonds involved other than those in protection or </a:t>
              </a:r>
              <a:r>
                <a:rPr lang="en-GB" sz="800" dirty="0" err="1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deprotection</a:t>
              </a:r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6" name="Rounded Rectangle 202"/>
            <p:cNvSpPr/>
            <p:nvPr/>
          </p:nvSpPr>
          <p:spPr>
            <a:xfrm>
              <a:off x="2099822" y="144000"/>
              <a:ext cx="1829560" cy="237942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2. Is a polymer formed?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7" name="Rounded Rectangle 203"/>
            <p:cNvSpPr/>
            <p:nvPr/>
          </p:nvSpPr>
          <p:spPr>
            <a:xfrm>
              <a:off x="4140689" y="116151"/>
              <a:ext cx="1829560" cy="299059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3. Is at least one ring necessarily formed, expanded, or contracted?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8" name="Rounded Rectangle 204"/>
            <p:cNvSpPr/>
            <p:nvPr/>
          </p:nvSpPr>
          <p:spPr>
            <a:xfrm>
              <a:off x="6139609" y="0"/>
              <a:ext cx="1829560" cy="525388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4. Is a fused ring system necessarily created </a:t>
              </a:r>
              <a:r>
                <a:rPr lang="en-US" sz="800" dirty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(</a:t>
              </a:r>
              <a:r>
                <a:rPr lang="en-US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incl. </a:t>
              </a:r>
              <a:r>
                <a:rPr lang="en-US" sz="800" dirty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when resulting from changes to existing rings)</a:t>
              </a:r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9" name="Rounded Rectangle 205"/>
            <p:cNvSpPr/>
            <p:nvPr/>
          </p:nvSpPr>
          <p:spPr>
            <a:xfrm>
              <a:off x="6139609" y="825685"/>
              <a:ext cx="1829560" cy="299059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5. Does the number of rings in the molecule increase?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0" name="Rounded Rectangle 206"/>
            <p:cNvSpPr/>
            <p:nvPr/>
          </p:nvSpPr>
          <p:spPr>
            <a:xfrm>
              <a:off x="6139609" y="1406857"/>
              <a:ext cx="1829560" cy="418682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6. Is the product the result of breaking one ring and forming another elsewhere, or </a:t>
              </a:r>
              <a:r>
                <a:rPr lang="en-GB" sz="1200" i="1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vice versa?</a:t>
              </a:r>
              <a:endParaRPr lang="en-GB" sz="1200" i="1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207"/>
            <p:cNvSpPr/>
            <p:nvPr/>
          </p:nvSpPr>
          <p:spPr>
            <a:xfrm>
              <a:off x="4140689" y="825685"/>
              <a:ext cx="1829560" cy="299059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8</a:t>
              </a:r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. Is at least one skeletal ring necessarily broken?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2" name="Rounded Rectangle 208"/>
            <p:cNvSpPr/>
            <p:nvPr/>
          </p:nvSpPr>
          <p:spPr>
            <a:xfrm>
              <a:off x="4143289" y="1442158"/>
              <a:ext cx="1829560" cy="299059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9. Is there a change in the number of atoms in the skeleton?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209"/>
            <p:cNvSpPr/>
            <p:nvPr/>
          </p:nvSpPr>
          <p:spPr>
            <a:xfrm>
              <a:off x="6139609" y="2162350"/>
              <a:ext cx="1829560" cy="227653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7. Is an existing ring expanded?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4" name="Rounded Rectangle 210"/>
            <p:cNvSpPr/>
            <p:nvPr/>
          </p:nvSpPr>
          <p:spPr>
            <a:xfrm>
              <a:off x="4140689" y="2034089"/>
              <a:ext cx="1829560" cy="418682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20. Does the molecule rearrange so that one or more atoms move from one atom to another?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5" name="Rounded Rectangle 211"/>
            <p:cNvSpPr/>
            <p:nvPr/>
          </p:nvSpPr>
          <p:spPr>
            <a:xfrm>
              <a:off x="4140689" y="2950212"/>
              <a:ext cx="1829560" cy="418682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21. Are there any changes to the bond orders of the bonds between skeletal atoms?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6" name="Rounded Rectangle 212"/>
            <p:cNvSpPr/>
            <p:nvPr/>
          </p:nvSpPr>
          <p:spPr>
            <a:xfrm>
              <a:off x="6139609" y="3645024"/>
              <a:ext cx="1829560" cy="504000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22. Are two or more groups of atoms removed from the molecule, resulting in a change of bond order?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213"/>
            <p:cNvSpPr/>
            <p:nvPr/>
          </p:nvSpPr>
          <p:spPr>
            <a:xfrm>
              <a:off x="4140689" y="3866683"/>
              <a:ext cx="1829560" cy="299059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23. Does just one functional group undergo a change?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214"/>
            <p:cNvSpPr/>
            <p:nvPr/>
          </p:nvSpPr>
          <p:spPr>
            <a:xfrm>
              <a:off x="4140689" y="5130000"/>
              <a:ext cx="1829560" cy="396000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24. Is the functional group displaced by one or more H atoms?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9" name="Rounded Rectangle 215"/>
            <p:cNvSpPr/>
            <p:nvPr/>
          </p:nvSpPr>
          <p:spPr>
            <a:xfrm>
              <a:off x="4140689" y="6106662"/>
              <a:ext cx="1829560" cy="418682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25. Is one singly-bonded substituent replaced by another singly-bonded substituent?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0" name="Rounded Rectangle 216"/>
            <p:cNvSpPr/>
            <p:nvPr/>
          </p:nvSpPr>
          <p:spPr>
            <a:xfrm>
              <a:off x="2099822" y="1445253"/>
              <a:ext cx="1829560" cy="299059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10. Is there an increase in the number of atoms in the skeleton?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17"/>
            <p:cNvSpPr/>
            <p:nvPr/>
          </p:nvSpPr>
          <p:spPr>
            <a:xfrm>
              <a:off x="97200" y="1260000"/>
              <a:ext cx="1829560" cy="630000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11. Does the reaction involve the redistribution of two multiple bonds among two fragments in a four-centred </a:t>
              </a:r>
              <a:r>
                <a:rPr lang="en-GB" sz="800" dirty="0" err="1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metallacyclic</a:t>
              </a:r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 intermediate?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2" name="Rounded Rectangle 218"/>
            <p:cNvSpPr/>
            <p:nvPr/>
          </p:nvSpPr>
          <p:spPr>
            <a:xfrm>
              <a:off x="96884" y="2088583"/>
              <a:ext cx="1829560" cy="285915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12. Is a single carbon atom added to the end of a chain?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3" name="Rounded Rectangle 219"/>
            <p:cNvSpPr/>
            <p:nvPr/>
          </p:nvSpPr>
          <p:spPr>
            <a:xfrm>
              <a:off x="103502" y="3010024"/>
              <a:ext cx="1822942" cy="250773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13. Are one or more atoms added in the middle of a chain?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4" name="Rounded Rectangle 220"/>
            <p:cNvSpPr/>
            <p:nvPr/>
          </p:nvSpPr>
          <p:spPr>
            <a:xfrm>
              <a:off x="102907" y="3833999"/>
              <a:ext cx="1829560" cy="281059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14. Does a rearrangement take place?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5" name="Rounded Rectangle 221"/>
            <p:cNvSpPr/>
            <p:nvPr/>
          </p:nvSpPr>
          <p:spPr>
            <a:xfrm>
              <a:off x="103502" y="4638092"/>
              <a:ext cx="1829560" cy="545908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15. Does the increase in number of skeletal atoms result from the formation of just one </a:t>
              </a:r>
              <a:r>
                <a:rPr lang="en-GB" sz="800" dirty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(single or multiple</a:t>
              </a:r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) carbon–carbon bond?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6" name="Rounded Rectangle 222"/>
            <p:cNvSpPr/>
            <p:nvPr/>
          </p:nvSpPr>
          <p:spPr>
            <a:xfrm>
              <a:off x="101856" y="5555755"/>
              <a:ext cx="1829560" cy="550907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16. Does the reaction necessarily involve the joining of two identical components to form a symmetrical product?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7" name="Rounded Rectangle 223"/>
            <p:cNvSpPr/>
            <p:nvPr/>
          </p:nvSpPr>
          <p:spPr>
            <a:xfrm>
              <a:off x="2095200" y="2016000"/>
              <a:ext cx="1829560" cy="396000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17. Is a single skeletal carbon atom removed from the end of a chain?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8" name="Rounded Rectangle 224"/>
            <p:cNvSpPr/>
            <p:nvPr/>
          </p:nvSpPr>
          <p:spPr>
            <a:xfrm>
              <a:off x="6165576" y="6106662"/>
              <a:ext cx="1829560" cy="418682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26. Are at least some of the atoms of the functional group retained during the reaction?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9" name="Rounded Rectangle 225"/>
            <p:cNvSpPr/>
            <p:nvPr/>
          </p:nvSpPr>
          <p:spPr>
            <a:xfrm>
              <a:off x="6945388" y="5184000"/>
              <a:ext cx="1829560" cy="288000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27. Is the functional group oxidised?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30" name="Rounded Rectangle 226"/>
            <p:cNvSpPr/>
            <p:nvPr/>
          </p:nvSpPr>
          <p:spPr>
            <a:xfrm>
              <a:off x="2097943" y="2898398"/>
              <a:ext cx="1829560" cy="538306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18. Are skeletal atoms removed from the middle of a chain, with the two parts of the skeleton re-joining in the product?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31" name="Rounded Rectangle 227"/>
            <p:cNvSpPr/>
            <p:nvPr/>
          </p:nvSpPr>
          <p:spPr>
            <a:xfrm>
              <a:off x="2098800" y="3816000"/>
              <a:ext cx="1829560" cy="299059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19. Is the skeleton split into three or more fragments?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32" name="Straight Arrow Connector 112"/>
            <p:cNvCxnSpPr>
              <a:stCxn id="5" idx="2"/>
              <a:endCxn id="33" idx="0"/>
            </p:cNvCxnSpPr>
            <p:nvPr/>
          </p:nvCxnSpPr>
          <p:spPr>
            <a:xfrm>
              <a:off x="996776" y="468000"/>
              <a:ext cx="497146" cy="11477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115"/>
            <p:cNvSpPr/>
            <p:nvPr/>
          </p:nvSpPr>
          <p:spPr>
            <a:xfrm>
              <a:off x="755922" y="582776"/>
              <a:ext cx="1476000" cy="234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PROTECTION or DEPROTECTION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34" name="Straight Arrow Connector 117"/>
            <p:cNvCxnSpPr>
              <a:stCxn id="5" idx="3"/>
              <a:endCxn id="6" idx="1"/>
            </p:cNvCxnSpPr>
            <p:nvPr/>
          </p:nvCxnSpPr>
          <p:spPr>
            <a:xfrm flipV="1">
              <a:off x="1911556" y="262971"/>
              <a:ext cx="188266" cy="702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121"/>
            <p:cNvCxnSpPr>
              <a:stCxn id="6" idx="3"/>
              <a:endCxn id="7" idx="1"/>
            </p:cNvCxnSpPr>
            <p:nvPr/>
          </p:nvCxnSpPr>
          <p:spPr>
            <a:xfrm>
              <a:off x="3929382" y="262971"/>
              <a:ext cx="211307" cy="2710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124"/>
            <p:cNvCxnSpPr>
              <a:stCxn id="7" idx="2"/>
              <a:endCxn id="11" idx="0"/>
            </p:cNvCxnSpPr>
            <p:nvPr/>
          </p:nvCxnSpPr>
          <p:spPr>
            <a:xfrm>
              <a:off x="5055469" y="415210"/>
              <a:ext cx="0" cy="410475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127"/>
            <p:cNvCxnSpPr>
              <a:stCxn id="11" idx="2"/>
              <a:endCxn id="12" idx="0"/>
            </p:cNvCxnSpPr>
            <p:nvPr/>
          </p:nvCxnSpPr>
          <p:spPr>
            <a:xfrm>
              <a:off x="5055469" y="1124744"/>
              <a:ext cx="2600" cy="317414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132"/>
            <p:cNvCxnSpPr>
              <a:stCxn id="12" idx="2"/>
              <a:endCxn id="14" idx="0"/>
            </p:cNvCxnSpPr>
            <p:nvPr/>
          </p:nvCxnSpPr>
          <p:spPr>
            <a:xfrm flipH="1">
              <a:off x="5055469" y="1741217"/>
              <a:ext cx="2600" cy="292873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135"/>
            <p:cNvCxnSpPr>
              <a:stCxn id="6" idx="2"/>
              <a:endCxn id="40" idx="0"/>
            </p:cNvCxnSpPr>
            <p:nvPr/>
          </p:nvCxnSpPr>
          <p:spPr>
            <a:xfrm>
              <a:off x="3014602" y="381942"/>
              <a:ext cx="697378" cy="147258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137"/>
            <p:cNvSpPr/>
            <p:nvPr/>
          </p:nvSpPr>
          <p:spPr>
            <a:xfrm>
              <a:off x="3009980" y="529200"/>
              <a:ext cx="1404000" cy="198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POLYMERISATION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41" name="Straight Arrow Connector 141"/>
            <p:cNvCxnSpPr>
              <a:stCxn id="7" idx="3"/>
              <a:endCxn id="8" idx="1"/>
            </p:cNvCxnSpPr>
            <p:nvPr/>
          </p:nvCxnSpPr>
          <p:spPr>
            <a:xfrm flipV="1">
              <a:off x="5970249" y="262694"/>
              <a:ext cx="169360" cy="2987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144"/>
            <p:cNvCxnSpPr>
              <a:stCxn id="8" idx="3"/>
              <a:endCxn id="43" idx="0"/>
            </p:cNvCxnSpPr>
            <p:nvPr/>
          </p:nvCxnSpPr>
          <p:spPr>
            <a:xfrm>
              <a:off x="7969169" y="262694"/>
              <a:ext cx="283700" cy="325119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147"/>
            <p:cNvSpPr/>
            <p:nvPr/>
          </p:nvSpPr>
          <p:spPr>
            <a:xfrm>
              <a:off x="7416000" y="587813"/>
              <a:ext cx="1673738" cy="16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FUSED-RING SYSTEM FORMATION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44" name="Straight Arrow Connector 149"/>
            <p:cNvCxnSpPr>
              <a:stCxn id="8" idx="2"/>
              <a:endCxn id="9" idx="0"/>
            </p:cNvCxnSpPr>
            <p:nvPr/>
          </p:nvCxnSpPr>
          <p:spPr>
            <a:xfrm>
              <a:off x="7054389" y="525388"/>
              <a:ext cx="0" cy="300297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152"/>
            <p:cNvCxnSpPr>
              <a:stCxn id="9" idx="2"/>
              <a:endCxn id="10" idx="0"/>
            </p:cNvCxnSpPr>
            <p:nvPr/>
          </p:nvCxnSpPr>
          <p:spPr>
            <a:xfrm>
              <a:off x="7054389" y="1124744"/>
              <a:ext cx="0" cy="282113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155"/>
            <p:cNvCxnSpPr>
              <a:stCxn id="10" idx="2"/>
              <a:endCxn id="13" idx="0"/>
            </p:cNvCxnSpPr>
            <p:nvPr/>
          </p:nvCxnSpPr>
          <p:spPr>
            <a:xfrm>
              <a:off x="7054389" y="1825539"/>
              <a:ext cx="0" cy="336811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163"/>
            <p:cNvSpPr/>
            <p:nvPr/>
          </p:nvSpPr>
          <p:spPr>
            <a:xfrm>
              <a:off x="7582562" y="1167608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RING FORMATION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48" name="Straight Arrow Connector 164"/>
            <p:cNvCxnSpPr>
              <a:stCxn id="9" idx="3"/>
              <a:endCxn id="47" idx="0"/>
            </p:cNvCxnSpPr>
            <p:nvPr/>
          </p:nvCxnSpPr>
          <p:spPr>
            <a:xfrm>
              <a:off x="7969169" y="975215"/>
              <a:ext cx="320299" cy="192393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165"/>
            <p:cNvSpPr/>
            <p:nvPr/>
          </p:nvSpPr>
          <p:spPr>
            <a:xfrm>
              <a:off x="7593683" y="1919116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RING REARRANGEMENT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50" name="Straight Arrow Connector 166"/>
            <p:cNvCxnSpPr>
              <a:stCxn id="10" idx="3"/>
              <a:endCxn id="49" idx="0"/>
            </p:cNvCxnSpPr>
            <p:nvPr/>
          </p:nvCxnSpPr>
          <p:spPr>
            <a:xfrm>
              <a:off x="7969169" y="1616199"/>
              <a:ext cx="331419" cy="302918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167"/>
            <p:cNvCxnSpPr>
              <a:stCxn id="13" idx="2"/>
              <a:endCxn id="54" idx="0"/>
            </p:cNvCxnSpPr>
            <p:nvPr/>
          </p:nvCxnSpPr>
          <p:spPr>
            <a:xfrm>
              <a:off x="7054389" y="2390003"/>
              <a:ext cx="1" cy="474328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169"/>
            <p:cNvSpPr/>
            <p:nvPr/>
          </p:nvSpPr>
          <p:spPr>
            <a:xfrm>
              <a:off x="7566870" y="2535920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RING EXPANSION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53" name="Straight Arrow Connector 170"/>
            <p:cNvCxnSpPr>
              <a:stCxn id="14" idx="3"/>
              <a:endCxn id="56" idx="0"/>
            </p:cNvCxnSpPr>
            <p:nvPr/>
          </p:nvCxnSpPr>
          <p:spPr>
            <a:xfrm>
              <a:off x="5970249" y="2243431"/>
              <a:ext cx="43395" cy="320971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174"/>
            <p:cNvSpPr/>
            <p:nvPr/>
          </p:nvSpPr>
          <p:spPr>
            <a:xfrm>
              <a:off x="6347484" y="2864331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RING CONTRACTION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55" name="Straight Arrow Connector 177"/>
            <p:cNvCxnSpPr>
              <a:stCxn id="13" idx="3"/>
              <a:endCxn id="52" idx="0"/>
            </p:cNvCxnSpPr>
            <p:nvPr/>
          </p:nvCxnSpPr>
          <p:spPr>
            <a:xfrm>
              <a:off x="7969169" y="2276177"/>
              <a:ext cx="304607" cy="259743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182"/>
            <p:cNvSpPr/>
            <p:nvPr/>
          </p:nvSpPr>
          <p:spPr>
            <a:xfrm>
              <a:off x="5306739" y="2564402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REARRANGEMENT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57" name="Straight Arrow Connector 193"/>
            <p:cNvCxnSpPr>
              <a:stCxn id="14" idx="2"/>
              <a:endCxn id="15" idx="0"/>
            </p:cNvCxnSpPr>
            <p:nvPr/>
          </p:nvCxnSpPr>
          <p:spPr>
            <a:xfrm>
              <a:off x="5055469" y="2452772"/>
              <a:ext cx="0" cy="497441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255"/>
            <p:cNvCxnSpPr>
              <a:stCxn id="12" idx="1"/>
              <a:endCxn id="20" idx="3"/>
            </p:cNvCxnSpPr>
            <p:nvPr/>
          </p:nvCxnSpPr>
          <p:spPr>
            <a:xfrm flipH="1">
              <a:off x="3929382" y="1591687"/>
              <a:ext cx="213908" cy="3094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256"/>
            <p:cNvCxnSpPr>
              <a:stCxn id="15" idx="3"/>
              <a:endCxn id="16" idx="0"/>
            </p:cNvCxnSpPr>
            <p:nvPr/>
          </p:nvCxnSpPr>
          <p:spPr>
            <a:xfrm>
              <a:off x="5970249" y="3159553"/>
              <a:ext cx="1084140" cy="485471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261"/>
            <p:cNvCxnSpPr>
              <a:stCxn id="16" idx="3"/>
              <a:endCxn id="61" idx="0"/>
            </p:cNvCxnSpPr>
            <p:nvPr/>
          </p:nvCxnSpPr>
          <p:spPr>
            <a:xfrm>
              <a:off x="7969169" y="3897024"/>
              <a:ext cx="360422" cy="324064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264"/>
            <p:cNvSpPr/>
            <p:nvPr/>
          </p:nvSpPr>
          <p:spPr>
            <a:xfrm>
              <a:off x="7622685" y="4221088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ELIMINATION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62" name="Straight Arrow Connector 266"/>
            <p:cNvCxnSpPr>
              <a:stCxn id="16" idx="2"/>
              <a:endCxn id="63" idx="0"/>
            </p:cNvCxnSpPr>
            <p:nvPr/>
          </p:nvCxnSpPr>
          <p:spPr>
            <a:xfrm>
              <a:off x="7054389" y="4149024"/>
              <a:ext cx="1" cy="288088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269"/>
            <p:cNvSpPr/>
            <p:nvPr/>
          </p:nvSpPr>
          <p:spPr>
            <a:xfrm>
              <a:off x="6347484" y="4437112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ADDITION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64" name="Straight Arrow Connector 271"/>
            <p:cNvCxnSpPr>
              <a:stCxn id="15" idx="2"/>
              <a:endCxn id="17" idx="0"/>
            </p:cNvCxnSpPr>
            <p:nvPr/>
          </p:nvCxnSpPr>
          <p:spPr>
            <a:xfrm>
              <a:off x="5055469" y="3368895"/>
              <a:ext cx="0" cy="497789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275"/>
            <p:cNvCxnSpPr>
              <a:stCxn id="17" idx="2"/>
              <a:endCxn id="18" idx="0"/>
            </p:cNvCxnSpPr>
            <p:nvPr/>
          </p:nvCxnSpPr>
          <p:spPr>
            <a:xfrm>
              <a:off x="5055469" y="4165742"/>
              <a:ext cx="0" cy="964258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ounded Rectangle 281"/>
            <p:cNvSpPr/>
            <p:nvPr/>
          </p:nvSpPr>
          <p:spPr>
            <a:xfrm>
              <a:off x="5458670" y="4725144"/>
              <a:ext cx="1413811" cy="2791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rmAutofit fontScale="62500" lnSpcReduction="20000"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FUNCTIONAL-GROUP MODIFICATION</a:t>
              </a:r>
              <a:endParaRPr lang="en-GB" sz="11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67" name="Straight Arrow Connector 282"/>
            <p:cNvCxnSpPr>
              <a:stCxn id="17" idx="3"/>
              <a:endCxn id="66" idx="0"/>
            </p:cNvCxnSpPr>
            <p:nvPr/>
          </p:nvCxnSpPr>
          <p:spPr>
            <a:xfrm>
              <a:off x="5970249" y="4016213"/>
              <a:ext cx="195327" cy="708931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287"/>
            <p:cNvCxnSpPr>
              <a:stCxn id="18" idx="1"/>
              <a:endCxn id="69" idx="0"/>
            </p:cNvCxnSpPr>
            <p:nvPr/>
          </p:nvCxnSpPr>
          <p:spPr>
            <a:xfrm flipH="1">
              <a:off x="3846002" y="5328000"/>
              <a:ext cx="294687" cy="277547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288"/>
            <p:cNvSpPr/>
            <p:nvPr/>
          </p:nvSpPr>
          <p:spPr>
            <a:xfrm>
              <a:off x="3139096" y="5605547"/>
              <a:ext cx="1413811" cy="2791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rmAutofit fontScale="62500" lnSpcReduction="20000"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FUNCTIONAL-GROUP REDUCTION</a:t>
              </a:r>
              <a:endParaRPr lang="en-GB" sz="11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70" name="Straight Arrow Connector 289"/>
            <p:cNvCxnSpPr>
              <a:stCxn id="18" idx="2"/>
              <a:endCxn id="19" idx="0"/>
            </p:cNvCxnSpPr>
            <p:nvPr/>
          </p:nvCxnSpPr>
          <p:spPr>
            <a:xfrm>
              <a:off x="5055469" y="5526000"/>
              <a:ext cx="0" cy="580662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290"/>
            <p:cNvCxnSpPr>
              <a:stCxn id="19" idx="3"/>
              <a:endCxn id="28" idx="1"/>
            </p:cNvCxnSpPr>
            <p:nvPr/>
          </p:nvCxnSpPr>
          <p:spPr>
            <a:xfrm>
              <a:off x="5970249" y="6316003"/>
              <a:ext cx="195327" cy="0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291"/>
            <p:cNvCxnSpPr>
              <a:stCxn id="28" idx="0"/>
              <a:endCxn id="66" idx="2"/>
            </p:cNvCxnSpPr>
            <p:nvPr/>
          </p:nvCxnSpPr>
          <p:spPr>
            <a:xfrm flipH="1" flipV="1">
              <a:off x="6165576" y="5004265"/>
              <a:ext cx="914780" cy="1102397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292"/>
            <p:cNvCxnSpPr>
              <a:stCxn id="28" idx="0"/>
              <a:endCxn id="29" idx="2"/>
            </p:cNvCxnSpPr>
            <p:nvPr/>
          </p:nvCxnSpPr>
          <p:spPr>
            <a:xfrm flipV="1">
              <a:off x="7080356" y="5472000"/>
              <a:ext cx="779812" cy="634662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294"/>
            <p:cNvCxnSpPr>
              <a:stCxn id="19" idx="1"/>
              <a:endCxn id="75" idx="0"/>
            </p:cNvCxnSpPr>
            <p:nvPr/>
          </p:nvCxnSpPr>
          <p:spPr>
            <a:xfrm flipH="1">
              <a:off x="3842245" y="6316003"/>
              <a:ext cx="298444" cy="303719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ounded Rectangle 297"/>
            <p:cNvSpPr/>
            <p:nvPr/>
          </p:nvSpPr>
          <p:spPr>
            <a:xfrm>
              <a:off x="3135339" y="6619722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SUBSTITUTION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76" name="Rounded Rectangle 300"/>
            <p:cNvSpPr/>
            <p:nvPr/>
          </p:nvSpPr>
          <p:spPr>
            <a:xfrm>
              <a:off x="7153262" y="4725144"/>
              <a:ext cx="1413811" cy="2791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rmAutofit fontScale="62500" lnSpcReduction="20000"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FUNCTIONAL-GROUP OXIDATION</a:t>
              </a:r>
              <a:endParaRPr lang="en-GB" sz="11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77" name="Straight Arrow Connector 301"/>
            <p:cNvCxnSpPr>
              <a:stCxn id="29" idx="0"/>
              <a:endCxn id="76" idx="2"/>
            </p:cNvCxnSpPr>
            <p:nvPr/>
          </p:nvCxnSpPr>
          <p:spPr>
            <a:xfrm flipV="1">
              <a:off x="7860168" y="5004265"/>
              <a:ext cx="0" cy="179735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ounded Rectangle 306"/>
            <p:cNvSpPr/>
            <p:nvPr/>
          </p:nvSpPr>
          <p:spPr>
            <a:xfrm>
              <a:off x="7622685" y="5742167"/>
              <a:ext cx="1413811" cy="2791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rmAutofit fontScale="62500" lnSpcReduction="20000"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FUNCTIONAL-GROUP REDUCTION</a:t>
              </a:r>
              <a:endParaRPr lang="en-GB" sz="11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79" name="Straight Arrow Connector 307"/>
            <p:cNvCxnSpPr>
              <a:stCxn id="29" idx="3"/>
              <a:endCxn id="78" idx="0"/>
            </p:cNvCxnSpPr>
            <p:nvPr/>
          </p:nvCxnSpPr>
          <p:spPr>
            <a:xfrm flipH="1">
              <a:off x="8329591" y="5328000"/>
              <a:ext cx="445357" cy="414167"/>
            </a:xfrm>
            <a:prstGeom prst="bentConnector4">
              <a:avLst>
                <a:gd name="adj1" fmla="val -51330"/>
                <a:gd name="adj2" fmla="val 67384"/>
              </a:avLst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310"/>
            <p:cNvCxnSpPr>
              <a:stCxn id="20" idx="1"/>
              <a:endCxn id="21" idx="3"/>
            </p:cNvCxnSpPr>
            <p:nvPr/>
          </p:nvCxnSpPr>
          <p:spPr>
            <a:xfrm flipH="1" flipV="1">
              <a:off x="1926760" y="1575000"/>
              <a:ext cx="173062" cy="19783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314"/>
            <p:cNvCxnSpPr>
              <a:stCxn id="21" idx="0"/>
              <a:endCxn id="82" idx="2"/>
            </p:cNvCxnSpPr>
            <p:nvPr/>
          </p:nvCxnSpPr>
          <p:spPr>
            <a:xfrm flipV="1">
              <a:off x="1011980" y="1116646"/>
              <a:ext cx="482235" cy="143354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ounded Rectangle 317"/>
            <p:cNvSpPr/>
            <p:nvPr/>
          </p:nvSpPr>
          <p:spPr>
            <a:xfrm>
              <a:off x="756215" y="920742"/>
              <a:ext cx="1476000" cy="1959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MULTIPLE-BOND METATHESIS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83" name="Straight Arrow Connector 319"/>
            <p:cNvCxnSpPr>
              <a:stCxn id="20" idx="2"/>
              <a:endCxn id="27" idx="0"/>
            </p:cNvCxnSpPr>
            <p:nvPr/>
          </p:nvCxnSpPr>
          <p:spPr>
            <a:xfrm flipH="1">
              <a:off x="3009980" y="1744312"/>
              <a:ext cx="4622" cy="271688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320"/>
            <p:cNvSpPr/>
            <p:nvPr/>
          </p:nvSpPr>
          <p:spPr>
            <a:xfrm>
              <a:off x="3419872" y="2534999"/>
              <a:ext cx="1413811" cy="2791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rmAutofit fontScale="62500" lnSpcReduction="20000"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END-OF-CHAIN CHAIN SHORTENING</a:t>
              </a:r>
              <a:endParaRPr lang="en-GB" sz="11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85" name="Straight Arrow Connector 321"/>
            <p:cNvCxnSpPr>
              <a:stCxn id="27" idx="3"/>
              <a:endCxn id="84" idx="0"/>
            </p:cNvCxnSpPr>
            <p:nvPr/>
          </p:nvCxnSpPr>
          <p:spPr>
            <a:xfrm>
              <a:off x="3924760" y="2214000"/>
              <a:ext cx="202018" cy="320999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322"/>
            <p:cNvCxnSpPr>
              <a:stCxn id="27" idx="2"/>
              <a:endCxn id="30" idx="0"/>
            </p:cNvCxnSpPr>
            <p:nvPr/>
          </p:nvCxnSpPr>
          <p:spPr>
            <a:xfrm>
              <a:off x="3009980" y="2412000"/>
              <a:ext cx="2743" cy="486398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ounded Rectangle 323"/>
            <p:cNvSpPr/>
            <p:nvPr/>
          </p:nvSpPr>
          <p:spPr>
            <a:xfrm>
              <a:off x="3419872" y="3563460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EXTRUSION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88" name="Straight Arrow Connector 324"/>
            <p:cNvCxnSpPr>
              <a:stCxn id="30" idx="3"/>
              <a:endCxn id="87" idx="0"/>
            </p:cNvCxnSpPr>
            <p:nvPr/>
          </p:nvCxnSpPr>
          <p:spPr>
            <a:xfrm>
              <a:off x="3927503" y="3167551"/>
              <a:ext cx="199275" cy="395909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325"/>
            <p:cNvCxnSpPr>
              <a:stCxn id="30" idx="2"/>
              <a:endCxn id="31" idx="0"/>
            </p:cNvCxnSpPr>
            <p:nvPr/>
          </p:nvCxnSpPr>
          <p:spPr>
            <a:xfrm>
              <a:off x="3012723" y="3436704"/>
              <a:ext cx="857" cy="379296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328"/>
            <p:cNvCxnSpPr>
              <a:stCxn id="31" idx="2"/>
              <a:endCxn id="91" idx="0"/>
            </p:cNvCxnSpPr>
            <p:nvPr/>
          </p:nvCxnSpPr>
          <p:spPr>
            <a:xfrm>
              <a:off x="3013580" y="4115059"/>
              <a:ext cx="1023" cy="587960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331"/>
            <p:cNvSpPr/>
            <p:nvPr/>
          </p:nvSpPr>
          <p:spPr>
            <a:xfrm>
              <a:off x="2307697" y="4703019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CLEAVING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92" name="Rounded Rectangle 334"/>
            <p:cNvSpPr/>
            <p:nvPr/>
          </p:nvSpPr>
          <p:spPr>
            <a:xfrm>
              <a:off x="3419872" y="4287567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FRAGMENTATION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93" name="Straight Arrow Connector 335"/>
            <p:cNvCxnSpPr>
              <a:stCxn id="31" idx="3"/>
              <a:endCxn id="92" idx="0"/>
            </p:cNvCxnSpPr>
            <p:nvPr/>
          </p:nvCxnSpPr>
          <p:spPr>
            <a:xfrm>
              <a:off x="3928360" y="3965530"/>
              <a:ext cx="198418" cy="322037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338"/>
            <p:cNvCxnSpPr>
              <a:stCxn id="21" idx="2"/>
              <a:endCxn id="22" idx="0"/>
            </p:cNvCxnSpPr>
            <p:nvPr/>
          </p:nvCxnSpPr>
          <p:spPr>
            <a:xfrm flipH="1">
              <a:off x="1011664" y="1890000"/>
              <a:ext cx="316" cy="198583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ounded Rectangle 342"/>
            <p:cNvSpPr/>
            <p:nvPr/>
          </p:nvSpPr>
          <p:spPr>
            <a:xfrm>
              <a:off x="1274084" y="2580940"/>
              <a:ext cx="1413811" cy="216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END-OF-CHAIN HOMOLOGATION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96" name="Straight Arrow Connector 343"/>
            <p:cNvCxnSpPr>
              <a:stCxn id="22" idx="3"/>
              <a:endCxn id="95" idx="0"/>
            </p:cNvCxnSpPr>
            <p:nvPr/>
          </p:nvCxnSpPr>
          <p:spPr>
            <a:xfrm>
              <a:off x="1926444" y="2231541"/>
              <a:ext cx="54546" cy="349399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349"/>
            <p:cNvCxnSpPr>
              <a:stCxn id="22" idx="2"/>
              <a:endCxn id="23" idx="0"/>
            </p:cNvCxnSpPr>
            <p:nvPr/>
          </p:nvCxnSpPr>
          <p:spPr>
            <a:xfrm>
              <a:off x="1011664" y="2374498"/>
              <a:ext cx="3309" cy="635526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ounded Rectangle 351"/>
            <p:cNvSpPr/>
            <p:nvPr/>
          </p:nvSpPr>
          <p:spPr>
            <a:xfrm>
              <a:off x="1274084" y="3565695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INSERTION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99" name="Straight Arrow Connector 352"/>
            <p:cNvCxnSpPr>
              <a:stCxn id="23" idx="3"/>
              <a:endCxn id="98" idx="0"/>
            </p:cNvCxnSpPr>
            <p:nvPr/>
          </p:nvCxnSpPr>
          <p:spPr>
            <a:xfrm>
              <a:off x="1926444" y="3135411"/>
              <a:ext cx="54546" cy="430284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353"/>
            <p:cNvCxnSpPr>
              <a:stCxn id="23" idx="2"/>
              <a:endCxn id="24" idx="0"/>
            </p:cNvCxnSpPr>
            <p:nvPr/>
          </p:nvCxnSpPr>
          <p:spPr>
            <a:xfrm>
              <a:off x="1014973" y="3260797"/>
              <a:ext cx="2714" cy="573202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354"/>
            <p:cNvSpPr/>
            <p:nvPr/>
          </p:nvSpPr>
          <p:spPr>
            <a:xfrm>
              <a:off x="1274615" y="4203076"/>
              <a:ext cx="1413811" cy="2791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rmAutofit fontScale="62500" lnSpcReduction="20000"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JOINING WITH REARRANGEMENT</a:t>
              </a:r>
              <a:endParaRPr lang="en-GB" sz="11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102" name="Straight Arrow Connector 355"/>
            <p:cNvCxnSpPr>
              <a:stCxn id="24" idx="3"/>
              <a:endCxn id="101" idx="0"/>
            </p:cNvCxnSpPr>
            <p:nvPr/>
          </p:nvCxnSpPr>
          <p:spPr>
            <a:xfrm>
              <a:off x="1932467" y="3974529"/>
              <a:ext cx="49054" cy="228547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356"/>
            <p:cNvCxnSpPr>
              <a:stCxn id="25" idx="3"/>
              <a:endCxn id="105" idx="0"/>
            </p:cNvCxnSpPr>
            <p:nvPr/>
          </p:nvCxnSpPr>
          <p:spPr>
            <a:xfrm>
              <a:off x="1933062" y="4911046"/>
              <a:ext cx="47928" cy="374709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357"/>
            <p:cNvCxnSpPr>
              <a:stCxn id="24" idx="2"/>
              <a:endCxn id="25" idx="0"/>
            </p:cNvCxnSpPr>
            <p:nvPr/>
          </p:nvCxnSpPr>
          <p:spPr>
            <a:xfrm>
              <a:off x="1017687" y="4115058"/>
              <a:ext cx="595" cy="523034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ounded Rectangle 362"/>
            <p:cNvSpPr/>
            <p:nvPr/>
          </p:nvSpPr>
          <p:spPr>
            <a:xfrm>
              <a:off x="1274084" y="5285755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SKELETON JOINING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106" name="Straight Arrow Connector 364"/>
            <p:cNvCxnSpPr>
              <a:stCxn id="25" idx="2"/>
              <a:endCxn id="26" idx="0"/>
            </p:cNvCxnSpPr>
            <p:nvPr/>
          </p:nvCxnSpPr>
          <p:spPr>
            <a:xfrm flipH="1">
              <a:off x="1016636" y="5184000"/>
              <a:ext cx="1646" cy="371755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ounded Rectangle 374"/>
            <p:cNvSpPr/>
            <p:nvPr/>
          </p:nvSpPr>
          <p:spPr>
            <a:xfrm>
              <a:off x="280283" y="6616092"/>
              <a:ext cx="1476000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CARBON–CARBON COUPLING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08" name="Rounded Rectangle 375"/>
            <p:cNvSpPr/>
            <p:nvPr/>
          </p:nvSpPr>
          <p:spPr>
            <a:xfrm>
              <a:off x="1305779" y="6205177"/>
              <a:ext cx="1413811" cy="2791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rmAutofit fontScale="62500" lnSpcReduction="20000"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CARBON–CARBON HOMOCOUPLING</a:t>
              </a:r>
              <a:endParaRPr lang="en-GB" sz="11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109" name="Straight Arrow Connector 376"/>
            <p:cNvCxnSpPr>
              <a:stCxn id="26" idx="2"/>
              <a:endCxn id="107" idx="0"/>
            </p:cNvCxnSpPr>
            <p:nvPr/>
          </p:nvCxnSpPr>
          <p:spPr>
            <a:xfrm>
              <a:off x="1016636" y="6106662"/>
              <a:ext cx="1647" cy="509430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380"/>
            <p:cNvCxnSpPr>
              <a:stCxn id="26" idx="3"/>
              <a:endCxn id="108" idx="0"/>
            </p:cNvCxnSpPr>
            <p:nvPr/>
          </p:nvCxnSpPr>
          <p:spPr>
            <a:xfrm>
              <a:off x="1931416" y="5831209"/>
              <a:ext cx="81269" cy="373968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64"/>
            <p:cNvCxnSpPr>
              <a:stCxn id="11" idx="1"/>
              <a:endCxn id="116" idx="3"/>
            </p:cNvCxnSpPr>
            <p:nvPr/>
          </p:nvCxnSpPr>
          <p:spPr>
            <a:xfrm flipH="1" flipV="1">
              <a:off x="3924760" y="975214"/>
              <a:ext cx="215929" cy="1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ounded Rectangle 163"/>
            <p:cNvSpPr/>
            <p:nvPr/>
          </p:nvSpPr>
          <p:spPr>
            <a:xfrm>
              <a:off x="2510949" y="863583"/>
              <a:ext cx="1413811" cy="2232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RING-BREAKING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</p:grpSp>
      <p:sp>
        <p:nvSpPr>
          <p:cNvPr id="156" name="Titel 336"/>
          <p:cNvSpPr>
            <a:spLocks noGrp="1"/>
          </p:cNvSpPr>
          <p:nvPr>
            <p:ph type="title"/>
          </p:nvPr>
        </p:nvSpPr>
        <p:spPr>
          <a:xfrm>
            <a:off x="329295" y="-1323528"/>
            <a:ext cx="8229600" cy="1143000"/>
          </a:xfrm>
        </p:spPr>
        <p:txBody>
          <a:bodyPr/>
          <a:lstStyle/>
          <a:p>
            <a:r>
              <a:rPr lang="de-DE" dirty="0" err="1" smtClean="0"/>
              <a:t>Flowchart</a:t>
            </a:r>
            <a:r>
              <a:rPr lang="de-DE" dirty="0" smtClean="0"/>
              <a:t> </a:t>
            </a:r>
            <a:r>
              <a:rPr lang="de-DE" dirty="0" err="1" smtClean="0"/>
              <a:t>Reaction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807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uppieren 152"/>
          <p:cNvGrpSpPr/>
          <p:nvPr/>
        </p:nvGrpSpPr>
        <p:grpSpPr>
          <a:xfrm>
            <a:off x="81996" y="24187"/>
            <a:ext cx="9007742" cy="6789189"/>
            <a:chOff x="81996" y="0"/>
            <a:chExt cx="9007742" cy="6789189"/>
          </a:xfrm>
        </p:grpSpPr>
        <p:sp>
          <p:nvSpPr>
            <p:cNvPr id="5" name="Rounded Rectangle 201"/>
            <p:cNvSpPr/>
            <p:nvPr/>
          </p:nvSpPr>
          <p:spPr>
            <a:xfrm>
              <a:off x="81996" y="72000"/>
              <a:ext cx="1829560" cy="396000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1. Are any bonds involved other than those in protection or </a:t>
              </a:r>
              <a:r>
                <a:rPr lang="en-GB" sz="800" dirty="0" err="1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deprotection</a:t>
              </a:r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6" name="Rounded Rectangle 202"/>
            <p:cNvSpPr/>
            <p:nvPr/>
          </p:nvSpPr>
          <p:spPr>
            <a:xfrm>
              <a:off x="2099822" y="144000"/>
              <a:ext cx="1829560" cy="237942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2. Is a polymer formed?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7" name="Rounded Rectangle 203"/>
            <p:cNvSpPr/>
            <p:nvPr/>
          </p:nvSpPr>
          <p:spPr>
            <a:xfrm>
              <a:off x="4140689" y="116151"/>
              <a:ext cx="1829560" cy="299059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3. Is at least one ring necessarily formed, expanded, or contracted?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8" name="Rounded Rectangle 204"/>
            <p:cNvSpPr/>
            <p:nvPr/>
          </p:nvSpPr>
          <p:spPr>
            <a:xfrm>
              <a:off x="6139609" y="0"/>
              <a:ext cx="1829560" cy="525388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4. Is a fused ring system necessarily created </a:t>
              </a:r>
              <a:r>
                <a:rPr lang="en-US" sz="800" dirty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(</a:t>
              </a:r>
              <a:r>
                <a:rPr lang="en-US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incl. </a:t>
              </a:r>
              <a:r>
                <a:rPr lang="en-US" sz="800" dirty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when resulting from changes to existing rings)</a:t>
              </a:r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9" name="Rounded Rectangle 205"/>
            <p:cNvSpPr/>
            <p:nvPr/>
          </p:nvSpPr>
          <p:spPr>
            <a:xfrm>
              <a:off x="6139609" y="825685"/>
              <a:ext cx="1829560" cy="299059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5. Does the number of rings in the molecule increase?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0" name="Rounded Rectangle 206"/>
            <p:cNvSpPr/>
            <p:nvPr/>
          </p:nvSpPr>
          <p:spPr>
            <a:xfrm>
              <a:off x="6139609" y="1406857"/>
              <a:ext cx="1829560" cy="418682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6. Is the product the result of breaking one ring and forming another elsewhere, or </a:t>
              </a:r>
              <a:r>
                <a:rPr lang="en-GB" sz="1200" i="1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vice versa?</a:t>
              </a:r>
              <a:endParaRPr lang="en-GB" sz="1200" i="1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207"/>
            <p:cNvSpPr/>
            <p:nvPr/>
          </p:nvSpPr>
          <p:spPr>
            <a:xfrm>
              <a:off x="4140689" y="825685"/>
              <a:ext cx="1829560" cy="299059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8</a:t>
              </a:r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. Is at least one skeletal ring necessarily broken?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2" name="Rounded Rectangle 208"/>
            <p:cNvSpPr/>
            <p:nvPr/>
          </p:nvSpPr>
          <p:spPr>
            <a:xfrm>
              <a:off x="4143289" y="1442158"/>
              <a:ext cx="1829560" cy="299059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9. Is there a change in the number of atoms in the skeleton?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209"/>
            <p:cNvSpPr/>
            <p:nvPr/>
          </p:nvSpPr>
          <p:spPr>
            <a:xfrm>
              <a:off x="6139609" y="2162350"/>
              <a:ext cx="1829560" cy="227653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7. Is an existing ring expanded?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4" name="Rounded Rectangle 210"/>
            <p:cNvSpPr/>
            <p:nvPr/>
          </p:nvSpPr>
          <p:spPr>
            <a:xfrm>
              <a:off x="4140689" y="2034089"/>
              <a:ext cx="1829560" cy="418682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20. Does the molecule rearrange so that one or more atoms move from one atom to another?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5" name="Rounded Rectangle 211"/>
            <p:cNvSpPr/>
            <p:nvPr/>
          </p:nvSpPr>
          <p:spPr>
            <a:xfrm>
              <a:off x="4140689" y="2950212"/>
              <a:ext cx="1829560" cy="418682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21. Are there any changes to the bond orders of the bonds between skeletal atoms?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6" name="Rounded Rectangle 212"/>
            <p:cNvSpPr/>
            <p:nvPr/>
          </p:nvSpPr>
          <p:spPr>
            <a:xfrm>
              <a:off x="6139609" y="3645024"/>
              <a:ext cx="1829560" cy="504000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22. Are two or more groups of atoms removed from the molecule, resulting in a change of bond order?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213"/>
            <p:cNvSpPr/>
            <p:nvPr/>
          </p:nvSpPr>
          <p:spPr>
            <a:xfrm>
              <a:off x="4140689" y="3866683"/>
              <a:ext cx="1829560" cy="299059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23. Does just one functional group undergo a change?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214"/>
            <p:cNvSpPr/>
            <p:nvPr/>
          </p:nvSpPr>
          <p:spPr>
            <a:xfrm>
              <a:off x="4140689" y="5130000"/>
              <a:ext cx="1829560" cy="396000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24. Is the functional group displaced by one or more H atoms?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9" name="Rounded Rectangle 215"/>
            <p:cNvSpPr/>
            <p:nvPr/>
          </p:nvSpPr>
          <p:spPr>
            <a:xfrm>
              <a:off x="4140689" y="6106662"/>
              <a:ext cx="1829560" cy="418682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25. Is one singly-bonded substituent replaced by another singly-bonded substituent?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0" name="Rounded Rectangle 216"/>
            <p:cNvSpPr/>
            <p:nvPr/>
          </p:nvSpPr>
          <p:spPr>
            <a:xfrm>
              <a:off x="2099822" y="1445253"/>
              <a:ext cx="1829560" cy="299059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10. Is there an increase in the number of atoms in the skeleton?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17"/>
            <p:cNvSpPr/>
            <p:nvPr/>
          </p:nvSpPr>
          <p:spPr>
            <a:xfrm>
              <a:off x="97200" y="1260000"/>
              <a:ext cx="1829560" cy="630000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11. Does the reaction involve the redistribution of two multiple bonds among two fragments in a four-centred </a:t>
              </a:r>
              <a:r>
                <a:rPr lang="en-GB" sz="800" dirty="0" err="1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metallacyclic</a:t>
              </a:r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 intermediate?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2" name="Rounded Rectangle 218"/>
            <p:cNvSpPr/>
            <p:nvPr/>
          </p:nvSpPr>
          <p:spPr>
            <a:xfrm>
              <a:off x="96884" y="2088583"/>
              <a:ext cx="1829560" cy="285915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12. Is a single carbon atom added to the end of a chain?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3" name="Rounded Rectangle 219"/>
            <p:cNvSpPr/>
            <p:nvPr/>
          </p:nvSpPr>
          <p:spPr>
            <a:xfrm>
              <a:off x="103502" y="3010024"/>
              <a:ext cx="1822942" cy="250773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13. Are one or more atoms added in the middle of a chain?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4" name="Rounded Rectangle 220"/>
            <p:cNvSpPr/>
            <p:nvPr/>
          </p:nvSpPr>
          <p:spPr>
            <a:xfrm>
              <a:off x="102907" y="3833999"/>
              <a:ext cx="1829560" cy="281059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14. Does a rearrangement take place?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5" name="Rounded Rectangle 221"/>
            <p:cNvSpPr/>
            <p:nvPr/>
          </p:nvSpPr>
          <p:spPr>
            <a:xfrm>
              <a:off x="103502" y="4638092"/>
              <a:ext cx="1829560" cy="545908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15. Does the increase in number of skeletal atoms result from the formation of just one </a:t>
              </a:r>
              <a:r>
                <a:rPr lang="en-GB" sz="800" b="1" dirty="0">
                  <a:solidFill>
                    <a:srgbClr val="7030A0"/>
                  </a:solidFill>
                  <a:latin typeface="Bree Serif"/>
                  <a:cs typeface="Arial" panose="020B0604020202020204" pitchFamily="34" charset="0"/>
                </a:rPr>
                <a:t>(single or multiple</a:t>
              </a:r>
              <a:r>
                <a:rPr lang="en-GB" sz="800" b="1" dirty="0" smtClean="0">
                  <a:solidFill>
                    <a:srgbClr val="7030A0"/>
                  </a:solidFill>
                  <a:latin typeface="Bree Serif"/>
                  <a:cs typeface="Arial" panose="020B0604020202020204" pitchFamily="34" charset="0"/>
                </a:rPr>
                <a:t>)</a:t>
              </a:r>
              <a:r>
                <a:rPr lang="en-GB" sz="800" dirty="0" smtClean="0">
                  <a:solidFill>
                    <a:srgbClr val="7030A0"/>
                  </a:solidFill>
                  <a:latin typeface="Bree Serif"/>
                  <a:cs typeface="Arial" panose="020B0604020202020204" pitchFamily="34" charset="0"/>
                </a:rPr>
                <a:t> </a:t>
              </a:r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carbon–carbon bond?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6" name="Rounded Rectangle 222"/>
            <p:cNvSpPr/>
            <p:nvPr/>
          </p:nvSpPr>
          <p:spPr>
            <a:xfrm>
              <a:off x="101856" y="5555755"/>
              <a:ext cx="1829560" cy="550907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16. Does the reaction necessarily involve the joining of two identical components to form a symmetrical product?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7" name="Rounded Rectangle 223"/>
            <p:cNvSpPr/>
            <p:nvPr/>
          </p:nvSpPr>
          <p:spPr>
            <a:xfrm>
              <a:off x="2095200" y="2016000"/>
              <a:ext cx="1829560" cy="396000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17. Is a single skeletal carbon atom removed from the end of a chain?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8" name="Rounded Rectangle 224"/>
            <p:cNvSpPr/>
            <p:nvPr/>
          </p:nvSpPr>
          <p:spPr>
            <a:xfrm>
              <a:off x="6165576" y="6106662"/>
              <a:ext cx="1829560" cy="418682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26. Are at least some of the atoms of the functional group retained during the reaction?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9" name="Rounded Rectangle 225"/>
            <p:cNvSpPr/>
            <p:nvPr/>
          </p:nvSpPr>
          <p:spPr>
            <a:xfrm>
              <a:off x="6945388" y="5184000"/>
              <a:ext cx="1829560" cy="288000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27. Is the functional group oxidised?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30" name="Rounded Rectangle 226"/>
            <p:cNvSpPr/>
            <p:nvPr/>
          </p:nvSpPr>
          <p:spPr>
            <a:xfrm>
              <a:off x="2097943" y="2898398"/>
              <a:ext cx="1829560" cy="538306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18. Are skeletal atoms removed from the middle of a chain, with the two parts of the skeleton re-joining in the product?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31" name="Rounded Rectangle 227"/>
            <p:cNvSpPr/>
            <p:nvPr/>
          </p:nvSpPr>
          <p:spPr>
            <a:xfrm>
              <a:off x="2098800" y="3816000"/>
              <a:ext cx="1829560" cy="299059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 fontScale="70000" lnSpcReduction="20000"/>
            </a:bodyPr>
            <a:lstStyle/>
            <a:p>
              <a:r>
                <a:rPr lang="en-GB" sz="12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19. Is the skeleton split into three or more fragments?</a:t>
              </a:r>
              <a:endParaRPr lang="en-GB" sz="12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32" name="Straight Arrow Connector 112"/>
            <p:cNvCxnSpPr>
              <a:stCxn id="5" idx="2"/>
              <a:endCxn id="33" idx="0"/>
            </p:cNvCxnSpPr>
            <p:nvPr/>
          </p:nvCxnSpPr>
          <p:spPr>
            <a:xfrm>
              <a:off x="996776" y="468000"/>
              <a:ext cx="497146" cy="11477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115"/>
            <p:cNvSpPr/>
            <p:nvPr/>
          </p:nvSpPr>
          <p:spPr>
            <a:xfrm>
              <a:off x="755922" y="582776"/>
              <a:ext cx="1476000" cy="234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PROTECTION or DEPROTECTION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34" name="Straight Arrow Connector 117"/>
            <p:cNvCxnSpPr>
              <a:stCxn id="5" idx="3"/>
              <a:endCxn id="6" idx="1"/>
            </p:cNvCxnSpPr>
            <p:nvPr/>
          </p:nvCxnSpPr>
          <p:spPr>
            <a:xfrm flipV="1">
              <a:off x="1911556" y="262971"/>
              <a:ext cx="188266" cy="702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121"/>
            <p:cNvCxnSpPr>
              <a:stCxn id="6" idx="3"/>
              <a:endCxn id="7" idx="1"/>
            </p:cNvCxnSpPr>
            <p:nvPr/>
          </p:nvCxnSpPr>
          <p:spPr>
            <a:xfrm>
              <a:off x="3929382" y="262971"/>
              <a:ext cx="211307" cy="2710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124"/>
            <p:cNvCxnSpPr>
              <a:stCxn id="7" idx="2"/>
              <a:endCxn id="11" idx="0"/>
            </p:cNvCxnSpPr>
            <p:nvPr/>
          </p:nvCxnSpPr>
          <p:spPr>
            <a:xfrm>
              <a:off x="5055469" y="415210"/>
              <a:ext cx="0" cy="410475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127"/>
            <p:cNvCxnSpPr>
              <a:stCxn id="11" idx="2"/>
              <a:endCxn id="12" idx="0"/>
            </p:cNvCxnSpPr>
            <p:nvPr/>
          </p:nvCxnSpPr>
          <p:spPr>
            <a:xfrm>
              <a:off x="5055469" y="1124744"/>
              <a:ext cx="2600" cy="317414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132"/>
            <p:cNvCxnSpPr>
              <a:stCxn id="12" idx="2"/>
              <a:endCxn id="14" idx="0"/>
            </p:cNvCxnSpPr>
            <p:nvPr/>
          </p:nvCxnSpPr>
          <p:spPr>
            <a:xfrm flipH="1">
              <a:off x="5055469" y="1741217"/>
              <a:ext cx="2600" cy="292873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135"/>
            <p:cNvCxnSpPr>
              <a:stCxn id="6" idx="2"/>
              <a:endCxn id="40" idx="0"/>
            </p:cNvCxnSpPr>
            <p:nvPr/>
          </p:nvCxnSpPr>
          <p:spPr>
            <a:xfrm>
              <a:off x="3014602" y="381942"/>
              <a:ext cx="697378" cy="147258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137"/>
            <p:cNvSpPr/>
            <p:nvPr/>
          </p:nvSpPr>
          <p:spPr>
            <a:xfrm>
              <a:off x="3009980" y="529200"/>
              <a:ext cx="1404000" cy="198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POLYMERISATION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41" name="Straight Arrow Connector 141"/>
            <p:cNvCxnSpPr>
              <a:stCxn id="7" idx="3"/>
              <a:endCxn id="8" idx="1"/>
            </p:cNvCxnSpPr>
            <p:nvPr/>
          </p:nvCxnSpPr>
          <p:spPr>
            <a:xfrm flipV="1">
              <a:off x="5970249" y="262694"/>
              <a:ext cx="169360" cy="2987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144"/>
            <p:cNvCxnSpPr>
              <a:stCxn id="8" idx="3"/>
              <a:endCxn id="43" idx="0"/>
            </p:cNvCxnSpPr>
            <p:nvPr/>
          </p:nvCxnSpPr>
          <p:spPr>
            <a:xfrm>
              <a:off x="7969169" y="262694"/>
              <a:ext cx="283700" cy="325119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147"/>
            <p:cNvSpPr/>
            <p:nvPr/>
          </p:nvSpPr>
          <p:spPr>
            <a:xfrm>
              <a:off x="7416000" y="587813"/>
              <a:ext cx="1673738" cy="16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FUSED-RING SYSTEM FORMATION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44" name="Straight Arrow Connector 149"/>
            <p:cNvCxnSpPr>
              <a:stCxn id="8" idx="2"/>
              <a:endCxn id="9" idx="0"/>
            </p:cNvCxnSpPr>
            <p:nvPr/>
          </p:nvCxnSpPr>
          <p:spPr>
            <a:xfrm>
              <a:off x="7054389" y="525388"/>
              <a:ext cx="0" cy="300297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152"/>
            <p:cNvCxnSpPr>
              <a:stCxn id="9" idx="2"/>
              <a:endCxn id="10" idx="0"/>
            </p:cNvCxnSpPr>
            <p:nvPr/>
          </p:nvCxnSpPr>
          <p:spPr>
            <a:xfrm>
              <a:off x="7054389" y="1124744"/>
              <a:ext cx="0" cy="282113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155"/>
            <p:cNvCxnSpPr>
              <a:stCxn id="10" idx="2"/>
              <a:endCxn id="13" idx="0"/>
            </p:cNvCxnSpPr>
            <p:nvPr/>
          </p:nvCxnSpPr>
          <p:spPr>
            <a:xfrm>
              <a:off x="7054389" y="1825539"/>
              <a:ext cx="0" cy="336811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163"/>
            <p:cNvSpPr/>
            <p:nvPr/>
          </p:nvSpPr>
          <p:spPr>
            <a:xfrm>
              <a:off x="7582562" y="1167608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RING FORMATION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48" name="Straight Arrow Connector 164"/>
            <p:cNvCxnSpPr>
              <a:stCxn id="9" idx="3"/>
              <a:endCxn id="47" idx="0"/>
            </p:cNvCxnSpPr>
            <p:nvPr/>
          </p:nvCxnSpPr>
          <p:spPr>
            <a:xfrm>
              <a:off x="7969169" y="975215"/>
              <a:ext cx="320299" cy="192393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165"/>
            <p:cNvSpPr/>
            <p:nvPr/>
          </p:nvSpPr>
          <p:spPr>
            <a:xfrm>
              <a:off x="7593683" y="1919116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RING REARRANGEMENT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50" name="Straight Arrow Connector 166"/>
            <p:cNvCxnSpPr>
              <a:stCxn id="10" idx="3"/>
              <a:endCxn id="49" idx="0"/>
            </p:cNvCxnSpPr>
            <p:nvPr/>
          </p:nvCxnSpPr>
          <p:spPr>
            <a:xfrm>
              <a:off x="7969169" y="1616199"/>
              <a:ext cx="331419" cy="302918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167"/>
            <p:cNvCxnSpPr>
              <a:stCxn id="13" idx="2"/>
              <a:endCxn id="54" idx="0"/>
            </p:cNvCxnSpPr>
            <p:nvPr/>
          </p:nvCxnSpPr>
          <p:spPr>
            <a:xfrm>
              <a:off x="7054389" y="2390003"/>
              <a:ext cx="1" cy="474328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169"/>
            <p:cNvSpPr/>
            <p:nvPr/>
          </p:nvSpPr>
          <p:spPr>
            <a:xfrm>
              <a:off x="7566870" y="2535920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RING EXPANSION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53" name="Straight Arrow Connector 170"/>
            <p:cNvCxnSpPr>
              <a:stCxn id="14" idx="3"/>
              <a:endCxn id="56" idx="0"/>
            </p:cNvCxnSpPr>
            <p:nvPr/>
          </p:nvCxnSpPr>
          <p:spPr>
            <a:xfrm>
              <a:off x="5970249" y="2243431"/>
              <a:ext cx="43395" cy="320971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174"/>
            <p:cNvSpPr/>
            <p:nvPr/>
          </p:nvSpPr>
          <p:spPr>
            <a:xfrm>
              <a:off x="6347484" y="2864331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RING CONTRACTION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55" name="Straight Arrow Connector 177"/>
            <p:cNvCxnSpPr>
              <a:stCxn id="13" idx="3"/>
              <a:endCxn id="52" idx="0"/>
            </p:cNvCxnSpPr>
            <p:nvPr/>
          </p:nvCxnSpPr>
          <p:spPr>
            <a:xfrm>
              <a:off x="7969169" y="2276177"/>
              <a:ext cx="304607" cy="259743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182"/>
            <p:cNvSpPr/>
            <p:nvPr/>
          </p:nvSpPr>
          <p:spPr>
            <a:xfrm>
              <a:off x="5306739" y="2564402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REARRANGEMENT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57" name="Straight Arrow Connector 193"/>
            <p:cNvCxnSpPr>
              <a:stCxn id="14" idx="2"/>
              <a:endCxn id="15" idx="0"/>
            </p:cNvCxnSpPr>
            <p:nvPr/>
          </p:nvCxnSpPr>
          <p:spPr>
            <a:xfrm>
              <a:off x="5055469" y="2452772"/>
              <a:ext cx="0" cy="497441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255"/>
            <p:cNvCxnSpPr>
              <a:stCxn id="12" idx="1"/>
              <a:endCxn id="20" idx="3"/>
            </p:cNvCxnSpPr>
            <p:nvPr/>
          </p:nvCxnSpPr>
          <p:spPr>
            <a:xfrm flipH="1">
              <a:off x="3929382" y="1591687"/>
              <a:ext cx="213908" cy="3094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256"/>
            <p:cNvCxnSpPr>
              <a:stCxn id="15" idx="3"/>
              <a:endCxn id="16" idx="0"/>
            </p:cNvCxnSpPr>
            <p:nvPr/>
          </p:nvCxnSpPr>
          <p:spPr>
            <a:xfrm>
              <a:off x="5970249" y="3159553"/>
              <a:ext cx="1084140" cy="485471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261"/>
            <p:cNvCxnSpPr>
              <a:stCxn id="16" idx="3"/>
              <a:endCxn id="61" idx="0"/>
            </p:cNvCxnSpPr>
            <p:nvPr/>
          </p:nvCxnSpPr>
          <p:spPr>
            <a:xfrm>
              <a:off x="7969169" y="3897024"/>
              <a:ext cx="360422" cy="324064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264"/>
            <p:cNvSpPr/>
            <p:nvPr/>
          </p:nvSpPr>
          <p:spPr>
            <a:xfrm>
              <a:off x="7622685" y="4221088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ELIMINATION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62" name="Straight Arrow Connector 266"/>
            <p:cNvCxnSpPr>
              <a:stCxn id="16" idx="2"/>
              <a:endCxn id="63" idx="0"/>
            </p:cNvCxnSpPr>
            <p:nvPr/>
          </p:nvCxnSpPr>
          <p:spPr>
            <a:xfrm>
              <a:off x="7054389" y="4149024"/>
              <a:ext cx="1" cy="288088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269"/>
            <p:cNvSpPr/>
            <p:nvPr/>
          </p:nvSpPr>
          <p:spPr>
            <a:xfrm>
              <a:off x="6347484" y="4437112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ADDITION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64" name="Straight Arrow Connector 271"/>
            <p:cNvCxnSpPr>
              <a:stCxn id="15" idx="2"/>
              <a:endCxn id="17" idx="0"/>
            </p:cNvCxnSpPr>
            <p:nvPr/>
          </p:nvCxnSpPr>
          <p:spPr>
            <a:xfrm>
              <a:off x="5055469" y="3368895"/>
              <a:ext cx="0" cy="497789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275"/>
            <p:cNvCxnSpPr>
              <a:stCxn id="17" idx="2"/>
              <a:endCxn id="18" idx="0"/>
            </p:cNvCxnSpPr>
            <p:nvPr/>
          </p:nvCxnSpPr>
          <p:spPr>
            <a:xfrm>
              <a:off x="5055469" y="4165742"/>
              <a:ext cx="0" cy="964258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ounded Rectangle 281"/>
            <p:cNvSpPr/>
            <p:nvPr/>
          </p:nvSpPr>
          <p:spPr>
            <a:xfrm>
              <a:off x="5458670" y="4725144"/>
              <a:ext cx="1413811" cy="2791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rmAutofit fontScale="62500" lnSpcReduction="20000"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FUNCTIONAL-GROUP MODIFICATION</a:t>
              </a:r>
              <a:endParaRPr lang="en-GB" sz="11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67" name="Straight Arrow Connector 282"/>
            <p:cNvCxnSpPr>
              <a:stCxn id="17" idx="3"/>
              <a:endCxn id="66" idx="0"/>
            </p:cNvCxnSpPr>
            <p:nvPr/>
          </p:nvCxnSpPr>
          <p:spPr>
            <a:xfrm>
              <a:off x="5970249" y="4016213"/>
              <a:ext cx="195327" cy="708931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287"/>
            <p:cNvCxnSpPr>
              <a:stCxn id="18" idx="1"/>
              <a:endCxn id="69" idx="0"/>
            </p:cNvCxnSpPr>
            <p:nvPr/>
          </p:nvCxnSpPr>
          <p:spPr>
            <a:xfrm flipH="1">
              <a:off x="3846002" y="5328000"/>
              <a:ext cx="294687" cy="277547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288"/>
            <p:cNvSpPr/>
            <p:nvPr/>
          </p:nvSpPr>
          <p:spPr>
            <a:xfrm>
              <a:off x="3139096" y="5605547"/>
              <a:ext cx="1413811" cy="2791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rmAutofit fontScale="62500" lnSpcReduction="20000"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FUNCTIONAL-GROUP REDUCTION</a:t>
              </a:r>
              <a:endParaRPr lang="en-GB" sz="11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70" name="Straight Arrow Connector 289"/>
            <p:cNvCxnSpPr>
              <a:stCxn id="18" idx="2"/>
              <a:endCxn id="19" idx="0"/>
            </p:cNvCxnSpPr>
            <p:nvPr/>
          </p:nvCxnSpPr>
          <p:spPr>
            <a:xfrm>
              <a:off x="5055469" y="5526000"/>
              <a:ext cx="0" cy="580662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290"/>
            <p:cNvCxnSpPr>
              <a:stCxn id="19" idx="3"/>
              <a:endCxn id="28" idx="1"/>
            </p:cNvCxnSpPr>
            <p:nvPr/>
          </p:nvCxnSpPr>
          <p:spPr>
            <a:xfrm>
              <a:off x="5970249" y="6316003"/>
              <a:ext cx="195327" cy="0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291"/>
            <p:cNvCxnSpPr>
              <a:stCxn id="28" idx="0"/>
              <a:endCxn id="66" idx="2"/>
            </p:cNvCxnSpPr>
            <p:nvPr/>
          </p:nvCxnSpPr>
          <p:spPr>
            <a:xfrm flipH="1" flipV="1">
              <a:off x="6165576" y="5004265"/>
              <a:ext cx="914780" cy="1102397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292"/>
            <p:cNvCxnSpPr>
              <a:stCxn id="28" idx="0"/>
              <a:endCxn id="29" idx="2"/>
            </p:cNvCxnSpPr>
            <p:nvPr/>
          </p:nvCxnSpPr>
          <p:spPr>
            <a:xfrm flipV="1">
              <a:off x="7080356" y="5472000"/>
              <a:ext cx="779812" cy="634662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294"/>
            <p:cNvCxnSpPr>
              <a:stCxn id="19" idx="1"/>
              <a:endCxn id="75" idx="0"/>
            </p:cNvCxnSpPr>
            <p:nvPr/>
          </p:nvCxnSpPr>
          <p:spPr>
            <a:xfrm flipH="1">
              <a:off x="3842245" y="6316003"/>
              <a:ext cx="298444" cy="303719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ounded Rectangle 297"/>
            <p:cNvSpPr/>
            <p:nvPr/>
          </p:nvSpPr>
          <p:spPr>
            <a:xfrm>
              <a:off x="3135339" y="6619722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SUBSTITUTION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76" name="Rounded Rectangle 300"/>
            <p:cNvSpPr/>
            <p:nvPr/>
          </p:nvSpPr>
          <p:spPr>
            <a:xfrm>
              <a:off x="7153262" y="4725144"/>
              <a:ext cx="1413811" cy="2791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rmAutofit fontScale="62500" lnSpcReduction="20000"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FUNCTIONAL-GROUP OXIDATION</a:t>
              </a:r>
              <a:endParaRPr lang="en-GB" sz="11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77" name="Straight Arrow Connector 301"/>
            <p:cNvCxnSpPr>
              <a:stCxn id="29" idx="0"/>
              <a:endCxn id="76" idx="2"/>
            </p:cNvCxnSpPr>
            <p:nvPr/>
          </p:nvCxnSpPr>
          <p:spPr>
            <a:xfrm flipV="1">
              <a:off x="7860168" y="5004265"/>
              <a:ext cx="0" cy="179735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ounded Rectangle 306"/>
            <p:cNvSpPr/>
            <p:nvPr/>
          </p:nvSpPr>
          <p:spPr>
            <a:xfrm>
              <a:off x="7622685" y="5742167"/>
              <a:ext cx="1413811" cy="2791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rmAutofit fontScale="62500" lnSpcReduction="20000"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FUNCTIONAL-GROUP REDUCTION</a:t>
              </a:r>
              <a:endParaRPr lang="en-GB" sz="11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79" name="Straight Arrow Connector 307"/>
            <p:cNvCxnSpPr>
              <a:stCxn id="29" idx="3"/>
              <a:endCxn id="78" idx="0"/>
            </p:cNvCxnSpPr>
            <p:nvPr/>
          </p:nvCxnSpPr>
          <p:spPr>
            <a:xfrm flipH="1">
              <a:off x="8329591" y="5328000"/>
              <a:ext cx="445357" cy="414167"/>
            </a:xfrm>
            <a:prstGeom prst="bentConnector4">
              <a:avLst>
                <a:gd name="adj1" fmla="val -51330"/>
                <a:gd name="adj2" fmla="val 67384"/>
              </a:avLst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310"/>
            <p:cNvCxnSpPr>
              <a:stCxn id="20" idx="1"/>
              <a:endCxn id="21" idx="3"/>
            </p:cNvCxnSpPr>
            <p:nvPr/>
          </p:nvCxnSpPr>
          <p:spPr>
            <a:xfrm flipH="1" flipV="1">
              <a:off x="1926760" y="1575000"/>
              <a:ext cx="173062" cy="19783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314"/>
            <p:cNvCxnSpPr>
              <a:stCxn id="21" idx="0"/>
              <a:endCxn id="82" idx="2"/>
            </p:cNvCxnSpPr>
            <p:nvPr/>
          </p:nvCxnSpPr>
          <p:spPr>
            <a:xfrm flipV="1">
              <a:off x="1011980" y="1116646"/>
              <a:ext cx="482235" cy="143354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ounded Rectangle 317"/>
            <p:cNvSpPr/>
            <p:nvPr/>
          </p:nvSpPr>
          <p:spPr>
            <a:xfrm>
              <a:off x="756215" y="920742"/>
              <a:ext cx="1476000" cy="1959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MULTIPLE-BOND METATHESIS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83" name="Straight Arrow Connector 319"/>
            <p:cNvCxnSpPr>
              <a:stCxn id="20" idx="2"/>
              <a:endCxn id="27" idx="0"/>
            </p:cNvCxnSpPr>
            <p:nvPr/>
          </p:nvCxnSpPr>
          <p:spPr>
            <a:xfrm flipH="1">
              <a:off x="3009980" y="1744312"/>
              <a:ext cx="4622" cy="271688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320"/>
            <p:cNvSpPr/>
            <p:nvPr/>
          </p:nvSpPr>
          <p:spPr>
            <a:xfrm>
              <a:off x="3419872" y="2534999"/>
              <a:ext cx="1413811" cy="2791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rmAutofit fontScale="62500" lnSpcReduction="20000"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END-OF-CHAIN CHAIN SHORTENING</a:t>
              </a:r>
              <a:endParaRPr lang="en-GB" sz="11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85" name="Straight Arrow Connector 321"/>
            <p:cNvCxnSpPr>
              <a:stCxn id="27" idx="3"/>
              <a:endCxn id="84" idx="0"/>
            </p:cNvCxnSpPr>
            <p:nvPr/>
          </p:nvCxnSpPr>
          <p:spPr>
            <a:xfrm>
              <a:off x="3924760" y="2214000"/>
              <a:ext cx="202018" cy="320999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322"/>
            <p:cNvCxnSpPr>
              <a:stCxn id="27" idx="2"/>
              <a:endCxn id="30" idx="0"/>
            </p:cNvCxnSpPr>
            <p:nvPr/>
          </p:nvCxnSpPr>
          <p:spPr>
            <a:xfrm>
              <a:off x="3009980" y="2412000"/>
              <a:ext cx="2743" cy="486398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ounded Rectangle 323"/>
            <p:cNvSpPr/>
            <p:nvPr/>
          </p:nvSpPr>
          <p:spPr>
            <a:xfrm>
              <a:off x="3419872" y="3563460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EXTRUSION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88" name="Straight Arrow Connector 324"/>
            <p:cNvCxnSpPr>
              <a:stCxn id="30" idx="3"/>
              <a:endCxn id="87" idx="0"/>
            </p:cNvCxnSpPr>
            <p:nvPr/>
          </p:nvCxnSpPr>
          <p:spPr>
            <a:xfrm>
              <a:off x="3927503" y="3167551"/>
              <a:ext cx="199275" cy="395909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325"/>
            <p:cNvCxnSpPr>
              <a:stCxn id="30" idx="2"/>
              <a:endCxn id="31" idx="0"/>
            </p:cNvCxnSpPr>
            <p:nvPr/>
          </p:nvCxnSpPr>
          <p:spPr>
            <a:xfrm>
              <a:off x="3012723" y="3436704"/>
              <a:ext cx="857" cy="379296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328"/>
            <p:cNvCxnSpPr>
              <a:stCxn id="31" idx="2"/>
              <a:endCxn id="91" idx="0"/>
            </p:cNvCxnSpPr>
            <p:nvPr/>
          </p:nvCxnSpPr>
          <p:spPr>
            <a:xfrm>
              <a:off x="3013580" y="4115059"/>
              <a:ext cx="1023" cy="587960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331"/>
            <p:cNvSpPr/>
            <p:nvPr/>
          </p:nvSpPr>
          <p:spPr>
            <a:xfrm>
              <a:off x="2307697" y="4703019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CLEAVING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92" name="Rounded Rectangle 334"/>
            <p:cNvSpPr/>
            <p:nvPr/>
          </p:nvSpPr>
          <p:spPr>
            <a:xfrm>
              <a:off x="3419872" y="4287567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FRAGMENTATION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93" name="Straight Arrow Connector 335"/>
            <p:cNvCxnSpPr>
              <a:stCxn id="31" idx="3"/>
              <a:endCxn id="92" idx="0"/>
            </p:cNvCxnSpPr>
            <p:nvPr/>
          </p:nvCxnSpPr>
          <p:spPr>
            <a:xfrm>
              <a:off x="3928360" y="3965530"/>
              <a:ext cx="198418" cy="322037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338"/>
            <p:cNvCxnSpPr>
              <a:stCxn id="21" idx="2"/>
              <a:endCxn id="22" idx="0"/>
            </p:cNvCxnSpPr>
            <p:nvPr/>
          </p:nvCxnSpPr>
          <p:spPr>
            <a:xfrm flipH="1">
              <a:off x="1011664" y="1890000"/>
              <a:ext cx="316" cy="198583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ounded Rectangle 342"/>
            <p:cNvSpPr/>
            <p:nvPr/>
          </p:nvSpPr>
          <p:spPr>
            <a:xfrm>
              <a:off x="1274084" y="2580940"/>
              <a:ext cx="1413811" cy="216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END-OF-CHAIN HOMOLOGATION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96" name="Straight Arrow Connector 343"/>
            <p:cNvCxnSpPr>
              <a:stCxn id="22" idx="3"/>
              <a:endCxn id="95" idx="0"/>
            </p:cNvCxnSpPr>
            <p:nvPr/>
          </p:nvCxnSpPr>
          <p:spPr>
            <a:xfrm>
              <a:off x="1926444" y="2231541"/>
              <a:ext cx="54546" cy="349399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349"/>
            <p:cNvCxnSpPr>
              <a:stCxn id="22" idx="2"/>
              <a:endCxn id="23" idx="0"/>
            </p:cNvCxnSpPr>
            <p:nvPr/>
          </p:nvCxnSpPr>
          <p:spPr>
            <a:xfrm>
              <a:off x="1011664" y="2374498"/>
              <a:ext cx="3309" cy="635526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ounded Rectangle 351"/>
            <p:cNvSpPr/>
            <p:nvPr/>
          </p:nvSpPr>
          <p:spPr>
            <a:xfrm>
              <a:off x="1274084" y="3565695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INSERTION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99" name="Straight Arrow Connector 352"/>
            <p:cNvCxnSpPr>
              <a:stCxn id="23" idx="3"/>
              <a:endCxn id="98" idx="0"/>
            </p:cNvCxnSpPr>
            <p:nvPr/>
          </p:nvCxnSpPr>
          <p:spPr>
            <a:xfrm>
              <a:off x="1926444" y="3135411"/>
              <a:ext cx="54546" cy="430284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353"/>
            <p:cNvCxnSpPr>
              <a:stCxn id="23" idx="2"/>
              <a:endCxn id="24" idx="0"/>
            </p:cNvCxnSpPr>
            <p:nvPr/>
          </p:nvCxnSpPr>
          <p:spPr>
            <a:xfrm>
              <a:off x="1014973" y="3260797"/>
              <a:ext cx="2714" cy="573202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354"/>
            <p:cNvSpPr/>
            <p:nvPr/>
          </p:nvSpPr>
          <p:spPr>
            <a:xfrm>
              <a:off x="1274615" y="4203076"/>
              <a:ext cx="1413811" cy="2791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rmAutofit fontScale="62500" lnSpcReduction="20000"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JOINING WITH REARRANGEMENT</a:t>
              </a:r>
              <a:endParaRPr lang="en-GB" sz="11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102" name="Straight Arrow Connector 355"/>
            <p:cNvCxnSpPr>
              <a:stCxn id="24" idx="3"/>
              <a:endCxn id="101" idx="0"/>
            </p:cNvCxnSpPr>
            <p:nvPr/>
          </p:nvCxnSpPr>
          <p:spPr>
            <a:xfrm>
              <a:off x="1932467" y="3974529"/>
              <a:ext cx="49054" cy="228547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356"/>
            <p:cNvCxnSpPr>
              <a:stCxn id="25" idx="3"/>
              <a:endCxn id="105" idx="0"/>
            </p:cNvCxnSpPr>
            <p:nvPr/>
          </p:nvCxnSpPr>
          <p:spPr>
            <a:xfrm>
              <a:off x="1933062" y="4911046"/>
              <a:ext cx="47928" cy="374709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357"/>
            <p:cNvCxnSpPr>
              <a:stCxn id="24" idx="2"/>
              <a:endCxn id="25" idx="0"/>
            </p:cNvCxnSpPr>
            <p:nvPr/>
          </p:nvCxnSpPr>
          <p:spPr>
            <a:xfrm>
              <a:off x="1017687" y="4115058"/>
              <a:ext cx="595" cy="523034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ounded Rectangle 362"/>
            <p:cNvSpPr/>
            <p:nvPr/>
          </p:nvSpPr>
          <p:spPr>
            <a:xfrm>
              <a:off x="1274084" y="5285755"/>
              <a:ext cx="1413811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b="1" dirty="0" smtClean="0">
                  <a:solidFill>
                    <a:srgbClr val="7030A0"/>
                  </a:solidFill>
                  <a:latin typeface="Bree Serif"/>
                  <a:cs typeface="Arial" panose="020B0604020202020204" pitchFamily="34" charset="0"/>
                </a:rPr>
                <a:t>SKELETON</a:t>
              </a:r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 JOINING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106" name="Straight Arrow Connector 364"/>
            <p:cNvCxnSpPr>
              <a:stCxn id="25" idx="2"/>
              <a:endCxn id="26" idx="0"/>
            </p:cNvCxnSpPr>
            <p:nvPr/>
          </p:nvCxnSpPr>
          <p:spPr>
            <a:xfrm flipH="1">
              <a:off x="1016636" y="5184000"/>
              <a:ext cx="1646" cy="371755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ounded Rectangle 374"/>
            <p:cNvSpPr/>
            <p:nvPr/>
          </p:nvSpPr>
          <p:spPr>
            <a:xfrm>
              <a:off x="280283" y="6616092"/>
              <a:ext cx="1476000" cy="1694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CARBON–CARBON COUPLING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08" name="Rounded Rectangle 375"/>
            <p:cNvSpPr/>
            <p:nvPr/>
          </p:nvSpPr>
          <p:spPr>
            <a:xfrm>
              <a:off x="1305779" y="6205177"/>
              <a:ext cx="1413811" cy="2791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rmAutofit fontScale="62500" lnSpcReduction="20000"/>
            </a:bodyPr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CARBON–CARBON HOMOCOUPLING</a:t>
              </a:r>
              <a:endParaRPr lang="en-GB" sz="11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109" name="Straight Arrow Connector 376"/>
            <p:cNvCxnSpPr>
              <a:stCxn id="26" idx="2"/>
              <a:endCxn id="107" idx="0"/>
            </p:cNvCxnSpPr>
            <p:nvPr/>
          </p:nvCxnSpPr>
          <p:spPr>
            <a:xfrm>
              <a:off x="1016636" y="6106662"/>
              <a:ext cx="1647" cy="509430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380"/>
            <p:cNvCxnSpPr>
              <a:stCxn id="26" idx="3"/>
              <a:endCxn id="108" idx="0"/>
            </p:cNvCxnSpPr>
            <p:nvPr/>
          </p:nvCxnSpPr>
          <p:spPr>
            <a:xfrm>
              <a:off x="1931416" y="5831209"/>
              <a:ext cx="81269" cy="373968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64"/>
            <p:cNvCxnSpPr>
              <a:stCxn id="11" idx="1"/>
              <a:endCxn id="116" idx="3"/>
            </p:cNvCxnSpPr>
            <p:nvPr/>
          </p:nvCxnSpPr>
          <p:spPr>
            <a:xfrm flipH="1" flipV="1">
              <a:off x="3924760" y="975214"/>
              <a:ext cx="215929" cy="1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ounded Rectangle 163"/>
            <p:cNvSpPr/>
            <p:nvPr/>
          </p:nvSpPr>
          <p:spPr>
            <a:xfrm>
              <a:off x="2510949" y="863583"/>
              <a:ext cx="1413811" cy="2232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rmAutofit/>
            </a:bodyPr>
            <a:lstStyle/>
            <a:p>
              <a:pPr algn="ctr"/>
              <a:r>
                <a:rPr lang="en-GB" sz="7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RING-BREAKING</a:t>
              </a:r>
              <a:endParaRPr lang="en-GB" sz="7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</p:grpSp>
      <p:sp>
        <p:nvSpPr>
          <p:cNvPr id="156" name="Titel 336"/>
          <p:cNvSpPr>
            <a:spLocks noGrp="1"/>
          </p:cNvSpPr>
          <p:nvPr>
            <p:ph type="title"/>
          </p:nvPr>
        </p:nvSpPr>
        <p:spPr>
          <a:xfrm>
            <a:off x="329295" y="-13235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Flowchart</a:t>
            </a:r>
            <a:r>
              <a:rPr lang="de-DE" dirty="0" smtClean="0"/>
              <a:t> </a:t>
            </a:r>
            <a:r>
              <a:rPr lang="de-DE" dirty="0" err="1" smtClean="0"/>
              <a:t>Reaction</a:t>
            </a:r>
            <a:r>
              <a:rPr lang="de-DE" dirty="0" smtClean="0"/>
              <a:t> (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marked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2" name="Freihandform 1"/>
          <p:cNvSpPr/>
          <p:nvPr/>
        </p:nvSpPr>
        <p:spPr>
          <a:xfrm>
            <a:off x="919027" y="181155"/>
            <a:ext cx="1276709" cy="465826"/>
          </a:xfrm>
          <a:custGeom>
            <a:avLst/>
            <a:gdLst>
              <a:gd name="connsiteX0" fmla="*/ 112143 w 1276709"/>
              <a:gd name="connsiteY0" fmla="*/ 215660 h 465826"/>
              <a:gd name="connsiteX1" fmla="*/ 0 w 1276709"/>
              <a:gd name="connsiteY1" fmla="*/ 362309 h 465826"/>
              <a:gd name="connsiteX2" fmla="*/ 301924 w 1276709"/>
              <a:gd name="connsiteY2" fmla="*/ 439947 h 465826"/>
              <a:gd name="connsiteX3" fmla="*/ 810883 w 1276709"/>
              <a:gd name="connsiteY3" fmla="*/ 465826 h 465826"/>
              <a:gd name="connsiteX4" fmla="*/ 1147313 w 1276709"/>
              <a:gd name="connsiteY4" fmla="*/ 336430 h 465826"/>
              <a:gd name="connsiteX5" fmla="*/ 1276709 w 1276709"/>
              <a:gd name="connsiteY5" fmla="*/ 172528 h 465826"/>
              <a:gd name="connsiteX6" fmla="*/ 1173192 w 1276709"/>
              <a:gd name="connsiteY6" fmla="*/ 0 h 465826"/>
              <a:gd name="connsiteX7" fmla="*/ 992037 w 1276709"/>
              <a:gd name="connsiteY7" fmla="*/ 69011 h 465826"/>
              <a:gd name="connsiteX8" fmla="*/ 672860 w 1276709"/>
              <a:gd name="connsiteY8" fmla="*/ 232913 h 465826"/>
              <a:gd name="connsiteX9" fmla="*/ 431320 w 1276709"/>
              <a:gd name="connsiteY9" fmla="*/ 232913 h 465826"/>
              <a:gd name="connsiteX10" fmla="*/ 112143 w 1276709"/>
              <a:gd name="connsiteY10" fmla="*/ 215660 h 46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76709" h="465826">
                <a:moveTo>
                  <a:pt x="112143" y="215660"/>
                </a:moveTo>
                <a:lnTo>
                  <a:pt x="0" y="362309"/>
                </a:lnTo>
                <a:lnTo>
                  <a:pt x="301924" y="439947"/>
                </a:lnTo>
                <a:lnTo>
                  <a:pt x="810883" y="465826"/>
                </a:lnTo>
                <a:lnTo>
                  <a:pt x="1147313" y="336430"/>
                </a:lnTo>
                <a:lnTo>
                  <a:pt x="1276709" y="172528"/>
                </a:lnTo>
                <a:lnTo>
                  <a:pt x="1173192" y="0"/>
                </a:lnTo>
                <a:lnTo>
                  <a:pt x="992037" y="69011"/>
                </a:lnTo>
                <a:lnTo>
                  <a:pt x="672860" y="232913"/>
                </a:lnTo>
                <a:lnTo>
                  <a:pt x="431320" y="232913"/>
                </a:lnTo>
                <a:lnTo>
                  <a:pt x="112143" y="215660"/>
                </a:lnTo>
                <a:close/>
              </a:path>
            </a:pathLst>
          </a:cu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2339752" y="774000"/>
            <a:ext cx="1872208" cy="438510"/>
          </a:xfrm>
          <a:prstGeom prst="ellipse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1532351" y="5252677"/>
            <a:ext cx="486000" cy="282773"/>
          </a:xfrm>
          <a:prstGeom prst="ellipse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53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ruppieren 335"/>
          <p:cNvGrpSpPr/>
          <p:nvPr/>
        </p:nvGrpSpPr>
        <p:grpSpPr>
          <a:xfrm>
            <a:off x="183584" y="1772816"/>
            <a:ext cx="4532432" cy="5040560"/>
            <a:chOff x="183584" y="1556792"/>
            <a:chExt cx="4532432" cy="5040560"/>
          </a:xfrm>
        </p:grpSpPr>
        <p:sp>
          <p:nvSpPr>
            <p:cNvPr id="5" name="Rounded Rectangle 201"/>
            <p:cNvSpPr/>
            <p:nvPr/>
          </p:nvSpPr>
          <p:spPr>
            <a:xfrm>
              <a:off x="183585" y="1556792"/>
              <a:ext cx="1872000" cy="396000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1. </a:t>
              </a:r>
              <a:r>
                <a:rPr lang="en-US" sz="800" dirty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Do any heteroatoms (or linear chains of heteroatoms) form part of a ring?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7" name="Rounded Rectangle 203"/>
            <p:cNvSpPr/>
            <p:nvPr/>
          </p:nvSpPr>
          <p:spPr>
            <a:xfrm>
              <a:off x="183585" y="3680984"/>
              <a:ext cx="1872000" cy="409174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3. </a:t>
              </a:r>
              <a:r>
                <a:rPr lang="en-US" sz="800" dirty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Are any of the C-X bonds to this heteroatom broken during the reaction?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8" name="Rounded Rectangle 204"/>
            <p:cNvSpPr/>
            <p:nvPr/>
          </p:nvSpPr>
          <p:spPr>
            <a:xfrm>
              <a:off x="183585" y="4402753"/>
              <a:ext cx="1872000" cy="537620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4. </a:t>
              </a:r>
              <a:r>
                <a:rPr lang="en-US" sz="800" dirty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Out of the C-X bonds to this atom in the starting material, how many remain in the desired product?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9" name="Rounded Rectangle 205"/>
            <p:cNvSpPr/>
            <p:nvPr/>
          </p:nvSpPr>
          <p:spPr>
            <a:xfrm>
              <a:off x="3208690" y="4439508"/>
              <a:ext cx="1440160" cy="464112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5. </a:t>
              </a:r>
              <a:r>
                <a:rPr lang="en-US" sz="800" dirty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Are all of the C-X bonds to this heteroatom broken?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207"/>
            <p:cNvSpPr/>
            <p:nvPr/>
          </p:nvSpPr>
          <p:spPr>
            <a:xfrm>
              <a:off x="183584" y="6238820"/>
              <a:ext cx="3308295" cy="358532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6</a:t>
              </a:r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. </a:t>
              </a:r>
              <a:r>
                <a:rPr lang="en-US" sz="800" dirty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Select all the carbon atoms present in the starting material that are also present in the desired product of the reaction. END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32" name="Straight Arrow Connector 112"/>
            <p:cNvCxnSpPr>
              <a:stCxn id="5" idx="2"/>
              <a:endCxn id="123" idx="0"/>
            </p:cNvCxnSpPr>
            <p:nvPr/>
          </p:nvCxnSpPr>
          <p:spPr>
            <a:xfrm>
              <a:off x="1119585" y="1952792"/>
              <a:ext cx="0" cy="59629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115"/>
            <p:cNvSpPr/>
            <p:nvPr/>
          </p:nvSpPr>
          <p:spPr>
            <a:xfrm>
              <a:off x="1859867" y="2126069"/>
              <a:ext cx="1574491" cy="234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Select these atoms. Go to 2.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34" name="Straight Arrow Connector 117"/>
            <p:cNvCxnSpPr>
              <a:stCxn id="5" idx="3"/>
              <a:endCxn id="33" idx="0"/>
            </p:cNvCxnSpPr>
            <p:nvPr/>
          </p:nvCxnSpPr>
          <p:spPr>
            <a:xfrm>
              <a:off x="2055585" y="1754792"/>
              <a:ext cx="591528" cy="371277"/>
            </a:xfrm>
            <a:prstGeom prst="bentConnector2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121"/>
            <p:cNvCxnSpPr>
              <a:stCxn id="7" idx="3"/>
              <a:endCxn id="183" idx="2"/>
            </p:cNvCxnSpPr>
            <p:nvPr/>
          </p:nvCxnSpPr>
          <p:spPr>
            <a:xfrm flipV="1">
              <a:off x="2055585" y="3482936"/>
              <a:ext cx="591528" cy="402635"/>
            </a:xfrm>
            <a:prstGeom prst="bentConnector2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124"/>
            <p:cNvCxnSpPr>
              <a:stCxn id="123" idx="3"/>
              <a:endCxn id="40" idx="1"/>
            </p:cNvCxnSpPr>
            <p:nvPr/>
          </p:nvCxnSpPr>
          <p:spPr>
            <a:xfrm>
              <a:off x="2055585" y="2816890"/>
              <a:ext cx="940378" cy="0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127"/>
            <p:cNvCxnSpPr>
              <a:stCxn id="183" idx="0"/>
            </p:cNvCxnSpPr>
            <p:nvPr/>
          </p:nvCxnSpPr>
          <p:spPr>
            <a:xfrm rot="16200000" flipV="1">
              <a:off x="2214082" y="2815905"/>
              <a:ext cx="274535" cy="591528"/>
            </a:xfrm>
            <a:prstGeom prst="bentConnector2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135"/>
            <p:cNvCxnSpPr>
              <a:stCxn id="33" idx="2"/>
            </p:cNvCxnSpPr>
            <p:nvPr/>
          </p:nvCxnSpPr>
          <p:spPr>
            <a:xfrm rot="5400000">
              <a:off x="2201694" y="2213960"/>
              <a:ext cx="299310" cy="591528"/>
            </a:xfrm>
            <a:prstGeom prst="bentConnector2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137"/>
            <p:cNvSpPr/>
            <p:nvPr/>
          </p:nvSpPr>
          <p:spPr>
            <a:xfrm>
              <a:off x="2995963" y="2659379"/>
              <a:ext cx="1702800" cy="3150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Select all the C atoms in the starting material. </a:t>
              </a:r>
              <a:r>
                <a:rPr lang="en-US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END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41" name="Straight Arrow Connector 141"/>
            <p:cNvCxnSpPr>
              <a:stCxn id="123" idx="2"/>
              <a:endCxn id="7" idx="0"/>
            </p:cNvCxnSpPr>
            <p:nvPr/>
          </p:nvCxnSpPr>
          <p:spPr>
            <a:xfrm>
              <a:off x="1119585" y="3084696"/>
              <a:ext cx="0" cy="596288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147"/>
            <p:cNvSpPr/>
            <p:nvPr/>
          </p:nvSpPr>
          <p:spPr>
            <a:xfrm>
              <a:off x="2338623" y="4545563"/>
              <a:ext cx="616978" cy="25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None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44" name="Straight Arrow Connector 149"/>
            <p:cNvCxnSpPr>
              <a:stCxn id="8" idx="3"/>
              <a:endCxn id="43" idx="1"/>
            </p:cNvCxnSpPr>
            <p:nvPr/>
          </p:nvCxnSpPr>
          <p:spPr>
            <a:xfrm>
              <a:off x="2055585" y="4671563"/>
              <a:ext cx="283038" cy="0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152"/>
            <p:cNvCxnSpPr>
              <a:stCxn id="43" idx="3"/>
              <a:endCxn id="9" idx="1"/>
            </p:cNvCxnSpPr>
            <p:nvPr/>
          </p:nvCxnSpPr>
          <p:spPr>
            <a:xfrm>
              <a:off x="2955601" y="4671563"/>
              <a:ext cx="253089" cy="1"/>
            </a:xfrm>
            <a:prstGeom prst="straightConnector1">
              <a:avLst/>
            </a:prstGeom>
            <a:ln w="38100">
              <a:solidFill>
                <a:srgbClr val="C8102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164"/>
            <p:cNvCxnSpPr>
              <a:stCxn id="7" idx="2"/>
              <a:endCxn id="8" idx="0"/>
            </p:cNvCxnSpPr>
            <p:nvPr/>
          </p:nvCxnSpPr>
          <p:spPr>
            <a:xfrm>
              <a:off x="1119585" y="4090158"/>
              <a:ext cx="0" cy="312595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ounded Rectangle 202"/>
            <p:cNvSpPr/>
            <p:nvPr/>
          </p:nvSpPr>
          <p:spPr>
            <a:xfrm>
              <a:off x="183585" y="2549083"/>
              <a:ext cx="1872000" cy="535613"/>
            </a:xfrm>
            <a:prstGeom prst="roundRect">
              <a:avLst/>
            </a:prstGeom>
            <a:solidFill>
              <a:srgbClr val="EEDC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 anchorCtr="0">
              <a:noAutofit/>
            </a:bodyPr>
            <a:lstStyle/>
            <a:p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2. </a:t>
              </a:r>
              <a:r>
                <a:rPr lang="en-US" sz="800" dirty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Are any unselected heteroatoms (or linear chains of heteroatoms) connected to two or more C atoms?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183" name="Rounded Rectangle 115"/>
            <p:cNvSpPr/>
            <p:nvPr/>
          </p:nvSpPr>
          <p:spPr>
            <a:xfrm>
              <a:off x="1859867" y="3248936"/>
              <a:ext cx="1574491" cy="234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Select these atoms. Go to 2.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81" name="Straight Arrow Connector 314"/>
            <p:cNvCxnSpPr>
              <a:stCxn id="8" idx="2"/>
              <a:endCxn id="82" idx="0"/>
            </p:cNvCxnSpPr>
            <p:nvPr/>
          </p:nvCxnSpPr>
          <p:spPr>
            <a:xfrm rot="5400000">
              <a:off x="473299" y="4975063"/>
              <a:ext cx="680976" cy="611597"/>
            </a:xfrm>
            <a:prstGeom prst="bentConnector3">
              <a:avLst>
                <a:gd name="adj1" fmla="val 46200"/>
              </a:avLst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ounded Rectangle 317"/>
            <p:cNvSpPr/>
            <p:nvPr/>
          </p:nvSpPr>
          <p:spPr>
            <a:xfrm>
              <a:off x="183585" y="5621349"/>
              <a:ext cx="648805" cy="1959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One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sp>
          <p:nvSpPr>
            <p:cNvPr id="235" name="Rounded Rectangle 317"/>
            <p:cNvSpPr/>
            <p:nvPr/>
          </p:nvSpPr>
          <p:spPr>
            <a:xfrm>
              <a:off x="1099732" y="5572040"/>
              <a:ext cx="1476000" cy="3530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GB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Two or more. </a:t>
              </a:r>
              <a:r>
                <a:rPr lang="en-US" sz="800" dirty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Select these atoms. Go to </a:t>
              </a:r>
              <a:r>
                <a:rPr lang="en-US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6.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239" name="Straight Arrow Connector 314"/>
            <p:cNvCxnSpPr>
              <a:stCxn id="8" idx="2"/>
              <a:endCxn id="235" idx="0"/>
            </p:cNvCxnSpPr>
            <p:nvPr/>
          </p:nvCxnSpPr>
          <p:spPr>
            <a:xfrm rot="16200000" flipH="1">
              <a:off x="1162825" y="4897132"/>
              <a:ext cx="631667" cy="718147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141"/>
            <p:cNvCxnSpPr>
              <a:stCxn id="82" idx="2"/>
              <a:endCxn id="11" idx="0"/>
            </p:cNvCxnSpPr>
            <p:nvPr/>
          </p:nvCxnSpPr>
          <p:spPr>
            <a:xfrm>
              <a:off x="507988" y="5817254"/>
              <a:ext cx="1329744" cy="421566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141"/>
            <p:cNvCxnSpPr>
              <a:stCxn id="235" idx="2"/>
              <a:endCxn id="11" idx="0"/>
            </p:cNvCxnSpPr>
            <p:nvPr/>
          </p:nvCxnSpPr>
          <p:spPr>
            <a:xfrm>
              <a:off x="1837732" y="5925110"/>
              <a:ext cx="0" cy="313710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112"/>
            <p:cNvCxnSpPr>
              <a:stCxn id="9" idx="3"/>
              <a:endCxn id="11" idx="3"/>
            </p:cNvCxnSpPr>
            <p:nvPr/>
          </p:nvCxnSpPr>
          <p:spPr>
            <a:xfrm flipH="1">
              <a:off x="3491879" y="4671564"/>
              <a:ext cx="1156971" cy="1746522"/>
            </a:xfrm>
            <a:prstGeom prst="bentConnector3">
              <a:avLst>
                <a:gd name="adj1" fmla="val -19758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141"/>
            <p:cNvCxnSpPr>
              <a:stCxn id="9" idx="2"/>
              <a:endCxn id="295" idx="0"/>
            </p:cNvCxnSpPr>
            <p:nvPr/>
          </p:nvCxnSpPr>
          <p:spPr>
            <a:xfrm>
              <a:off x="3928770" y="4903620"/>
              <a:ext cx="1" cy="679634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Rounded Rectangle 115"/>
            <p:cNvSpPr/>
            <p:nvPr/>
          </p:nvSpPr>
          <p:spPr>
            <a:xfrm>
              <a:off x="3141525" y="5583254"/>
              <a:ext cx="1574491" cy="234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Select these atoms. Go to </a:t>
              </a:r>
              <a:r>
                <a:rPr lang="en-US" sz="800" dirty="0" smtClean="0">
                  <a:solidFill>
                    <a:schemeClr val="tx1"/>
                  </a:solidFill>
                  <a:latin typeface="Bree Serif"/>
                  <a:cs typeface="Arial" panose="020B0604020202020204" pitchFamily="34" charset="0"/>
                </a:rPr>
                <a:t>6.</a:t>
              </a:r>
              <a:endParaRPr lang="en-GB" sz="8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endParaRPr>
            </a:p>
          </p:txBody>
        </p:sp>
        <p:cxnSp>
          <p:nvCxnSpPr>
            <p:cNvPr id="300" name="Straight Arrow Connector 141"/>
            <p:cNvCxnSpPr>
              <a:stCxn id="295" idx="2"/>
              <a:endCxn id="11" idx="0"/>
            </p:cNvCxnSpPr>
            <p:nvPr/>
          </p:nvCxnSpPr>
          <p:spPr>
            <a:xfrm flipH="1">
              <a:off x="1837732" y="5817254"/>
              <a:ext cx="2091039" cy="421566"/>
            </a:xfrm>
            <a:prstGeom prst="straightConnector1">
              <a:avLst/>
            </a:prstGeom>
            <a:ln w="38100">
              <a:solidFill>
                <a:srgbClr val="97D7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Rounded Rectangle 203"/>
          <p:cNvSpPr/>
          <p:nvPr/>
        </p:nvSpPr>
        <p:spPr>
          <a:xfrm>
            <a:off x="153911" y="44624"/>
            <a:ext cx="4743725" cy="1620000"/>
          </a:xfrm>
          <a:prstGeom prst="roundRect">
            <a:avLst/>
          </a:prstGeom>
          <a:solidFill>
            <a:srgbClr val="EEDC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>
            <a:noAutofit/>
          </a:bodyPr>
          <a:lstStyle/>
          <a:p>
            <a:pPr algn="ctr"/>
            <a:r>
              <a:rPr lang="en-US" sz="1200" b="1" u="sng" dirty="0" smtClean="0">
                <a:solidFill>
                  <a:schemeClr val="tx1"/>
                </a:solidFill>
                <a:latin typeface="Bree Serif"/>
                <a:cs typeface="Arial" panose="020B0604020202020204" pitchFamily="34" charset="0"/>
              </a:rPr>
              <a:t>Notes</a:t>
            </a:r>
            <a:endParaRPr lang="en-US" sz="1200" b="1" u="sng" dirty="0">
              <a:solidFill>
                <a:schemeClr val="tx1"/>
              </a:solidFill>
              <a:latin typeface="Bree Serif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  <a:latin typeface="Bree Serif"/>
                <a:cs typeface="Arial" panose="020B0604020202020204" pitchFamily="34" charset="0"/>
              </a:rPr>
              <a:t>A </a:t>
            </a:r>
            <a:r>
              <a:rPr lang="en-US" sz="10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rPr>
              <a:t>single starting material must always be defined in order for these rules to work</a:t>
            </a:r>
            <a:r>
              <a:rPr lang="en-US" sz="10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rPr>
              <a:t>. In the case of several "equal" reaction partners, take the one that contributes the larger number of atoms to the part of the product of interest.</a:t>
            </a:r>
            <a:endParaRPr lang="en-US" sz="1000" dirty="0" smtClean="0">
              <a:solidFill>
                <a:schemeClr val="tx1"/>
              </a:solidFill>
              <a:latin typeface="Bree Serif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  <a:latin typeface="Bree Serif"/>
                <a:cs typeface="Arial" panose="020B0604020202020204" pitchFamily="34" charset="0"/>
              </a:rPr>
              <a:t>To </a:t>
            </a:r>
            <a:r>
              <a:rPr lang="en-US" sz="10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rPr>
              <a:t>determine the skeleton in the product in cases where it is not obvious, imagine the reaction being run in reverse, and follow the flowchart as usual</a:t>
            </a:r>
            <a:r>
              <a:rPr lang="en-US" sz="1000" dirty="0" smtClean="0">
                <a:solidFill>
                  <a:schemeClr val="tx1"/>
                </a:solidFill>
                <a:latin typeface="Bree Serif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rPr>
              <a:t>Only apply the rules of the scheme to the product if it is difficult to determine the skeleton from the starting material.</a:t>
            </a:r>
            <a:endParaRPr lang="en-US" sz="1000" dirty="0" smtClean="0">
              <a:solidFill>
                <a:schemeClr val="tx1"/>
              </a:solidFill>
              <a:latin typeface="Bree Serif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rPr>
              <a:t>X = heteroatom group </a:t>
            </a:r>
            <a:r>
              <a:rPr lang="en-US" sz="1000" dirty="0" smtClean="0">
                <a:solidFill>
                  <a:schemeClr val="tx1"/>
                </a:solidFill>
                <a:latin typeface="Bree Serif"/>
                <a:cs typeface="Arial" panose="020B0604020202020204" pitchFamily="34" charset="0"/>
              </a:rPr>
              <a:t>(i.e. </a:t>
            </a:r>
            <a:r>
              <a:rPr lang="en-US" sz="10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rPr>
              <a:t>any </a:t>
            </a:r>
            <a:r>
              <a:rPr lang="en-US" sz="1000" dirty="0" smtClean="0">
                <a:solidFill>
                  <a:schemeClr val="tx1"/>
                </a:solidFill>
                <a:latin typeface="Bree Serif"/>
                <a:cs typeface="Arial" panose="020B0604020202020204" pitchFamily="34" charset="0"/>
              </a:rPr>
              <a:t>metalloid or non-metal element </a:t>
            </a:r>
            <a:r>
              <a:rPr lang="en-US" sz="1000" dirty="0">
                <a:solidFill>
                  <a:schemeClr val="tx1"/>
                </a:solidFill>
                <a:latin typeface="Bree Serif"/>
                <a:cs typeface="Arial" panose="020B0604020202020204" pitchFamily="34" charset="0"/>
              </a:rPr>
              <a:t>other than C or H).</a:t>
            </a:r>
            <a:endParaRPr lang="en-GB" sz="1000" dirty="0">
              <a:solidFill>
                <a:schemeClr val="tx1"/>
              </a:solidFill>
              <a:latin typeface="Bree Serif"/>
              <a:cs typeface="Arial" panose="020B0604020202020204" pitchFamily="34" charset="0"/>
            </a:endParaRPr>
          </a:p>
        </p:txBody>
      </p:sp>
      <p:sp>
        <p:nvSpPr>
          <p:cNvPr id="337" name="Titel 336"/>
          <p:cNvSpPr>
            <a:spLocks noGrp="1"/>
          </p:cNvSpPr>
          <p:nvPr>
            <p:ph type="title"/>
          </p:nvPr>
        </p:nvSpPr>
        <p:spPr>
          <a:xfrm>
            <a:off x="507987" y="-1323528"/>
            <a:ext cx="8229600" cy="1143000"/>
          </a:xfrm>
        </p:spPr>
        <p:txBody>
          <a:bodyPr/>
          <a:lstStyle/>
          <a:p>
            <a:r>
              <a:rPr lang="de-DE" dirty="0" err="1" smtClean="0"/>
              <a:t>Flowchart</a:t>
            </a:r>
            <a:r>
              <a:rPr lang="de-DE" dirty="0" smtClean="0"/>
              <a:t> Skeleton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841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1222</Words>
  <Application>Microsoft Office PowerPoint</Application>
  <PresentationFormat>Bildschirmpräsentation (4:3)</PresentationFormat>
  <Paragraphs>132</Paragraphs>
  <Slides>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Flowchart Reaction</vt:lpstr>
      <vt:lpstr>Flowchart Reaction (changes marked)</vt:lpstr>
      <vt:lpstr>Flowchart Skeleton</vt:lpstr>
    </vt:vector>
  </TitlesOfParts>
  <Company>TIB/UB Hannover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Hunold, Johannes</dc:creator>
  <cp:lastModifiedBy>Hunold, Johannes</cp:lastModifiedBy>
  <cp:revision>28</cp:revision>
  <dcterms:created xsi:type="dcterms:W3CDTF">2021-04-29T13:07:52Z</dcterms:created>
  <dcterms:modified xsi:type="dcterms:W3CDTF">2021-06-11T13:01:22Z</dcterms:modified>
</cp:coreProperties>
</file>