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2" r:id="rId3"/>
    <p:sldId id="261" r:id="rId4"/>
    <p:sldId id="257" r:id="rId5"/>
    <p:sldId id="260" r:id="rId6"/>
    <p:sldId id="264" r:id="rId7"/>
    <p:sldId id="263" r:id="rId8"/>
  </p:sldIdLst>
  <p:sldSz cx="9144000" cy="5143500" type="screen16x9"/>
  <p:notesSz cx="6858000" cy="9144000"/>
  <p:embeddedFontLst>
    <p:embeddedFont>
      <p:font typeface="Average" panose="020B0604020202020204" charset="0"/>
      <p:regular r:id="rId10"/>
    </p:embeddedFont>
    <p:embeddedFont>
      <p:font typeface="Montserrat" panose="00000500000000000000" pitchFamily="2" charset="0"/>
      <p:regular r:id="rId11"/>
      <p:bold r:id="rId12"/>
      <p:italic r:id="rId13"/>
      <p:boldItalic r:id="rId14"/>
    </p:embeddedFont>
    <p:embeddedFont>
      <p:font typeface="Montserrat Medium" panose="00000600000000000000" pitchFamily="2" charset="0"/>
      <p:regular r:id="rId15"/>
      <p:bold r:id="rId16"/>
      <p:italic r:id="rId17"/>
      <p:boldItalic r:id="rId18"/>
    </p:embeddedFont>
    <p:embeddedFont>
      <p:font typeface="Montserrat SemiBold" panose="00000700000000000000" pitchFamily="2" charset="0"/>
      <p:regular r:id="rId19"/>
      <p:bold r:id="rId20"/>
      <p:italic r:id="rId21"/>
      <p:boldItalic r:id="rId22"/>
    </p:embeddedFont>
    <p:embeddedFont>
      <p:font typeface="Nunito" pitchFamily="2" charset="0"/>
      <p:regular r:id="rId23"/>
      <p:bold r:id="rId24"/>
      <p:italic r:id="rId25"/>
      <p:boldItalic r:id="rId26"/>
    </p:embeddedFont>
    <p:embeddedFont>
      <p:font typeface="Oswald" panose="00000500000000000000" pitchFamily="2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3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</a:pPr>
            <a:endParaRPr sz="1400"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</a:pPr>
            <a:endParaRPr sz="1400"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</a:pPr>
            <a:endParaRPr sz="1400" b="1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580562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-DE" sz="1400">
                <a:latin typeface="Nunito"/>
                <a:ea typeface="Nunito"/>
                <a:cs typeface="Nunito"/>
                <a:sym typeface="Nunito"/>
              </a:rPr>
              <a:t>The manual and sytstem will be ready in a few weeks for beta testing </a:t>
            </a:r>
            <a:r>
              <a:rPr lang="de-DE" sz="1400">
                <a:solidFill>
                  <a:schemeClr val="accent5"/>
                </a:solidFill>
              </a:rPr>
              <a:t>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ilagođeni izgled 2">
  <p:cSld name="AUTOLAYOUT_2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174200" y="2956500"/>
            <a:ext cx="79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 Medium"/>
              <a:buChar char="●"/>
              <a:defRPr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rgbClr val="7F7F7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ontserrat SemiBold"/>
              <a:buChar char="●"/>
              <a:defRPr sz="1800" b="0" i="0" u="none" strike="noStrike" cap="none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FDI4Culture/cp4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nfdi4culture.github.io/cp4c/" TargetMode="External"/><Relationship Id="rId4" Type="http://schemas.openxmlformats.org/officeDocument/2006/relationships/hyperlink" Target="https://nfdi4culture.github.io/computational-publishing-xsketchbook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mrchristian.github.io/guide-de/" TargetMode="External"/><Relationship Id="rId3" Type="http://schemas.openxmlformats.org/officeDocument/2006/relationships/hyperlink" Target="https://nfdi4culture.github.io/computational-publishing-xsketchbook/" TargetMode="External"/><Relationship Id="rId7" Type="http://schemas.openxmlformats.org/officeDocument/2006/relationships/hyperlink" Target="https://mrchristian.github.io/guide-en/" TargetMode="External"/><Relationship Id="rId12" Type="http://schemas.openxmlformats.org/officeDocument/2006/relationships/hyperlink" Target="https://copim.pubpub.org/pub/computational-publishing/release/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rite.handbuch.io/" TargetMode="External"/><Relationship Id="rId11" Type="http://schemas.openxmlformats.org/officeDocument/2006/relationships/hyperlink" Target="https://copim.pubpub.org/pub/computational-publishing-pilot-partner-communities-introduction/release/2" TargetMode="External"/><Relationship Id="rId5" Type="http://schemas.openxmlformats.org/officeDocument/2006/relationships/hyperlink" Target="https://github.com/NFDI4Culture/ada" TargetMode="External"/><Relationship Id="rId10" Type="http://schemas.openxmlformats.org/officeDocument/2006/relationships/hyperlink" Target="https://tibhannover.github.io/digitale-publikationen-im-kulturbereich-umfrageergebnisse/" TargetMode="External"/><Relationship Id="rId4" Type="http://schemas.openxmlformats.org/officeDocument/2006/relationships/hyperlink" Target="https://nfdi4culture.github.io/cp4c/" TargetMode="External"/><Relationship Id="rId9" Type="http://schemas.openxmlformats.org/officeDocument/2006/relationships/hyperlink" Target="https://tibhannover.github.io/digital-publications-in-culture-survey-result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moji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9316" y="746240"/>
            <a:ext cx="7309068" cy="4361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de-DE" sz="3500" dirty="0">
                <a:solidFill>
                  <a:schemeClr val="accent4"/>
                </a:solidFill>
              </a:rPr>
              <a:t>ADA</a:t>
            </a:r>
            <a:r>
              <a:rPr lang="de-DE" sz="3500" dirty="0"/>
              <a:t> SEMANTIC PUBLISHING PIPELINE</a:t>
            </a:r>
            <a:br>
              <a:rPr lang="de-DE" sz="3500" dirty="0"/>
            </a:br>
            <a:br>
              <a:rPr lang="de-DE" sz="3500" dirty="0"/>
            </a:br>
            <a:br>
              <a:rPr lang="de-DE" sz="3500" dirty="0"/>
            </a:br>
            <a:br>
              <a:rPr lang="de-DE" sz="3500" dirty="0"/>
            </a:br>
            <a:r>
              <a:rPr lang="de-DE" sz="3200" dirty="0">
                <a:solidFill>
                  <a:schemeClr val="accent5"/>
                </a:solidFill>
              </a:rPr>
              <a:t>CONNECTING</a:t>
            </a:r>
            <a:r>
              <a:rPr lang="de-DE" sz="3500" dirty="0">
                <a:solidFill>
                  <a:schemeClr val="accent5"/>
                </a:solidFill>
              </a:rPr>
              <a:t> </a:t>
            </a:r>
            <a:r>
              <a:rPr lang="de-DE" sz="3200" cap="none" dirty="0">
                <a:solidFill>
                  <a:schemeClr val="dk1"/>
                </a:solidFill>
              </a:rPr>
              <a:t>COMPUTATIONAL PUBLISHING FOR COLLECTIONS #CP4C </a:t>
            </a:r>
            <a:r>
              <a:rPr lang="de-DE" sz="3200" cap="none" dirty="0">
                <a:solidFill>
                  <a:schemeClr val="accent4"/>
                </a:solidFill>
              </a:rPr>
              <a:t>– USING QUARTO</a:t>
            </a:r>
            <a:br>
              <a:rPr lang="de-DE" sz="3200" cap="none" dirty="0">
                <a:solidFill>
                  <a:schemeClr val="accent5"/>
                </a:solidFill>
              </a:rPr>
            </a:br>
            <a:endParaRPr sz="3500" dirty="0">
              <a:solidFill>
                <a:schemeClr val="lt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6031" y="1558952"/>
            <a:ext cx="1655672" cy="1655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645900" y="22350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dirty="0">
                <a:solidFill>
                  <a:schemeClr val="accent5"/>
                </a:solidFill>
              </a:rPr>
              <a:t>DEMO &amp; </a:t>
            </a:r>
            <a:r>
              <a:rPr lang="en-GB" dirty="0">
                <a:solidFill>
                  <a:schemeClr val="accent4"/>
                </a:solidFill>
              </a:rPr>
              <a:t>RUNNING QUARTO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10C84-E204-A162-C3CF-E12EC6E3BA80}"/>
              </a:ext>
            </a:extLst>
          </p:cNvPr>
          <p:cNvSpPr txBox="1"/>
          <p:nvPr/>
        </p:nvSpPr>
        <p:spPr>
          <a:xfrm>
            <a:off x="2254469" y="3114846"/>
            <a:ext cx="44301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 err="1">
                <a:solidFill>
                  <a:schemeClr val="tx1"/>
                </a:solidFill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You</a:t>
            </a:r>
            <a:r>
              <a:rPr lang="de-DE" sz="2400" dirty="0">
                <a:solidFill>
                  <a:schemeClr val="tx1"/>
                </a:solidFill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can</a:t>
            </a:r>
            <a:r>
              <a:rPr lang="de-DE" sz="2400" dirty="0">
                <a:solidFill>
                  <a:schemeClr val="tx1"/>
                </a:solidFill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Oswald" panose="00000500000000000000" pitchFamily="2" charset="0"/>
                <a:ea typeface="Montserrat"/>
                <a:cs typeface="Montserrat"/>
                <a:sym typeface="Montserrat"/>
                <a:hlinkClick r:id="rId3"/>
              </a:rPr>
              <a:t>fork</a:t>
            </a:r>
            <a:r>
              <a:rPr lang="de-DE" sz="2400" dirty="0">
                <a:solidFill>
                  <a:schemeClr val="tx1"/>
                </a:solidFill>
                <a:latin typeface="Oswald" panose="00000500000000000000" pitchFamily="2" charset="0"/>
                <a:ea typeface="Montserrat"/>
                <a:cs typeface="Montserrat"/>
                <a:sym typeface="Montserrat"/>
                <a:hlinkClick r:id="rId3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Oswald" panose="00000500000000000000" pitchFamily="2" charset="0"/>
                <a:ea typeface="Montserrat"/>
                <a:cs typeface="Montserrat"/>
                <a:sym typeface="Montserrat"/>
                <a:hlinkClick r:id="rId3"/>
              </a:rPr>
              <a:t>the</a:t>
            </a:r>
            <a:r>
              <a:rPr lang="de-DE" sz="2400" dirty="0">
                <a:solidFill>
                  <a:schemeClr val="tx1"/>
                </a:solidFill>
                <a:latin typeface="Oswald" panose="00000500000000000000" pitchFamily="2" charset="0"/>
                <a:ea typeface="Montserrat"/>
                <a:cs typeface="Montserrat"/>
                <a:sym typeface="Montserrat"/>
                <a:hlinkClick r:id="rId3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Oswald" panose="00000500000000000000" pitchFamily="2" charset="0"/>
                <a:ea typeface="Montserrat"/>
                <a:cs typeface="Montserrat"/>
                <a:sym typeface="Montserrat"/>
                <a:hlinkClick r:id="rId3"/>
              </a:rPr>
              <a:t>repo</a:t>
            </a:r>
            <a:r>
              <a:rPr lang="de-DE" sz="2400" dirty="0">
                <a:solidFill>
                  <a:schemeClr val="tx1"/>
                </a:solidFill>
                <a:latin typeface="Oswald" panose="00000500000000000000" pitchFamily="2" charset="0"/>
                <a:ea typeface="Montserrat"/>
                <a:cs typeface="Montserrat"/>
                <a:sym typeface="Montserrat"/>
                <a:hlinkClick r:id="rId3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Oswald" panose="00000500000000000000" pitchFamily="2" charset="0"/>
                <a:ea typeface="Montserrat"/>
                <a:cs typeface="Montserrat"/>
                <a:sym typeface="Montserrat"/>
                <a:hlinkClick r:id="rId3"/>
              </a:rPr>
              <a:t>here</a:t>
            </a:r>
            <a:r>
              <a:rPr lang="de-DE" sz="2400" dirty="0">
                <a:solidFill>
                  <a:schemeClr val="tx1"/>
                </a:solidFill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, and </a:t>
            </a:r>
            <a:r>
              <a:rPr lang="de-DE" sz="2400" dirty="0" err="1">
                <a:solidFill>
                  <a:schemeClr val="tx1"/>
                </a:solidFill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there</a:t>
            </a:r>
            <a:r>
              <a:rPr lang="de-DE" sz="2400" dirty="0">
                <a:solidFill>
                  <a:schemeClr val="tx1"/>
                </a:solidFill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are</a:t>
            </a:r>
            <a:r>
              <a:rPr lang="de-DE" sz="2400" dirty="0">
                <a:solidFill>
                  <a:schemeClr val="tx1"/>
                </a:solidFill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instructions</a:t>
            </a:r>
            <a:r>
              <a:rPr lang="de-DE" sz="2400" dirty="0">
                <a:solidFill>
                  <a:schemeClr val="tx1"/>
                </a:solidFill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 on </a:t>
            </a:r>
            <a:r>
              <a:rPr lang="de-DE" sz="2400" dirty="0" err="1">
                <a:solidFill>
                  <a:schemeClr val="tx1"/>
                </a:solidFill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the</a:t>
            </a:r>
            <a:r>
              <a:rPr lang="de-DE" sz="2400" dirty="0">
                <a:solidFill>
                  <a:schemeClr val="tx1"/>
                </a:solidFill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repo</a:t>
            </a:r>
            <a:r>
              <a:rPr lang="de-DE" sz="2400" dirty="0">
                <a:solidFill>
                  <a:schemeClr val="tx1"/>
                </a:solidFill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to</a:t>
            </a:r>
            <a:r>
              <a:rPr lang="de-DE" sz="2400" dirty="0">
                <a:solidFill>
                  <a:schemeClr val="tx1"/>
                </a:solidFill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install</a:t>
            </a:r>
            <a:r>
              <a:rPr lang="de-DE" sz="2400" dirty="0">
                <a:solidFill>
                  <a:schemeClr val="tx1"/>
                </a:solidFill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 and </a:t>
            </a:r>
            <a:r>
              <a:rPr lang="de-DE" sz="2400" dirty="0" err="1">
                <a:solidFill>
                  <a:schemeClr val="tx1"/>
                </a:solidFill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make</a:t>
            </a:r>
            <a:r>
              <a:rPr lang="de-DE" sz="2400" dirty="0">
                <a:solidFill>
                  <a:schemeClr val="tx1"/>
                </a:solidFill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 a </a:t>
            </a:r>
            <a:r>
              <a:rPr lang="de-DE" sz="2400" dirty="0" err="1">
                <a:solidFill>
                  <a:schemeClr val="tx1"/>
                </a:solidFill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book</a:t>
            </a:r>
            <a:r>
              <a:rPr lang="de-DE" sz="2400" dirty="0">
                <a:solidFill>
                  <a:schemeClr val="tx1"/>
                </a:solidFill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, </a:t>
            </a:r>
            <a:r>
              <a:rPr lang="de-DE" sz="2400" dirty="0" err="1">
                <a:solidFill>
                  <a:schemeClr val="tx1"/>
                </a:solidFill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as</a:t>
            </a:r>
            <a:r>
              <a:rPr lang="de-DE" sz="2400" dirty="0">
                <a:solidFill>
                  <a:schemeClr val="tx1"/>
                </a:solidFill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well</a:t>
            </a:r>
            <a:r>
              <a:rPr lang="de-DE" sz="2400" dirty="0">
                <a:solidFill>
                  <a:schemeClr val="tx1"/>
                </a:solidFill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as</a:t>
            </a:r>
            <a:r>
              <a:rPr lang="de-DE" sz="2400" dirty="0">
                <a:solidFill>
                  <a:schemeClr val="tx1"/>
                </a:solidFill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 a </a:t>
            </a:r>
            <a:r>
              <a:rPr lang="de-DE" sz="2400" dirty="0" err="1">
                <a:solidFill>
                  <a:schemeClr val="tx1"/>
                </a:solidFill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for</a:t>
            </a:r>
            <a:r>
              <a:rPr lang="de-DE" sz="2400" dirty="0">
                <a:solidFill>
                  <a:schemeClr val="tx1"/>
                </a:solidFill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 a Docker </a:t>
            </a:r>
            <a:r>
              <a:rPr lang="de-DE" sz="2400" dirty="0" err="1">
                <a:solidFill>
                  <a:schemeClr val="tx1"/>
                </a:solidFill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container</a:t>
            </a:r>
            <a:r>
              <a:rPr lang="de-DE" sz="2400" dirty="0">
                <a:solidFill>
                  <a:schemeClr val="tx1"/>
                </a:solidFill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.</a:t>
            </a:r>
            <a:endParaRPr lang="en-DE" sz="2400" dirty="0">
              <a:solidFill>
                <a:schemeClr val="tx1"/>
              </a:solidFill>
              <a:latin typeface="Oswald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14EA1-ED9C-0C4D-4991-7F9D4159BAA1}"/>
              </a:ext>
            </a:extLst>
          </p:cNvPr>
          <p:cNvSpPr txBox="1"/>
          <p:nvPr/>
        </p:nvSpPr>
        <p:spPr>
          <a:xfrm>
            <a:off x="745991" y="1240219"/>
            <a:ext cx="7652018" cy="1133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Montserrat" panose="00000500000000000000" pitchFamily="2" charset="0"/>
              <a:buChar char="→"/>
            </a:pPr>
            <a:r>
              <a:rPr lang="en-GB" sz="2400" dirty="0">
                <a:solidFill>
                  <a:schemeClr val="tx1"/>
                </a:solidFill>
                <a:latin typeface="Oswald" panose="00000500000000000000" pitchFamily="2" charset="0"/>
              </a:rPr>
              <a:t>Open Notebook – </a:t>
            </a:r>
            <a:r>
              <a:rPr lang="en-GB" sz="2400" dirty="0" err="1">
                <a:solidFill>
                  <a:schemeClr val="tx1"/>
                </a:solidFill>
                <a:latin typeface="Oswald" panose="00000500000000000000" pitchFamily="2" charset="0"/>
                <a:hlinkClick r:id="rId4"/>
              </a:rPr>
              <a:t>xSketchbook</a:t>
            </a:r>
            <a:r>
              <a:rPr lang="en-GB" sz="2400" dirty="0">
                <a:solidFill>
                  <a:schemeClr val="tx1"/>
                </a:solidFill>
                <a:latin typeface="Oswald" panose="00000500000000000000" pitchFamily="2" charset="0"/>
                <a:hlinkClick r:id="rId4"/>
              </a:rPr>
              <a:t>: Computational Publishing</a:t>
            </a:r>
            <a:endParaRPr lang="en-GB" sz="2400" dirty="0">
              <a:solidFill>
                <a:schemeClr val="tx1"/>
              </a:solidFill>
              <a:latin typeface="Oswald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Montserrat" panose="00000500000000000000" pitchFamily="2" charset="0"/>
              <a:buChar char="→"/>
            </a:pPr>
            <a:r>
              <a:rPr lang="en-GB" sz="2400" dirty="0">
                <a:solidFill>
                  <a:schemeClr val="tx1"/>
                </a:solidFill>
                <a:latin typeface="Oswald" panose="00000500000000000000" pitchFamily="2" charset="0"/>
              </a:rPr>
              <a:t>Computational Publishing for Archives (Quarto) – </a:t>
            </a:r>
            <a:r>
              <a:rPr lang="en-GB" sz="2400" dirty="0">
                <a:solidFill>
                  <a:schemeClr val="tx1"/>
                </a:solidFill>
                <a:latin typeface="Oswald" panose="00000500000000000000" pitchFamily="2" charset="0"/>
                <a:hlinkClick r:id="rId5"/>
              </a:rPr>
              <a:t>GH Page Demo</a:t>
            </a:r>
            <a:endParaRPr lang="en-GB" sz="2400" dirty="0">
              <a:solidFill>
                <a:schemeClr val="tx1"/>
              </a:solidFill>
              <a:latin typeface="Oswald" panose="000005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645900" y="22350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de-DE" dirty="0">
                <a:solidFill>
                  <a:schemeClr val="accent4"/>
                </a:solidFill>
              </a:rPr>
              <a:t>GOALS</a:t>
            </a:r>
            <a:r>
              <a:rPr lang="de-DE" dirty="0"/>
              <a:t> FOR WORK PACKAGE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1029999" y="1781609"/>
            <a:ext cx="7619999" cy="26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2200" dirty="0"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Evaluate and select a platform</a:t>
            </a:r>
            <a:br>
              <a:rPr lang="en-GB" sz="2200" dirty="0">
                <a:latin typeface="Oswald" panose="00000500000000000000" pitchFamily="2" charset="0"/>
                <a:ea typeface="Montserrat"/>
                <a:cs typeface="Montserrat"/>
                <a:sym typeface="Montserrat"/>
              </a:rPr>
            </a:br>
            <a:r>
              <a:rPr lang="en-GB" sz="2200" dirty="0"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Test digital objects (LOD sources and media), and queries</a:t>
            </a:r>
            <a:br>
              <a:rPr lang="en-GB" sz="2200" dirty="0">
                <a:latin typeface="Oswald" panose="00000500000000000000" pitchFamily="2" charset="0"/>
                <a:ea typeface="Montserrat"/>
                <a:cs typeface="Montserrat"/>
                <a:sym typeface="Montserrat"/>
              </a:rPr>
            </a:br>
            <a:r>
              <a:rPr lang="en-GB" sz="2200" dirty="0"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Product PoC publication demo</a:t>
            </a:r>
            <a:endParaRPr sz="2200" dirty="0">
              <a:latin typeface="Oswald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2200" dirty="0"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Workshop with NFDI4C collection scholars</a:t>
            </a:r>
            <a:endParaRPr sz="2200" dirty="0">
              <a:latin typeface="Oswald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de-DE" sz="2200" dirty="0"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COPIM </a:t>
            </a:r>
            <a:r>
              <a:rPr lang="de-DE" sz="2200" dirty="0" err="1"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conference</a:t>
            </a:r>
            <a:r>
              <a:rPr lang="de-DE" sz="2200" dirty="0"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  <a:r>
              <a:rPr lang="de-DE" sz="2200" dirty="0" err="1"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workshop</a:t>
            </a:r>
            <a:r>
              <a:rPr lang="de-DE" sz="2200" dirty="0"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 Feb 23</a:t>
            </a:r>
            <a:endParaRPr sz="2200" dirty="0">
              <a:latin typeface="Oswald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de-DE" sz="2200" dirty="0" err="1"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Make</a:t>
            </a:r>
            <a:r>
              <a:rPr lang="de-DE" sz="2200" dirty="0"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 plan </a:t>
            </a:r>
            <a:r>
              <a:rPr lang="de-DE" sz="2200" dirty="0" err="1"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for</a:t>
            </a:r>
            <a:r>
              <a:rPr lang="de-DE" sz="2200" dirty="0"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 ADA </a:t>
            </a:r>
            <a:r>
              <a:rPr lang="de-DE" sz="2200" dirty="0" err="1">
                <a:latin typeface="Oswald" panose="00000500000000000000" pitchFamily="2" charset="0"/>
                <a:ea typeface="Montserrat"/>
                <a:cs typeface="Montserrat"/>
                <a:sym typeface="Montserrat"/>
              </a:rPr>
              <a:t>integration</a:t>
            </a:r>
            <a:endParaRPr sz="2200" dirty="0">
              <a:solidFill>
                <a:schemeClr val="accent5"/>
              </a:solidFill>
              <a:latin typeface="Oswald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1956" y="2065811"/>
            <a:ext cx="525690" cy="525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1542" y="4070476"/>
            <a:ext cx="486518" cy="486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21542" y="2581730"/>
            <a:ext cx="486518" cy="486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92290" y="3535224"/>
            <a:ext cx="545022" cy="545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04;p19">
            <a:extLst>
              <a:ext uri="{FF2B5EF4-FFF2-40B4-BE49-F238E27FC236}">
                <a16:creationId xmlns:a16="http://schemas.microsoft.com/office/drawing/2014/main" id="{9308CA32-ABFE-898A-5E4B-87B3C4FF34A0}"/>
              </a:ext>
            </a:extLst>
          </p:cNvPr>
          <p:cNvPicPr preferRelativeResize="0"/>
          <p:nvPr/>
        </p:nvPicPr>
        <p:blipFill>
          <a:blip r:embed="rId7"/>
          <a:srcRect/>
          <a:stretch/>
        </p:blipFill>
        <p:spPr>
          <a:xfrm>
            <a:off x="7311032" y="1589064"/>
            <a:ext cx="486518" cy="486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04;p19">
            <a:extLst>
              <a:ext uri="{FF2B5EF4-FFF2-40B4-BE49-F238E27FC236}">
                <a16:creationId xmlns:a16="http://schemas.microsoft.com/office/drawing/2014/main" id="{EA996FDB-9D91-27CB-250E-4E07A7E03006}"/>
              </a:ext>
            </a:extLst>
          </p:cNvPr>
          <p:cNvPicPr preferRelativeResize="0"/>
          <p:nvPr/>
        </p:nvPicPr>
        <p:blipFill>
          <a:blip r:embed="rId8"/>
          <a:srcRect/>
          <a:stretch/>
        </p:blipFill>
        <p:spPr>
          <a:xfrm>
            <a:off x="7321542" y="3058477"/>
            <a:ext cx="486518" cy="486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20414" y="267494"/>
            <a:ext cx="8250620" cy="4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de-DE" dirty="0">
                <a:solidFill>
                  <a:schemeClr val="dk2"/>
                </a:solidFill>
              </a:rPr>
              <a:t>OUR QUESTIONS</a:t>
            </a:r>
            <a:r>
              <a:rPr lang="de-DE" dirty="0">
                <a:solidFill>
                  <a:schemeClr val="accent4"/>
                </a:solidFill>
              </a:rPr>
              <a:t>?</a:t>
            </a:r>
            <a:br>
              <a:rPr lang="de-DE" dirty="0">
                <a:solidFill>
                  <a:schemeClr val="accent4"/>
                </a:solidFill>
              </a:rPr>
            </a:br>
            <a:br>
              <a:rPr lang="de-DE" dirty="0">
                <a:solidFill>
                  <a:schemeClr val="dk2"/>
                </a:solidFill>
              </a:rPr>
            </a:br>
            <a:r>
              <a:rPr lang="de-DE" dirty="0">
                <a:solidFill>
                  <a:schemeClr val="dk2"/>
                </a:solidFill>
              </a:rPr>
              <a:t>Do </a:t>
            </a:r>
            <a:r>
              <a:rPr lang="de-DE" dirty="0" err="1">
                <a:solidFill>
                  <a:schemeClr val="dk2"/>
                </a:solidFill>
              </a:rPr>
              <a:t>we</a:t>
            </a:r>
            <a:r>
              <a:rPr lang="de-DE" dirty="0">
                <a:solidFill>
                  <a:schemeClr val="dk2"/>
                </a:solidFill>
              </a:rPr>
              <a:t> </a:t>
            </a:r>
            <a:r>
              <a:rPr lang="de-DE" dirty="0" err="1">
                <a:solidFill>
                  <a:schemeClr val="dk2"/>
                </a:solidFill>
              </a:rPr>
              <a:t>satisfy</a:t>
            </a:r>
            <a:r>
              <a:rPr lang="de-DE" dirty="0">
                <a:solidFill>
                  <a:schemeClr val="dk2"/>
                </a:solidFill>
              </a:rPr>
              <a:t> </a:t>
            </a:r>
            <a:r>
              <a:rPr lang="de-DE" dirty="0" err="1">
                <a:solidFill>
                  <a:schemeClr val="dk2"/>
                </a:solidFill>
              </a:rPr>
              <a:t>publishers</a:t>
            </a:r>
            <a:r>
              <a:rPr lang="de-DE" dirty="0">
                <a:solidFill>
                  <a:schemeClr val="dk2"/>
                </a:solidFill>
              </a:rPr>
              <a:t> </a:t>
            </a:r>
            <a:r>
              <a:rPr lang="de-DE" dirty="0" err="1">
                <a:solidFill>
                  <a:schemeClr val="dk2"/>
                </a:solidFill>
              </a:rPr>
              <a:t>needs</a:t>
            </a:r>
            <a:r>
              <a:rPr lang="de-DE" dirty="0">
                <a:solidFill>
                  <a:schemeClr val="dk2"/>
                </a:solidFill>
              </a:rPr>
              <a:t>?</a:t>
            </a:r>
            <a:br>
              <a:rPr lang="de-DE" dirty="0">
                <a:solidFill>
                  <a:schemeClr val="dk2"/>
                </a:solidFill>
              </a:rPr>
            </a:br>
            <a:r>
              <a:rPr lang="de-DE" dirty="0" err="1">
                <a:solidFill>
                  <a:schemeClr val="accent5"/>
                </a:solidFill>
              </a:rPr>
              <a:t>How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to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make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it</a:t>
            </a:r>
            <a:r>
              <a:rPr lang="de-DE" dirty="0">
                <a:solidFill>
                  <a:schemeClr val="accent5"/>
                </a:solidFill>
              </a:rPr>
              <a:t> relevant </a:t>
            </a:r>
            <a:r>
              <a:rPr lang="de-DE" dirty="0" err="1">
                <a:solidFill>
                  <a:schemeClr val="accent5"/>
                </a:solidFill>
              </a:rPr>
              <a:t>for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collection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scholars</a:t>
            </a:r>
            <a:r>
              <a:rPr lang="de-DE" dirty="0">
                <a:solidFill>
                  <a:schemeClr val="accent5"/>
                </a:solidFill>
              </a:rPr>
              <a:t>?</a:t>
            </a:r>
            <a:br>
              <a:rPr lang="de-DE" dirty="0">
                <a:solidFill>
                  <a:schemeClr val="accent5"/>
                </a:solidFill>
              </a:rPr>
            </a:br>
            <a:r>
              <a:rPr lang="de-DE" u="sng" dirty="0" err="1">
                <a:solidFill>
                  <a:schemeClr val="accent4"/>
                </a:solidFill>
              </a:rPr>
              <a:t>How</a:t>
            </a:r>
            <a:r>
              <a:rPr lang="de-DE" u="sng" dirty="0">
                <a:solidFill>
                  <a:schemeClr val="accent4"/>
                </a:solidFill>
              </a:rPr>
              <a:t> </a:t>
            </a:r>
            <a:r>
              <a:rPr lang="de-DE" u="sng" dirty="0" err="1">
                <a:solidFill>
                  <a:schemeClr val="accent4"/>
                </a:solidFill>
              </a:rPr>
              <a:t>to</a:t>
            </a:r>
            <a:r>
              <a:rPr lang="de-DE" u="sng" dirty="0">
                <a:solidFill>
                  <a:schemeClr val="accent4"/>
                </a:solidFill>
              </a:rPr>
              <a:t> </a:t>
            </a:r>
            <a:r>
              <a:rPr lang="de-DE" u="sng" dirty="0" err="1">
                <a:solidFill>
                  <a:schemeClr val="accent4"/>
                </a:solidFill>
              </a:rPr>
              <a:t>develop</a:t>
            </a:r>
            <a:r>
              <a:rPr lang="de-DE" u="sng" dirty="0">
                <a:solidFill>
                  <a:schemeClr val="accent4"/>
                </a:solidFill>
              </a:rPr>
              <a:t> </a:t>
            </a:r>
            <a:r>
              <a:rPr lang="de-DE" u="sng" dirty="0" err="1">
                <a:solidFill>
                  <a:schemeClr val="accent4"/>
                </a:solidFill>
              </a:rPr>
              <a:t>this</a:t>
            </a:r>
            <a:r>
              <a:rPr lang="de-DE" u="sng" dirty="0">
                <a:solidFill>
                  <a:schemeClr val="accent4"/>
                </a:solidFill>
              </a:rPr>
              <a:t> </a:t>
            </a:r>
            <a:r>
              <a:rPr lang="de-DE" u="sng" dirty="0" err="1">
                <a:solidFill>
                  <a:schemeClr val="accent4"/>
                </a:solidFill>
              </a:rPr>
              <a:t>into</a:t>
            </a:r>
            <a:r>
              <a:rPr lang="de-DE" u="sng" dirty="0">
                <a:solidFill>
                  <a:schemeClr val="accent4"/>
                </a:solidFill>
              </a:rPr>
              <a:t> a </a:t>
            </a:r>
            <a:br>
              <a:rPr lang="de-DE" u="sng" dirty="0">
                <a:solidFill>
                  <a:schemeClr val="accent4"/>
                </a:solidFill>
              </a:rPr>
            </a:br>
            <a:r>
              <a:rPr lang="de-DE" u="sng" dirty="0">
                <a:solidFill>
                  <a:schemeClr val="accent4"/>
                </a:solidFill>
              </a:rPr>
              <a:t>‚</a:t>
            </a:r>
            <a:r>
              <a:rPr lang="de-DE" u="sng" dirty="0" err="1">
                <a:solidFill>
                  <a:schemeClr val="accent4"/>
                </a:solidFill>
              </a:rPr>
              <a:t>publishing</a:t>
            </a:r>
            <a:r>
              <a:rPr lang="de-DE" u="sng" dirty="0">
                <a:solidFill>
                  <a:schemeClr val="accent4"/>
                </a:solidFill>
              </a:rPr>
              <a:t> </a:t>
            </a:r>
            <a:r>
              <a:rPr lang="de-DE" u="sng" dirty="0" err="1">
                <a:solidFill>
                  <a:schemeClr val="accent4"/>
                </a:solidFill>
              </a:rPr>
              <a:t>from</a:t>
            </a:r>
            <a:r>
              <a:rPr lang="de-DE" u="sng" dirty="0">
                <a:solidFill>
                  <a:schemeClr val="accent4"/>
                </a:solidFill>
              </a:rPr>
              <a:t> </a:t>
            </a:r>
            <a:r>
              <a:rPr lang="de-DE" u="sng" dirty="0" err="1">
                <a:solidFill>
                  <a:schemeClr val="accent4"/>
                </a:solidFill>
              </a:rPr>
              <a:t>the</a:t>
            </a:r>
            <a:r>
              <a:rPr lang="de-DE" u="sng" dirty="0">
                <a:solidFill>
                  <a:schemeClr val="accent4"/>
                </a:solidFill>
              </a:rPr>
              <a:t> </a:t>
            </a:r>
            <a:r>
              <a:rPr lang="de-DE" u="sng" dirty="0" err="1">
                <a:solidFill>
                  <a:schemeClr val="accent4"/>
                </a:solidFill>
              </a:rPr>
              <a:t>collection</a:t>
            </a:r>
            <a:r>
              <a:rPr lang="de-DE" u="sng" dirty="0">
                <a:solidFill>
                  <a:schemeClr val="accent4"/>
                </a:solidFill>
              </a:rPr>
              <a:t>‘ </a:t>
            </a:r>
            <a:r>
              <a:rPr lang="de-DE" u="sng" dirty="0" err="1">
                <a:solidFill>
                  <a:schemeClr val="accent4"/>
                </a:solidFill>
              </a:rPr>
              <a:t>tool</a:t>
            </a:r>
            <a:r>
              <a:rPr lang="de-DE" u="sng" dirty="0">
                <a:solidFill>
                  <a:schemeClr val="accent4"/>
                </a:solidFill>
              </a:rPr>
              <a:t>?</a:t>
            </a:r>
            <a:endParaRPr u="sng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822182" y="1707300"/>
            <a:ext cx="4037700" cy="17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de-DE" dirty="0"/>
              <a:t>DEMO TIME!</a:t>
            </a:r>
            <a:br>
              <a:rPr lang="de-DE" dirty="0"/>
            </a:br>
            <a:br>
              <a:rPr lang="de-DE" dirty="0">
                <a:solidFill>
                  <a:schemeClr val="accent5"/>
                </a:solidFill>
              </a:rPr>
            </a:br>
            <a:r>
              <a:rPr lang="de-DE" dirty="0">
                <a:solidFill>
                  <a:schemeClr val="accent4"/>
                </a:solidFill>
              </a:rPr>
              <a:t>COMPUTATIONAL PUBLISHING </a:t>
            </a:r>
            <a:r>
              <a:rPr lang="de-DE" dirty="0">
                <a:solidFill>
                  <a:schemeClr val="accent5"/>
                </a:solidFill>
              </a:rPr>
              <a:t>- QUARTO</a:t>
            </a:r>
            <a:endParaRPr dirty="0">
              <a:solidFill>
                <a:schemeClr val="accent5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3116" y="1059582"/>
            <a:ext cx="3343300" cy="33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645900" y="22350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de-DE" dirty="0">
                <a:solidFill>
                  <a:schemeClr val="accent5"/>
                </a:solidFill>
              </a:rPr>
              <a:t>LINKS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416556" y="1126541"/>
            <a:ext cx="8352928" cy="351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de-DE" sz="2200" dirty="0">
                <a:latin typeface="Montserrat"/>
                <a:ea typeface="Montserrat"/>
                <a:cs typeface="Montserrat"/>
                <a:sym typeface="Montserrat"/>
              </a:rPr>
              <a:t>Open Notebook - </a:t>
            </a:r>
            <a:r>
              <a:rPr lang="de-DE" sz="2200" u="sng" dirty="0" err="1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xSketchbook</a:t>
            </a:r>
            <a:r>
              <a:rPr lang="de-DE" sz="2200" u="sng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: Computational Publishing</a:t>
            </a:r>
            <a:endParaRPr sz="2200" dirty="0">
              <a:latin typeface="Montserrat"/>
              <a:ea typeface="Montserrat"/>
              <a:cs typeface="Montserrat"/>
              <a:sym typeface="Montserrat"/>
            </a:endParaRPr>
          </a:p>
          <a:p>
            <a:pPr lvl="0" algn="l">
              <a:lnSpc>
                <a:spcPct val="150000"/>
              </a:lnSpc>
            </a:pPr>
            <a:r>
              <a:rPr lang="de-DE" sz="2200" dirty="0">
                <a:latin typeface="Montserrat"/>
                <a:ea typeface="Montserrat"/>
                <a:cs typeface="Montserrat"/>
                <a:sym typeface="Montserrat"/>
              </a:rPr>
              <a:t>Computational Publishing </a:t>
            </a:r>
            <a:r>
              <a:rPr lang="de-DE" sz="2200" dirty="0" err="1"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lang="de-DE" sz="2200" dirty="0">
                <a:latin typeface="Montserrat"/>
                <a:ea typeface="Montserrat"/>
                <a:cs typeface="Montserrat"/>
                <a:sym typeface="Montserrat"/>
              </a:rPr>
              <a:t> Archives (Quarto) </a:t>
            </a:r>
            <a:r>
              <a:rPr lang="de-DE" sz="2200" u="sng" dirty="0" err="1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demo</a:t>
            </a:r>
            <a:br>
              <a:rPr lang="de-DE" sz="2200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de-DE" sz="2200" dirty="0">
                <a:latin typeface="Montserrat"/>
                <a:ea typeface="Montserrat"/>
                <a:cs typeface="Montserrat"/>
                <a:sym typeface="Montserrat"/>
              </a:rPr>
              <a:t>About </a:t>
            </a:r>
            <a:r>
              <a:rPr lang="de-DE" sz="2200" u="sng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ADA</a:t>
            </a:r>
            <a:r>
              <a:rPr lang="de-DE" sz="2200" dirty="0">
                <a:latin typeface="Montserrat"/>
                <a:ea typeface="Montserrat"/>
                <a:cs typeface="Montserrat"/>
                <a:sym typeface="Montserrat"/>
              </a:rPr>
              <a:t>   |   ADA </a:t>
            </a:r>
            <a:r>
              <a:rPr lang="de-DE" sz="2200" u="sng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Prototype</a:t>
            </a:r>
            <a:r>
              <a:rPr lang="de-DE" sz="2200" dirty="0">
                <a:latin typeface="Montserrat"/>
                <a:ea typeface="Montserrat"/>
                <a:cs typeface="Montserrat"/>
                <a:sym typeface="Montserrat"/>
              </a:rPr>
              <a:t>   |   ADA User Guide </a:t>
            </a:r>
            <a:r>
              <a:rPr lang="de-DE" sz="2200" u="sng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EN</a:t>
            </a:r>
            <a:r>
              <a:rPr lang="de-DE" sz="2200" dirty="0">
                <a:latin typeface="Montserrat"/>
                <a:ea typeface="Montserrat"/>
                <a:cs typeface="Montserrat"/>
                <a:sym typeface="Montserrat"/>
              </a:rPr>
              <a:t> – </a:t>
            </a:r>
            <a:r>
              <a:rPr lang="de-DE" sz="2200" u="sng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8"/>
              </a:rPr>
              <a:t>DE</a:t>
            </a:r>
            <a:br>
              <a:rPr lang="de-DE" sz="2200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de-DE" sz="2200" dirty="0">
                <a:latin typeface="Montserrat"/>
                <a:ea typeface="Montserrat"/>
                <a:cs typeface="Montserrat"/>
                <a:sym typeface="Montserrat"/>
              </a:rPr>
              <a:t>ADA Style </a:t>
            </a:r>
            <a:r>
              <a:rPr lang="de-DE" sz="2200" dirty="0" err="1"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lang="de-DE" sz="2200" dirty="0">
                <a:latin typeface="Montserrat"/>
                <a:ea typeface="Montserrat"/>
                <a:cs typeface="Montserrat"/>
                <a:sym typeface="Montserrat"/>
              </a:rPr>
              <a:t> NFDI4C – Digital </a:t>
            </a:r>
            <a:r>
              <a:rPr lang="de-DE" sz="2200" dirty="0" err="1">
                <a:latin typeface="Montserrat"/>
                <a:ea typeface="Montserrat"/>
                <a:cs typeface="Montserrat"/>
                <a:sym typeface="Montserrat"/>
              </a:rPr>
              <a:t>Publication</a:t>
            </a:r>
            <a:r>
              <a:rPr lang="de-DE" sz="22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de-DE" sz="2200" dirty="0">
                <a:latin typeface="Montserrat"/>
                <a:ea typeface="Montserrat"/>
                <a:cs typeface="Montserrat"/>
                <a:sym typeface="Montserrat"/>
                <a:hlinkClick r:id="rId9"/>
              </a:rPr>
              <a:t>EN</a:t>
            </a:r>
            <a:r>
              <a:rPr lang="de-DE" sz="2200" dirty="0"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de-DE" sz="2200" dirty="0">
                <a:latin typeface="Montserrat"/>
                <a:ea typeface="Montserrat"/>
                <a:cs typeface="Montserrat"/>
                <a:sym typeface="Montserrat"/>
                <a:hlinkClick r:id="rId10"/>
              </a:rPr>
              <a:t>DE</a:t>
            </a:r>
            <a:br>
              <a:rPr lang="de-DE" sz="2200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de-DE" sz="2200" dirty="0">
                <a:latin typeface="Montserrat"/>
                <a:ea typeface="Montserrat"/>
                <a:cs typeface="Montserrat"/>
                <a:sym typeface="Montserrat"/>
              </a:rPr>
              <a:t>Blogposts –  </a:t>
            </a:r>
            <a:br>
              <a:rPr lang="de-DE" sz="2200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200" dirty="0">
                <a:latin typeface="Montserrat"/>
                <a:ea typeface="Montserrat"/>
                <a:cs typeface="Montserrat"/>
                <a:sym typeface="Montserrat"/>
                <a:hlinkClick r:id="rId11"/>
              </a:rPr>
              <a:t>Computational Publishing Pilot Project. Introducing Our Partners and Communities</a:t>
            </a:r>
            <a:r>
              <a:rPr lang="en-GB" sz="2200" dirty="0">
                <a:latin typeface="Montserrat"/>
                <a:ea typeface="Montserrat"/>
                <a:cs typeface="Montserrat"/>
                <a:sym typeface="Montserrat"/>
              </a:rPr>
              <a:t> Nov - ’22</a:t>
            </a:r>
            <a:br>
              <a:rPr lang="en-GB" sz="2200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200" dirty="0">
                <a:latin typeface="Montserrat"/>
                <a:ea typeface="Montserrat"/>
                <a:cs typeface="Montserrat"/>
                <a:sym typeface="Montserrat"/>
                <a:hlinkClick r:id="rId12"/>
              </a:rPr>
              <a:t>What is computational publishing? </a:t>
            </a:r>
            <a:r>
              <a:rPr lang="en-GB" sz="2200" dirty="0">
                <a:latin typeface="Montserrat"/>
                <a:ea typeface="Montserrat"/>
                <a:cs typeface="Montserrat"/>
                <a:sym typeface="Montserrat"/>
              </a:rPr>
              <a:t> July - ‘22</a:t>
            </a:r>
            <a:endParaRPr sz="22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72996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95536" y="1491630"/>
            <a:ext cx="8352928" cy="151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de-DE">
                <a:solidFill>
                  <a:schemeClr val="dk2"/>
                </a:solidFill>
              </a:rPr>
              <a:t>THANK YOU</a:t>
            </a:r>
            <a:r>
              <a:rPr lang="de-DE">
                <a:solidFill>
                  <a:schemeClr val="dk1"/>
                </a:solidFill>
              </a:rPr>
              <a:t>!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1920" y="2859782"/>
            <a:ext cx="1296144" cy="129614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5652120" y="4017252"/>
            <a:ext cx="3600400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SemiBold"/>
              <a:buNone/>
            </a:pPr>
            <a:r>
              <a:rPr lang="de-DE" sz="1600" b="0" i="0" u="none" strike="noStrike" cap="none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CC BY-SA 4.0 | </a:t>
            </a:r>
            <a:br>
              <a:rPr lang="de-DE" sz="1600" b="0" i="0" u="none" strike="noStrike" cap="none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de-DE" sz="1600" b="0" i="0" u="none" strike="noStrike" cap="none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simon.worthington@tib.eu</a:t>
            </a:r>
            <a:br>
              <a:rPr lang="de-DE" sz="1600" b="0" i="0" u="none" strike="noStrike" cap="none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de-DE" sz="1600" b="0" i="0" u="none" strike="noStrike" cap="none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Emojis: </a:t>
            </a:r>
            <a:r>
              <a:rPr lang="de-DE" sz="1600" b="0" i="0" u="sng" strike="noStrike" cap="none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4"/>
              </a:rPr>
              <a:t>https://openmoji.org/</a:t>
            </a:r>
            <a:endParaRPr sz="1600" b="0" i="0" u="none" strike="noStrike" cap="none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F5F5F5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263</Words>
  <Application>Microsoft Office PowerPoint</Application>
  <PresentationFormat>On-screen Show (16:9)</PresentationFormat>
  <Paragraphs>18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Montserrat SemiBold</vt:lpstr>
      <vt:lpstr>Average</vt:lpstr>
      <vt:lpstr>Nunito</vt:lpstr>
      <vt:lpstr>Oswald</vt:lpstr>
      <vt:lpstr>Montserrat Medium</vt:lpstr>
      <vt:lpstr>Arial</vt:lpstr>
      <vt:lpstr>Montserrat</vt:lpstr>
      <vt:lpstr>Slate</vt:lpstr>
      <vt:lpstr>ADA SEMANTIC PUBLISHING PIPELINE    CONNECTING COMPUTATIONAL PUBLISHING FOR COLLECTIONS #CP4C – USING QUARTO </vt:lpstr>
      <vt:lpstr>DEMO &amp; RUNNING QUARTO</vt:lpstr>
      <vt:lpstr>GOALS FOR WORK PACKAGE</vt:lpstr>
      <vt:lpstr>OUR QUESTIONS?  Do we satisfy publishers needs? How to make it relevant for collection scholars? How to develop this into a  ‚publishing from the collection‘ tool?</vt:lpstr>
      <vt:lpstr>DEMO TIME!  COMPUTATIONAL PUBLISHING - QUARTO</vt:lpstr>
      <vt:lpstr>LINKS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#1 ADA SEMANTIC PUBLISHING PIPELINE    #2 COMPUTATIONAL PUBLISHING FOR COLLECTIONS – USING QUARTO</dc:title>
  <dc:creator>Simon Worthington</dc:creator>
  <cp:lastModifiedBy>Simon Worthington</cp:lastModifiedBy>
  <cp:revision>11</cp:revision>
  <dcterms:modified xsi:type="dcterms:W3CDTF">2023-01-06T10:11:49Z</dcterms:modified>
</cp:coreProperties>
</file>