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519F-2208-BC12-03A8-22A8BAAF7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4636-8493-542A-249F-98F2F9FB1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4C23-9B79-2112-22A9-E8F52FB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8126-5D21-2A59-BF29-EF7A61AB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6E38-02BA-C6C3-DCCE-CDAEF7E9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4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8AE-D44D-6B16-D156-3204945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BA44-1539-8F90-277B-25710CDBF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8574-F8BE-F76F-8E43-733F58F2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1953-F86B-05DE-258D-AE28EA17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E0C0-95E0-7B33-1A74-5615A5FC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73F42-A0CA-F621-BB94-DF57D3D59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EAD45-D384-C67C-ACED-4330646BC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FC21-7844-975B-9AFC-E03BACF5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9048-E2BC-D9C4-D61F-AD0681D6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F930-3C88-AC4C-C7CE-122A3E9C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AE45-326E-0498-83E0-524ED6AD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1DFC-0C34-C443-A6A9-1B3A6CC4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63FB-682F-8D86-7356-0E9BA548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7F48-E831-F862-5D22-EDD704A9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29F6-EA63-BF8D-E893-C059F8BB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B895-3893-104D-A2AD-752CD4FF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DD0E6-6203-B692-9A4D-719555E0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0618-BDCB-828B-66E8-FAE3BBD4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CAB2-5B5F-6C42-6D5C-68343A89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1381-91C0-19AB-D81E-8A750642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7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FB5D-7DB7-0560-055E-A773C235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06FC-3CF4-C423-3007-D25766653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D8B0D-630C-4B75-F547-E9316D0F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027B7-7799-D43D-1DE8-7C2C6088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B31FC-36EC-6056-9C53-B032088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BEF90-C0D8-0BBC-E420-4D0D8505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1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86B9-9078-1C93-7487-9EBCD42C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3F1C-BA3A-C709-62B3-F1D0033A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72697-4F1C-CE98-381E-A995BAA5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4E180-AFD1-4213-9020-058E90F2B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402AB-9587-E3F6-DD36-FA71EFD8A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7099-A281-67DD-FEA8-88C47CE2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30DF9-7EDD-FE02-E099-F59A778A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4B8F9-FD06-DFB0-9C8F-73CFE83E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1BF6-CE63-1870-14BA-B70B8AF3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D74D4-C74F-03CB-2D3A-BF0E161D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7D6D6-75EC-B7A6-E5F2-49BA7CE8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4787D-8CEB-73A4-5827-555121A2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FB86-F84E-F6D2-2C3C-34C748A7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9A771-B3D8-7BD6-CE97-D2DA035D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0A7B-E4AC-6205-934C-4EE69F52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3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AB1C-6AB6-0941-1E42-DC8AAD8A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1243-3A03-8219-E972-6CFF14E2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EFD7-1C6C-3874-AF72-9748E4F22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2B0B2-11F7-F446-DCFF-648144DF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1CC4E-BEF5-4E26-2DA8-7E647D6F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4D3C6-4D0F-62A9-DE3F-76A66AA3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B33D-A1DE-BB21-03CD-2DEB08DF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6794-9CA9-5BDA-85A9-09EA77F8F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DF68E-3E29-A7EA-C21C-03AD33B7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B571B-DB18-112F-76CA-79D71BA5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6078E-D143-E540-1E90-034674A3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D7B7-CCAF-C3BE-FABC-5289FD51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1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37701-CDF3-FC44-0BBD-B795C330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57F0-C9BE-E167-EC9C-9E215811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9BB2-45B9-5C3E-6D10-67245785E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1A37-AC1A-458A-B20F-CF249A5BC88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4EFE-A3AE-A9AB-EC20-F02F98296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D8CE-FC90-E742-4210-A4A84AFB0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01BA-6564-4558-9CD6-B4558BF3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6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0.251.45.68/wwwblast/blast_cs.html?program=blast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92C84A-4C33-F688-FDC7-7FD1FE866887}"/>
              </a:ext>
            </a:extLst>
          </p:cNvPr>
          <p:cNvSpPr/>
          <p:nvPr/>
        </p:nvSpPr>
        <p:spPr>
          <a:xfrm>
            <a:off x="9178892" y="34455"/>
            <a:ext cx="2925147" cy="39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suggestion for blast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4B99CF-E7FD-6C87-B960-EA9D9DFC05AC}"/>
              </a:ext>
            </a:extLst>
          </p:cNvPr>
          <p:cNvCxnSpPr/>
          <p:nvPr/>
        </p:nvCxnSpPr>
        <p:spPr>
          <a:xfrm flipV="1">
            <a:off x="0" y="578498"/>
            <a:ext cx="11952514" cy="559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5B4C7-EDA0-6A7A-D2A7-6EACC4969148}"/>
              </a:ext>
            </a:extLst>
          </p:cNvPr>
          <p:cNvCxnSpPr>
            <a:cxnSpLocks/>
          </p:cNvCxnSpPr>
          <p:nvPr/>
        </p:nvCxnSpPr>
        <p:spPr>
          <a:xfrm>
            <a:off x="42862" y="1267895"/>
            <a:ext cx="9705976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BC4DB3-3780-B0CB-A1F0-0F24A321A218}"/>
              </a:ext>
            </a:extLst>
          </p:cNvPr>
          <p:cNvSpPr/>
          <p:nvPr/>
        </p:nvSpPr>
        <p:spPr>
          <a:xfrm>
            <a:off x="9944100" y="757238"/>
            <a:ext cx="1885950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EB036-5C6A-92DB-0A14-8B863104035D}"/>
              </a:ext>
            </a:extLst>
          </p:cNvPr>
          <p:cNvSpPr/>
          <p:nvPr/>
        </p:nvSpPr>
        <p:spPr>
          <a:xfrm>
            <a:off x="209549" y="781974"/>
            <a:ext cx="9434514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FunDB</a:t>
            </a:r>
            <a:r>
              <a:rPr lang="en-US" sz="1600" dirty="0">
                <a:solidFill>
                  <a:schemeClr val="tx1"/>
                </a:solidFill>
              </a:rPr>
              <a:t>-Home | transporter-Home | </a:t>
            </a:r>
            <a:r>
              <a:rPr lang="en-US" sz="1600" dirty="0" err="1">
                <a:solidFill>
                  <a:schemeClr val="tx1"/>
                </a:solidFill>
              </a:rPr>
              <a:t>Orgamisms</a:t>
            </a:r>
            <a:r>
              <a:rPr lang="en-US" sz="1600" dirty="0">
                <a:solidFill>
                  <a:schemeClr val="tx1"/>
                </a:solidFill>
              </a:rPr>
              <a:t> | lifestyles | Transporter | </a:t>
            </a:r>
            <a:r>
              <a:rPr lang="en-US" sz="1600" dirty="0">
                <a:solidFill>
                  <a:srgbClr val="FF0000"/>
                </a:solidFill>
              </a:rPr>
              <a:t>blast</a:t>
            </a:r>
            <a:r>
              <a:rPr lang="en-US" sz="1600" dirty="0">
                <a:solidFill>
                  <a:schemeClr val="tx1"/>
                </a:solidFill>
              </a:rPr>
              <a:t> | Download | Contact us | Help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75CC6-011D-F6DE-E2A2-AECC8F1A0FAD}"/>
              </a:ext>
            </a:extLst>
          </p:cNvPr>
          <p:cNvSpPr/>
          <p:nvPr/>
        </p:nvSpPr>
        <p:spPr>
          <a:xfrm>
            <a:off x="276225" y="1909762"/>
            <a:ext cx="8610600" cy="2109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window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9C858-4AF0-CA3E-39F1-D9F38CEB7ECF}"/>
              </a:ext>
            </a:extLst>
          </p:cNvPr>
          <p:cNvSpPr/>
          <p:nvPr/>
        </p:nvSpPr>
        <p:spPr>
          <a:xfrm>
            <a:off x="352425" y="1423841"/>
            <a:ext cx="6419850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description of the </a:t>
            </a:r>
            <a:r>
              <a:rPr lang="en-US" dirty="0" err="1">
                <a:solidFill>
                  <a:schemeClr val="tx1"/>
                </a:solidFill>
              </a:rPr>
              <a:t>blastp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blastn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7A90E1-F972-66BB-C33A-68C47B189B65}"/>
              </a:ext>
            </a:extLst>
          </p:cNvPr>
          <p:cNvSpPr/>
          <p:nvPr/>
        </p:nvSpPr>
        <p:spPr>
          <a:xfrm>
            <a:off x="6943725" y="1434047"/>
            <a:ext cx="1885950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709FD-C7BA-6791-BCFB-1C0A89214635}"/>
              </a:ext>
            </a:extLst>
          </p:cNvPr>
          <p:cNvSpPr/>
          <p:nvPr/>
        </p:nvSpPr>
        <p:spPr>
          <a:xfrm>
            <a:off x="276225" y="4195908"/>
            <a:ext cx="8610600" cy="2109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Parameters selection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(besides the common parameters, add the option of search in specific organism)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B94E3A-D197-AA4E-A360-6933058AE37C}"/>
              </a:ext>
            </a:extLst>
          </p:cNvPr>
          <p:cNvCxnSpPr>
            <a:cxnSpLocks/>
          </p:cNvCxnSpPr>
          <p:nvPr/>
        </p:nvCxnSpPr>
        <p:spPr>
          <a:xfrm flipH="1" flipV="1">
            <a:off x="9748838" y="601292"/>
            <a:ext cx="42862" cy="60519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B4875-03A3-E30F-E1C8-594A719A3663}"/>
              </a:ext>
            </a:extLst>
          </p:cNvPr>
          <p:cNvSpPr/>
          <p:nvPr/>
        </p:nvSpPr>
        <p:spPr>
          <a:xfrm>
            <a:off x="9929132" y="3062018"/>
            <a:ext cx="1885950" cy="1915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example:</a:t>
            </a:r>
          </a:p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http://10.251.45.68/wwwblast/blast_cs.html?program=blastp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(open with UF internet)</a:t>
            </a:r>
          </a:p>
        </p:txBody>
      </p:sp>
    </p:spTree>
    <p:extLst>
      <p:ext uri="{BB962C8B-B14F-4D97-AF65-F5344CB8AC3E}">
        <p14:creationId xmlns:p14="http://schemas.microsoft.com/office/powerpoint/2010/main" val="76539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92C84A-4C33-F688-FDC7-7FD1FE866887}"/>
              </a:ext>
            </a:extLst>
          </p:cNvPr>
          <p:cNvSpPr/>
          <p:nvPr/>
        </p:nvSpPr>
        <p:spPr>
          <a:xfrm>
            <a:off x="8701088" y="34455"/>
            <a:ext cx="3402951" cy="39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suggestion for blast result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4B99CF-E7FD-6C87-B960-EA9D9DFC05AC}"/>
              </a:ext>
            </a:extLst>
          </p:cNvPr>
          <p:cNvCxnSpPr/>
          <p:nvPr/>
        </p:nvCxnSpPr>
        <p:spPr>
          <a:xfrm flipV="1">
            <a:off x="0" y="578498"/>
            <a:ext cx="11952514" cy="559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5B4C7-EDA0-6A7A-D2A7-6EACC4969148}"/>
              </a:ext>
            </a:extLst>
          </p:cNvPr>
          <p:cNvCxnSpPr>
            <a:cxnSpLocks/>
          </p:cNvCxnSpPr>
          <p:nvPr/>
        </p:nvCxnSpPr>
        <p:spPr>
          <a:xfrm>
            <a:off x="42862" y="1267895"/>
            <a:ext cx="9705976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BC4DB3-3780-B0CB-A1F0-0F24A321A218}"/>
              </a:ext>
            </a:extLst>
          </p:cNvPr>
          <p:cNvSpPr/>
          <p:nvPr/>
        </p:nvSpPr>
        <p:spPr>
          <a:xfrm>
            <a:off x="9944100" y="757238"/>
            <a:ext cx="1885950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EB036-5C6A-92DB-0A14-8B863104035D}"/>
              </a:ext>
            </a:extLst>
          </p:cNvPr>
          <p:cNvSpPr/>
          <p:nvPr/>
        </p:nvSpPr>
        <p:spPr>
          <a:xfrm>
            <a:off x="209549" y="781974"/>
            <a:ext cx="9434514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FunDB</a:t>
            </a:r>
            <a:r>
              <a:rPr lang="en-US" sz="1600" dirty="0">
                <a:solidFill>
                  <a:schemeClr val="tx1"/>
                </a:solidFill>
              </a:rPr>
              <a:t>-Home | transporter-Home | </a:t>
            </a:r>
            <a:r>
              <a:rPr lang="en-US" sz="1600" dirty="0" err="1">
                <a:solidFill>
                  <a:schemeClr val="tx1"/>
                </a:solidFill>
              </a:rPr>
              <a:t>Orgamisms</a:t>
            </a:r>
            <a:r>
              <a:rPr lang="en-US" sz="1600" dirty="0">
                <a:solidFill>
                  <a:schemeClr val="tx1"/>
                </a:solidFill>
              </a:rPr>
              <a:t> | lifestyles | Transporter | </a:t>
            </a:r>
            <a:r>
              <a:rPr lang="en-US" sz="1600" dirty="0">
                <a:solidFill>
                  <a:srgbClr val="FF0000"/>
                </a:solidFill>
              </a:rPr>
              <a:t>blast</a:t>
            </a:r>
            <a:r>
              <a:rPr lang="en-US" sz="1600" dirty="0">
                <a:solidFill>
                  <a:schemeClr val="tx1"/>
                </a:solidFill>
              </a:rPr>
              <a:t> | Download | Contact us | Help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75CC6-011D-F6DE-E2A2-AECC8F1A0FAD}"/>
              </a:ext>
            </a:extLst>
          </p:cNvPr>
          <p:cNvSpPr/>
          <p:nvPr/>
        </p:nvSpPr>
        <p:spPr>
          <a:xfrm>
            <a:off x="252412" y="2189010"/>
            <a:ext cx="8610600" cy="2109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Blast result window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9C858-4AF0-CA3E-39F1-D9F38CEB7ECF}"/>
              </a:ext>
            </a:extLst>
          </p:cNvPr>
          <p:cNvSpPr/>
          <p:nvPr/>
        </p:nvSpPr>
        <p:spPr>
          <a:xfrm>
            <a:off x="352425" y="1423840"/>
            <a:ext cx="6106379" cy="588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“Blast result …….”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7A90E1-F972-66BB-C33A-68C47B189B65}"/>
              </a:ext>
            </a:extLst>
          </p:cNvPr>
          <p:cNvSpPr/>
          <p:nvPr/>
        </p:nvSpPr>
        <p:spPr>
          <a:xfrm>
            <a:off x="6943725" y="1434047"/>
            <a:ext cx="1885950" cy="613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blast result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B94E3A-D197-AA4E-A360-6933058AE37C}"/>
              </a:ext>
            </a:extLst>
          </p:cNvPr>
          <p:cNvCxnSpPr>
            <a:cxnSpLocks/>
          </p:cNvCxnSpPr>
          <p:nvPr/>
        </p:nvCxnSpPr>
        <p:spPr>
          <a:xfrm flipH="1" flipV="1">
            <a:off x="9748838" y="601292"/>
            <a:ext cx="42862" cy="60519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FB0F42-4317-F43D-B7C5-B2456F555996}"/>
              </a:ext>
            </a:extLst>
          </p:cNvPr>
          <p:cNvSpPr/>
          <p:nvPr/>
        </p:nvSpPr>
        <p:spPr>
          <a:xfrm>
            <a:off x="390017" y="4475158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B0C505-657A-A9BF-C02E-4FF376921D99}"/>
              </a:ext>
            </a:extLst>
          </p:cNvPr>
          <p:cNvSpPr/>
          <p:nvPr/>
        </p:nvSpPr>
        <p:spPr>
          <a:xfrm>
            <a:off x="3530206" y="4475158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5A0D0-DAFC-E752-963C-103AFE902905}"/>
              </a:ext>
            </a:extLst>
          </p:cNvPr>
          <p:cNvSpPr/>
          <p:nvPr/>
        </p:nvSpPr>
        <p:spPr>
          <a:xfrm>
            <a:off x="6501666" y="4475157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3)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20309D-4F67-519E-50DC-78016B17514A}"/>
              </a:ext>
            </a:extLst>
          </p:cNvPr>
          <p:cNvSpPr/>
          <p:nvPr/>
        </p:nvSpPr>
        <p:spPr>
          <a:xfrm>
            <a:off x="10020300" y="4743449"/>
            <a:ext cx="1885950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sample analysis for blast result</a:t>
            </a:r>
          </a:p>
        </p:txBody>
      </p:sp>
    </p:spTree>
    <p:extLst>
      <p:ext uri="{BB962C8B-B14F-4D97-AF65-F5344CB8AC3E}">
        <p14:creationId xmlns:p14="http://schemas.microsoft.com/office/powerpoint/2010/main" val="315790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92C84A-4C33-F688-FDC7-7FD1FE866887}"/>
              </a:ext>
            </a:extLst>
          </p:cNvPr>
          <p:cNvSpPr/>
          <p:nvPr/>
        </p:nvSpPr>
        <p:spPr>
          <a:xfrm>
            <a:off x="8220076" y="34455"/>
            <a:ext cx="3883964" cy="39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suggestion for organism display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4B99CF-E7FD-6C87-B960-EA9D9DFC05AC}"/>
              </a:ext>
            </a:extLst>
          </p:cNvPr>
          <p:cNvCxnSpPr/>
          <p:nvPr/>
        </p:nvCxnSpPr>
        <p:spPr>
          <a:xfrm flipV="1">
            <a:off x="0" y="578498"/>
            <a:ext cx="11952514" cy="559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5B4C7-EDA0-6A7A-D2A7-6EACC4969148}"/>
              </a:ext>
            </a:extLst>
          </p:cNvPr>
          <p:cNvCxnSpPr>
            <a:cxnSpLocks/>
          </p:cNvCxnSpPr>
          <p:nvPr/>
        </p:nvCxnSpPr>
        <p:spPr>
          <a:xfrm>
            <a:off x="42862" y="1267895"/>
            <a:ext cx="9705976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BC4DB3-3780-B0CB-A1F0-0F24A321A218}"/>
              </a:ext>
            </a:extLst>
          </p:cNvPr>
          <p:cNvSpPr/>
          <p:nvPr/>
        </p:nvSpPr>
        <p:spPr>
          <a:xfrm>
            <a:off x="9944100" y="757238"/>
            <a:ext cx="1885950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9C858-4AF0-CA3E-39F1-D9F38CEB7ECF}"/>
              </a:ext>
            </a:extLst>
          </p:cNvPr>
          <p:cNvSpPr/>
          <p:nvPr/>
        </p:nvSpPr>
        <p:spPr>
          <a:xfrm>
            <a:off x="230641" y="1347641"/>
            <a:ext cx="6419850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7A90E1-F972-66BB-C33A-68C47B189B65}"/>
              </a:ext>
            </a:extLst>
          </p:cNvPr>
          <p:cNvSpPr/>
          <p:nvPr/>
        </p:nvSpPr>
        <p:spPr>
          <a:xfrm>
            <a:off x="6869227" y="1401391"/>
            <a:ext cx="1365136" cy="713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B94E3A-D197-AA4E-A360-6933058AE37C}"/>
              </a:ext>
            </a:extLst>
          </p:cNvPr>
          <p:cNvCxnSpPr>
            <a:cxnSpLocks/>
          </p:cNvCxnSpPr>
          <p:nvPr/>
        </p:nvCxnSpPr>
        <p:spPr>
          <a:xfrm flipH="1" flipV="1">
            <a:off x="9748838" y="601292"/>
            <a:ext cx="42862" cy="60519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109284-51CF-14A3-07E7-ACA4783260FA}"/>
              </a:ext>
            </a:extLst>
          </p:cNvPr>
          <p:cNvSpPr/>
          <p:nvPr/>
        </p:nvSpPr>
        <p:spPr>
          <a:xfrm>
            <a:off x="230641" y="1847851"/>
            <a:ext cx="902834" cy="266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phylum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204B92-B095-C35C-B715-81CF739D57E4}"/>
              </a:ext>
            </a:extLst>
          </p:cNvPr>
          <p:cNvSpPr/>
          <p:nvPr/>
        </p:nvSpPr>
        <p:spPr>
          <a:xfrm>
            <a:off x="1238250" y="1847851"/>
            <a:ext cx="902834" cy="266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B8ED1B-3CC9-47A2-E3EE-E43DA4A22C42}"/>
              </a:ext>
            </a:extLst>
          </p:cNvPr>
          <p:cNvSpPr/>
          <p:nvPr/>
        </p:nvSpPr>
        <p:spPr>
          <a:xfrm>
            <a:off x="2283619" y="1847851"/>
            <a:ext cx="902834" cy="266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BE350B-4247-ECF2-CBFF-1345E4118233}"/>
              </a:ext>
            </a:extLst>
          </p:cNvPr>
          <p:cNvSpPr/>
          <p:nvPr/>
        </p:nvSpPr>
        <p:spPr>
          <a:xfrm>
            <a:off x="3328988" y="1847851"/>
            <a:ext cx="902834" cy="266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family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87207B-74AE-D736-8E81-E58444578914}"/>
              </a:ext>
            </a:extLst>
          </p:cNvPr>
          <p:cNvSpPr/>
          <p:nvPr/>
        </p:nvSpPr>
        <p:spPr>
          <a:xfrm>
            <a:off x="4374357" y="1847851"/>
            <a:ext cx="902834" cy="266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AEEE07-2D65-027C-D44D-DBBBA8C93BCA}"/>
              </a:ext>
            </a:extLst>
          </p:cNvPr>
          <p:cNvSpPr/>
          <p:nvPr/>
        </p:nvSpPr>
        <p:spPr>
          <a:xfrm>
            <a:off x="5427210" y="1847850"/>
            <a:ext cx="902834" cy="266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08B3A3-063B-CB32-C049-C7AB77547D8F}"/>
              </a:ext>
            </a:extLst>
          </p:cNvPr>
          <p:cNvSpPr/>
          <p:nvPr/>
        </p:nvSpPr>
        <p:spPr>
          <a:xfrm>
            <a:off x="9961110" y="1189556"/>
            <a:ext cx="1885950" cy="2058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part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(will allow user select higher taxonomy level, e.g.: show all the transporters in order </a:t>
            </a:r>
            <a:r>
              <a:rPr lang="en-US" dirty="0" err="1">
                <a:solidFill>
                  <a:schemeClr val="tx1"/>
                </a:solidFill>
              </a:rPr>
              <a:t>Boletales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9E78A9-0FBE-8B17-7C06-2F20EEC5BFBC}"/>
              </a:ext>
            </a:extLst>
          </p:cNvPr>
          <p:cNvCxnSpPr>
            <a:cxnSpLocks/>
          </p:cNvCxnSpPr>
          <p:nvPr/>
        </p:nvCxnSpPr>
        <p:spPr>
          <a:xfrm>
            <a:off x="42862" y="2439470"/>
            <a:ext cx="9705976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5D653EA-7A45-E3F4-D80F-29E6163C5CFE}"/>
              </a:ext>
            </a:extLst>
          </p:cNvPr>
          <p:cNvSpPr/>
          <p:nvPr/>
        </p:nvSpPr>
        <p:spPr>
          <a:xfrm>
            <a:off x="128587" y="3961878"/>
            <a:ext cx="9515475" cy="1253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Transporter list window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(species name | lifestyle | </a:t>
            </a:r>
            <a:r>
              <a:rPr lang="en-US" sz="1500" dirty="0" err="1">
                <a:solidFill>
                  <a:schemeClr val="tx1"/>
                </a:solidFill>
              </a:rPr>
              <a:t>gene_id</a:t>
            </a:r>
            <a:r>
              <a:rPr lang="en-US" sz="1500" dirty="0">
                <a:solidFill>
                  <a:schemeClr val="tx1"/>
                </a:solidFill>
              </a:rPr>
              <a:t> | </a:t>
            </a:r>
            <a:r>
              <a:rPr lang="en-US" sz="1500" dirty="0" err="1">
                <a:solidFill>
                  <a:schemeClr val="tx1"/>
                </a:solidFill>
              </a:rPr>
              <a:t>nucletiode</a:t>
            </a:r>
            <a:r>
              <a:rPr lang="en-US" sz="1500" dirty="0">
                <a:solidFill>
                  <a:schemeClr val="tx1"/>
                </a:solidFill>
              </a:rPr>
              <a:t> length| amino acid length | 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transporter class | subtype </a:t>
            </a:r>
            <a:r>
              <a:rPr lang="en-US" sz="1500" dirty="0">
                <a:solidFill>
                  <a:schemeClr val="tx1"/>
                </a:solidFill>
              </a:rPr>
              <a:t>| transporter ID) 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E50FA-77AF-8E04-8F0A-097CBC2BC080}"/>
              </a:ext>
            </a:extLst>
          </p:cNvPr>
          <p:cNvSpPr/>
          <p:nvPr/>
        </p:nvSpPr>
        <p:spPr>
          <a:xfrm>
            <a:off x="230640" y="2544218"/>
            <a:ext cx="3098348" cy="128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Basic info.</a:t>
            </a:r>
          </a:p>
          <a:p>
            <a:r>
              <a:rPr lang="en-US" sz="1100" dirty="0">
                <a:solidFill>
                  <a:schemeClr val="tx1"/>
                </a:solidFill>
              </a:rPr>
              <a:t>Organism:</a:t>
            </a:r>
          </a:p>
          <a:p>
            <a:r>
              <a:rPr lang="en-US" sz="1100" dirty="0">
                <a:solidFill>
                  <a:schemeClr val="tx1"/>
                </a:solidFill>
              </a:rPr>
              <a:t>Taxonomy ID:</a:t>
            </a:r>
          </a:p>
          <a:p>
            <a:r>
              <a:rPr lang="en-US" sz="1100" dirty="0">
                <a:solidFill>
                  <a:schemeClr val="tx1"/>
                </a:solidFill>
              </a:rPr>
              <a:t>Lineage:</a:t>
            </a:r>
          </a:p>
          <a:p>
            <a:r>
              <a:rPr lang="en-US" sz="1100" dirty="0">
                <a:solidFill>
                  <a:schemeClr val="tx1"/>
                </a:solidFill>
              </a:rPr>
              <a:t>Genome Size (/average size):</a:t>
            </a:r>
          </a:p>
          <a:p>
            <a:r>
              <a:rPr lang="en-US" sz="1100" dirty="0">
                <a:solidFill>
                  <a:schemeClr val="tx1"/>
                </a:solidFill>
              </a:rPr>
              <a:t>Gene number (/average number):</a:t>
            </a:r>
          </a:p>
          <a:p>
            <a:r>
              <a:rPr lang="en-US" sz="1100" dirty="0">
                <a:solidFill>
                  <a:schemeClr val="tx1"/>
                </a:solidFill>
              </a:rPr>
              <a:t>Number of transporter: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2AC9A-6DD8-AC90-4290-FCD8732D1921}"/>
              </a:ext>
            </a:extLst>
          </p:cNvPr>
          <p:cNvSpPr/>
          <p:nvPr/>
        </p:nvSpPr>
        <p:spPr>
          <a:xfrm>
            <a:off x="7484951" y="3247853"/>
            <a:ext cx="1365136" cy="644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sequences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9441F2-A9F4-8EBE-9967-DEE1286C28D6}"/>
              </a:ext>
            </a:extLst>
          </p:cNvPr>
          <p:cNvSpPr/>
          <p:nvPr/>
        </p:nvSpPr>
        <p:spPr>
          <a:xfrm>
            <a:off x="555514" y="5356221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9AE1FF-A46B-C0E9-4EDB-CE8574AC9168}"/>
              </a:ext>
            </a:extLst>
          </p:cNvPr>
          <p:cNvSpPr/>
          <p:nvPr/>
        </p:nvSpPr>
        <p:spPr>
          <a:xfrm>
            <a:off x="3695703" y="5356221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2)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994F60-D22A-DB85-E6B4-B1A4C79E5BF9}"/>
              </a:ext>
            </a:extLst>
          </p:cNvPr>
          <p:cNvSpPr/>
          <p:nvPr/>
        </p:nvSpPr>
        <p:spPr>
          <a:xfrm>
            <a:off x="6667163" y="5356220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D5368D-B9EF-C6B6-4FF5-F19346386C98}"/>
              </a:ext>
            </a:extLst>
          </p:cNvPr>
          <p:cNvSpPr/>
          <p:nvPr/>
        </p:nvSpPr>
        <p:spPr>
          <a:xfrm>
            <a:off x="209549" y="781974"/>
            <a:ext cx="9434514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FunDB</a:t>
            </a:r>
            <a:r>
              <a:rPr lang="en-US" sz="1600" dirty="0">
                <a:solidFill>
                  <a:schemeClr val="tx1"/>
                </a:solidFill>
              </a:rPr>
              <a:t>-Home | transporter-Home | </a:t>
            </a:r>
            <a:r>
              <a:rPr lang="en-US" sz="1600" dirty="0" err="1">
                <a:solidFill>
                  <a:srgbClr val="FF0000"/>
                </a:solidFill>
              </a:rPr>
              <a:t>Orgamisms</a:t>
            </a:r>
            <a:r>
              <a:rPr lang="en-US" sz="1600" dirty="0">
                <a:solidFill>
                  <a:schemeClr val="tx1"/>
                </a:solidFill>
              </a:rPr>
              <a:t> | lifestyles | Transporter | blast | Download | Contact us | Help   </a:t>
            </a:r>
          </a:p>
        </p:txBody>
      </p:sp>
    </p:spTree>
    <p:extLst>
      <p:ext uri="{BB962C8B-B14F-4D97-AF65-F5344CB8AC3E}">
        <p14:creationId xmlns:p14="http://schemas.microsoft.com/office/powerpoint/2010/main" val="167593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92C84A-4C33-F688-FDC7-7FD1FE866887}"/>
              </a:ext>
            </a:extLst>
          </p:cNvPr>
          <p:cNvSpPr/>
          <p:nvPr/>
        </p:nvSpPr>
        <p:spPr>
          <a:xfrm>
            <a:off x="8220076" y="34455"/>
            <a:ext cx="3883964" cy="39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suggestion for lifestyle display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4B99CF-E7FD-6C87-B960-EA9D9DFC05AC}"/>
              </a:ext>
            </a:extLst>
          </p:cNvPr>
          <p:cNvCxnSpPr/>
          <p:nvPr/>
        </p:nvCxnSpPr>
        <p:spPr>
          <a:xfrm flipV="1">
            <a:off x="0" y="578498"/>
            <a:ext cx="11952514" cy="559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5B4C7-EDA0-6A7A-D2A7-6EACC4969148}"/>
              </a:ext>
            </a:extLst>
          </p:cNvPr>
          <p:cNvCxnSpPr>
            <a:cxnSpLocks/>
          </p:cNvCxnSpPr>
          <p:nvPr/>
        </p:nvCxnSpPr>
        <p:spPr>
          <a:xfrm>
            <a:off x="42862" y="1267895"/>
            <a:ext cx="9705976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BC4DB3-3780-B0CB-A1F0-0F24A321A218}"/>
              </a:ext>
            </a:extLst>
          </p:cNvPr>
          <p:cNvSpPr/>
          <p:nvPr/>
        </p:nvSpPr>
        <p:spPr>
          <a:xfrm>
            <a:off x="9944100" y="757238"/>
            <a:ext cx="1885950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9C858-4AF0-CA3E-39F1-D9F38CEB7ECF}"/>
              </a:ext>
            </a:extLst>
          </p:cNvPr>
          <p:cNvSpPr/>
          <p:nvPr/>
        </p:nvSpPr>
        <p:spPr>
          <a:xfrm>
            <a:off x="230641" y="1347641"/>
            <a:ext cx="6419850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7A90E1-F972-66BB-C33A-68C47B189B65}"/>
              </a:ext>
            </a:extLst>
          </p:cNvPr>
          <p:cNvSpPr/>
          <p:nvPr/>
        </p:nvSpPr>
        <p:spPr>
          <a:xfrm>
            <a:off x="6869227" y="1401391"/>
            <a:ext cx="1365136" cy="713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B94E3A-D197-AA4E-A360-6933058AE37C}"/>
              </a:ext>
            </a:extLst>
          </p:cNvPr>
          <p:cNvCxnSpPr>
            <a:cxnSpLocks/>
          </p:cNvCxnSpPr>
          <p:nvPr/>
        </p:nvCxnSpPr>
        <p:spPr>
          <a:xfrm flipH="1" flipV="1">
            <a:off x="9748838" y="601292"/>
            <a:ext cx="42862" cy="60519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AEEE07-2D65-027C-D44D-DBBBA8C93BCA}"/>
              </a:ext>
            </a:extLst>
          </p:cNvPr>
          <p:cNvSpPr/>
          <p:nvPr/>
        </p:nvSpPr>
        <p:spPr>
          <a:xfrm>
            <a:off x="230640" y="1847851"/>
            <a:ext cx="1365136" cy="266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lifestyle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08B3A3-063B-CB32-C049-C7AB77547D8F}"/>
              </a:ext>
            </a:extLst>
          </p:cNvPr>
          <p:cNvSpPr/>
          <p:nvPr/>
        </p:nvSpPr>
        <p:spPr>
          <a:xfrm>
            <a:off x="9961110" y="1189556"/>
            <a:ext cx="1885950" cy="9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part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9E78A9-0FBE-8B17-7C06-2F20EEC5BFBC}"/>
              </a:ext>
            </a:extLst>
          </p:cNvPr>
          <p:cNvCxnSpPr>
            <a:cxnSpLocks/>
          </p:cNvCxnSpPr>
          <p:nvPr/>
        </p:nvCxnSpPr>
        <p:spPr>
          <a:xfrm>
            <a:off x="42862" y="2439470"/>
            <a:ext cx="9705976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E50FA-77AF-8E04-8F0A-097CBC2BC080}"/>
              </a:ext>
            </a:extLst>
          </p:cNvPr>
          <p:cNvSpPr/>
          <p:nvPr/>
        </p:nvSpPr>
        <p:spPr>
          <a:xfrm>
            <a:off x="230640" y="2544218"/>
            <a:ext cx="3098348" cy="128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Basic info.</a:t>
            </a:r>
          </a:p>
          <a:p>
            <a:r>
              <a:rPr lang="en-US" sz="1100" dirty="0">
                <a:solidFill>
                  <a:schemeClr val="tx1"/>
                </a:solidFill>
              </a:rPr>
              <a:t>lifestyle:</a:t>
            </a:r>
          </a:p>
          <a:p>
            <a:r>
              <a:rPr lang="en-US" sz="1100" dirty="0">
                <a:solidFill>
                  <a:schemeClr val="tx1"/>
                </a:solidFill>
              </a:rPr>
              <a:t>Number of organisms: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Average genome size:</a:t>
            </a:r>
          </a:p>
          <a:p>
            <a:r>
              <a:rPr lang="en-US" sz="1100" dirty="0">
                <a:solidFill>
                  <a:schemeClr val="tx1"/>
                </a:solidFill>
              </a:rPr>
              <a:t>Average gene number:</a:t>
            </a:r>
          </a:p>
          <a:p>
            <a:r>
              <a:rPr lang="en-US" sz="1100" dirty="0">
                <a:solidFill>
                  <a:schemeClr val="tx1"/>
                </a:solidFill>
              </a:rPr>
              <a:t>Average transporter number: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2AC9A-6DD8-AC90-4290-FCD8732D1921}"/>
              </a:ext>
            </a:extLst>
          </p:cNvPr>
          <p:cNvSpPr/>
          <p:nvPr/>
        </p:nvSpPr>
        <p:spPr>
          <a:xfrm>
            <a:off x="7484951" y="3247853"/>
            <a:ext cx="1365136" cy="644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sequences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9441F2-A9F4-8EBE-9967-DEE1286C28D6}"/>
              </a:ext>
            </a:extLst>
          </p:cNvPr>
          <p:cNvSpPr/>
          <p:nvPr/>
        </p:nvSpPr>
        <p:spPr>
          <a:xfrm>
            <a:off x="555514" y="5356221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9AE1FF-A46B-C0E9-4EDB-CE8574AC9168}"/>
              </a:ext>
            </a:extLst>
          </p:cNvPr>
          <p:cNvSpPr/>
          <p:nvPr/>
        </p:nvSpPr>
        <p:spPr>
          <a:xfrm>
            <a:off x="3695703" y="5356221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2)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994F60-D22A-DB85-E6B4-B1A4C79E5BF9}"/>
              </a:ext>
            </a:extLst>
          </p:cNvPr>
          <p:cNvSpPr/>
          <p:nvPr/>
        </p:nvSpPr>
        <p:spPr>
          <a:xfrm>
            <a:off x="6667163" y="5356220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3A2DF1-42DE-CE9C-7B12-9B7547266C91}"/>
              </a:ext>
            </a:extLst>
          </p:cNvPr>
          <p:cNvSpPr/>
          <p:nvPr/>
        </p:nvSpPr>
        <p:spPr>
          <a:xfrm>
            <a:off x="209549" y="781974"/>
            <a:ext cx="9434514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FunDB</a:t>
            </a:r>
            <a:r>
              <a:rPr lang="en-US" sz="1600" dirty="0">
                <a:solidFill>
                  <a:schemeClr val="tx1"/>
                </a:solidFill>
              </a:rPr>
              <a:t>-Home | transporter-Home | </a:t>
            </a:r>
            <a:r>
              <a:rPr lang="en-US" sz="1600" dirty="0" err="1">
                <a:solidFill>
                  <a:schemeClr val="tx1"/>
                </a:solidFill>
              </a:rPr>
              <a:t>Orgamisms</a:t>
            </a:r>
            <a:r>
              <a:rPr lang="en-US" sz="1600" dirty="0">
                <a:solidFill>
                  <a:schemeClr val="tx1"/>
                </a:solidFill>
              </a:rPr>
              <a:t> | </a:t>
            </a:r>
            <a:r>
              <a:rPr lang="en-US" sz="1600" dirty="0">
                <a:solidFill>
                  <a:srgbClr val="FF0000"/>
                </a:solidFill>
              </a:rPr>
              <a:t>lifestyles</a:t>
            </a:r>
            <a:r>
              <a:rPr lang="en-US" sz="1600" dirty="0">
                <a:solidFill>
                  <a:schemeClr val="tx1"/>
                </a:solidFill>
              </a:rPr>
              <a:t> | Transporter | blast | Download | Contact us | Help 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2AE527-D62D-7983-6EDC-9D109B5A6315}"/>
              </a:ext>
            </a:extLst>
          </p:cNvPr>
          <p:cNvSpPr/>
          <p:nvPr/>
        </p:nvSpPr>
        <p:spPr>
          <a:xfrm>
            <a:off x="128587" y="3961878"/>
            <a:ext cx="9515475" cy="1253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Transporter list window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(species name | lifestyle | </a:t>
            </a:r>
            <a:r>
              <a:rPr lang="en-US" sz="1500" dirty="0" err="1">
                <a:solidFill>
                  <a:schemeClr val="tx1"/>
                </a:solidFill>
              </a:rPr>
              <a:t>gene_id</a:t>
            </a:r>
            <a:r>
              <a:rPr lang="en-US" sz="1500" dirty="0">
                <a:solidFill>
                  <a:schemeClr val="tx1"/>
                </a:solidFill>
              </a:rPr>
              <a:t> | </a:t>
            </a:r>
            <a:r>
              <a:rPr lang="en-US" sz="1500" dirty="0" err="1">
                <a:solidFill>
                  <a:schemeClr val="tx1"/>
                </a:solidFill>
              </a:rPr>
              <a:t>nucletiode</a:t>
            </a:r>
            <a:r>
              <a:rPr lang="en-US" sz="1500" dirty="0">
                <a:solidFill>
                  <a:schemeClr val="tx1"/>
                </a:solidFill>
              </a:rPr>
              <a:t> length| amino acid length | 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transporter class | subtype </a:t>
            </a:r>
            <a:r>
              <a:rPr lang="en-US" sz="1500" dirty="0">
                <a:solidFill>
                  <a:schemeClr val="tx1"/>
                </a:solidFill>
              </a:rPr>
              <a:t>| transporter ID) 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4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92C84A-4C33-F688-FDC7-7FD1FE866887}"/>
              </a:ext>
            </a:extLst>
          </p:cNvPr>
          <p:cNvSpPr/>
          <p:nvPr/>
        </p:nvSpPr>
        <p:spPr>
          <a:xfrm>
            <a:off x="7820025" y="34455"/>
            <a:ext cx="4284015" cy="39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suggestion for transporter display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4B99CF-E7FD-6C87-B960-EA9D9DFC05AC}"/>
              </a:ext>
            </a:extLst>
          </p:cNvPr>
          <p:cNvCxnSpPr/>
          <p:nvPr/>
        </p:nvCxnSpPr>
        <p:spPr>
          <a:xfrm flipV="1">
            <a:off x="0" y="578498"/>
            <a:ext cx="11952514" cy="559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5B4C7-EDA0-6A7A-D2A7-6EACC4969148}"/>
              </a:ext>
            </a:extLst>
          </p:cNvPr>
          <p:cNvCxnSpPr>
            <a:cxnSpLocks/>
          </p:cNvCxnSpPr>
          <p:nvPr/>
        </p:nvCxnSpPr>
        <p:spPr>
          <a:xfrm>
            <a:off x="42862" y="1267895"/>
            <a:ext cx="9705976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BC4DB3-3780-B0CB-A1F0-0F24A321A218}"/>
              </a:ext>
            </a:extLst>
          </p:cNvPr>
          <p:cNvSpPr/>
          <p:nvPr/>
        </p:nvSpPr>
        <p:spPr>
          <a:xfrm>
            <a:off x="9944100" y="757238"/>
            <a:ext cx="1885950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9C858-4AF0-CA3E-39F1-D9F38CEB7ECF}"/>
              </a:ext>
            </a:extLst>
          </p:cNvPr>
          <p:cNvSpPr/>
          <p:nvPr/>
        </p:nvSpPr>
        <p:spPr>
          <a:xfrm>
            <a:off x="230641" y="1347641"/>
            <a:ext cx="6419850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7A90E1-F972-66BB-C33A-68C47B189B65}"/>
              </a:ext>
            </a:extLst>
          </p:cNvPr>
          <p:cNvSpPr/>
          <p:nvPr/>
        </p:nvSpPr>
        <p:spPr>
          <a:xfrm>
            <a:off x="7966132" y="1442864"/>
            <a:ext cx="1365136" cy="713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B94E3A-D197-AA4E-A360-6933058AE37C}"/>
              </a:ext>
            </a:extLst>
          </p:cNvPr>
          <p:cNvCxnSpPr>
            <a:cxnSpLocks/>
          </p:cNvCxnSpPr>
          <p:nvPr/>
        </p:nvCxnSpPr>
        <p:spPr>
          <a:xfrm flipH="1" flipV="1">
            <a:off x="9748838" y="601292"/>
            <a:ext cx="42862" cy="60519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AEEE07-2D65-027C-D44D-DBBBA8C93BCA}"/>
              </a:ext>
            </a:extLst>
          </p:cNvPr>
          <p:cNvSpPr/>
          <p:nvPr/>
        </p:nvSpPr>
        <p:spPr>
          <a:xfrm>
            <a:off x="230639" y="1847851"/>
            <a:ext cx="1407661" cy="309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Transporter_level1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08B3A3-063B-CB32-C049-C7AB77547D8F}"/>
              </a:ext>
            </a:extLst>
          </p:cNvPr>
          <p:cNvSpPr/>
          <p:nvPr/>
        </p:nvSpPr>
        <p:spPr>
          <a:xfrm>
            <a:off x="9961110" y="1189556"/>
            <a:ext cx="1885950" cy="2058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part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(will allow user select higher transporter level, e.g.: 1.A.1)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9E78A9-0FBE-8B17-7C06-2F20EEC5BFBC}"/>
              </a:ext>
            </a:extLst>
          </p:cNvPr>
          <p:cNvCxnSpPr>
            <a:cxnSpLocks/>
          </p:cNvCxnSpPr>
          <p:nvPr/>
        </p:nvCxnSpPr>
        <p:spPr>
          <a:xfrm>
            <a:off x="42862" y="2439470"/>
            <a:ext cx="9705976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E50FA-77AF-8E04-8F0A-097CBC2BC080}"/>
              </a:ext>
            </a:extLst>
          </p:cNvPr>
          <p:cNvSpPr/>
          <p:nvPr/>
        </p:nvSpPr>
        <p:spPr>
          <a:xfrm>
            <a:off x="230640" y="2544218"/>
            <a:ext cx="3098348" cy="128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Basic info.</a:t>
            </a:r>
          </a:p>
          <a:p>
            <a:r>
              <a:rPr lang="en-US" sz="1100" dirty="0">
                <a:solidFill>
                  <a:schemeClr val="tx1"/>
                </a:solidFill>
              </a:rPr>
              <a:t>Transporter ID:</a:t>
            </a:r>
          </a:p>
          <a:p>
            <a:r>
              <a:rPr lang="en-US" sz="1100" dirty="0">
                <a:solidFill>
                  <a:schemeClr val="tx1"/>
                </a:solidFill>
              </a:rPr>
              <a:t>Descriptions: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2AC9A-6DD8-AC90-4290-FCD8732D1921}"/>
              </a:ext>
            </a:extLst>
          </p:cNvPr>
          <p:cNvSpPr/>
          <p:nvPr/>
        </p:nvSpPr>
        <p:spPr>
          <a:xfrm>
            <a:off x="7484951" y="3247853"/>
            <a:ext cx="1365136" cy="644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sequences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9441F2-A9F4-8EBE-9967-DEE1286C28D6}"/>
              </a:ext>
            </a:extLst>
          </p:cNvPr>
          <p:cNvSpPr/>
          <p:nvPr/>
        </p:nvSpPr>
        <p:spPr>
          <a:xfrm>
            <a:off x="555514" y="5356221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9AE1FF-A46B-C0E9-4EDB-CE8574AC9168}"/>
              </a:ext>
            </a:extLst>
          </p:cNvPr>
          <p:cNvSpPr/>
          <p:nvPr/>
        </p:nvSpPr>
        <p:spPr>
          <a:xfrm>
            <a:off x="3695703" y="5356221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2)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994F60-D22A-DB85-E6B4-B1A4C79E5BF9}"/>
              </a:ext>
            </a:extLst>
          </p:cNvPr>
          <p:cNvSpPr/>
          <p:nvPr/>
        </p:nvSpPr>
        <p:spPr>
          <a:xfrm>
            <a:off x="6667163" y="5356220"/>
            <a:ext cx="2182924" cy="1226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(Figure 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3A2DF1-42DE-CE9C-7B12-9B7547266C91}"/>
              </a:ext>
            </a:extLst>
          </p:cNvPr>
          <p:cNvSpPr/>
          <p:nvPr/>
        </p:nvSpPr>
        <p:spPr>
          <a:xfrm>
            <a:off x="209549" y="781974"/>
            <a:ext cx="9434514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FunDB</a:t>
            </a:r>
            <a:r>
              <a:rPr lang="en-US" sz="1600" dirty="0">
                <a:solidFill>
                  <a:schemeClr val="tx1"/>
                </a:solidFill>
              </a:rPr>
              <a:t>-Home | transporter-Home | </a:t>
            </a:r>
            <a:r>
              <a:rPr lang="en-US" sz="1600" dirty="0" err="1">
                <a:solidFill>
                  <a:schemeClr val="tx1"/>
                </a:solidFill>
              </a:rPr>
              <a:t>Orgamisms</a:t>
            </a:r>
            <a:r>
              <a:rPr lang="en-US" sz="1600" dirty="0">
                <a:solidFill>
                  <a:schemeClr val="tx1"/>
                </a:solidFill>
              </a:rPr>
              <a:t> | lifestyles | </a:t>
            </a:r>
            <a:r>
              <a:rPr lang="en-US" sz="1600" dirty="0">
                <a:solidFill>
                  <a:srgbClr val="FF0000"/>
                </a:solidFill>
              </a:rPr>
              <a:t>Transporter</a:t>
            </a:r>
            <a:r>
              <a:rPr lang="en-US" sz="1600" dirty="0">
                <a:solidFill>
                  <a:schemeClr val="tx1"/>
                </a:solidFill>
              </a:rPr>
              <a:t> | blast | Download | Contact us | Help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76B282-4B66-2700-AB30-EDB8A5863312}"/>
              </a:ext>
            </a:extLst>
          </p:cNvPr>
          <p:cNvSpPr/>
          <p:nvPr/>
        </p:nvSpPr>
        <p:spPr>
          <a:xfrm>
            <a:off x="1696469" y="1847851"/>
            <a:ext cx="1407661" cy="309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Transporter_level2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4AEFA-4EFC-3021-1019-069B7403D465}"/>
              </a:ext>
            </a:extLst>
          </p:cNvPr>
          <p:cNvSpPr/>
          <p:nvPr/>
        </p:nvSpPr>
        <p:spPr>
          <a:xfrm>
            <a:off x="3162299" y="1854207"/>
            <a:ext cx="1407661" cy="309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Transporter_level3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763D92-B947-E329-49AE-F6FA79196830}"/>
              </a:ext>
            </a:extLst>
          </p:cNvPr>
          <p:cNvSpPr/>
          <p:nvPr/>
        </p:nvSpPr>
        <p:spPr>
          <a:xfrm>
            <a:off x="4647520" y="1856868"/>
            <a:ext cx="1407661" cy="309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Transporter_level4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13CFF7-E249-2A7D-25BE-25F8845D148F}"/>
              </a:ext>
            </a:extLst>
          </p:cNvPr>
          <p:cNvSpPr/>
          <p:nvPr/>
        </p:nvSpPr>
        <p:spPr>
          <a:xfrm>
            <a:off x="6132741" y="1854207"/>
            <a:ext cx="1407661" cy="309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Transporter_level5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2AE6F-0F1D-67BC-8C75-D84E380ADB38}"/>
              </a:ext>
            </a:extLst>
          </p:cNvPr>
          <p:cNvSpPr/>
          <p:nvPr/>
        </p:nvSpPr>
        <p:spPr>
          <a:xfrm>
            <a:off x="128587" y="3961878"/>
            <a:ext cx="9515475" cy="1253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Transporter list window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(species name | lifestyle | </a:t>
            </a:r>
            <a:r>
              <a:rPr lang="en-US" sz="1500" dirty="0" err="1">
                <a:solidFill>
                  <a:schemeClr val="tx1"/>
                </a:solidFill>
              </a:rPr>
              <a:t>gene_id</a:t>
            </a:r>
            <a:r>
              <a:rPr lang="en-US" sz="1500" dirty="0">
                <a:solidFill>
                  <a:schemeClr val="tx1"/>
                </a:solidFill>
              </a:rPr>
              <a:t> | </a:t>
            </a:r>
            <a:r>
              <a:rPr lang="en-US" sz="1500" dirty="0" err="1">
                <a:solidFill>
                  <a:schemeClr val="tx1"/>
                </a:solidFill>
              </a:rPr>
              <a:t>nucletiode</a:t>
            </a:r>
            <a:r>
              <a:rPr lang="en-US" sz="1500" dirty="0">
                <a:solidFill>
                  <a:schemeClr val="tx1"/>
                </a:solidFill>
              </a:rPr>
              <a:t> length| amino acid length | 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transporter class | subtype </a:t>
            </a:r>
            <a:r>
              <a:rPr lang="en-US" sz="1500" dirty="0">
                <a:solidFill>
                  <a:schemeClr val="tx1"/>
                </a:solidFill>
              </a:rPr>
              <a:t>| transporter ID) 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9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93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490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Haihua</dc:creator>
  <cp:lastModifiedBy>Wang Haihua</cp:lastModifiedBy>
  <cp:revision>2</cp:revision>
  <dcterms:created xsi:type="dcterms:W3CDTF">2022-06-03T14:27:09Z</dcterms:created>
  <dcterms:modified xsi:type="dcterms:W3CDTF">2022-06-03T16:46:06Z</dcterms:modified>
</cp:coreProperties>
</file>