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6858000" cy="9906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488" y="-9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4668B-1948-4E40-841D-206C5D0C84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250" y="1621191"/>
            <a:ext cx="5143500" cy="3448756"/>
          </a:xfrm>
        </p:spPr>
        <p:txBody>
          <a:bodyPr anchor="b"/>
          <a:lstStyle>
            <a:lvl1pPr algn="ctr">
              <a:defRPr sz="8666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D646E0-17C9-41E4-968A-5A95A2AA2D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3467"/>
            </a:lvl1pPr>
            <a:lvl2pPr marL="660380" indent="0" algn="ctr">
              <a:buNone/>
              <a:defRPr sz="2889"/>
            </a:lvl2pPr>
            <a:lvl3pPr marL="1320759" indent="0" algn="ctr">
              <a:buNone/>
              <a:defRPr sz="2600"/>
            </a:lvl3pPr>
            <a:lvl4pPr marL="1981139" indent="0" algn="ctr">
              <a:buNone/>
              <a:defRPr sz="2311"/>
            </a:lvl4pPr>
            <a:lvl5pPr marL="2641519" indent="0" algn="ctr">
              <a:buNone/>
              <a:defRPr sz="2311"/>
            </a:lvl5pPr>
            <a:lvl6pPr marL="3301898" indent="0" algn="ctr">
              <a:buNone/>
              <a:defRPr sz="2311"/>
            </a:lvl6pPr>
            <a:lvl7pPr marL="3962278" indent="0" algn="ctr">
              <a:buNone/>
              <a:defRPr sz="2311"/>
            </a:lvl7pPr>
            <a:lvl8pPr marL="4622658" indent="0" algn="ctr">
              <a:buNone/>
              <a:defRPr sz="2311"/>
            </a:lvl8pPr>
            <a:lvl9pPr marL="5283037" indent="0" algn="ctr">
              <a:buNone/>
              <a:defRPr sz="2311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43E64-28E1-451A-8397-B80EACF53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5B7A0-99BA-4B88-8BD2-05AD10FCE81A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61928B-628E-4588-9918-EDBA3AF0B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BAA0FC-975B-4F45-B4E5-A3763E2BE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00D18-23BE-4C9E-B772-D5ABD76AA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049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5D1EA-143A-445B-A69F-1EA7B330F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FD491B-3130-45FB-82C6-0E1DDDB926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E857CA-82E4-43F9-B2DE-E1348EB80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5B7A0-99BA-4B88-8BD2-05AD10FCE81A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F8267B-06C5-46D4-A7A3-769EEDFD5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38DB87-3CF4-4E17-BEEF-10EB8325F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00D18-23BE-4C9E-B772-D5ABD76AA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156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20C49B-D1A3-41AF-8C60-A1BDD0D69C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4907756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3AA365-37AC-4CE2-9375-EFD0B50584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71487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033EAD-4104-482A-BE29-6DFC84218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5B7A0-99BA-4B88-8BD2-05AD10FCE81A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40F029-02CB-4818-AEF7-A2E7E017D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6FE62D-9963-41A1-A265-E463D98AB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00D18-23BE-4C9E-B772-D5ABD76AA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523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ADDCA-B97A-4E21-96B1-9A36784CB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60C2A-4310-4099-9CBD-57230BADC3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106875-BC97-4DD7-B525-FA0D00FA0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5B7A0-99BA-4B88-8BD2-05AD10FCE81A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5F51DD-81C1-44B8-BF36-E73DD55E3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2908E7-FB50-4B21-98DC-E70AF90B9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00D18-23BE-4C9E-B772-D5ABD76AA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843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3C33C-96E8-4691-A31B-8E9119176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916" y="2469622"/>
            <a:ext cx="5915025" cy="4120620"/>
          </a:xfrm>
        </p:spPr>
        <p:txBody>
          <a:bodyPr anchor="b"/>
          <a:lstStyle>
            <a:lvl1pPr>
              <a:defRPr sz="8666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CAE487-4009-4028-912F-CBEB4DA526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7916" y="6629225"/>
            <a:ext cx="5915025" cy="2166937"/>
          </a:xfrm>
        </p:spPr>
        <p:txBody>
          <a:bodyPr/>
          <a:lstStyle>
            <a:lvl1pPr marL="0" indent="0">
              <a:buNone/>
              <a:defRPr sz="3467">
                <a:solidFill>
                  <a:schemeClr val="tx1">
                    <a:tint val="75000"/>
                  </a:schemeClr>
                </a:solidFill>
              </a:defRPr>
            </a:lvl1pPr>
            <a:lvl2pPr marL="660380" indent="0">
              <a:buNone/>
              <a:defRPr sz="2889">
                <a:solidFill>
                  <a:schemeClr val="tx1">
                    <a:tint val="75000"/>
                  </a:schemeClr>
                </a:solidFill>
              </a:defRPr>
            </a:lvl2pPr>
            <a:lvl3pPr marL="1320759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3pPr>
            <a:lvl4pPr marL="1981139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4pPr>
            <a:lvl5pPr marL="2641519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5pPr>
            <a:lvl6pPr marL="3301898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6pPr>
            <a:lvl7pPr marL="3962278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7pPr>
            <a:lvl8pPr marL="4622658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8pPr>
            <a:lvl9pPr marL="5283037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4A41A7-22C2-421F-8BA5-1F28C4C6A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5B7A0-99BA-4B88-8BD2-05AD10FCE81A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1D5861-7E08-454E-828C-F61667E27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48D5C4-60B8-4E7F-A061-ED9395B89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00D18-23BE-4C9E-B772-D5ABD76AA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710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6DD62-C4B3-4B2A-B765-96B6C93C6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F6B9F-4473-4C93-A8AB-F99E9D1C23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F7CB6B-8875-41BC-9845-03AF557BCA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E5315A-1458-4B8B-94C8-6C8F4BB02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5B7A0-99BA-4B88-8BD2-05AD10FCE81A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3C8B49-DAE9-44DB-BF5A-5C22AE65C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DC3B9C-EB62-443D-9281-E3EE2074D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00D18-23BE-4C9E-B772-D5ABD76AA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019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A4C03-6D5B-48A7-9ACA-DFA4D89E1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527404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0BE68F-E76D-4524-8FBD-F1B4DA1825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3467" b="1"/>
            </a:lvl1pPr>
            <a:lvl2pPr marL="660380" indent="0">
              <a:buNone/>
              <a:defRPr sz="2889" b="1"/>
            </a:lvl2pPr>
            <a:lvl3pPr marL="1320759" indent="0">
              <a:buNone/>
              <a:defRPr sz="2600" b="1"/>
            </a:lvl3pPr>
            <a:lvl4pPr marL="1981139" indent="0">
              <a:buNone/>
              <a:defRPr sz="2311" b="1"/>
            </a:lvl4pPr>
            <a:lvl5pPr marL="2641519" indent="0">
              <a:buNone/>
              <a:defRPr sz="2311" b="1"/>
            </a:lvl5pPr>
            <a:lvl6pPr marL="3301898" indent="0">
              <a:buNone/>
              <a:defRPr sz="2311" b="1"/>
            </a:lvl6pPr>
            <a:lvl7pPr marL="3962278" indent="0">
              <a:buNone/>
              <a:defRPr sz="2311" b="1"/>
            </a:lvl7pPr>
            <a:lvl8pPr marL="4622658" indent="0">
              <a:buNone/>
              <a:defRPr sz="2311" b="1"/>
            </a:lvl8pPr>
            <a:lvl9pPr marL="5283037" indent="0">
              <a:buNone/>
              <a:defRPr sz="231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A99B1E-4C27-4D27-997B-ABEBD47DAA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70C27B-DB32-4345-9F75-DED2B367FA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3467" b="1"/>
            </a:lvl1pPr>
            <a:lvl2pPr marL="660380" indent="0">
              <a:buNone/>
              <a:defRPr sz="2889" b="1"/>
            </a:lvl2pPr>
            <a:lvl3pPr marL="1320759" indent="0">
              <a:buNone/>
              <a:defRPr sz="2600" b="1"/>
            </a:lvl3pPr>
            <a:lvl4pPr marL="1981139" indent="0">
              <a:buNone/>
              <a:defRPr sz="2311" b="1"/>
            </a:lvl4pPr>
            <a:lvl5pPr marL="2641519" indent="0">
              <a:buNone/>
              <a:defRPr sz="2311" b="1"/>
            </a:lvl5pPr>
            <a:lvl6pPr marL="3301898" indent="0">
              <a:buNone/>
              <a:defRPr sz="2311" b="1"/>
            </a:lvl6pPr>
            <a:lvl7pPr marL="3962278" indent="0">
              <a:buNone/>
              <a:defRPr sz="2311" b="1"/>
            </a:lvl7pPr>
            <a:lvl8pPr marL="4622658" indent="0">
              <a:buNone/>
              <a:defRPr sz="2311" b="1"/>
            </a:lvl8pPr>
            <a:lvl9pPr marL="5283037" indent="0">
              <a:buNone/>
              <a:defRPr sz="231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E16E54-E0D7-457F-8E00-A768043D1A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6C6591-71B1-4B06-A485-95759D30D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5B7A0-99BA-4B88-8BD2-05AD10FCE81A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5FFA0A-5650-471F-8D79-0D0450051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99DA31-0E57-482C-9BCB-70F59A882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00D18-23BE-4C9E-B772-D5ABD76AA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161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45549-9ACA-4468-A4EF-777C8A572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7DC3DE-0135-46EC-A340-7F87B029E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5B7A0-99BA-4B88-8BD2-05AD10FCE81A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6967D7-DC6B-4404-8B93-3C09615C1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854E03-8AC7-412D-A6E4-59AA90C8B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00D18-23BE-4C9E-B772-D5ABD76AA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136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05FA48-BA44-4E39-B39D-5B876C39C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5B7A0-99BA-4B88-8BD2-05AD10FCE81A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439863-70F3-46F8-9E5A-22BE562DB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7FDB4C-9D4B-4750-B3DB-4A44CC618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00D18-23BE-4C9E-B772-D5ABD76AA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477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A0002-12C8-4026-84BC-5E3FF173A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3" cy="2311400"/>
          </a:xfrm>
        </p:spPr>
        <p:txBody>
          <a:bodyPr anchor="b"/>
          <a:lstStyle>
            <a:lvl1pPr>
              <a:defRPr sz="4622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00BC3-FF26-42C2-8BD4-963CD49DCC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5543" y="1426281"/>
            <a:ext cx="3471863" cy="7039681"/>
          </a:xfrm>
        </p:spPr>
        <p:txBody>
          <a:bodyPr/>
          <a:lstStyle>
            <a:lvl1pPr>
              <a:defRPr sz="4622"/>
            </a:lvl1pPr>
            <a:lvl2pPr>
              <a:defRPr sz="4044"/>
            </a:lvl2pPr>
            <a:lvl3pPr>
              <a:defRPr sz="3467"/>
            </a:lvl3pPr>
            <a:lvl4pPr>
              <a:defRPr sz="2889"/>
            </a:lvl4pPr>
            <a:lvl5pPr>
              <a:defRPr sz="2889"/>
            </a:lvl5pPr>
            <a:lvl6pPr>
              <a:defRPr sz="2889"/>
            </a:lvl6pPr>
            <a:lvl7pPr>
              <a:defRPr sz="2889"/>
            </a:lvl7pPr>
            <a:lvl8pPr>
              <a:defRPr sz="2889"/>
            </a:lvl8pPr>
            <a:lvl9pPr>
              <a:defRPr sz="288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B4EB82-9CE5-4441-8A74-1B6289E83E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3" cy="5505627"/>
          </a:xfrm>
        </p:spPr>
        <p:txBody>
          <a:bodyPr/>
          <a:lstStyle>
            <a:lvl1pPr marL="0" indent="0">
              <a:buNone/>
              <a:defRPr sz="2311"/>
            </a:lvl1pPr>
            <a:lvl2pPr marL="660380" indent="0">
              <a:buNone/>
              <a:defRPr sz="2022"/>
            </a:lvl2pPr>
            <a:lvl3pPr marL="1320759" indent="0">
              <a:buNone/>
              <a:defRPr sz="1733"/>
            </a:lvl3pPr>
            <a:lvl4pPr marL="1981139" indent="0">
              <a:buNone/>
              <a:defRPr sz="1444"/>
            </a:lvl4pPr>
            <a:lvl5pPr marL="2641519" indent="0">
              <a:buNone/>
              <a:defRPr sz="1444"/>
            </a:lvl5pPr>
            <a:lvl6pPr marL="3301898" indent="0">
              <a:buNone/>
              <a:defRPr sz="1444"/>
            </a:lvl6pPr>
            <a:lvl7pPr marL="3962278" indent="0">
              <a:buNone/>
              <a:defRPr sz="1444"/>
            </a:lvl7pPr>
            <a:lvl8pPr marL="4622658" indent="0">
              <a:buNone/>
              <a:defRPr sz="1444"/>
            </a:lvl8pPr>
            <a:lvl9pPr marL="5283037" indent="0">
              <a:buNone/>
              <a:defRPr sz="144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AFFDF5-7E5E-40B2-98A5-16D30D1B4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5B7A0-99BA-4B88-8BD2-05AD10FCE81A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1D4C03-95D1-4254-B485-7943FD72E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C5A60-B754-4109-AA84-501EF2F49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00D18-23BE-4C9E-B772-D5ABD76AA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337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7A22F-5F2A-46E7-8320-1BF1F69FC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3" cy="2311400"/>
          </a:xfrm>
        </p:spPr>
        <p:txBody>
          <a:bodyPr anchor="b"/>
          <a:lstStyle>
            <a:lvl1pPr>
              <a:defRPr sz="4622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D88669-2232-4D60-9BCF-3FE3786B18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2915543" y="1426281"/>
            <a:ext cx="3471863" cy="7039681"/>
          </a:xfrm>
        </p:spPr>
        <p:txBody>
          <a:bodyPr/>
          <a:lstStyle>
            <a:lvl1pPr marL="0" indent="0">
              <a:buNone/>
              <a:defRPr sz="4622"/>
            </a:lvl1pPr>
            <a:lvl2pPr marL="660380" indent="0">
              <a:buNone/>
              <a:defRPr sz="4044"/>
            </a:lvl2pPr>
            <a:lvl3pPr marL="1320759" indent="0">
              <a:buNone/>
              <a:defRPr sz="3467"/>
            </a:lvl3pPr>
            <a:lvl4pPr marL="1981139" indent="0">
              <a:buNone/>
              <a:defRPr sz="2889"/>
            </a:lvl4pPr>
            <a:lvl5pPr marL="2641519" indent="0">
              <a:buNone/>
              <a:defRPr sz="2889"/>
            </a:lvl5pPr>
            <a:lvl6pPr marL="3301898" indent="0">
              <a:buNone/>
              <a:defRPr sz="2889"/>
            </a:lvl6pPr>
            <a:lvl7pPr marL="3962278" indent="0">
              <a:buNone/>
              <a:defRPr sz="2889"/>
            </a:lvl7pPr>
            <a:lvl8pPr marL="4622658" indent="0">
              <a:buNone/>
              <a:defRPr sz="2889"/>
            </a:lvl8pPr>
            <a:lvl9pPr marL="5283037" indent="0">
              <a:buNone/>
              <a:defRPr sz="2889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4286AC-8262-4610-A9B4-1615F45217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3" cy="5505627"/>
          </a:xfrm>
        </p:spPr>
        <p:txBody>
          <a:bodyPr/>
          <a:lstStyle>
            <a:lvl1pPr marL="0" indent="0">
              <a:buNone/>
              <a:defRPr sz="2311"/>
            </a:lvl1pPr>
            <a:lvl2pPr marL="660380" indent="0">
              <a:buNone/>
              <a:defRPr sz="2022"/>
            </a:lvl2pPr>
            <a:lvl3pPr marL="1320759" indent="0">
              <a:buNone/>
              <a:defRPr sz="1733"/>
            </a:lvl3pPr>
            <a:lvl4pPr marL="1981139" indent="0">
              <a:buNone/>
              <a:defRPr sz="1444"/>
            </a:lvl4pPr>
            <a:lvl5pPr marL="2641519" indent="0">
              <a:buNone/>
              <a:defRPr sz="1444"/>
            </a:lvl5pPr>
            <a:lvl6pPr marL="3301898" indent="0">
              <a:buNone/>
              <a:defRPr sz="1444"/>
            </a:lvl6pPr>
            <a:lvl7pPr marL="3962278" indent="0">
              <a:buNone/>
              <a:defRPr sz="1444"/>
            </a:lvl7pPr>
            <a:lvl8pPr marL="4622658" indent="0">
              <a:buNone/>
              <a:defRPr sz="1444"/>
            </a:lvl8pPr>
            <a:lvl9pPr marL="5283037" indent="0">
              <a:buNone/>
              <a:defRPr sz="144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F05498-969A-43C3-AD83-EB80ADD11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5B7A0-99BA-4B88-8BD2-05AD10FCE81A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35EFE0-A123-4547-9F58-A2F229D02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40B88B-57F8-43F6-8D79-1DAFDBA93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00D18-23BE-4C9E-B772-D5ABD76AA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838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A35F8D-EF65-48A5-B5E8-845586447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527404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73B937-36A0-4666-9284-5687A7D22E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A3B4BB-B27E-47AD-9E33-FF69968592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1488" y="9181395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15B7A0-99BA-4B88-8BD2-05AD10FCE81A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6F6E6-E2AE-4E1C-AD1E-40E52889FB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71713" y="9181395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208A08-A9AB-4824-8BA8-E00D5DCE38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43463" y="9181395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00D18-23BE-4C9E-B772-D5ABD76AA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783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1320759" rtl="0" eaLnBrk="1" latinLnBrk="0" hangingPunct="1">
        <a:lnSpc>
          <a:spcPct val="90000"/>
        </a:lnSpc>
        <a:spcBef>
          <a:spcPct val="0"/>
        </a:spcBef>
        <a:buNone/>
        <a:defRPr sz="635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0190" indent="-330190" algn="l" defTabSz="1320759" rtl="0" eaLnBrk="1" latinLnBrk="0" hangingPunct="1">
        <a:lnSpc>
          <a:spcPct val="90000"/>
        </a:lnSpc>
        <a:spcBef>
          <a:spcPts val="1444"/>
        </a:spcBef>
        <a:buFont typeface="Arial" panose="020B0604020202020204" pitchFamily="34" charset="0"/>
        <a:buChar char="•"/>
        <a:defRPr sz="4044" kern="1200">
          <a:solidFill>
            <a:schemeClr val="tx1"/>
          </a:solidFill>
          <a:latin typeface="+mn-lt"/>
          <a:ea typeface="+mn-ea"/>
          <a:cs typeface="+mn-cs"/>
        </a:defRPr>
      </a:lvl1pPr>
      <a:lvl2pPr marL="990570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3467" kern="1200">
          <a:solidFill>
            <a:schemeClr val="tx1"/>
          </a:solidFill>
          <a:latin typeface="+mn-lt"/>
          <a:ea typeface="+mn-ea"/>
          <a:cs typeface="+mn-cs"/>
        </a:defRPr>
      </a:lvl2pPr>
      <a:lvl3pPr marL="1650949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889" kern="1200">
          <a:solidFill>
            <a:schemeClr val="tx1"/>
          </a:solidFill>
          <a:latin typeface="+mn-lt"/>
          <a:ea typeface="+mn-ea"/>
          <a:cs typeface="+mn-cs"/>
        </a:defRPr>
      </a:lvl3pPr>
      <a:lvl4pPr marL="2311329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971709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632088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4292468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952848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613227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60380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20759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81139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41519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301898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278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622658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83037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embranetransport.org/transportDB2/show_transporters_by_organism.php?dgOID=cn5207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8D41BE6-946F-4F41-BB6E-F3B5DECDB8B0}"/>
              </a:ext>
            </a:extLst>
          </p:cNvPr>
          <p:cNvSpPr/>
          <p:nvPr/>
        </p:nvSpPr>
        <p:spPr>
          <a:xfrm>
            <a:off x="60960" y="95250"/>
            <a:ext cx="6705600" cy="986790"/>
          </a:xfrm>
          <a:prstGeom prst="rect">
            <a:avLst/>
          </a:prstGeom>
          <a:solidFill>
            <a:schemeClr val="accent1">
              <a:alpha val="4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logo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9B45573-5559-48CB-855A-6C75B1364F00}"/>
              </a:ext>
            </a:extLst>
          </p:cNvPr>
          <p:cNvSpPr/>
          <p:nvPr/>
        </p:nvSpPr>
        <p:spPr>
          <a:xfrm>
            <a:off x="60960" y="1169670"/>
            <a:ext cx="6705600" cy="2667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homepage; statistics; alignment analysis; searching; resource; cite; about us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57F4CD-D177-4494-87E5-54E1E8119CC0}"/>
              </a:ext>
            </a:extLst>
          </p:cNvPr>
          <p:cNvSpPr/>
          <p:nvPr/>
        </p:nvSpPr>
        <p:spPr>
          <a:xfrm>
            <a:off x="91440" y="1524000"/>
            <a:ext cx="6675120" cy="8229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Introduction to the database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26D382D-1ECC-4C93-B5A4-69D3AFBC7CFA}"/>
              </a:ext>
            </a:extLst>
          </p:cNvPr>
          <p:cNvSpPr/>
          <p:nvPr/>
        </p:nvSpPr>
        <p:spPr>
          <a:xfrm>
            <a:off x="640080" y="2758440"/>
            <a:ext cx="2202180" cy="1569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 1 (transporter)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0E2460F-E841-4888-86E6-A0000B674B23}"/>
              </a:ext>
            </a:extLst>
          </p:cNvPr>
          <p:cNvSpPr/>
          <p:nvPr/>
        </p:nvSpPr>
        <p:spPr>
          <a:xfrm>
            <a:off x="3665220" y="2758440"/>
            <a:ext cx="2202180" cy="1569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Module2</a:t>
            </a:r>
          </a:p>
          <a:p>
            <a:pPr algn="ctr"/>
            <a:r>
              <a:rPr lang="en-US" dirty="0"/>
              <a:t>(transcription factor)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C36D462-28C7-40C0-A20B-C4E01E3ADB5B}"/>
              </a:ext>
            </a:extLst>
          </p:cNvPr>
          <p:cNvSpPr/>
          <p:nvPr/>
        </p:nvSpPr>
        <p:spPr>
          <a:xfrm>
            <a:off x="640080" y="4503420"/>
            <a:ext cx="2202180" cy="1569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Module3</a:t>
            </a:r>
          </a:p>
          <a:p>
            <a:pPr algn="ctr"/>
            <a:r>
              <a:rPr lang="en-US" dirty="0"/>
              <a:t>(………)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44D7DE-C745-4E8C-A308-05EEDD392E92}"/>
              </a:ext>
            </a:extLst>
          </p:cNvPr>
          <p:cNvSpPr/>
          <p:nvPr/>
        </p:nvSpPr>
        <p:spPr>
          <a:xfrm>
            <a:off x="3665220" y="4503420"/>
            <a:ext cx="2202180" cy="1569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Last Module</a:t>
            </a:r>
          </a:p>
          <a:p>
            <a:pPr algn="ctr"/>
            <a:r>
              <a:rPr lang="en-US" dirty="0"/>
              <a:t>(coming soon)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5E90D8-63A9-4F90-97C7-8057C882310D}"/>
              </a:ext>
            </a:extLst>
          </p:cNvPr>
          <p:cNvSpPr/>
          <p:nvPr/>
        </p:nvSpPr>
        <p:spPr>
          <a:xfrm>
            <a:off x="285750" y="6427470"/>
            <a:ext cx="2724150" cy="963930"/>
          </a:xfrm>
          <a:prstGeom prst="rect">
            <a:avLst/>
          </a:prstGeom>
          <a:solidFill>
            <a:schemeClr val="accent6">
              <a:alpha val="6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Collaborators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DF80FE-8EA9-4017-A50C-3BA98384EBAC}"/>
              </a:ext>
            </a:extLst>
          </p:cNvPr>
          <p:cNvSpPr/>
          <p:nvPr/>
        </p:nvSpPr>
        <p:spPr>
          <a:xfrm>
            <a:off x="3368040" y="6427470"/>
            <a:ext cx="2724150" cy="963930"/>
          </a:xfrm>
          <a:prstGeom prst="rect">
            <a:avLst/>
          </a:prstGeom>
          <a:solidFill>
            <a:schemeClr val="accent6">
              <a:alpha val="6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Update release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B22D6CB-B936-4AAB-B1C4-F7C53F79B364}"/>
              </a:ext>
            </a:extLst>
          </p:cNvPr>
          <p:cNvSpPr/>
          <p:nvPr/>
        </p:nvSpPr>
        <p:spPr>
          <a:xfrm>
            <a:off x="327660" y="7574280"/>
            <a:ext cx="5791200" cy="59817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Collaborators’ logo</a:t>
            </a:r>
          </a:p>
        </p:txBody>
      </p:sp>
    </p:spTree>
    <p:extLst>
      <p:ext uri="{BB962C8B-B14F-4D97-AF65-F5344CB8AC3E}">
        <p14:creationId xmlns:p14="http://schemas.microsoft.com/office/powerpoint/2010/main" val="4198481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B979EC9-BA80-9D46-BCED-7D44B248A8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3769"/>
            <a:ext cx="6858000" cy="83510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428F653-25C6-ACE2-57D3-6663F97EC189}"/>
              </a:ext>
            </a:extLst>
          </p:cNvPr>
          <p:cNvSpPr/>
          <p:nvPr/>
        </p:nvSpPr>
        <p:spPr>
          <a:xfrm>
            <a:off x="3048" y="982383"/>
            <a:ext cx="6313170" cy="434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&gt;Paxam1|Paxam1_941861|taxaID|transporterID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A370A1-A531-ACC2-E2F4-E679E050863D}"/>
              </a:ext>
            </a:extLst>
          </p:cNvPr>
          <p:cNvSpPr/>
          <p:nvPr/>
        </p:nvSpPr>
        <p:spPr>
          <a:xfrm>
            <a:off x="368808" y="1742120"/>
            <a:ext cx="1226820" cy="70866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Fungal genome ID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96B1AF2-7411-3B9F-F1C4-64484628C3DF}"/>
              </a:ext>
            </a:extLst>
          </p:cNvPr>
          <p:cNvCxnSpPr/>
          <p:nvPr/>
        </p:nvCxnSpPr>
        <p:spPr>
          <a:xfrm>
            <a:off x="536448" y="1382433"/>
            <a:ext cx="163830" cy="335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4A84099-6116-FD0E-A1DD-D8C627151771}"/>
              </a:ext>
            </a:extLst>
          </p:cNvPr>
          <p:cNvCxnSpPr/>
          <p:nvPr/>
        </p:nvCxnSpPr>
        <p:spPr>
          <a:xfrm flipH="1">
            <a:off x="1222248" y="1336713"/>
            <a:ext cx="266700" cy="4054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8E5F5DB7-8416-401B-B378-25EBD64BE79F}"/>
              </a:ext>
            </a:extLst>
          </p:cNvPr>
          <p:cNvSpPr/>
          <p:nvPr/>
        </p:nvSpPr>
        <p:spPr>
          <a:xfrm>
            <a:off x="2250948" y="1742120"/>
            <a:ext cx="1226820" cy="70866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Taxonomy ID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EB34EA-6B5E-392A-898D-D5A9FBF404CC}"/>
              </a:ext>
            </a:extLst>
          </p:cNvPr>
          <p:cNvSpPr/>
          <p:nvPr/>
        </p:nvSpPr>
        <p:spPr>
          <a:xfrm>
            <a:off x="4395978" y="1717713"/>
            <a:ext cx="1226820" cy="70866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Transporter ID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93B519C-5791-87BB-9A1D-BA402F5C39EE}"/>
              </a:ext>
            </a:extLst>
          </p:cNvPr>
          <p:cNvCxnSpPr>
            <a:endCxn id="11" idx="0"/>
          </p:cNvCxnSpPr>
          <p:nvPr/>
        </p:nvCxnSpPr>
        <p:spPr>
          <a:xfrm flipH="1">
            <a:off x="2864358" y="1336713"/>
            <a:ext cx="68580" cy="4054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A81BC5E-F8DA-AC94-AC96-CF117824DEF3}"/>
              </a:ext>
            </a:extLst>
          </p:cNvPr>
          <p:cNvCxnSpPr>
            <a:endCxn id="12" idx="0"/>
          </p:cNvCxnSpPr>
          <p:nvPr/>
        </p:nvCxnSpPr>
        <p:spPr>
          <a:xfrm>
            <a:off x="4022598" y="1294803"/>
            <a:ext cx="986790" cy="422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3F0866E9-ACB6-C9BD-37A9-39152721B6FB}"/>
              </a:ext>
            </a:extLst>
          </p:cNvPr>
          <p:cNvSpPr/>
          <p:nvPr/>
        </p:nvSpPr>
        <p:spPr>
          <a:xfrm>
            <a:off x="146685" y="2751770"/>
            <a:ext cx="6423660" cy="43434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Blast result: similar with the picture below, but with more columns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D6ACF9D4-5448-EBD7-2A3A-E9545F747D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85" y="3376191"/>
            <a:ext cx="6549390" cy="1605483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D7B6BE2D-6968-5409-A989-38E764794D3B}"/>
              </a:ext>
            </a:extLst>
          </p:cNvPr>
          <p:cNvSpPr/>
          <p:nvPr/>
        </p:nvSpPr>
        <p:spPr>
          <a:xfrm>
            <a:off x="0" y="5020317"/>
            <a:ext cx="4118610" cy="2692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Expected columns: </a:t>
            </a:r>
          </a:p>
          <a:p>
            <a:r>
              <a:rPr lang="en-US" sz="1400" dirty="0">
                <a:solidFill>
                  <a:schemeClr val="tx1"/>
                </a:solidFill>
              </a:rPr>
              <a:t>query sequence ID, </a:t>
            </a:r>
          </a:p>
          <a:p>
            <a:r>
              <a:rPr lang="en-US" sz="1400" dirty="0">
                <a:solidFill>
                  <a:schemeClr val="tx1"/>
                </a:solidFill>
              </a:rPr>
              <a:t>subjective sequence ID, </a:t>
            </a:r>
          </a:p>
          <a:p>
            <a:r>
              <a:rPr lang="en-US" sz="1400" dirty="0">
                <a:solidFill>
                  <a:schemeClr val="tx1"/>
                </a:solidFill>
              </a:rPr>
              <a:t>taxonomy ID, </a:t>
            </a:r>
          </a:p>
          <a:p>
            <a:r>
              <a:rPr lang="en-US" sz="1400" dirty="0">
                <a:solidFill>
                  <a:schemeClr val="tx1"/>
                </a:solidFill>
              </a:rPr>
              <a:t>Fungi lifestyle,</a:t>
            </a:r>
          </a:p>
          <a:p>
            <a:r>
              <a:rPr lang="en-US" sz="1400" dirty="0">
                <a:solidFill>
                  <a:schemeClr val="tx1"/>
                </a:solidFill>
              </a:rPr>
              <a:t>Max score, </a:t>
            </a:r>
          </a:p>
          <a:p>
            <a:r>
              <a:rPr lang="en-US" sz="1400" dirty="0">
                <a:solidFill>
                  <a:schemeClr val="tx1"/>
                </a:solidFill>
              </a:rPr>
              <a:t>Total score, </a:t>
            </a:r>
          </a:p>
          <a:p>
            <a:r>
              <a:rPr lang="en-US" sz="1400" dirty="0">
                <a:solidFill>
                  <a:schemeClr val="tx1"/>
                </a:solidFill>
              </a:rPr>
              <a:t>Query coverage, </a:t>
            </a:r>
          </a:p>
          <a:p>
            <a:r>
              <a:rPr lang="en-US" sz="1400" dirty="0">
                <a:solidFill>
                  <a:schemeClr val="tx1"/>
                </a:solidFill>
              </a:rPr>
              <a:t>E value, </a:t>
            </a:r>
          </a:p>
          <a:p>
            <a:r>
              <a:rPr lang="en-US" sz="1400" dirty="0">
                <a:solidFill>
                  <a:schemeClr val="tx1"/>
                </a:solidFill>
              </a:rPr>
              <a:t>Identity value, </a:t>
            </a:r>
          </a:p>
          <a:p>
            <a:r>
              <a:rPr lang="en-US" sz="1400" dirty="0">
                <a:solidFill>
                  <a:srgbClr val="FF0000"/>
                </a:solidFill>
              </a:rPr>
              <a:t>Transporter ID.1 (link to TCDB function page)</a:t>
            </a:r>
          </a:p>
          <a:p>
            <a:r>
              <a:rPr lang="en-US" sz="1400" dirty="0">
                <a:solidFill>
                  <a:srgbClr val="FF0000"/>
                </a:solidFill>
              </a:rPr>
              <a:t>Transporter ID (link to description in our own page)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BCEDA8D3-3FA2-433F-798D-C9E88F6C7A87}"/>
              </a:ext>
            </a:extLst>
          </p:cNvPr>
          <p:cNvSpPr/>
          <p:nvPr/>
        </p:nvSpPr>
        <p:spPr>
          <a:xfrm>
            <a:off x="3409315" y="7236224"/>
            <a:ext cx="401320" cy="1257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86FA975-0B3C-9B4C-8B29-1D8109C85C3A}"/>
              </a:ext>
            </a:extLst>
          </p:cNvPr>
          <p:cNvSpPr/>
          <p:nvPr/>
        </p:nvSpPr>
        <p:spPr>
          <a:xfrm>
            <a:off x="4672203" y="6599628"/>
            <a:ext cx="1644015" cy="3619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e.g., 1.A.67.1.3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A19A374-CEC6-490B-B104-368F6B609D79}"/>
              </a:ext>
            </a:extLst>
          </p:cNvPr>
          <p:cNvSpPr/>
          <p:nvPr/>
        </p:nvSpPr>
        <p:spPr>
          <a:xfrm>
            <a:off x="3949954" y="7059675"/>
            <a:ext cx="2846324" cy="2827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/>
                </a:solidFill>
              </a:rPr>
              <a:t>https://www.tcdb.org/search/result.php?tc=</a:t>
            </a:r>
            <a:r>
              <a:rPr lang="en-US" sz="1000" dirty="0">
                <a:solidFill>
                  <a:schemeClr val="tx1"/>
                </a:solidFill>
                <a:highlight>
                  <a:srgbClr val="FFFF00"/>
                </a:highlight>
              </a:rPr>
              <a:t>1.a.67</a:t>
            </a: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640A7B23-39B2-E0B7-931D-3466B2520E57}"/>
              </a:ext>
            </a:extLst>
          </p:cNvPr>
          <p:cNvSpPr/>
          <p:nvPr/>
        </p:nvSpPr>
        <p:spPr>
          <a:xfrm>
            <a:off x="3784854" y="7506672"/>
            <a:ext cx="219964" cy="1584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11062FB-409F-726A-F610-5190FA23AE8B}"/>
              </a:ext>
            </a:extLst>
          </p:cNvPr>
          <p:cNvSpPr/>
          <p:nvPr/>
        </p:nvSpPr>
        <p:spPr>
          <a:xfrm>
            <a:off x="4071048" y="7479081"/>
            <a:ext cx="2632647" cy="18203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/>
                </a:solidFill>
                <a:highlight>
                  <a:srgbClr val="FFFF00"/>
                </a:highlight>
              </a:rPr>
              <a:t>The webpage describe the information about this transporter in </a:t>
            </a:r>
            <a:r>
              <a:rPr lang="en-US" sz="1000" dirty="0" err="1">
                <a:solidFill>
                  <a:schemeClr val="tx1"/>
                </a:solidFill>
                <a:highlight>
                  <a:srgbClr val="FFFF00"/>
                </a:highlight>
              </a:rPr>
              <a:t>FunDB</a:t>
            </a:r>
            <a:r>
              <a:rPr lang="en-US" sz="1000" dirty="0">
                <a:solidFill>
                  <a:schemeClr val="tx1"/>
                </a:solidFill>
                <a:highlight>
                  <a:srgbClr val="FFFF00"/>
                </a:highlight>
              </a:rPr>
              <a:t> (well-prepared)</a:t>
            </a:r>
          </a:p>
          <a:p>
            <a:r>
              <a:rPr lang="en-US" sz="1000" dirty="0">
                <a:solidFill>
                  <a:schemeClr val="tx1"/>
                </a:solidFill>
                <a:highlight>
                  <a:srgbClr val="FFFF00"/>
                </a:highlight>
              </a:rPr>
              <a:t>Information including: </a:t>
            </a:r>
          </a:p>
          <a:p>
            <a:r>
              <a:rPr lang="en-US" sz="1000" dirty="0">
                <a:solidFill>
                  <a:schemeClr val="tx1"/>
                </a:solidFill>
                <a:highlight>
                  <a:srgbClr val="FFFF00"/>
                </a:highlight>
              </a:rPr>
              <a:t>1. How much 1.A.67.1.3 proteins of each fungi have (table) (the number link to the sequences page).</a:t>
            </a:r>
          </a:p>
          <a:p>
            <a:r>
              <a:rPr lang="en-US" sz="1000" dirty="0">
                <a:solidFill>
                  <a:schemeClr val="tx1"/>
                </a:solidFill>
                <a:highlight>
                  <a:srgbClr val="FFFF00"/>
                </a:highlight>
              </a:rPr>
              <a:t>2. A </a:t>
            </a:r>
            <a:r>
              <a:rPr lang="en-US" sz="1000" dirty="0" err="1">
                <a:solidFill>
                  <a:schemeClr val="tx1"/>
                </a:solidFill>
                <a:highlight>
                  <a:srgbClr val="FFFF00"/>
                </a:highlight>
              </a:rPr>
              <a:t>piechart</a:t>
            </a:r>
            <a:r>
              <a:rPr lang="en-US" sz="1000" dirty="0">
                <a:solidFill>
                  <a:schemeClr val="tx1"/>
                </a:solidFill>
                <a:highlight>
                  <a:srgbClr val="FFFF00"/>
                </a:highlight>
              </a:rPr>
              <a:t> display the number of this transporter in each fungus</a:t>
            </a:r>
          </a:p>
          <a:p>
            <a:r>
              <a:rPr lang="en-US" sz="1000" dirty="0">
                <a:solidFill>
                  <a:schemeClr val="tx1"/>
                </a:solidFill>
                <a:highlight>
                  <a:srgbClr val="FFFF00"/>
                </a:highlight>
              </a:rPr>
              <a:t>3. A </a:t>
            </a:r>
            <a:r>
              <a:rPr lang="en-US" sz="1000" dirty="0" err="1">
                <a:solidFill>
                  <a:schemeClr val="tx1"/>
                </a:solidFill>
                <a:highlight>
                  <a:srgbClr val="FFFF00"/>
                </a:highlight>
              </a:rPr>
              <a:t>piechart</a:t>
            </a:r>
            <a:r>
              <a:rPr lang="en-US" sz="1000" dirty="0">
                <a:solidFill>
                  <a:schemeClr val="tx1"/>
                </a:solidFill>
                <a:highlight>
                  <a:srgbClr val="FFFF00"/>
                </a:highlight>
              </a:rPr>
              <a:t> display the average number of this transporter in each lifestyle fungi</a:t>
            </a:r>
          </a:p>
          <a:p>
            <a:r>
              <a:rPr lang="en-US" sz="1000" dirty="0">
                <a:solidFill>
                  <a:schemeClr val="tx1"/>
                </a:solidFill>
                <a:highlight>
                  <a:srgbClr val="FFFF00"/>
                </a:highlight>
              </a:rPr>
              <a:t>4. else?</a:t>
            </a:r>
          </a:p>
        </p:txBody>
      </p:sp>
    </p:spTree>
    <p:extLst>
      <p:ext uri="{BB962C8B-B14F-4D97-AF65-F5344CB8AC3E}">
        <p14:creationId xmlns:p14="http://schemas.microsoft.com/office/powerpoint/2010/main" val="2303388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254F7-2023-54C9-E19E-017A39045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527404"/>
            <a:ext cx="5915025" cy="588164"/>
          </a:xfrm>
        </p:spPr>
        <p:txBody>
          <a:bodyPr>
            <a:noAutofit/>
          </a:bodyPr>
          <a:lstStyle/>
          <a:p>
            <a:r>
              <a:rPr lang="en-US" sz="2800" dirty="0"/>
              <a:t>Webpages describe our database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F57FB2C-7125-ACFB-CDA2-50D025670A38}"/>
              </a:ext>
            </a:extLst>
          </p:cNvPr>
          <p:cNvSpPr txBox="1">
            <a:spLocks/>
          </p:cNvSpPr>
          <p:nvPr/>
        </p:nvSpPr>
        <p:spPr>
          <a:xfrm>
            <a:off x="492824" y="1307692"/>
            <a:ext cx="5915025" cy="32155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32075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35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>
              <a:buAutoNum type="arabicPeriod"/>
            </a:pPr>
            <a:r>
              <a:rPr lang="en-US" sz="2800" dirty="0"/>
              <a:t>The transporters in each fungus:</a:t>
            </a:r>
          </a:p>
          <a:p>
            <a:r>
              <a:rPr lang="en-US" sz="1400" dirty="0"/>
              <a:t>(a sample: </a:t>
            </a:r>
            <a:r>
              <a:rPr lang="en-US" sz="1400" dirty="0">
                <a:hlinkClick r:id="rId2"/>
              </a:rPr>
              <a:t>http://www.membranetransport.org/transportDB2/show_transporters_by_organism.php?dgOID=cn5207</a:t>
            </a:r>
            <a:r>
              <a:rPr lang="en-US" sz="1400" dirty="0"/>
              <a:t>)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r>
              <a:rPr lang="en-US" sz="2800" dirty="0"/>
              <a:t>2. The number of each transporter category in all the fungi.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A01C90B-3078-6439-003A-D3469FC959E1}"/>
              </a:ext>
            </a:extLst>
          </p:cNvPr>
          <p:cNvSpPr/>
          <p:nvPr/>
        </p:nvSpPr>
        <p:spPr>
          <a:xfrm>
            <a:off x="703008" y="4549953"/>
            <a:ext cx="2632647" cy="18203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/>
                </a:solidFill>
                <a:highlight>
                  <a:srgbClr val="FFFF00"/>
                </a:highlight>
              </a:rPr>
              <a:t>The webpage describe the information about this transporter in </a:t>
            </a:r>
            <a:r>
              <a:rPr lang="en-US" sz="1000" dirty="0" err="1">
                <a:solidFill>
                  <a:schemeClr val="tx1"/>
                </a:solidFill>
                <a:highlight>
                  <a:srgbClr val="FFFF00"/>
                </a:highlight>
              </a:rPr>
              <a:t>FunDB</a:t>
            </a:r>
            <a:r>
              <a:rPr lang="en-US" sz="1000" dirty="0">
                <a:solidFill>
                  <a:schemeClr val="tx1"/>
                </a:solidFill>
                <a:highlight>
                  <a:srgbClr val="FFFF00"/>
                </a:highlight>
              </a:rPr>
              <a:t> (well-prepared)</a:t>
            </a:r>
          </a:p>
          <a:p>
            <a:r>
              <a:rPr lang="en-US" sz="1000" dirty="0">
                <a:solidFill>
                  <a:schemeClr val="tx1"/>
                </a:solidFill>
                <a:highlight>
                  <a:srgbClr val="FFFF00"/>
                </a:highlight>
              </a:rPr>
              <a:t>Information including: </a:t>
            </a:r>
          </a:p>
          <a:p>
            <a:r>
              <a:rPr lang="en-US" sz="1000" dirty="0">
                <a:solidFill>
                  <a:schemeClr val="tx1"/>
                </a:solidFill>
                <a:highlight>
                  <a:srgbClr val="FFFF00"/>
                </a:highlight>
              </a:rPr>
              <a:t>1. How much 1.A.67.1.3 proteins of each fungi have (table) (the number link to the sequences page).</a:t>
            </a:r>
          </a:p>
          <a:p>
            <a:r>
              <a:rPr lang="en-US" sz="1000" dirty="0">
                <a:solidFill>
                  <a:schemeClr val="tx1"/>
                </a:solidFill>
                <a:highlight>
                  <a:srgbClr val="FFFF00"/>
                </a:highlight>
              </a:rPr>
              <a:t>2. A </a:t>
            </a:r>
            <a:r>
              <a:rPr lang="en-US" sz="1000" dirty="0" err="1">
                <a:solidFill>
                  <a:schemeClr val="tx1"/>
                </a:solidFill>
                <a:highlight>
                  <a:srgbClr val="FFFF00"/>
                </a:highlight>
              </a:rPr>
              <a:t>piechart</a:t>
            </a:r>
            <a:r>
              <a:rPr lang="en-US" sz="1000" dirty="0">
                <a:solidFill>
                  <a:schemeClr val="tx1"/>
                </a:solidFill>
                <a:highlight>
                  <a:srgbClr val="FFFF00"/>
                </a:highlight>
              </a:rPr>
              <a:t> display the number of this transporter in each fungus</a:t>
            </a:r>
          </a:p>
          <a:p>
            <a:r>
              <a:rPr lang="en-US" sz="1000" dirty="0">
                <a:solidFill>
                  <a:schemeClr val="tx1"/>
                </a:solidFill>
                <a:highlight>
                  <a:srgbClr val="FFFF00"/>
                </a:highlight>
              </a:rPr>
              <a:t>3. A </a:t>
            </a:r>
            <a:r>
              <a:rPr lang="en-US" sz="1000" dirty="0" err="1">
                <a:solidFill>
                  <a:schemeClr val="tx1"/>
                </a:solidFill>
                <a:highlight>
                  <a:srgbClr val="FFFF00"/>
                </a:highlight>
              </a:rPr>
              <a:t>piechart</a:t>
            </a:r>
            <a:r>
              <a:rPr lang="en-US" sz="1000" dirty="0">
                <a:solidFill>
                  <a:schemeClr val="tx1"/>
                </a:solidFill>
                <a:highlight>
                  <a:srgbClr val="FFFF00"/>
                </a:highlight>
              </a:rPr>
              <a:t> display the average number of this transporter in each lifestyle fungi</a:t>
            </a:r>
          </a:p>
          <a:p>
            <a:r>
              <a:rPr lang="en-US" sz="1000" dirty="0">
                <a:solidFill>
                  <a:schemeClr val="tx1"/>
                </a:solidFill>
                <a:highlight>
                  <a:srgbClr val="FFFF00"/>
                </a:highlight>
              </a:rPr>
              <a:t>4. else?</a:t>
            </a:r>
          </a:p>
        </p:txBody>
      </p:sp>
    </p:spTree>
    <p:extLst>
      <p:ext uri="{BB962C8B-B14F-4D97-AF65-F5344CB8AC3E}">
        <p14:creationId xmlns:p14="http://schemas.microsoft.com/office/powerpoint/2010/main" val="14368182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356</Words>
  <Application>Microsoft Office PowerPoint</Application>
  <PresentationFormat>A4 Paper (210x297 mm)</PresentationFormat>
  <Paragraphs>55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Webpages describe our database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Haihua</dc:creator>
  <cp:lastModifiedBy>Wang Haihua</cp:lastModifiedBy>
  <cp:revision>3</cp:revision>
  <dcterms:created xsi:type="dcterms:W3CDTF">2021-11-29T15:49:59Z</dcterms:created>
  <dcterms:modified xsi:type="dcterms:W3CDTF">2022-05-29T04:33:58Z</dcterms:modified>
</cp:coreProperties>
</file>