
<file path=[Content_Types].xml><?xml version="1.0" encoding="utf-8"?>
<Types xmlns="http://schemas.openxmlformats.org/package/2006/content-types">
  <Default Extension="jpeg" ContentType="image/jpeg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7" r:id="rId6"/>
    <p:sldId id="300" r:id="rId7"/>
    <p:sldId id="282" r:id="rId8"/>
    <p:sldId id="262" r:id="rId9"/>
    <p:sldId id="277" r:id="rId10"/>
    <p:sldId id="301" r:id="rId11"/>
    <p:sldId id="280" r:id="rId12"/>
    <p:sldId id="286" r:id="rId13"/>
    <p:sldId id="261" r:id="rId14"/>
    <p:sldId id="278" r:id="rId15"/>
    <p:sldId id="276" r:id="rId16"/>
    <p:sldId id="285" r:id="rId17"/>
    <p:sldId id="302" r:id="rId18"/>
    <p:sldId id="303" r:id="rId19"/>
    <p:sldId id="281" r:id="rId20"/>
    <p:sldId id="304" r:id="rId21"/>
    <p:sldId id="305" r:id="rId22"/>
    <p:sldId id="28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4580"/>
  </p:normalViewPr>
  <p:slideViewPr>
    <p:cSldViewPr snapToGrid="0" snapToObjects="1">
      <p:cViewPr>
        <p:scale>
          <a:sx n="78" d="100"/>
          <a:sy n="78" d="100"/>
        </p:scale>
        <p:origin x="144" y="776"/>
      </p:cViewPr>
      <p:guideLst/>
    </p:cSldViewPr>
  </p:slideViewPr>
  <p:outlineViewPr>
    <p:cViewPr>
      <p:scale>
        <a:sx n="33" d="100"/>
        <a:sy n="33" d="100"/>
      </p:scale>
      <p:origin x="0" y="-1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E9631-4D95-7B43-BAE1-9696F8667B1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026FC-A4EC-B34D-B107-98E4A6D382B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speaker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026FC-A4EC-B34D-B107-98E4A6D382B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功能优先级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026FC-A4EC-B34D-B107-98E4A6D382B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目的、核心价值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026FC-A4EC-B34D-B107-98E4A6D382B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功能优先级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026FC-A4EC-B34D-B107-98E4A6D382B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功能优先级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026FC-A4EC-B34D-B107-98E4A6D382B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功能优先级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026FC-A4EC-B34D-B107-98E4A6D382B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7708-E301-6345-8090-C9573B79CE4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3C14-0D15-8A45-ACDB-58A941A9CB4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Tm="20000"/>
    </mc:Choice>
    <mc:Fallback>
      <p:transition spd="slow" advTm="2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7708-E301-6345-8090-C9573B79CE4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3C14-0D15-8A45-ACDB-58A941A9CB4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Tm="20000"/>
    </mc:Choice>
    <mc:Fallback>
      <p:transition spd="slow" advTm="2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7708-E301-6345-8090-C9573B79CE4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3C14-0D15-8A45-ACDB-58A941A9CB4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Tm="20000"/>
    </mc:Choice>
    <mc:Fallback>
      <p:transition spd="slow" advTm="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7708-E301-6345-8090-C9573B79CE4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3C14-0D15-8A45-ACDB-58A941A9CB4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Tm="20000"/>
    </mc:Choice>
    <mc:Fallback>
      <p:transition spd="slow" advTm="2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7708-E301-6345-8090-C9573B79CE4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3C14-0D15-8A45-ACDB-58A941A9CB4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Tm="20000"/>
    </mc:Choice>
    <mc:Fallback>
      <p:transition spd="slow" advTm="2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7708-E301-6345-8090-C9573B79CE4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3C14-0D15-8A45-ACDB-58A941A9CB4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Tm="20000"/>
    </mc:Choice>
    <mc:Fallback>
      <p:transition spd="slow" advTm="2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7708-E301-6345-8090-C9573B79CE4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3C14-0D15-8A45-ACDB-58A941A9CB4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Tm="20000"/>
    </mc:Choice>
    <mc:Fallback>
      <p:transition spd="slow" advTm="2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7708-E301-6345-8090-C9573B79CE4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3C14-0D15-8A45-ACDB-58A941A9CB4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Tm="20000"/>
    </mc:Choice>
    <mc:Fallback>
      <p:transition spd="slow" advTm="2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7708-E301-6345-8090-C9573B79CE4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3C14-0D15-8A45-ACDB-58A941A9CB4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Tm="20000"/>
    </mc:Choice>
    <mc:Fallback>
      <p:transition spd="slow" advTm="2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7708-E301-6345-8090-C9573B79CE4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3C14-0D15-8A45-ACDB-58A941A9CB4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Tm="20000"/>
    </mc:Choice>
    <mc:Fallback>
      <p:transition spd="slow" advTm="2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7708-E301-6345-8090-C9573B79CE4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3C14-0D15-8A45-ACDB-58A941A9CB4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Tm="20000"/>
    </mc:Choice>
    <mc:Fallback>
      <p:transition spd="slow" advTm="2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97708-E301-6345-8090-C9573B79CE4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D3C14-0D15-8A45-ACDB-58A941A9CB4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0" advTm="20000"/>
    </mc:Choice>
    <mc:Fallback>
      <p:transition spd="slow" advTm="20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3" Type="http://schemas.microsoft.com/office/2007/relationships/media" Target="../media/media10.mp3"/><Relationship Id="rId2" Type="http://schemas.openxmlformats.org/officeDocument/2006/relationships/audio" Target="../media/media10.mp3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microsoft.com/office/2007/relationships/media" Target="../media/media11.mp3"/><Relationship Id="rId1" Type="http://schemas.openxmlformats.org/officeDocument/2006/relationships/audio" Target="../media/media11.mp3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microsoft.com/office/2007/relationships/media" Target="../media/media12.mp3"/><Relationship Id="rId1" Type="http://schemas.openxmlformats.org/officeDocument/2006/relationships/audio" Target="../media/media12.mp3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microsoft.com/office/2007/relationships/media" Target="../media/media13.mp3"/><Relationship Id="rId1" Type="http://schemas.openxmlformats.org/officeDocument/2006/relationships/audio" Target="../media/media13.mp3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microsoft.com/office/2007/relationships/media" Target="../media/media14.mp3"/><Relationship Id="rId1" Type="http://schemas.openxmlformats.org/officeDocument/2006/relationships/audio" Target="../media/media14.mp3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microsoft.com/office/2007/relationships/media" Target="../media/media15.mp3"/><Relationship Id="rId1" Type="http://schemas.openxmlformats.org/officeDocument/2006/relationships/audio" Target="../media/media15.mp3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microsoft.com/office/2007/relationships/media" Target="../media/media16.mp3"/><Relationship Id="rId1" Type="http://schemas.openxmlformats.org/officeDocument/2006/relationships/audio" Target="../media/media16.mp3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microsoft.com/office/2007/relationships/media" Target="../media/media17.mp3"/><Relationship Id="rId1" Type="http://schemas.openxmlformats.org/officeDocument/2006/relationships/audio" Target="../media/media17.mp3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microsoft.com/office/2007/relationships/media" Target="../media/media18.mp3"/><Relationship Id="rId1" Type="http://schemas.openxmlformats.org/officeDocument/2006/relationships/audio" Target="../media/media18.mp3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microsoft.com/office/2007/relationships/media" Target="../media/media19.mp3"/><Relationship Id="rId1" Type="http://schemas.openxmlformats.org/officeDocument/2006/relationships/audio" Target="../media/media19.mp3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3" Type="http://schemas.microsoft.com/office/2007/relationships/media" Target="../media/media2.mp3"/><Relationship Id="rId2" Type="http://schemas.openxmlformats.org/officeDocument/2006/relationships/audio" Target="../media/media2.mp3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microsoft.com/office/2007/relationships/media" Target="../media/media20.mp3"/><Relationship Id="rId1" Type="http://schemas.openxmlformats.org/officeDocument/2006/relationships/audio" Target="../media/media20.mp3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microsoft.com/office/2007/relationships/media" Target="../media/media3.mp3"/><Relationship Id="rId1" Type="http://schemas.openxmlformats.org/officeDocument/2006/relationships/audio" Target="../media/media3.mp3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microsoft.com/office/2007/relationships/media" Target="../media/media4.mp3"/><Relationship Id="rId1" Type="http://schemas.openxmlformats.org/officeDocument/2006/relationships/audio" Target="../media/media4.mp3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microsoft.com/office/2007/relationships/media" Target="../media/media5.mp3"/><Relationship Id="rId1" Type="http://schemas.openxmlformats.org/officeDocument/2006/relationships/audio" Target="../media/media5.mp3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microsoft.com/office/2007/relationships/media" Target="../media/media6.mp3"/><Relationship Id="rId1" Type="http://schemas.openxmlformats.org/officeDocument/2006/relationships/audio" Target="../media/media6.mp3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microsoft.com/office/2007/relationships/media" Target="../media/media7.mp3"/><Relationship Id="rId1" Type="http://schemas.openxmlformats.org/officeDocument/2006/relationships/audio" Target="../media/media7.mp3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microsoft.com/office/2007/relationships/media" Target="../media/media8.mp3"/><Relationship Id="rId1" Type="http://schemas.openxmlformats.org/officeDocument/2006/relationships/audio" Target="../media/media8.mp3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3" Type="http://schemas.microsoft.com/office/2007/relationships/media" Target="../media/media9.mp3"/><Relationship Id="rId2" Type="http://schemas.openxmlformats.org/officeDocument/2006/relationships/audio" Target="../media/media9.mp3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187668" y="810198"/>
            <a:ext cx="9834746" cy="1471843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数英小圆通</a:t>
            </a:r>
            <a:endParaRPr kumimoji="1" lang="zh-CN" altLang="en-US" dirty="0" smtClean="0"/>
          </a:p>
        </p:txBody>
      </p:sp>
      <p:sp>
        <p:nvSpPr>
          <p:cNvPr id="5" name="副标题 2"/>
          <p:cNvSpPr txBox="1"/>
          <p:nvPr/>
        </p:nvSpPr>
        <p:spPr>
          <a:xfrm>
            <a:off x="2603653" y="5202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7892415" y="5937885"/>
            <a:ext cx="4299585" cy="847090"/>
          </a:xfrm>
        </p:spPr>
        <p:txBody>
          <a:bodyPr/>
          <a:lstStyle/>
          <a:p>
            <a:r>
              <a:rPr kumimoji="1" lang="zh-CN" altLang="en-US" dirty="0"/>
              <a:t>演讲人：黄舒静</a:t>
            </a:r>
            <a:endParaRPr kumimoji="1" lang="zh-CN" altLang="en-US" dirty="0"/>
          </a:p>
        </p:txBody>
      </p:sp>
      <p:sp>
        <p:nvSpPr>
          <p:cNvPr id="7" name="标题 3"/>
          <p:cNvSpPr txBox="1"/>
          <p:nvPr/>
        </p:nvSpPr>
        <p:spPr>
          <a:xfrm>
            <a:off x="18082" y="1809010"/>
            <a:ext cx="12173918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 smtClean="0"/>
              <a:t>一个旨在为家长分担检查孩子数学</a:t>
            </a:r>
            <a:r>
              <a:rPr lang="zh-CN" altLang="en-US" sz="4000" b="1" dirty="0" smtClean="0"/>
              <a:t>作业、</a:t>
            </a:r>
            <a:endParaRPr lang="zh-CN" altLang="en-US" sz="4000" b="1" dirty="0" smtClean="0"/>
          </a:p>
          <a:p>
            <a:r>
              <a:rPr lang="zh-CN" altLang="en-US" sz="4000" b="1" dirty="0" smtClean="0"/>
              <a:t>有效辅导孩子英语学习的</a:t>
            </a:r>
            <a:r>
              <a:rPr lang="en-US" altLang="zh-CN" sz="4000" b="1" dirty="0" smtClean="0"/>
              <a:t>app</a:t>
            </a:r>
            <a:endParaRPr lang="en-US" altLang="zh-CN" sz="4000" b="1" dirty="0" smtClean="0"/>
          </a:p>
        </p:txBody>
      </p:sp>
      <p:pic>
        <p:nvPicPr>
          <p:cNvPr id="3" name="1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74625" y="212725"/>
            <a:ext cx="1377315" cy="412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Tm="20000"/>
    </mc:Choice>
    <mc:Fallback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032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191" y="291273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平台对比</a:t>
            </a:r>
            <a:endParaRPr kumimoji="1" lang="zh-CN" altLang="en-US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4313582" y="1690688"/>
            <a:ext cx="39060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b="1" dirty="0" smtClean="0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692910" y="1659890"/>
          <a:ext cx="8712200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3937635"/>
                <a:gridCol w="3688715"/>
              </a:tblGrid>
              <a:tr h="6819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0" b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对比</a:t>
                      </a:r>
                      <a:endParaRPr lang="zh-CN" altLang="en-US" sz="2000" b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4D7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0" b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百度</a:t>
                      </a:r>
                      <a:r>
                        <a:rPr lang="en-US" sz="2000" b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AI——语音合成</a:t>
                      </a:r>
                      <a:endParaRPr lang="en-US" altLang="en-US" sz="2000" b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4D7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0" b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讯飞——语音合成</a:t>
                      </a:r>
                      <a:endParaRPr lang="zh-CN" altLang="en-US" sz="2000" b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19050" cap="rnd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4D73"/>
                    </a:solidFill>
                  </a:tcPr>
                </a:tc>
              </a:tr>
              <a:tr h="683260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使用效果</a:t>
                      </a:r>
                      <a:endParaRPr lang="zh-CN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读音中掺杂其他音，略微不准确</a:t>
                      </a:r>
                      <a:endParaRPr lang="zh-CN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读音较为准确，但需调整语速</a:t>
                      </a:r>
                      <a:endParaRPr lang="zh-CN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003935">
                <a:tc vMerge="1">
                  <a:tcPr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B w="3175">
                      <a:solidFill>
                        <a:srgbClr val="144D73"/>
                      </a:solidFill>
                      <a:prstDash val="dot"/>
                    </a:lnB>
                  </a:tcPr>
                </a:tc>
                <a:tc vMerge="1">
                  <a:tcPr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B w="3175">
                      <a:solidFill>
                        <a:srgbClr val="144D73"/>
                      </a:solidFill>
                      <a:prstDash val="dot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对于英文和特殊数字的处理有时候不准确</a:t>
                      </a:r>
                      <a:endParaRPr lang="zh-CN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675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性价比</a:t>
                      </a:r>
                      <a:endParaRPr lang="zh-CN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19050" cap="rnd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免费使用，调用量无限制</a:t>
                      </a:r>
                      <a:endParaRPr lang="zh-CN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19050" cap="rnd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免费服务次数</a:t>
                      </a: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5万，有效期限90天，发音人的试用期限为添加后的15天内，500次/日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19050" cap="rnd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10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06425" y="291465"/>
            <a:ext cx="958850" cy="412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Tm="20000"/>
    </mc:Choice>
    <mc:Fallback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050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52575" y="3122930"/>
            <a:ext cx="3766185" cy="4097655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准确率高达9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%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支持手写体、印刷体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32454" y="-812454"/>
            <a:ext cx="9144000" cy="2387600"/>
          </a:xfrm>
        </p:spPr>
        <p:txBody>
          <a:bodyPr/>
          <a:lstStyle/>
          <a:p>
            <a:r>
              <a:rPr kumimoji="1" lang="zh-CN" altLang="en-US" smtClean="0"/>
              <a:t>人工智能概率性</a:t>
            </a:r>
            <a:endParaRPr kumimoji="1" lang="zh-CN" altLang="en-US" dirty="0"/>
          </a:p>
        </p:txBody>
      </p:sp>
      <p:sp>
        <p:nvSpPr>
          <p:cNvPr id="7" name="副标题 2"/>
          <p:cNvSpPr txBox="1"/>
          <p:nvPr/>
        </p:nvSpPr>
        <p:spPr>
          <a:xfrm>
            <a:off x="4993863" y="2971456"/>
            <a:ext cx="9144000" cy="40974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采用了最新的深度学习算法和稳定的GPU框架,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显著提升了模型的识别精度和识别速度。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 smtClean="0"/>
          </a:p>
        </p:txBody>
      </p:sp>
      <p:sp>
        <p:nvSpPr>
          <p:cNvPr id="2" name="矩形 1"/>
          <p:cNvSpPr/>
          <p:nvPr/>
        </p:nvSpPr>
        <p:spPr>
          <a:xfrm>
            <a:off x="6354420" y="1980491"/>
            <a:ext cx="1544320" cy="506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——</a:t>
            </a:r>
            <a:r>
              <a:rPr lang="zh-CN" altLang="en-US" smtClean="0"/>
              <a:t>速算</a:t>
            </a:r>
            <a:r>
              <a:rPr lang="en-US" altLang="zh-CN" smtClean="0"/>
              <a:t>OCR</a:t>
            </a:r>
            <a:endParaRPr lang="en-US" altLang="zh-CN" smtClean="0"/>
          </a:p>
        </p:txBody>
      </p:sp>
      <p:pic>
        <p:nvPicPr>
          <p:cNvPr id="6" name="11.1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352425" y="175260"/>
            <a:ext cx="1200150" cy="412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Tm="20000"/>
    </mc:Choice>
    <mc:Fallback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0819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52650" y="2199005"/>
            <a:ext cx="6816725" cy="3371215"/>
          </a:xfrm>
        </p:spPr>
        <p:txBody>
          <a:bodyPr>
            <a:normAutofit/>
          </a:bodyPr>
          <a:lstStyle/>
          <a:p>
            <a:pPr marL="342900" lvl="0" indent="-342900" algn="l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kern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  <a:sym typeface="+mn-ea"/>
              </a:rPr>
              <a:t>手写文字潦草</a:t>
            </a:r>
            <a:endParaRPr lang="zh-CN" altLang="zh-CN" kern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  <a:sym typeface="+mn-ea"/>
            </a:endParaRPr>
          </a:p>
          <a:p>
            <a:pPr marL="342900" lvl="0" indent="-342900" algn="l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zh-CN" altLang="zh-CN" kern="1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342900" lvl="0" indent="-342900" algn="l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由于识别错误，导致检查判断错误</a:t>
            </a:r>
            <a:endParaRPr lang="zh-CN" altLang="zh-CN" kern="1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342900" lvl="0" indent="-342900" algn="l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zh-CN" altLang="zh-CN" kern="1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342900" lvl="0" indent="-342900" algn="l">
              <a:spcBef>
                <a:spcPts val="3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kern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  <a:sym typeface="+mn-ea"/>
              </a:rPr>
              <a:t>网络出现异常</a:t>
            </a:r>
            <a:endParaRPr kumimoji="1" lang="zh-CN" altLang="zh-CN" kern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32454" y="-812454"/>
            <a:ext cx="9144000" cy="2387600"/>
          </a:xfrm>
        </p:spPr>
        <p:txBody>
          <a:bodyPr/>
          <a:lstStyle/>
          <a:p>
            <a:r>
              <a:rPr kumimoji="1" lang="zh-CN" altLang="en-US" smtClean="0"/>
              <a:t>人工智能概率性影响原因</a:t>
            </a:r>
            <a:endParaRPr kumimoji="1" lang="zh-CN" altLang="en-US" smtClean="0"/>
          </a:p>
        </p:txBody>
      </p:sp>
      <p:sp>
        <p:nvSpPr>
          <p:cNvPr id="7" name="副标题 2"/>
          <p:cNvSpPr txBox="1"/>
          <p:nvPr/>
        </p:nvSpPr>
        <p:spPr>
          <a:xfrm>
            <a:off x="6924263" y="3303864"/>
            <a:ext cx="9144000" cy="4097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pic>
        <p:nvPicPr>
          <p:cNvPr id="6" name="12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314325" y="301625"/>
            <a:ext cx="1035050" cy="412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Tm="20000"/>
    </mc:Choice>
    <mc:Fallback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097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51100" y="1170940"/>
            <a:ext cx="8813165" cy="515810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kumimoji="1" lang="en-US" altLang="zh-CN" sz="4000" dirty="0"/>
              <a:t>           </a:t>
            </a:r>
            <a:r>
              <a:rPr kumimoji="1" lang="zh-CN" altLang="en-US" sz="4000" dirty="0"/>
              <a:t>需求</a:t>
            </a:r>
            <a:endParaRPr kumimoji="1" lang="zh-CN" altLang="en-US" sz="40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3200" dirty="0" smtClean="0"/>
              <a:t>节省时间检查孩子的作业，提高工作效率</a:t>
            </a:r>
            <a:endParaRPr kumimoji="1" lang="zh-CN" altLang="en-US" sz="3200" dirty="0" smtClean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3200" dirty="0" smtClean="0"/>
              <a:t>输出单词读音</a:t>
            </a:r>
            <a:endParaRPr kumimoji="1" lang="zh-CN" altLang="en-US" sz="3200" dirty="0" smtClean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3200" dirty="0" smtClean="0">
                <a:sym typeface="+mn-ea"/>
              </a:rPr>
              <a:t>输出文本中文意思</a:t>
            </a:r>
            <a:endParaRPr kumimoji="1" lang="zh-CN" altLang="en-US" sz="3200" dirty="0" smtClean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zh-CN" altLang="en-US" sz="3200" dirty="0" smtClean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zh-CN" altLang="en-US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zh-CN" altLang="en-US" sz="3200" dirty="0" smtClean="0"/>
          </a:p>
        </p:txBody>
      </p:sp>
      <p:sp>
        <p:nvSpPr>
          <p:cNvPr id="6" name="副标题 2"/>
          <p:cNvSpPr txBox="1"/>
          <p:nvPr/>
        </p:nvSpPr>
        <p:spPr>
          <a:xfrm>
            <a:off x="6209654" y="3856443"/>
            <a:ext cx="445834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/>
          </a:p>
        </p:txBody>
      </p:sp>
      <p:pic>
        <p:nvPicPr>
          <p:cNvPr id="8" name="13.1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568325" y="301625"/>
            <a:ext cx="882650" cy="412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Tm="20000"/>
    </mc:Choice>
    <mc:Fallback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0323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790494" y="-958227"/>
            <a:ext cx="9144000" cy="2387600"/>
          </a:xfrm>
        </p:spPr>
        <p:txBody>
          <a:bodyPr/>
          <a:lstStyle/>
          <a:p>
            <a:r>
              <a:rPr kumimoji="1" lang="zh-CN" altLang="en-US" smtClean="0"/>
              <a:t>使用</a:t>
            </a:r>
            <a:r>
              <a:rPr kumimoji="1" lang="zh-CN" altLang="en-US" smtClean="0"/>
              <a:t>场景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414780" y="2099945"/>
            <a:ext cx="1009142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场景一：李女士晚上下班，身心疲惫，但要检查孩子的作业，为了方便快捷，李女士打开数英小圆通，进入首页、点击拍照，确定照片后，软件很快返回了作业的检查情况。</a:t>
            </a:r>
            <a:endParaRPr lang="zh-CN" altLang="en-US" sz="3200" dirty="0"/>
          </a:p>
        </p:txBody>
      </p:sp>
      <p:pic>
        <p:nvPicPr>
          <p:cNvPr id="2" name="14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441325" y="352425"/>
            <a:ext cx="1136650" cy="412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Tm="20000"/>
    </mc:Choice>
    <mc:Fallback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016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790494" y="-958227"/>
            <a:ext cx="9144000" cy="2387600"/>
          </a:xfrm>
        </p:spPr>
        <p:txBody>
          <a:bodyPr/>
          <a:lstStyle/>
          <a:p>
            <a:r>
              <a:rPr kumimoji="1" lang="zh-CN" altLang="en-US" smtClean="0"/>
              <a:t>使用</a:t>
            </a:r>
            <a:r>
              <a:rPr kumimoji="1" lang="zh-CN" altLang="en-US" smtClean="0"/>
              <a:t>场景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414780" y="2099945"/>
            <a:ext cx="100914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场景二：李女士晚上辅导孩子学习英语，但是有一个句子的中文</a:t>
            </a:r>
            <a:r>
              <a:rPr lang="zh-CN" altLang="en-US" sz="3200" dirty="0"/>
              <a:t>意思</a:t>
            </a:r>
            <a:r>
              <a:rPr lang="zh-CN" altLang="en-US" sz="3200" dirty="0"/>
              <a:t>，李女士有点理不通，于是李女士打开了数英小圆通，拍照确定后，软件很快返回了原文的译文。</a:t>
            </a:r>
            <a:endParaRPr lang="zh-CN" altLang="en-US" sz="3200" dirty="0"/>
          </a:p>
        </p:txBody>
      </p:sp>
      <p:pic>
        <p:nvPicPr>
          <p:cNvPr id="2" name="15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454025" y="250825"/>
            <a:ext cx="1149350" cy="412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Tm="20000"/>
    </mc:Choice>
    <mc:Fallback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081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790494" y="-958227"/>
            <a:ext cx="9144000" cy="2387600"/>
          </a:xfrm>
        </p:spPr>
        <p:txBody>
          <a:bodyPr/>
          <a:lstStyle/>
          <a:p>
            <a:r>
              <a:rPr kumimoji="1" lang="zh-CN" altLang="en-US" smtClean="0"/>
              <a:t>使用</a:t>
            </a:r>
            <a:r>
              <a:rPr kumimoji="1" lang="zh-CN" altLang="en-US" smtClean="0"/>
              <a:t>场景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414780" y="2099945"/>
            <a:ext cx="100914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场景三：李女士晚上辅导孩子读英语课文，但是有几个单词，李女士有点混淆了</a:t>
            </a:r>
            <a:r>
              <a:rPr lang="zh-CN" altLang="en-US" sz="3200" dirty="0"/>
              <a:t>，于是李女士打开了数英小圆通，输入单词查询，很快便返回了单词的读音。</a:t>
            </a:r>
            <a:endParaRPr lang="en-US" altLang="zh-CN" sz="3200" dirty="0"/>
          </a:p>
        </p:txBody>
      </p:sp>
      <p:pic>
        <p:nvPicPr>
          <p:cNvPr id="2" name="16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646430" y="568325"/>
            <a:ext cx="768350" cy="412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Tm="20000"/>
    </mc:Choice>
    <mc:Fallback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066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4948" y="272360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CN" dirty="0" smtClean="0"/>
              <a:t>AI</a:t>
            </a:r>
            <a:r>
              <a:rPr kumimoji="1" lang="zh-CN" altLang="en-US" dirty="0" smtClean="0"/>
              <a:t>加值</a:t>
            </a:r>
            <a:endParaRPr kumimoji="1"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5932" y="1597923"/>
            <a:ext cx="4033631" cy="4351338"/>
          </a:xfrm>
        </p:spPr>
        <p:txBody>
          <a:bodyPr/>
          <a:lstStyle/>
          <a:p>
            <a:r>
              <a:rPr lang="zh-CN" altLang="en-US" b="1" dirty="0" smtClean="0"/>
              <a:t>学而思</a:t>
            </a:r>
            <a:r>
              <a:rPr lang="en-US" altLang="zh-CN" b="1" dirty="0" smtClean="0"/>
              <a:t>—</a:t>
            </a:r>
            <a:r>
              <a:rPr lang="en-US" b="1" dirty="0" smtClean="0"/>
              <a:t>OCR</a:t>
            </a:r>
            <a:r>
              <a:rPr lang="zh-CN" altLang="en-US" b="1" dirty="0" smtClean="0"/>
              <a:t>速算</a:t>
            </a:r>
            <a:endParaRPr lang="zh-CN" altLang="en-US" b="1" dirty="0" smtClean="0"/>
          </a:p>
        </p:txBody>
      </p:sp>
      <p:sp>
        <p:nvSpPr>
          <p:cNvPr id="8" name="矩形 7"/>
          <p:cNvSpPr/>
          <p:nvPr/>
        </p:nvSpPr>
        <p:spPr>
          <a:xfrm>
            <a:off x="196850" y="2806065"/>
            <a:ext cx="10984865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24292E"/>
                </a:solidFill>
              </a:rPr>
              <a:t>拍照/上传照片</a:t>
            </a:r>
            <a:endParaRPr lang="zh-CN" altLang="en-US" sz="2800" dirty="0">
              <a:solidFill>
                <a:srgbClr val="24292E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24292E"/>
                </a:solidFill>
              </a:rPr>
              <a:t>用户确定图片后，软件通过识别对比，分析结果的正确性</a:t>
            </a:r>
            <a:endParaRPr lang="zh-CN" altLang="en-US" sz="2800" dirty="0">
              <a:solidFill>
                <a:srgbClr val="24292E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24292E"/>
                </a:solidFill>
              </a:rPr>
              <a:t>OCR速算的加值</a:t>
            </a:r>
            <a:endParaRPr lang="zh-CN" altLang="en-US" sz="2800" dirty="0">
              <a:solidFill>
                <a:srgbClr val="24292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4950" y="2190750"/>
            <a:ext cx="2476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主要</a:t>
            </a:r>
            <a:endParaRPr lang="zh-CN" altLang="en-US" sz="2800"/>
          </a:p>
        </p:txBody>
      </p:sp>
      <p:pic>
        <p:nvPicPr>
          <p:cNvPr id="5" name="17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34950" y="272415"/>
            <a:ext cx="1098550" cy="412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Tm="20000"/>
    </mc:Choice>
    <mc:Fallback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081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4948" y="272360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CN" dirty="0" smtClean="0"/>
              <a:t>AI</a:t>
            </a:r>
            <a:r>
              <a:rPr kumimoji="1" lang="zh-CN" altLang="en-US" dirty="0" smtClean="0"/>
              <a:t>加值</a:t>
            </a:r>
            <a:endParaRPr kumimoji="1"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5932" y="1597923"/>
            <a:ext cx="4033631" cy="4351338"/>
          </a:xfrm>
        </p:spPr>
        <p:txBody>
          <a:bodyPr/>
          <a:lstStyle/>
          <a:p>
            <a:r>
              <a:rPr lang="zh-CN" altLang="en-US" b="1" dirty="0" smtClean="0"/>
              <a:t>百度</a:t>
            </a:r>
            <a:r>
              <a:rPr lang="en-US" altLang="zh-CN" b="1" dirty="0" smtClean="0"/>
              <a:t>AI—</a:t>
            </a:r>
            <a:r>
              <a:rPr lang="zh-CN" altLang="en-US" b="1" dirty="0" smtClean="0"/>
              <a:t>语音合成</a:t>
            </a:r>
            <a:endParaRPr lang="zh-CN" altLang="en-US" b="1" dirty="0" smtClean="0"/>
          </a:p>
        </p:txBody>
      </p:sp>
      <p:sp>
        <p:nvSpPr>
          <p:cNvPr id="8" name="矩形 7"/>
          <p:cNvSpPr/>
          <p:nvPr/>
        </p:nvSpPr>
        <p:spPr>
          <a:xfrm>
            <a:off x="196850" y="2806065"/>
            <a:ext cx="11995150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24292E"/>
                </a:solidFill>
              </a:rPr>
              <a:t>在读音查询首页，用户输入文本图片或是文字输入，返回文本的读音</a:t>
            </a:r>
            <a:endParaRPr lang="zh-CN" altLang="en-US" sz="2800" dirty="0">
              <a:solidFill>
                <a:srgbClr val="24292E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24292E"/>
                </a:solidFill>
              </a:rPr>
              <a:t>语音合成的加值</a:t>
            </a:r>
            <a:endParaRPr lang="zh-CN" altLang="en-US" sz="2800" dirty="0">
              <a:solidFill>
                <a:srgbClr val="24292E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800" dirty="0">
              <a:solidFill>
                <a:srgbClr val="24292E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800" dirty="0">
              <a:solidFill>
                <a:srgbClr val="24292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4950" y="2190750"/>
            <a:ext cx="2476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主要</a:t>
            </a:r>
            <a:endParaRPr lang="zh-CN" altLang="en-US" sz="2800"/>
          </a:p>
        </p:txBody>
      </p:sp>
      <p:pic>
        <p:nvPicPr>
          <p:cNvPr id="5" name="18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593725" y="415925"/>
            <a:ext cx="920750" cy="412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Tm="20000"/>
    </mc:Choice>
    <mc:Fallback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066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4948" y="272360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CN" dirty="0" smtClean="0"/>
              <a:t>AI</a:t>
            </a:r>
            <a:r>
              <a:rPr kumimoji="1" lang="zh-CN" altLang="en-US" dirty="0" smtClean="0"/>
              <a:t>加值</a:t>
            </a:r>
            <a:endParaRPr kumimoji="1"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5932" y="1597923"/>
            <a:ext cx="4033631" cy="4351338"/>
          </a:xfrm>
        </p:spPr>
        <p:txBody>
          <a:bodyPr/>
          <a:lstStyle/>
          <a:p>
            <a:r>
              <a:rPr lang="zh-CN" altLang="en-US" b="1" dirty="0" smtClean="0"/>
              <a:t>百度</a:t>
            </a:r>
            <a:r>
              <a:rPr lang="en-US" altLang="zh-CN" b="1" dirty="0" smtClean="0"/>
              <a:t>AI—</a:t>
            </a:r>
            <a:r>
              <a:rPr lang="zh-CN" altLang="en-US" b="1" dirty="0" smtClean="0"/>
              <a:t>文本翻译</a:t>
            </a:r>
            <a:endParaRPr lang="zh-CN" altLang="en-US" b="1" dirty="0" smtClean="0"/>
          </a:p>
        </p:txBody>
      </p:sp>
      <p:sp>
        <p:nvSpPr>
          <p:cNvPr id="8" name="矩形 7"/>
          <p:cNvSpPr/>
          <p:nvPr/>
        </p:nvSpPr>
        <p:spPr>
          <a:xfrm>
            <a:off x="196850" y="2806065"/>
            <a:ext cx="11758930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24292E"/>
                </a:solidFill>
                <a:sym typeface="+mn-ea"/>
              </a:rPr>
              <a:t>在翻译页面中，用户文本照片或是文字输入，从而获取文本的翻译</a:t>
            </a:r>
            <a:endParaRPr lang="zh-CN" altLang="en-US" sz="2800" dirty="0">
              <a:solidFill>
                <a:srgbClr val="24292E"/>
              </a:solidFill>
              <a:sym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24292E"/>
                </a:solidFill>
                <a:sym typeface="+mn-ea"/>
              </a:rPr>
              <a:t>文本翻译的加值</a:t>
            </a:r>
            <a:endParaRPr lang="zh-CN" altLang="en-US" sz="2800" dirty="0">
              <a:solidFill>
                <a:srgbClr val="24292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4950" y="2190750"/>
            <a:ext cx="2476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次</a:t>
            </a:r>
            <a:r>
              <a:rPr lang="zh-CN" altLang="en-US" sz="2800"/>
              <a:t>要</a:t>
            </a:r>
            <a:endParaRPr lang="zh-CN" altLang="en-US" sz="2800"/>
          </a:p>
        </p:txBody>
      </p:sp>
      <p:pic>
        <p:nvPicPr>
          <p:cNvPr id="5" name="1月10日 11点38分(3)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34950" y="149225"/>
            <a:ext cx="1200150" cy="412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Tm="20000"/>
    </mc:Choice>
    <mc:Fallback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857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 txBox="1"/>
          <p:nvPr/>
        </p:nvSpPr>
        <p:spPr>
          <a:xfrm>
            <a:off x="1524000" y="3726025"/>
            <a:ext cx="445834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/>
          </a:p>
        </p:txBody>
      </p:sp>
      <p:sp>
        <p:nvSpPr>
          <p:cNvPr id="8" name="副标题 2"/>
          <p:cNvSpPr txBox="1"/>
          <p:nvPr/>
        </p:nvSpPr>
        <p:spPr>
          <a:xfrm>
            <a:off x="1035804" y="1355064"/>
            <a:ext cx="5434738" cy="5158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3200" dirty="0" smtClean="0"/>
              <a:t>因辅导作业导致的生闷气、夫妻争吵、劳累过度、亲子关系紧张等问题非常普遍。</a:t>
            </a:r>
            <a:endParaRPr kumimoji="1" lang="zh-CN" altLang="en-US" sz="3200" dirty="0" smtClean="0"/>
          </a:p>
        </p:txBody>
      </p:sp>
      <p:pic>
        <p:nvPicPr>
          <p:cNvPr id="4" name="图片 3" descr="微信图片_202001100817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9565" y="1494790"/>
            <a:ext cx="4693920" cy="44818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09435" y="6104890"/>
            <a:ext cx="4464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《2018年十大辅导作业“后遗症”》</a:t>
            </a:r>
            <a:endParaRPr lang="zh-CN" altLang="en-US"/>
          </a:p>
        </p:txBody>
      </p:sp>
      <p:pic>
        <p:nvPicPr>
          <p:cNvPr id="9" name="2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1625" y="301625"/>
            <a:ext cx="1047750" cy="412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Tm="20000"/>
    </mc:Choice>
    <mc:Fallback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9356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77008" y="1773239"/>
            <a:ext cx="9144000" cy="4501666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+mn-ea"/>
              </a:rPr>
              <a:t>用户需求明显且用户群体大</a:t>
            </a:r>
            <a:endParaRPr lang="en-US" altLang="zh-CN" dirty="0" smtClean="0"/>
          </a:p>
          <a:p>
            <a:pPr marL="342900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+mn-ea"/>
              </a:rPr>
              <a:t>市场</a:t>
            </a:r>
            <a:r>
              <a:rPr lang="zh-CN" altLang="en-US" dirty="0">
                <a:sym typeface="+mn-ea"/>
              </a:rPr>
              <a:t>未来需求趋势在逐步增长</a:t>
            </a:r>
            <a:endParaRPr lang="zh-CN" altLang="en-US" dirty="0">
              <a:sym typeface="+mn-ea"/>
            </a:endParaRPr>
          </a:p>
          <a:p>
            <a:pPr marL="342900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目前已有的</a:t>
            </a:r>
            <a:r>
              <a:rPr lang="en-US" altLang="zh-CN" dirty="0">
                <a:sym typeface="+mn-ea"/>
              </a:rPr>
              <a:t>API</a:t>
            </a:r>
            <a:r>
              <a:rPr lang="zh-CN" altLang="en-US" dirty="0">
                <a:sym typeface="+mn-ea"/>
              </a:rPr>
              <a:t>可实现数英小圆通的功能</a:t>
            </a:r>
            <a:endParaRPr lang="zh-CN" altLang="en-US" dirty="0">
              <a:sym typeface="+mn-ea"/>
            </a:endParaRPr>
          </a:p>
          <a:p>
            <a:pPr marL="342900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API</a:t>
            </a:r>
            <a:r>
              <a:rPr lang="zh-CN" altLang="en-US" dirty="0"/>
              <a:t>可免费调用，额度较大，成本低</a:t>
            </a:r>
            <a:endParaRPr lang="zh-CN" altLang="en-US" dirty="0"/>
          </a:p>
          <a:p>
            <a:pPr marL="342900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954157" y="-944976"/>
            <a:ext cx="9144000" cy="2387600"/>
          </a:xfrm>
        </p:spPr>
        <p:txBody>
          <a:bodyPr/>
          <a:lstStyle/>
          <a:p>
            <a:r>
              <a:rPr kumimoji="1" lang="zh-CN" altLang="en-US" dirty="0" smtClean="0"/>
              <a:t>产品可行性</a:t>
            </a:r>
            <a:endParaRPr kumimoji="1" lang="zh-CN" altLang="en-US" dirty="0"/>
          </a:p>
        </p:txBody>
      </p:sp>
      <p:pic>
        <p:nvPicPr>
          <p:cNvPr id="5" name="20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415925" y="314325"/>
            <a:ext cx="1263015" cy="412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Tm="20000"/>
    </mc:Choice>
    <mc:Fallback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178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027720" y="2452275"/>
            <a:ext cx="9144000" cy="3231799"/>
          </a:xfrm>
        </p:spPr>
        <p:txBody>
          <a:bodyPr>
            <a:normAutofit fontScale="35000" lnSpcReduction="20000"/>
          </a:bodyPr>
          <a:lstStyle/>
          <a:p>
            <a:pPr algn="l">
              <a:lnSpc>
                <a:spcPct val="170000"/>
              </a:lnSpc>
            </a:pPr>
            <a:r>
              <a:rPr kumimoji="1" lang="zh-CN" altLang="en-US" sz="16000" dirty="0"/>
              <a:t> </a:t>
            </a:r>
            <a:r>
              <a:rPr kumimoji="1" lang="zh-CN" altLang="en-US" sz="16000" dirty="0" smtClean="0"/>
              <a:t> 核心价值</a:t>
            </a:r>
            <a:endParaRPr kumimoji="1" lang="en-US" altLang="zh-CN" sz="16000" dirty="0" smtClean="0"/>
          </a:p>
          <a:p>
            <a:pPr marL="342900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0000" b="1" dirty="0" smtClean="0">
                <a:sym typeface="+mn-ea"/>
              </a:rPr>
              <a:t>帮助家长检查孩子的数学作业</a:t>
            </a:r>
            <a:endParaRPr lang="zh-CN" altLang="en-US" sz="10000" b="1" dirty="0"/>
          </a:p>
          <a:p>
            <a:pPr marL="342900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0000" b="1" dirty="0" smtClean="0"/>
              <a:t>帮助孩子学习</a:t>
            </a:r>
            <a:r>
              <a:rPr lang="zh-CN" altLang="en-US" sz="10000" b="1" dirty="0" smtClean="0"/>
              <a:t>英语发音</a:t>
            </a:r>
            <a:endParaRPr lang="zh-CN" altLang="en-US" sz="10000" b="1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027720" y="1020417"/>
            <a:ext cx="969645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一款专注于检查作业、辅导英语学习的</a:t>
            </a:r>
            <a:r>
              <a:rPr lang="en-US" altLang="zh-CN" sz="4000" b="1" dirty="0" smtClean="0"/>
              <a:t>app</a:t>
            </a:r>
            <a:endParaRPr lang="en-US" altLang="zh-CN" sz="4000" b="1" dirty="0" smtClean="0"/>
          </a:p>
        </p:txBody>
      </p:sp>
      <p:pic>
        <p:nvPicPr>
          <p:cNvPr id="5" name="3.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466725" y="288925"/>
            <a:ext cx="984250" cy="412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Tm="20000"/>
    </mc:Choice>
    <mc:Fallback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097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4120" y="1094740"/>
            <a:ext cx="8380730" cy="515810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kumimoji="1" lang="en-US" altLang="zh-CN" sz="4000" dirty="0"/>
              <a:t>                  </a:t>
            </a:r>
            <a:r>
              <a:rPr kumimoji="1" lang="zh-CN" altLang="en-US" sz="4000" dirty="0"/>
              <a:t>痛点</a:t>
            </a:r>
            <a:endParaRPr kumimoji="1" lang="zh-CN" altLang="en-US" sz="40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3200" dirty="0" smtClean="0"/>
              <a:t>劳累过度，检查作业需要花费大量时间</a:t>
            </a:r>
            <a:endParaRPr kumimoji="1" lang="zh-CN" altLang="en-US" sz="3200" dirty="0" smtClean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3200" dirty="0" smtClean="0"/>
              <a:t>不是很确定</a:t>
            </a:r>
            <a:r>
              <a:rPr kumimoji="1" lang="zh-CN" altLang="en-US" sz="3200" dirty="0" smtClean="0"/>
              <a:t>单词发音</a:t>
            </a:r>
            <a:endParaRPr kumimoji="1" lang="zh-CN" altLang="en-US" sz="3200" dirty="0" smtClean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3200" dirty="0" smtClean="0">
                <a:sym typeface="+mn-ea"/>
              </a:rPr>
              <a:t>不是很确定单词文本译文</a:t>
            </a:r>
            <a:endParaRPr kumimoji="1" lang="zh-CN" altLang="en-US" sz="3200" dirty="0" smtClean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zh-CN" altLang="en-US" sz="3200" dirty="0" smtClean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zh-CN" altLang="en-US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zh-CN" altLang="en-US" sz="3200" dirty="0" smtClean="0"/>
          </a:p>
        </p:txBody>
      </p:sp>
      <p:sp>
        <p:nvSpPr>
          <p:cNvPr id="6" name="副标题 2"/>
          <p:cNvSpPr txBox="1"/>
          <p:nvPr/>
        </p:nvSpPr>
        <p:spPr>
          <a:xfrm>
            <a:off x="6209654" y="3856443"/>
            <a:ext cx="445834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/>
          </a:p>
        </p:txBody>
      </p:sp>
      <p:pic>
        <p:nvPicPr>
          <p:cNvPr id="5" name="4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708025" y="517525"/>
            <a:ext cx="1225550" cy="412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Tm="20000"/>
    </mc:Choice>
    <mc:Fallback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097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64152" y="850533"/>
            <a:ext cx="5434738" cy="515837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4000" dirty="0"/>
              <a:t> </a:t>
            </a:r>
            <a:r>
              <a:rPr kumimoji="1" lang="zh-CN" altLang="en-US" sz="4000" dirty="0" smtClean="0"/>
              <a:t>  优先级</a:t>
            </a:r>
            <a:endParaRPr kumimoji="1" lang="en-US" altLang="zh-CN" sz="4000" dirty="0" smtClean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3200" dirty="0" smtClean="0"/>
              <a:t>OCR速算</a:t>
            </a:r>
            <a:endParaRPr kumimoji="1" lang="zh-CN" altLang="en-US" sz="3200" dirty="0" smtClean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sz="3200" dirty="0" smtClean="0"/>
              <a:t>语音合成</a:t>
            </a:r>
            <a:endParaRPr kumimoji="1" sz="3200" dirty="0" smtClean="0"/>
          </a:p>
          <a:p>
            <a:pPr algn="l">
              <a:lnSpc>
                <a:spcPct val="150000"/>
              </a:lnSpc>
            </a:pPr>
            <a:r>
              <a:rPr kumimoji="1" lang="zh-CN" altLang="en-US" sz="4000" dirty="0" smtClean="0">
                <a:sym typeface="+mn-ea"/>
              </a:rPr>
              <a:t>次优先级</a:t>
            </a:r>
            <a:endParaRPr kumimoji="1" lang="en-US" altLang="zh-CN" sz="4000" dirty="0" smtClean="0"/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3200" dirty="0" smtClean="0">
                <a:sym typeface="+mn-ea"/>
              </a:rPr>
              <a:t>文本翻译</a:t>
            </a:r>
            <a:endParaRPr kumimoji="1" lang="zh-CN" altLang="en-US" sz="3200" dirty="0" smtClean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sz="3200" dirty="0" smtClean="0"/>
          </a:p>
          <a:p>
            <a:pPr>
              <a:buFont typeface="Arial" panose="020B0604020202020204" pitchFamily="34" charset="0"/>
            </a:pPr>
            <a:endParaRPr kumimoji="1" lang="zh-CN" altLang="en-US" dirty="0"/>
          </a:p>
        </p:txBody>
      </p:sp>
      <p:sp>
        <p:nvSpPr>
          <p:cNvPr id="6" name="副标题 2"/>
          <p:cNvSpPr txBox="1"/>
          <p:nvPr/>
        </p:nvSpPr>
        <p:spPr>
          <a:xfrm>
            <a:off x="6209654" y="3856443"/>
            <a:ext cx="445834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/>
          </a:p>
        </p:txBody>
      </p:sp>
      <p:pic>
        <p:nvPicPr>
          <p:cNvPr id="7" name="5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50825" y="301625"/>
            <a:ext cx="1123950" cy="412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Tm="20000"/>
    </mc:Choice>
    <mc:Fallback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097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72333" y="2027679"/>
            <a:ext cx="9144000" cy="3673405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识别图片</a:t>
            </a:r>
            <a:endParaRPr lang="zh-CN" altLang="en-US" dirty="0" smtClean="0"/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包括1</a:t>
            </a:r>
            <a:r>
              <a:rPr lang="en-US" altLang="zh-CN" dirty="0"/>
              <a:t>0</a:t>
            </a:r>
            <a:r>
              <a:rPr lang="zh-CN" altLang="en-US" dirty="0"/>
              <a:t>种题型</a:t>
            </a:r>
            <a:endParaRPr lang="zh-CN" altLang="en-US" dirty="0"/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支持口算、竖式、方程、脱式计算等</a:t>
            </a:r>
            <a:endParaRPr lang="zh-CN" altLang="en-US" dirty="0"/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+mn-ea"/>
              </a:rPr>
              <a:t>支持网络和</a:t>
            </a:r>
            <a:r>
              <a:rPr lang="zh-CN" altLang="en-US" dirty="0" smtClean="0">
                <a:sym typeface="+mn-ea"/>
              </a:rPr>
              <a:t>本地图片（</a:t>
            </a:r>
            <a:r>
              <a:rPr lang="en-US" altLang="zh-CN" dirty="0" smtClean="0">
                <a:sym typeface="+mn-ea"/>
              </a:rPr>
              <a:t>jpg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jpeg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png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bmp</a:t>
            </a:r>
            <a:r>
              <a:rPr lang="zh-CN" altLang="en-US" dirty="0" smtClean="0">
                <a:sym typeface="+mn-ea"/>
              </a:rPr>
              <a:t>，不能大于</a:t>
            </a:r>
            <a:r>
              <a:rPr lang="en-US" altLang="zh-CN" dirty="0" smtClean="0">
                <a:sym typeface="+mn-ea"/>
              </a:rPr>
              <a:t>4m</a:t>
            </a:r>
            <a:r>
              <a:rPr lang="zh-CN" altLang="en-US" dirty="0" smtClean="0">
                <a:sym typeface="+mn-ea"/>
              </a:rPr>
              <a:t>）</a:t>
            </a:r>
            <a:endParaRPr lang="zh-CN" altLang="en-US" dirty="0"/>
          </a:p>
          <a:p>
            <a:pPr>
              <a:lnSpc>
                <a:spcPct val="160000"/>
              </a:lnSpc>
            </a:pPr>
            <a:endParaRPr lang="zh-CN" altLang="en-US" dirty="0" smtClean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000" y="-833628"/>
            <a:ext cx="9144000" cy="2387600"/>
          </a:xfrm>
        </p:spPr>
        <p:txBody>
          <a:bodyPr/>
          <a:lstStyle/>
          <a:p>
            <a:r>
              <a:rPr kumimoji="1" lang="en-US" altLang="zh-CN" dirty="0" smtClean="0"/>
              <a:t>API—</a:t>
            </a:r>
            <a:r>
              <a:rPr dirty="0"/>
              <a:t>OCR速算API </a:t>
            </a:r>
            <a:endParaRPr dirty="0"/>
          </a:p>
        </p:txBody>
      </p:sp>
      <p:pic>
        <p:nvPicPr>
          <p:cNvPr id="5" name="6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88925" y="415925"/>
            <a:ext cx="1234440" cy="412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Tm="20000"/>
    </mc:Choice>
    <mc:Fallback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113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32384" y="2250316"/>
            <a:ext cx="9144000" cy="3673405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文本输入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图片输入</a:t>
            </a:r>
            <a:endParaRPr lang="zh-CN" altLang="en-US" dirty="0" smtClean="0"/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提取文本信息</a:t>
            </a:r>
            <a:endParaRPr lang="zh-CN" altLang="en-US" dirty="0" smtClean="0"/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语音合成</a:t>
            </a:r>
            <a:endParaRPr lang="en-US" altLang="zh-CN" dirty="0" smtClean="0"/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输出文本读音</a:t>
            </a:r>
            <a:endParaRPr lang="en-US" altLang="zh-CN" dirty="0" smtClean="0"/>
          </a:p>
          <a:p>
            <a:pPr algn="l">
              <a:lnSpc>
                <a:spcPct val="160000"/>
              </a:lnSpc>
              <a:buFont typeface="Arial" panose="020B0604020202020204" pitchFamily="34" charset="0"/>
            </a:pPr>
            <a:endParaRPr kumimoji="1"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603512" y="-621593"/>
            <a:ext cx="9488557" cy="2387600"/>
          </a:xfrm>
        </p:spPr>
        <p:txBody>
          <a:bodyPr/>
          <a:lstStyle/>
          <a:p>
            <a:r>
              <a:rPr kumimoji="1" lang="en-US" altLang="zh-CN" dirty="0" smtClean="0"/>
              <a:t>API—</a:t>
            </a:r>
            <a:r>
              <a:rPr lang="zh-CN" altLang="en-US" dirty="0"/>
              <a:t>语音合成</a:t>
            </a:r>
            <a:endParaRPr lang="zh-CN" altLang="en-US" dirty="0"/>
          </a:p>
        </p:txBody>
      </p:sp>
      <p:pic>
        <p:nvPicPr>
          <p:cNvPr id="5" name="7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352425" y="568325"/>
            <a:ext cx="1250950" cy="412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Tm="20000"/>
    </mc:Choice>
    <mc:Fallback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081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32384" y="2250316"/>
            <a:ext cx="9144000" cy="3673405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文本输入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图片输入</a:t>
            </a:r>
            <a:endParaRPr lang="zh-CN" altLang="en-US" dirty="0" smtClean="0"/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提取文本信息</a:t>
            </a:r>
            <a:endParaRPr lang="zh-CN" altLang="en-US" dirty="0" smtClean="0"/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文本翻译</a:t>
            </a:r>
            <a:endParaRPr lang="zh-CN" altLang="en-US" dirty="0" smtClean="0"/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输出译文</a:t>
            </a:r>
            <a:endParaRPr lang="zh-CN" altLang="en-US" dirty="0" smtClean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603512" y="-621593"/>
            <a:ext cx="9488557" cy="2387600"/>
          </a:xfrm>
        </p:spPr>
        <p:txBody>
          <a:bodyPr/>
          <a:lstStyle/>
          <a:p>
            <a:r>
              <a:rPr kumimoji="1" lang="en-US" altLang="zh-CN" dirty="0" smtClean="0"/>
              <a:t>API—</a:t>
            </a:r>
            <a:r>
              <a:rPr lang="zh-CN" altLang="en-US" dirty="0"/>
              <a:t>文本翻译</a:t>
            </a:r>
            <a:endParaRPr lang="zh-CN" altLang="en-US" dirty="0"/>
          </a:p>
        </p:txBody>
      </p:sp>
      <p:pic>
        <p:nvPicPr>
          <p:cNvPr id="5" name="8.1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63525" y="365760"/>
            <a:ext cx="1162050" cy="412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Tm="20000"/>
    </mc:Choice>
    <mc:Fallback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050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7064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平台对比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178050" y="1400175"/>
          <a:ext cx="8305165" cy="4299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030"/>
                <a:gridCol w="2894330"/>
                <a:gridCol w="4281805"/>
              </a:tblGrid>
              <a:tr h="5562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0" b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对比</a:t>
                      </a:r>
                      <a:endParaRPr lang="zh-CN" altLang="en-US" sz="2000" b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4D7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0" b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学而思——OCR速算</a:t>
                      </a:r>
                      <a:endParaRPr lang="zh-CN" altLang="en-US" sz="2000" b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4D7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0" b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讯飞——拍照速算</a:t>
                      </a:r>
                      <a:endParaRPr lang="zh-CN" altLang="en-US" sz="2000" b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19050" cap="rnd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4D73"/>
                    </a:solidFill>
                  </a:tcPr>
                </a:tc>
              </a:tr>
              <a:tr h="556260"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使用效果</a:t>
                      </a:r>
                      <a:endParaRPr lang="zh-CN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手写文字识别准确率高</a:t>
                      </a:r>
                      <a:endParaRPr lang="zh-CN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手写文字识别准确率低</a:t>
                      </a:r>
                      <a:endParaRPr lang="zh-CN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968375">
                <a:tc vMerge="1">
                  <a:tcPr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识别数学单位准确</a:t>
                      </a:r>
                      <a:endParaRPr lang="zh-CN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indent="0">
                        <a:buNone/>
                      </a:pPr>
                      <a:endParaRPr lang="zh-CN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识别数学单位容易出错</a:t>
                      </a:r>
                      <a:endParaRPr lang="zh-CN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24965">
                <a:tc vMerge="1">
                  <a:tcPr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B w="3175">
                      <a:solidFill>
                        <a:srgbClr val="144D73"/>
                      </a:solidFill>
                      <a:prstDash val="dot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识别时间相对慢</a:t>
                      </a:r>
                      <a:endParaRPr lang="zh-CN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识别时间快</a:t>
                      </a:r>
                      <a:endParaRPr lang="zh-CN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937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性价比</a:t>
                      </a:r>
                      <a:endParaRPr lang="zh-CN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19050" cap="rnd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每日限额100000</a:t>
                      </a:r>
                      <a:endParaRPr lang="zh-CN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19050" cap="rnd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每日100000次限额，可申请提额</a:t>
                      </a:r>
                      <a:endParaRPr lang="zh-CN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19050" cap="rnd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9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8925" y="352425"/>
            <a:ext cx="1162050" cy="412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Tm="20000"/>
    </mc:Choice>
    <mc:Fallback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113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TABLE_BEAUTIFY" val="smartTable{cdcad197-431e-4ee4-b907-adebe81f1445}"/>
  <p:tag name="TABLE_SKINIDX" val="0"/>
  <p:tag name="TABLE_ENCOLOR" val="#FFFFFF"/>
</p:tagLst>
</file>

<file path=ppt/tags/tag2.xml><?xml version="1.0" encoding="utf-8"?>
<p:tagLst xmlns:p="http://schemas.openxmlformats.org/presentationml/2006/main">
  <p:tag name="KSO_WM_UNIT_TABLE_BEAUTIFY" val="smartTable{c8a35382-ab51-48d8-aae7-3f8b7ba69084}"/>
  <p:tag name="TABLE_SKINIDX" val="0"/>
  <p:tag name="TABLE_ENCOLOR" val="#FFFFFF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1242</Words>
  <Application>WPS 演示</Application>
  <PresentationFormat>宽屏</PresentationFormat>
  <Paragraphs>197</Paragraphs>
  <Slides>20</Slides>
  <Notes>7</Notes>
  <HiddenSlides>0</HiddenSlides>
  <MMClips>21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宋体</vt:lpstr>
      <vt:lpstr>Wingdings</vt:lpstr>
      <vt:lpstr>Arial</vt:lpstr>
      <vt:lpstr>等线 Light</vt:lpstr>
      <vt:lpstr>等线</vt:lpstr>
      <vt:lpstr>微软雅黑</vt:lpstr>
      <vt:lpstr>Arial Unicode MS</vt:lpstr>
      <vt:lpstr>Segoe UI</vt:lpstr>
      <vt:lpstr>Symbol</vt:lpstr>
      <vt:lpstr>Segoe UI</vt:lpstr>
      <vt:lpstr>Times New Roman</vt:lpstr>
      <vt:lpstr>Office 主题</vt:lpstr>
      <vt:lpstr>ART Gallery</vt:lpstr>
      <vt:lpstr>PowerPoint 演示文稿</vt:lpstr>
      <vt:lpstr>PowerPoint 演示文稿</vt:lpstr>
      <vt:lpstr>PowerPoint 演示文稿</vt:lpstr>
      <vt:lpstr>PowerPoint 演示文稿</vt:lpstr>
      <vt:lpstr>API—人流量统计API</vt:lpstr>
      <vt:lpstr>API—通用物体和场景识别</vt:lpstr>
      <vt:lpstr>API—语音合成</vt:lpstr>
      <vt:lpstr>API平台对比</vt:lpstr>
      <vt:lpstr>API平台对比</vt:lpstr>
      <vt:lpstr>人工智能概率性</vt:lpstr>
      <vt:lpstr>人工智能概率性</vt:lpstr>
      <vt:lpstr>PowerPoint 演示文稿</vt:lpstr>
      <vt:lpstr>用户需求场景</vt:lpstr>
      <vt:lpstr>使用场景</vt:lpstr>
      <vt:lpstr>使用场景</vt:lpstr>
      <vt:lpstr>API平台对比</vt:lpstr>
      <vt:lpstr>AI加值</vt:lpstr>
      <vt:lpstr>AI加值</vt:lpstr>
      <vt:lpstr>产品可行性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美术馆导览APP</dc:title>
  <dc:creator>xlayal@163.com</dc:creator>
  <cp:lastModifiedBy>HSJ</cp:lastModifiedBy>
  <cp:revision>37</cp:revision>
  <dcterms:created xsi:type="dcterms:W3CDTF">2019-12-23T03:02:00Z</dcterms:created>
  <dcterms:modified xsi:type="dcterms:W3CDTF">2020-01-10T03:55:03Z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