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78" r:id="rId5"/>
    <p:sldId id="281" r:id="rId6"/>
    <p:sldId id="267" r:id="rId7"/>
    <p:sldId id="270" r:id="rId8"/>
    <p:sldId id="276" r:id="rId9"/>
    <p:sldId id="264" r:id="rId10"/>
    <p:sldId id="271" r:id="rId11"/>
    <p:sldId id="272" r:id="rId12"/>
    <p:sldId id="273" r:id="rId13"/>
    <p:sldId id="274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702b47-b793-491a-b371-86817859e61b}">
          <p14:sldIdLst>
            <p14:sldId id="256"/>
            <p14:sldId id="279"/>
            <p14:sldId id="278"/>
            <p14:sldId id="281"/>
            <p14:sldId id="267"/>
            <p14:sldId id="270"/>
            <p14:sldId id="276"/>
            <p14:sldId id="264"/>
          </p14:sldIdLst>
        </p14:section>
        <p14:section name="resampling" id="{5f7ee4af-1856-4147-921f-8cb7083d06e0}">
          <p14:sldIdLst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8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4.png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粒子滤波</a:t>
            </a:r>
            <a:br>
              <a:rPr lang="zh-CN" altLang="zh-CN"/>
            </a:br>
            <a:r>
              <a:rPr lang="en-US" altLang="zh-CN"/>
              <a:t>Particle Filter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</a:t>
            </a:r>
            <a:endParaRPr lang="zh-CN" altLang="en-US"/>
          </a:p>
          <a:p>
            <a:r>
              <a:rPr lang="en-US" altLang="zh-CN"/>
              <a:t>2022-12-13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0"/>
            <a:ext cx="7298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70C0"/>
                </a:solidFill>
              </a:rPr>
              <a:t>6-2 </a:t>
            </a:r>
            <a:r>
              <a:rPr lang="zh-CN" sz="2800">
                <a:solidFill>
                  <a:srgbClr val="0070C0"/>
                </a:solidFill>
              </a:rPr>
              <a:t>重采样算法</a:t>
            </a:r>
            <a:r>
              <a:rPr lang="zh-CN" altLang="en-US" sz="2800">
                <a:solidFill>
                  <a:srgbClr val="0070C0"/>
                </a:solidFill>
              </a:rPr>
              <a:t>流程Systematic Resampling</a:t>
            </a:r>
            <a:endParaRPr lang="zh-CN" altLang="en-US" sz="280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29590" y="521970"/>
                <a:ext cx="11133455" cy="5024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/>
                  <a:t>S1-</a:t>
                </a:r>
                <a:r>
                  <a:rPr lang="zh-CN" altLang="en-US" sz="1400" b="1"/>
                  <a:t>计算累计分布函数</a:t>
                </a:r>
                <a:r>
                  <a:rPr lang="en-US" altLang="zh-CN" sz="1400" b="1"/>
                  <a:t>CDF(</a:t>
                </a:r>
                <a:r>
                  <a:rPr lang="en-US" altLang="zh-CN" sz="1400" b="1">
                    <a:latin typeface="Cambria Math" panose="02040503050406030204" charset="0"/>
                    <a:sym typeface="+mn-ea"/>
                  </a:rPr>
                  <a:t>=Cumulative distribution function</a:t>
                </a:r>
                <a:r>
                  <a:rPr lang="en-US" altLang="zh-CN" sz="1400" b="1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/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40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charset="0"/>
                      </a:rPr>
                      <m:t> 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2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zh-CN" altLang="en-US" sz="1400"/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>
                    <a:latin typeface="Cambria Math" panose="02040503050406030204" charset="0"/>
                    <a:sym typeface="+mn-ea"/>
                  </a:rPr>
                  <a:t>(</a:t>
                </a:r>
                <a:r>
                  <a:rPr lang="zh-CN" altLang="en-US" sz="1400">
                    <a:latin typeface="Cambria Math" panose="02040503050406030204" charset="0"/>
                    <a:sym typeface="+mn-ea"/>
                  </a:rPr>
                  <a:t>近似</a:t>
                </a:r>
                <a:r>
                  <a:rPr lang="en-US" altLang="zh-CN" sz="1400">
                    <a:latin typeface="Cambria Math" panose="02040503050406030204" charset="0"/>
                    <a:sym typeface="+mn-ea"/>
                  </a:rPr>
                  <a:t>)</a:t>
                </a:r>
                <a:r>
                  <a:rPr lang="zh-CN" altLang="en-US" sz="1400">
                    <a:latin typeface="Cambria Math" panose="02040503050406030204" charset="0"/>
                    <a:sym typeface="+mn-ea"/>
                  </a:rPr>
                  <a:t>表示随机变量处于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charset="0"/>
                      </a:rPr>
                      <m:t>(−</m:t>
                    </m:r>
                    <m: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∞</m:t>
                    </m:r>
                    <m:r>
                      <a:rPr lang="en-US" altLang="zh-CN" sz="1400">
                        <a:latin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zh-CN" altLang="en-US" sz="14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𝑖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sym typeface="+mn-ea"/>
                  </a:rPr>
                  <a:t>区间的概率，是单调递增的。</a:t>
                </a:r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400"/>
                  <a:t>算例：</a:t>
                </a:r>
                <a:endParaRPr lang="zh-CN" altLang="en-US" sz="1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/>
                          </m:ctrlPr>
                        </m:sSubPr>
                        <m:e>
                          <m:r>
                            <a:rPr lang="zh-CN" altLang="en-US" sz="1400">
                              <a:latin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1400">
                              <a:latin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charset="0"/>
                        </a:rPr>
                        <m:t>10</m:t>
                      </m:r>
                      <m:r>
                        <a:rPr lang="en-US" altLang="zh-CN" sz="1400">
                          <a:latin typeface="Cambria Math" panose="02040503050406030204" charset="0"/>
                        </a:rPr>
                        <m:t> 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sSubSup>
                        <m:sSubSupPr>
                          <m:ctrlP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zh-CN" altLang="en-US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} 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,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 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01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02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03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06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15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38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15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08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02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/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</a:rPr>
                        <m:t>={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01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03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06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12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22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37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75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90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98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1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/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400" i="1"/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400" i="1"/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,......</m:t>
                      </m:r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1400"/>
              </a:p>
              <a:p>
                <a:r>
                  <a:rPr lang="en-US" altLang="zh-CN" sz="1400" b="1"/>
                  <a:t>S2-</a:t>
                </a:r>
                <a:r>
                  <a:rPr lang="zh-CN" altLang="en-US" sz="1400" b="1">
                    <a:sym typeface="+mn-ea"/>
                  </a:rPr>
                  <a:t>定义变量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/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charset="0"/>
                          </a:rPr>
                          <m:t>𝒖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400" b="1"/>
                  <a:t>将概率</a:t>
                </a:r>
                <a:r>
                  <a:rPr lang="en-US" altLang="zh-CN" sz="1400" b="1"/>
                  <a:t>1</a:t>
                </a:r>
                <a:r>
                  <a:rPr lang="zh-CN" altLang="en-US" sz="1400" b="1"/>
                  <a:t>均分成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/>
                        </m:ctrlPr>
                      </m:sSubPr>
                      <m:e>
                        <m:r>
                          <a:rPr lang="zh-CN" altLang="en-US" sz="1400" b="1" i="1">
                            <a:latin typeface="Cambria Math" panose="02040503050406030204" charset="0"/>
                          </a:rPr>
                          <m:t>𝑵</m:t>
                        </m:r>
                      </m:e>
                      <m:sub>
                        <m:r>
                          <a:rPr lang="zh-CN" altLang="en-US" sz="1400" b="1" i="1">
                            <a:latin typeface="Cambria Math" panose="0204050305040603020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400" b="1"/>
                  <a:t>份，每份代表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charset="0"/>
                      </a:rPr>
                      <m:t>𝟏</m:t>
                    </m:r>
                    <m:r>
                      <a:rPr lang="en-US" altLang="zh-CN" sz="1400" b="1" i="1">
                        <a:latin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zh-CN" altLang="en-US" sz="1400" b="1" i="1"/>
                        </m:ctrlPr>
                      </m:sSubPr>
                      <m:e>
                        <m:r>
                          <a:rPr lang="zh-CN" altLang="en-US" sz="1400" b="1" i="1">
                            <a:latin typeface="Cambria Math" panose="02040503050406030204" charset="0"/>
                          </a:rPr>
                          <m:t>𝑵</m:t>
                        </m:r>
                      </m:e>
                      <m:sub>
                        <m:r>
                          <a:rPr lang="zh-CN" altLang="en-US" sz="1400" b="1" i="1">
                            <a:latin typeface="Cambria Math" panose="0204050305040603020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400" b="1"/>
                  <a:t>的概率</a:t>
                </a:r>
                <a:r>
                  <a:rPr lang="zh-CN" altLang="en-US" sz="140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𝑗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2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zh-CN" altLang="en-US" sz="1400"/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~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𝑈𝑛𝑖𝑓𝑜𝑟𝑚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r>
                      <a:rPr lang="en-US" altLang="zh-CN" sz="1400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1400">
                        <a:latin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zh-CN" altLang="en-US" sz="1400"/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),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+(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𝑗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−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)</m:t>
                    </m:r>
                    <m:r>
                      <a:rPr lang="en-US" altLang="zh-CN" sz="1400">
                        <a:latin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zh-CN" altLang="en-US" sz="1400"/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/>
                  <a:t>相当于栅栏，把概率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近似地均分成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/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/>
                  <a:t>份。</a:t>
                </a:r>
                <a:r>
                  <a:rPr lang="zh-CN" altLang="en-US" sz="1400">
                    <a:sym typeface="+mn-ea"/>
                  </a:rPr>
                  <a:t>算例：</a:t>
                </a:r>
                <a:r>
                  <a:rPr lang="zh-CN" altLang="en-US" sz="140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05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时，</a:t>
                </a:r>
                <a:endParaRPr lang="zh-CN" altLang="en-US" sz="1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/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</a:rPr>
                        <m:t>={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15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25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35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45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55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65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75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85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95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sz="1400"/>
              </a:p>
              <a:p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</a:endParaRPr>
              </a:p>
              <a:p>
                <a:r>
                  <a:rPr lang="zh-CN" altLang="en-US" sz="1400" b="1">
                    <a:solidFill>
                      <a:schemeClr val="tx1"/>
                    </a:solidFill>
                  </a:rPr>
                  <a:t>S3-遍历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/>
                        </m:ctrlPr>
                      </m:sSubPr>
                      <m:e>
                        <m:r>
                          <a:rPr lang="zh-CN" altLang="en-US" sz="1400" b="1">
                            <a:latin typeface="Cambria Math" panose="02040503050406030204" charset="0"/>
                          </a:rPr>
                          <m:t>𝐮</m:t>
                        </m:r>
                      </m:e>
                      <m:sub>
                        <m:r>
                          <a:rPr lang="zh-CN" altLang="en-US" sz="1400" b="1">
                            <a:latin typeface="Cambria Math" panose="02040503050406030204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zh-CN" altLang="en-US" sz="1400" b="1"/>
                  <a:t>，为每个</a:t>
                </a:r>
                <a14:m>
                  <m:oMath xmlns:m="http://schemas.openxmlformats.org/officeDocument/2006/math">
                    <m:r>
                      <a:rPr lang="zh-CN" altLang="en-US" sz="1400" b="1">
                        <a:latin typeface="Cambria Math" panose="02040503050406030204" charset="0"/>
                      </a:rPr>
                      <m:t>𝟏</m:t>
                    </m:r>
                    <m:r>
                      <a:rPr lang="zh-CN" altLang="en-US" sz="1400" b="1">
                        <a:latin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zh-CN" altLang="en-US" sz="1400" b="1"/>
                        </m:ctrlPr>
                      </m:sSubPr>
                      <m:e>
                        <m:r>
                          <a:rPr lang="zh-CN" altLang="en-US" sz="1400" b="1">
                            <a:latin typeface="Cambria Math" panose="02040503050406030204" charset="0"/>
                          </a:rPr>
                          <m:t>𝐍</m:t>
                        </m:r>
                      </m:e>
                      <m:sub>
                        <m:r>
                          <a:rPr lang="zh-CN" altLang="en-US" sz="1400" b="1">
                            <a:latin typeface="Cambria Math" panose="02040503050406030204" charset="0"/>
                          </a:rPr>
                          <m:t>𝐩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tx1"/>
                    </a:solidFill>
                  </a:rPr>
                  <a:t>的概率区间分配一个粒子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。</a:t>
                </a:r>
                <a:endParaRPr lang="zh-CN" altLang="en-US" sz="1400">
                  <a:solidFill>
                    <a:schemeClr val="tx1"/>
                  </a:solidFill>
                </a:endParaRPr>
              </a:p>
              <a:p>
                <a:r>
                  <a:rPr lang="zh-CN" altLang="en-US" sz="1400">
                    <a:solidFill>
                      <a:schemeClr val="tx1"/>
                    </a:solidFill>
                  </a:rPr>
                  <a:t>外层循环遍历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/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/>
                  <a:t>，内层循</a:t>
                </a:r>
                <a:r>
                  <a:rPr lang="zh-CN" altLang="en-US" sz="1400">
                    <a:latin typeface="Cambria Math" panose="02040503050406030204" charset="0"/>
                  </a:rPr>
                  <a:t>环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对每个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再遍历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若发现某个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,且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，则取旧粒子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为新粒子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。最后，新粒子的权重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全部更新为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1400">
                        <a:latin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zh-CN" altLang="en-US" sz="1400"/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</a:endParaRPr>
              </a:p>
              <a:p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</a:endParaRPr>
              </a:p>
              <a:p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这一步的含义是什么？注意，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都是累计概率，只不过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在</a:t>
                </a:r>
                <a:r>
                  <a:rPr lang="en-US" altLang="zh-CN" sz="1400">
                    <a:latin typeface="Cambria Math" panose="02040503050406030204" charset="0"/>
                  </a:rPr>
                  <a:t>(0,1)</a:t>
                </a:r>
                <a:r>
                  <a:rPr lang="zh-CN" altLang="en-US" sz="1400">
                    <a:latin typeface="Cambria Math" panose="02040503050406030204" charset="0"/>
                  </a:rPr>
                  <a:t>区间上等间隔均匀</a:t>
                </a:r>
                <a:r>
                  <a:rPr lang="zh-CN" altLang="en-US" sz="1400">
                    <a:latin typeface="Cambria Math" panose="02040503050406030204" charset="0"/>
                    <a:sym typeface="+mn-ea"/>
                  </a:rPr>
                  <a:t>分布，而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不均匀。形象的说，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,且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，就是在找能把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夹起来的</a:t>
                </a:r>
                <a:r>
                  <a:rPr lang="zh-CN" altLang="en-US" sz="1400">
                    <a:latin typeface="Cambria Math" panose="02040503050406030204" charset="0"/>
                    <a:sym typeface="+mn-ea"/>
                  </a:rPr>
                  <a:t>一对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，下图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6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夹起来，这是由于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38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很大，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0.38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这么大的概率间隔，不应该只有一个粒子，我们希望每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1400">
                        <a:latin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zh-CN" altLang="en-US" sz="1400"/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间隔就有一个粒子，巧了，我们定义的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6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间隔就是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1400">
                        <a:latin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zh-CN" altLang="en-US" sz="1400"/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，所以遍历到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6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时，会把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复制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</a:rPr>
                  <a:t>4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次。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</a:endParaRPr>
              </a:p>
              <a:p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权重大，反映在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</a:rPr>
                  <a:t>CDF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中就是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之间的间隔大，间隔大就要有成比例的粒子来填充，大间隔夹住的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多，粒子就多。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" y="521970"/>
                <a:ext cx="11133455" cy="50247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>
            <a:off x="2815590" y="6521450"/>
            <a:ext cx="60686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815590" y="6073140"/>
            <a:ext cx="60686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684270" y="5833020"/>
            <a:ext cx="0" cy="2400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053205" y="5833020"/>
            <a:ext cx="0" cy="2400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422140" y="5833020"/>
            <a:ext cx="0" cy="2400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791075" y="5833020"/>
            <a:ext cx="0" cy="2400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010" y="5833020"/>
            <a:ext cx="0" cy="2400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528945" y="5833020"/>
            <a:ext cx="0" cy="2400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897880" y="5833020"/>
            <a:ext cx="0" cy="2400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266815" y="5833020"/>
            <a:ext cx="0" cy="2400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635750" y="5833020"/>
            <a:ext cx="0" cy="2400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004685" y="5833020"/>
            <a:ext cx="0" cy="2400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373620" y="5833020"/>
            <a:ext cx="0" cy="2400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446145" y="6297840"/>
            <a:ext cx="0" cy="24003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605530" y="6297840"/>
            <a:ext cx="0" cy="24003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745865" y="6297840"/>
            <a:ext cx="0" cy="24003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943350" y="6297840"/>
            <a:ext cx="0" cy="24003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321810" y="6297840"/>
            <a:ext cx="0" cy="24003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890770" y="6297840"/>
            <a:ext cx="0" cy="24003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269355" y="6297840"/>
            <a:ext cx="0" cy="24003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638290" y="6297840"/>
            <a:ext cx="0" cy="24003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207250" y="6297840"/>
            <a:ext cx="0" cy="24003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471410" y="6297840"/>
            <a:ext cx="0" cy="24003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02220" y="6297840"/>
            <a:ext cx="0" cy="24003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8985885" y="5857875"/>
                <a:ext cx="449580" cy="4083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/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885" y="5857875"/>
                <a:ext cx="449580" cy="4083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9016365" y="6321425"/>
                <a:ext cx="388620" cy="4000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/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365" y="6321425"/>
                <a:ext cx="388620" cy="400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4848225" y="5833110"/>
            <a:ext cx="1559560" cy="77216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294505" y="6566535"/>
                <a:ext cx="993140" cy="2971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200" i="1"/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2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37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05" y="6566535"/>
                <a:ext cx="993140" cy="297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770245" y="6566535"/>
                <a:ext cx="993140" cy="2971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200" i="1"/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2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200" i="1">
                          <a:latin typeface="Cambria Math" panose="02040503050406030204" charset="0"/>
                        </a:rPr>
                        <m:t>75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45" y="6566535"/>
                <a:ext cx="993140" cy="297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19530" y="287020"/>
                <a:ext cx="9552305" cy="545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zh-CN" altLang="en-US" sz="1400"/>
              </a:p>
              <a:p>
                <a:r>
                  <a:rPr lang="zh-CN" altLang="en-US" sz="1400"/>
                  <a:t>算例：</a:t>
                </a:r>
                <a:endParaRPr lang="zh-CN" altLang="en-US" sz="1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01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02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03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06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15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38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15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08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02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sz="1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/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</a:rPr>
                        <m:t>={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01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03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06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12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22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37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75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90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98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1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sz="1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/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</a:rPr>
                        <m:t>={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15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25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35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45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55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65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75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 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85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95</m:t>
                      </m:r>
                      <m:r>
                        <a:rPr lang="en-US" altLang="zh-CN" sz="1400" i="1">
                          <a:latin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sz="1400"/>
              </a:p>
              <a:p>
                <a:endParaRPr lang="en-US" altLang="zh-CN" sz="1400" i="1"/>
              </a:p>
              <a:p>
                <a:endParaRPr lang="en-US" altLang="zh-CN" sz="140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05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，于是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15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，于是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的内循环直接从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开始，因为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递增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25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，于是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35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，于是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45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6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，于是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6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55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6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，于是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65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，于是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75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，于是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9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85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9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9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，于是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10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95</m:t>
                    </m:r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10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10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zh-CN" altLang="en-US" sz="1400" i="1"/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，于是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bSup>
                  </m:oMath>
                </a14:m>
                <a:r>
                  <a:rPr lang="zh-CN" altLang="en-US" sz="1400"/>
                  <a:t>；</a:t>
                </a:r>
                <a:endParaRPr lang="zh-CN" altLang="en-US" sz="1400"/>
              </a:p>
              <a:p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</a:endParaRPr>
              </a:p>
              <a:p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可以看到重采样后的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</a:rPr>
                  <a:t>10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个新粒子是由，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</a:rPr>
                  <a:t>1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，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</a:rPr>
                  <a:t>1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，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</a:rPr>
                  <a:t>2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，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</a:rPr>
                  <a:t>4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</a:rPr>
                  <a:t>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组成的。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原来权重最大的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复制出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4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个。权重小的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直接被丢弃。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原来的权重的大小，已经转化成了粒子的个数，如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本来权重最大，是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0.38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，重采样后变成了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4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4~0.38*10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，很符合逻辑。所以新权重全部取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1400">
                        <a:latin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zh-CN" altLang="en-US" sz="1400"/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400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1400">
                        <a:latin typeface="Cambria Math" panose="02040503050406030204" charset="0"/>
                      </a:rPr>
                      <m:t>.</m:t>
                    </m:r>
                    <m:r>
                      <a:rPr lang="en-US" altLang="zh-CN" sz="1400">
                        <a:latin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</a:rPr>
                  <a:t>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530" y="287020"/>
                <a:ext cx="9552305" cy="54521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1515" y="753745"/>
            <a:ext cx="6304915" cy="535051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0" y="0"/>
            <a:ext cx="5731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70C0"/>
                </a:solidFill>
              </a:rPr>
              <a:t>6-3 </a:t>
            </a:r>
            <a:r>
              <a:rPr lang="zh-CN" sz="2800">
                <a:solidFill>
                  <a:srgbClr val="0070C0"/>
                </a:solidFill>
              </a:rPr>
              <a:t>重采样算法</a:t>
            </a:r>
            <a:r>
              <a:rPr lang="zh-CN" altLang="en-US" sz="2800">
                <a:solidFill>
                  <a:srgbClr val="0070C0"/>
                </a:solidFill>
              </a:rPr>
              <a:t>伪代码</a:t>
            </a:r>
            <a:r>
              <a:rPr lang="en-US" altLang="zh-CN" sz="2800">
                <a:solidFill>
                  <a:srgbClr val="0070C0"/>
                </a:solidFill>
              </a:rPr>
              <a:t>&amp;</a:t>
            </a:r>
            <a:r>
              <a:rPr lang="zh-CN" altLang="en-US" sz="2800">
                <a:solidFill>
                  <a:srgbClr val="0070C0"/>
                </a:solidFill>
              </a:rPr>
              <a:t>缺点</a:t>
            </a:r>
            <a:endParaRPr lang="zh-CN" altLang="en-US" sz="280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6489700"/>
            <a:ext cx="9622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参考：A Tutorial on Particle Filters for Online</a:t>
            </a:r>
            <a:r>
              <a:rPr lang="en-US" altLang="zh-CN"/>
              <a:t> </a:t>
            </a:r>
            <a:r>
              <a:rPr lang="zh-CN" altLang="en-US"/>
              <a:t>Nonlinear/Non-Gaussian Bayesian Tracking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95540" y="964565"/>
            <a:ext cx="45396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重采样一定程度上能减轻退化现象。但会导致新问题：样本匮乏。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>
                <a:sym typeface="+mn-ea"/>
              </a:rPr>
              <a:t>样本匮乏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zh-CN" altLang="en-US" sz="1600"/>
              <a:t>由于重采样方法对权值大的粒子做复制， 舍弃权值小的粒子，这使得高权值粒 子会被采样多次，从而失去了粒子多样性．在极端情况下，经过若干次迭代，所有的采样操作都围绕一个高权值的粒子进行。这就是样本（粒子）匮乏现象。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因此，重采样方法也产生了许多变种。除了</a:t>
            </a:r>
            <a:r>
              <a:rPr lang="zh-CN" altLang="en-US" sz="1600">
                <a:sym typeface="+mn-ea"/>
              </a:rPr>
              <a:t>Systematic Resampling还有</a:t>
            </a:r>
            <a:r>
              <a:rPr lang="zh-CN" altLang="en-US" sz="1600"/>
              <a:t>Residual Resampling，Multinomial Resampling等。</a:t>
            </a:r>
            <a:endParaRPr lang="zh-CN" altLang="en-US" sz="16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5587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70C0"/>
                </a:solidFill>
              </a:rPr>
              <a:t>1 </a:t>
            </a:r>
            <a:r>
              <a:rPr lang="zh-CN" altLang="en-US" sz="2800">
                <a:solidFill>
                  <a:srgbClr val="0070C0"/>
                </a:solidFill>
              </a:rPr>
              <a:t>粒子滤波</a:t>
            </a:r>
            <a:r>
              <a:rPr lang="en-US" altLang="zh-CN" sz="2800">
                <a:solidFill>
                  <a:srgbClr val="0070C0"/>
                </a:solidFill>
              </a:rPr>
              <a:t>Particle Filter(PF)</a:t>
            </a:r>
            <a:endParaRPr lang="en-US" altLang="zh-CN" sz="280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72185" y="710565"/>
                <a:ext cx="10247630" cy="50387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转移方程：</a:t>
                </a:r>
                <a:endParaRPr lang="zh-CN" altLang="en-US" sz="140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400"/>
                  <a:t>测量方程：</a:t>
                </a:r>
                <a:endParaRPr lang="zh-CN" altLang="en-US" sz="140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分别是转移函数和测量函数，可以是</a:t>
                </a:r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非线性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函数。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分别是转移过程噪声和测量过程噪声，可以是</a:t>
                </a:r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非高斯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噪声。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我们忽略控制变量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，可认为他们作为参数被吸收进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我们假定该过程是</a:t>
                </a:r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一阶马尔科夫过程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只和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有关。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粒子滤波的目的是得到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序列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演化轨迹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的后验概率密度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PF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个轨迹的样本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和权重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来近似后验密度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𝛿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所有权重和为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越大表明轨迹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越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相对其他样本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接近真实轨迹。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优点：这种方法对问题本身没有要求，且几乎能近似任意形状的后验概率密度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pdf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缺点：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1)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样本数必须足够大。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2)PF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的计算量相比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KF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EKF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UKF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大很多。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algn="l">
                  <a:buFont typeface="Arial" panose="020B0604020202020204" pitchFamily="34" charset="0"/>
                  <a:buNone/>
                </a:pP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正是待求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pdf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，是未知的，我们不可能从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中直接采样得到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此时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sz="1400">
                    <a:latin typeface="Cambria Math" panose="02040503050406030204" charset="0"/>
                    <a:cs typeface="Cambria Math" panose="02040503050406030204" charset="0"/>
                  </a:rPr>
                  <a:t>所以只能从某个人为选定的</a:t>
                </a:r>
                <a:r>
                  <a:rPr lang="zh-CN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重要性密度</a:t>
                </a:r>
                <a:r>
                  <a:rPr lang="en-US" altLang="zh-CN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importance density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进行采样【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importance sampling method=</a:t>
                </a:r>
                <a:r>
                  <a:rPr lang="en-US" altLang="zh-CN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IS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】，然后对应地调整权重：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∝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85" y="710565"/>
                <a:ext cx="10247630" cy="5038725"/>
              </a:xfrm>
              <a:prstGeom prst="rect">
                <a:avLst/>
              </a:prstGeom>
              <a:blipFill rotWithShape="1">
                <a:blip r:embed="rId1"/>
                <a:stretch>
                  <a:fillRect l="-93" t="-189" r="-93" b="-18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0" y="6551295"/>
            <a:ext cx="35369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参考：Particle Filters A Hands-On Tutorial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79830" y="631825"/>
                <a:ext cx="9832975" cy="47275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我们根据重要性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密度采样：</a:t>
                </a:r>
                <a:endParaRPr lang="en-US" altLang="zh-CN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表示当测量序列为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时，重要性密度在序列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处的概率密度。用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来采样，</a:t>
                </a:r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样本点是一个个序列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，每个序列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代表态空间的一条粒子演化轨迹。但我们不可能每轮都采样这么多点，假设有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个粒子，到第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轮就得采样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个粒子，这显然不可接受。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解决方法是</a:t>
                </a:r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每轮只采样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个粒子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，上一轮的序列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直接</a:t>
                </a:r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重用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组成形成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。如何保证这样得到的轨迹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？我们注意到，利用贝叶斯定理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推论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1)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，可分解函数：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上一轮的序列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令本轮的粒子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  <m:r>
                      <a:rPr lang="en-US" altLang="zh-CN" sz="1400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/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依旧通过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推论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r>
                  <a:rPr lang="zh-CN" sz="1400">
                    <a:latin typeface="Cambria Math" panose="02040503050406030204" charset="0"/>
                    <a:cs typeface="Cambria Math" panose="02040503050406030204" charset="0"/>
                  </a:rPr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同时发生的概率就是：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也就是说，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轮的粒子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采样得到的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400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zh-CN" altLang="en-US" sz="1400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此种按照顺序每轮采样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个粒子的方法叫做</a:t>
                </a:r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顺序重要性采样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sequential importance sampling=</a:t>
                </a:r>
                <a:r>
                  <a:rPr lang="en-US" altLang="zh-CN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SIS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30" y="631825"/>
                <a:ext cx="9832975" cy="4727575"/>
              </a:xfrm>
              <a:prstGeom prst="rect">
                <a:avLst/>
              </a:prstGeom>
              <a:blipFill rotWithShape="1">
                <a:blip r:embed="rId1"/>
                <a:stretch>
                  <a:fillRect l="-97" t="-201" r="-97" b="-20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828790" y="5469255"/>
                <a:ext cx="4184015" cy="138874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 anchor="t">
                <a:spAutoFit/>
              </a:bodyPr>
              <a:p>
                <a:pPr algn="l"/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贝叶斯定理的推论：</a:t>
                </a:r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  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𝑝𝑟𝑜𝑜𝑓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:两边乘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)，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𝐿𝐻𝑆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𝑅𝐻𝑆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  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𝑝𝑟𝑜𝑜𝑓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：两边乘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)，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𝐿𝐻𝑆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𝑅𝐻𝑆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790" y="5469255"/>
                <a:ext cx="4184015" cy="1388745"/>
              </a:xfrm>
              <a:prstGeom prst="rect">
                <a:avLst/>
              </a:prstGeom>
              <a:blipFill rotWithShape="1">
                <a:blip r:embed="rId2"/>
                <a:stretch>
                  <a:fillRect l="-228" t="-686" r="-228" b="-68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0" y="0"/>
                <a:ext cx="504126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>
                    <a:solidFill>
                      <a:srgbClr val="0070C0"/>
                    </a:solidFill>
                  </a:rPr>
                  <a:t>2 </a:t>
                </a:r>
                <a:r>
                  <a:rPr lang="zh-CN" altLang="en-US" sz="2800">
                    <a:solidFill>
                      <a:srgbClr val="0070C0"/>
                    </a:solidFill>
                  </a:rPr>
                  <a:t>如何从</a:t>
                </a: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rgbClr val="0070C0"/>
                        </a:solidFill>
                        <a:latin typeface="Cambria Math" panose="02040503050406030204" charset="0"/>
                      </a:rPr>
                      <m:t>𝑞</m:t>
                    </m:r>
                    <m:r>
                      <a:rPr lang="zh-CN" altLang="en-US" sz="2800">
                        <a:solidFill>
                          <a:srgbClr val="0070C0"/>
                        </a:solidFill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zh-CN" altLang="en-US" sz="2800">
                            <a:solidFill>
                              <a:srgbClr val="0070C0"/>
                            </a:solidFill>
                          </a:rPr>
                        </m:ctrlPr>
                      </m:sSubPr>
                      <m:e>
                        <m:r>
                          <a:rPr lang="zh-CN" altLang="en-US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0</m:t>
                        </m:r>
                        <m:r>
                          <a:rPr lang="zh-CN" altLang="en-US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:</m:t>
                        </m:r>
                        <m:r>
                          <a:rPr lang="zh-CN" altLang="en-US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2800">
                        <a:solidFill>
                          <a:srgbClr val="0070C0"/>
                        </a:solidFill>
                        <a:latin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zh-CN" altLang="en-US" sz="2800">
                            <a:solidFill>
                              <a:srgbClr val="0070C0"/>
                            </a:solidFill>
                          </a:rPr>
                        </m:ctrlPr>
                      </m:sSubPr>
                      <m:e>
                        <m:r>
                          <a:rPr lang="zh-CN" altLang="en-US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1</m:t>
                        </m:r>
                        <m:r>
                          <a:rPr lang="zh-CN" altLang="en-US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:</m:t>
                        </m:r>
                        <m:r>
                          <a:rPr lang="zh-CN" altLang="en-US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2800">
                        <a:solidFill>
                          <a:srgbClr val="0070C0"/>
                        </a:solidFill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800">
                    <a:solidFill>
                      <a:srgbClr val="0070C0"/>
                    </a:solidFill>
                  </a:rPr>
                  <a:t>采样？</a:t>
                </a:r>
                <a:r>
                  <a:rPr lang="en-US" altLang="zh-CN" sz="2800">
                    <a:solidFill>
                      <a:srgbClr val="0070C0"/>
                    </a:solidFill>
                  </a:rPr>
                  <a:t>SIS</a:t>
                </a:r>
                <a:endParaRPr lang="en-US" altLang="zh-CN" sz="28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041265" cy="521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0" y="6551295"/>
            <a:ext cx="75247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参考：Particle Filter Theory and Practice with Positioning </a:t>
            </a:r>
            <a:r>
              <a:rPr lang="en-US" altLang="zh-CN" sz="1400"/>
              <a:t> </a:t>
            </a:r>
            <a:r>
              <a:rPr lang="zh-CN" altLang="en-US" sz="1400"/>
              <a:t>Applications</a:t>
            </a:r>
            <a:endParaRPr lang="zh-CN" altLang="en-US" sz="140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0" y="0"/>
                <a:ext cx="6709410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>
                    <a:solidFill>
                      <a:srgbClr val="0070C0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70C0"/>
                    </a:solidFill>
                  </a:rPr>
                  <a:t>如何更新本轮权重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800">
                            <a:solidFill>
                              <a:srgbClr val="0070C0"/>
                            </a:solidFill>
                          </a:rPr>
                        </m:ctrlPr>
                      </m:sSubSupPr>
                      <m:e>
                        <m:r>
                          <a:rPr lang="zh-CN" altLang="en-US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2800">
                    <a:solidFill>
                      <a:srgbClr val="0070C0"/>
                    </a:solidFill>
                  </a:rPr>
                  <a:t>？</a:t>
                </a:r>
                <a:r>
                  <a:rPr lang="en-US" altLang="zh-CN" sz="2800">
                    <a:solidFill>
                      <a:srgbClr val="0070C0"/>
                    </a:solidFill>
                  </a:rPr>
                  <a:t>weight updating</a:t>
                </a:r>
                <a:endParaRPr lang="en-US" altLang="zh-CN" sz="2800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709410" cy="6565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87655" y="656590"/>
                <a:ext cx="7567295" cy="5882005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 anchor="t">
                <a:spAutoFit/>
              </a:bodyPr>
              <a:p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根据上页结论，每轮根据密度函数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生成本轮的粒子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同时权重也要更新，从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box>
                      <m:boxPr>
                        <m:noBreak m:val="on"/>
                        <m:ctrlP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zh-CN" altLang="en-US" sz="14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lang="zh-CN" altLang="en-US" sz="14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𝑢𝑝𝑑𝑎𝑡𝑒</m:t>
                            </m:r>
                          </m:e>
                        </m:groupChr>
                      </m:e>
                    </m:box>
                    <m:sSubSup>
                      <m:sSubSupPr>
                        <m:ctrlP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。权重要满足：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∝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我们发现，对分子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、分母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用贝叶斯定理做分解可得到：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分子：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用推论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groupChr>
                        </m:e>
                      </m:box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用推论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groupChr>
                        </m:e>
                      </m:box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一阶马尔科夫假设</m:t>
                              </m:r>
                            </m:e>
                          </m:groupChr>
                        </m:e>
                      </m:box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400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00B05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l"/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分母：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一阶马尔科夫假设</m:t>
                              </m:r>
                            </m:e>
                          </m:groupChr>
                        </m:e>
                      </m:box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于是得到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的递推关系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∝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400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5" y="656590"/>
                <a:ext cx="7567295" cy="5882005"/>
              </a:xfrm>
              <a:prstGeom prst="rect">
                <a:avLst/>
              </a:prstGeom>
              <a:blipFill rotWithShape="1">
                <a:blip r:embed="rId2"/>
                <a:stretch>
                  <a:fillRect l="-109" t="-140" r="-101" b="-13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007985" y="656590"/>
                <a:ext cx="4184015" cy="138874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 anchor="t">
                <a:spAutoFit/>
              </a:bodyPr>
              <a:p>
                <a:pPr algn="l"/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贝叶斯定理的推论：</a:t>
                </a:r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  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𝑝𝑟𝑜𝑜𝑓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:两边乘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)，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𝐿𝐻𝑆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𝑅𝐻𝑆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  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𝑝𝑟𝑜𝑜𝑓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：两边乘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)，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𝐿𝐻𝑆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𝑅𝐻𝑆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985" y="656590"/>
                <a:ext cx="4184015" cy="1388745"/>
              </a:xfrm>
              <a:prstGeom prst="rect">
                <a:avLst/>
              </a:prstGeom>
              <a:blipFill rotWithShape="1">
                <a:blip r:embed="rId3"/>
                <a:stretch>
                  <a:fillRect l="-228" t="-686" r="-228" b="-68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008620" y="2522855"/>
                <a:ext cx="4183380" cy="3143885"/>
              </a:xfrm>
              <a:prstGeom prst="rect">
                <a:avLst/>
              </a:prstGeom>
              <a:noFill/>
              <a:ln w="158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p>
                <a:pPr indent="0" algn="l">
                  <a:buFont typeface="Arial" panose="020B0604020202020204" pitchFamily="34" charset="0"/>
                  <a:buNone/>
                </a:pPr>
                <a:r>
                  <a:rPr lang="zh-CN" altLang="en-US" sz="1400" b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NOTE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递推关系用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∝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符号连接，体现的是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之间的</a:t>
                </a:r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相对大小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，所以还要对</a:t>
                </a:r>
                <a14:m>
                  <m:oMath xmlns:m="http://schemas.openxmlformats.org/officeDocument/2006/math">
                    <m:r>
                      <a:rPr lang="en-US" altLang="zh-CN" sz="140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归一化。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分母上的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都一样，不用管，直接丢弃。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可以通过把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代入测量方程，再结合测量噪声的性质得到。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可以通过把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代入转移方程，再结合转移噪声的性质得到。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生成本轮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&amp;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粒子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权重更新用的是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，这意味着我们不在乎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是什么，只在乎每轮的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函数。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20" y="2522855"/>
                <a:ext cx="4183380" cy="3143885"/>
              </a:xfrm>
              <a:prstGeom prst="rect">
                <a:avLst/>
              </a:prstGeom>
              <a:blipFill rotWithShape="1">
                <a:blip r:embed="rId4"/>
                <a:stretch>
                  <a:fillRect l="-197" t="-263" r="-182" b="-242"/>
                </a:stretch>
              </a:blipFill>
              <a:ln w="158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0" y="6551295"/>
            <a:ext cx="75247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参考：</a:t>
            </a:r>
            <a:r>
              <a:rPr sz="1400"/>
              <a:t>A Tutorial on Particle Filters for Online</a:t>
            </a:r>
            <a:r>
              <a:rPr lang="en-US" sz="1400"/>
              <a:t> </a:t>
            </a:r>
            <a:r>
              <a:rPr sz="1400"/>
              <a:t>Nonlinear/Non-Gaussian Bayesian Tracking</a:t>
            </a:r>
            <a:endParaRPr sz="14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0" y="0"/>
                <a:ext cx="670941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>
                    <a:solidFill>
                      <a:srgbClr val="0070C0"/>
                    </a:solidFill>
                  </a:rPr>
                  <a:t>4 </a:t>
                </a:r>
                <a:r>
                  <a:rPr lang="zh-CN" sz="2800">
                    <a:solidFill>
                      <a:srgbClr val="0070C0"/>
                    </a:solidFill>
                  </a:rPr>
                  <a:t>边缘概率密度</a:t>
                </a:r>
                <a14:m>
                  <m:oMath xmlns:m="http://schemas.openxmlformats.org/officeDocument/2006/math">
                    <m:r>
                      <a:rPr lang="zh-CN" sz="2800">
                        <a:solidFill>
                          <a:srgbClr val="0070C0"/>
                        </a:solidFill>
                        <a:latin typeface="Cambria Math" panose="02040503050406030204" charset="0"/>
                      </a:rPr>
                      <m:t>𝑝</m:t>
                    </m:r>
                    <m:r>
                      <a:rPr lang="zh-CN" sz="2800">
                        <a:solidFill>
                          <a:srgbClr val="0070C0"/>
                        </a:solidFill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zh-CN" sz="2800">
                            <a:solidFill>
                              <a:srgbClr val="0070C0"/>
                            </a:solidFill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sz="2800">
                        <a:solidFill>
                          <a:srgbClr val="0070C0"/>
                        </a:solidFill>
                        <a:latin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zh-CN" sz="2800">
                            <a:solidFill>
                              <a:srgbClr val="0070C0"/>
                            </a:solidFill>
                          </a:rPr>
                        </m:ctrlPr>
                      </m:sSubPr>
                      <m:e>
                        <m:r>
                          <a:rPr lang="zh-CN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zh-CN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1</m:t>
                        </m:r>
                        <m:r>
                          <a:rPr lang="zh-CN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:</m:t>
                        </m:r>
                        <m:r>
                          <a:rPr lang="zh-CN" sz="2800">
                            <a:solidFill>
                              <a:srgbClr val="0070C0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sz="2800">
                        <a:solidFill>
                          <a:srgbClr val="0070C0"/>
                        </a:solidFill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lang="zh-CN" sz="28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709410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72185" y="603250"/>
                <a:ext cx="10247630" cy="5651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sz="1400"/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zh-CN" sz="1400"/>
                  <a:t>轮，经过</a:t>
                </a:r>
                <a:r>
                  <a:rPr lang="en-US" altLang="zh-CN" sz="1400"/>
                  <a:t>SIS</a:t>
                </a:r>
                <a:r>
                  <a:rPr lang="zh-CN" sz="1400"/>
                  <a:t>采样</a:t>
                </a:r>
                <a:r>
                  <a:rPr lang="en-US" altLang="zh-CN" sz="1400"/>
                  <a:t>&amp;</a:t>
                </a:r>
                <a:r>
                  <a:rPr lang="zh-CN" altLang="en-US" sz="1400"/>
                  <a:t>权重更新后，有了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charset="0"/>
                      </a:rPr>
                      <m:t>{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, {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, {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，但别忘了粒子滤波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近似的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是演化轨迹的后验概率密度：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bSup>
                        <m:sSubSupPr>
                          <m:ctrlP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𝛿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如果我们想得到边缘概率密度呢？在实际的工程问题中，人们常常想知道边缘概率密度：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𝑝</m:t>
                      </m:r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zh-CN" sz="140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zh-CN" sz="140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:</m:t>
                          </m:r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sz="1400">
                  <a:solidFill>
                    <a:schemeClr val="tx1"/>
                  </a:solidFill>
                  <a:latin typeface="Cambria Math" panose="02040503050406030204" charset="0"/>
                </a:endParaRPr>
              </a:p>
              <a:p>
                <a:pPr algn="l"/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工程实践中，往往直接用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charset="0"/>
                      </a:rPr>
                      <m:t>{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, {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近似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边缘概率密度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𝑝</m:t>
                      </m:r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zh-CN" sz="140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zh-CN" sz="140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:</m:t>
                          </m:r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bSup>
                        <m:sSubSup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𝛿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严格地说，这么做虽然好用，但是</a:t>
                </a:r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不对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的本义是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轨迹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的概率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，而边缘密度中的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的含义是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轮状态为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的概率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。这样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2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个含义不同的权重，却用相同的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表示，自然不对。我们考察权重的更新方式：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红色部分表示前一轮状态为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sz="14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前提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下，本轮为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的概率</a:t>
                </a:r>
                <a:r>
                  <a:rPr 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是作为轨迹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的一部分而存在的。</a:t>
                </a:r>
                <a:endParaRPr lang="zh-CN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zh-CN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但若单独看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sz="14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sz="14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4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的概率</a:t>
                </a:r>
                <a:r>
                  <a:rPr 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可能演化到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也可能演化到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......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随便哪个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都可能演化成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。所以正确的权重更新方式为：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∝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)[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)]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但这导致计算量大增，直接变成原来的平方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。所以实际应用中，人们还是直接用近似公式：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𝑝</m:t>
                      </m:r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zh-CN" sz="140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zh-CN" sz="140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:</m:t>
                          </m:r>
                          <m:r>
                            <a:rPr lang="zh-CN" sz="14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zh-CN" sz="14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bSup>
                        <m:sSubSup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𝛿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仍使用原来的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地</a:t>
                </a:r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权重更新方式，只要粒子数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足够大，他就是不错的近似。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85" y="603250"/>
                <a:ext cx="10247630" cy="5651500"/>
              </a:xfrm>
              <a:prstGeom prst="rect">
                <a:avLst/>
              </a:prstGeom>
              <a:blipFill rotWithShape="1">
                <a:blip r:embed="rId2"/>
                <a:stretch>
                  <a:fillRect l="-93" t="-169" r="-93" b="-16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0" y="6551295"/>
            <a:ext cx="55778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参考：Particle filter theory and practice with positioning applications 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0"/>
            <a:ext cx="5012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70C0"/>
                </a:solidFill>
              </a:rPr>
              <a:t>5 Particle Filter</a:t>
            </a:r>
            <a:r>
              <a:rPr lang="zh-CN" altLang="en-US" sz="2800">
                <a:solidFill>
                  <a:srgbClr val="0070C0"/>
                </a:solidFill>
              </a:rPr>
              <a:t>的一般流程</a:t>
            </a:r>
            <a:endParaRPr lang="zh-CN" altLang="en-US" sz="280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68655" y="545465"/>
                <a:ext cx="10854690" cy="565404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zh-CN" altLang="en-US" sz="1600"/>
                  <a:t>采用一阶马尔科夫模型，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/>
                  <a:t>只和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/>
                  <a:t>有关。</a:t>
                </a:r>
                <a:endParaRPr lang="zh-CN" altLang="en-US" sz="1600"/>
              </a:p>
              <a:p>
                <a:r>
                  <a:rPr lang="zh-CN" altLang="en-US" sz="1600"/>
                  <a:t>此时的粒子滤波算法：</a:t>
                </a:r>
                <a:endParaRPr lang="zh-CN" altLang="en-US" sz="1600"/>
              </a:p>
              <a:p>
                <a:endParaRPr lang="zh-CN" altLang="en-US" sz="1600"/>
              </a:p>
              <a:p>
                <a:r>
                  <a:rPr lang="zh-CN" altLang="en-US" sz="1600" b="1"/>
                  <a:t>输入</a:t>
                </a:r>
                <a:r>
                  <a:rPr lang="zh-CN" altLang="en-US" sz="160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} , 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, 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zh-CN" altLang="en-US" sz="1600"/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1600">
                  <a:latin typeface="Cambria Math" panose="02040503050406030204" charset="0"/>
                </a:endParaRPr>
              </a:p>
              <a:p>
                <a:r>
                  <a:rPr lang="zh-CN" altLang="en-US" sz="1600"/>
                  <a:t>（初始值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zh-CN" altLang="en-US" sz="1600"/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</a:rPr>
                  <a:t>从一个已知的分布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</a:rPr>
                  <a:t>采样得到</a:t>
                </a:r>
                <a:r>
                  <a:rPr lang="zh-CN" altLang="en-US" sz="1600"/>
                  <a:t>）</a:t>
                </a:r>
                <a:endParaRPr lang="zh-CN" altLang="en-US" sz="1600"/>
              </a:p>
              <a:p>
                <a:r>
                  <a:rPr lang="zh-CN" altLang="en-US" sz="1600" b="1"/>
                  <a:t>S1-粒子采样</a:t>
                </a:r>
                <a:r>
                  <a:rPr lang="zh-CN" altLang="en-US" sz="1600"/>
                  <a:t>。根据重要性密度函数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𝑞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/>
                  <a:t>采样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/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600">
                    <a:solidFill>
                      <a:schemeClr val="tx1"/>
                    </a:solidFill>
                  </a:rPr>
                  <a:t>点，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~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𝑞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),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𝑗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=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1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2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zh-CN" altLang="en-US" sz="1600"/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600"/>
                  <a:t>。注意，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1600">
                    <a:solidFill>
                      <a:schemeClr val="tx1"/>
                    </a:solidFill>
                  </a:rPr>
                  <a:t>是从函数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𝑞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</a:rPr>
                  <a:t>采样的，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600">
                    <a:solidFill>
                      <a:schemeClr val="tx1"/>
                    </a:solidFill>
                  </a:rPr>
                  <a:t>是从函数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𝑞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2</m:t>
                        </m:r>
                      </m:sup>
                    </m:sSubSup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</a:rPr>
                  <a:t>采样的...实际上是从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/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600"/>
                  <a:t>个密度函数各采样1个点。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𝑞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/>
                  <a:t>函数的具体形式以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/>
                  <a:t>为参数。最常用的选择是：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𝑞</m:t>
                    </m:r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)</m:t>
                    </m:r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600"/>
              </a:p>
              <a:p>
                <a:endParaRPr lang="zh-CN" altLang="en-US" sz="1600">
                  <a:solidFill>
                    <a:schemeClr val="tx1"/>
                  </a:solidFill>
                </a:endParaRPr>
              </a:p>
              <a:p>
                <a:r>
                  <a:rPr lang="zh-CN" altLang="en-US" sz="1600" b="1">
                    <a:solidFill>
                      <a:schemeClr val="tx1"/>
                    </a:solidFill>
                  </a:rPr>
                  <a:t>S2-权重的更新和归一化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。为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/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600">
                    <a:solidFill>
                      <a:schemeClr val="tx1"/>
                    </a:solidFill>
                  </a:rPr>
                  <a:t>个粒子分配权重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∝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，即先令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，再做归一化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/(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zh-CN" altLang="en-US" sz="1600"/>
                            </m:ctrlPr>
                          </m:sSubPr>
                          <m:e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。分子上的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代入测量方程得到，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代入转移方程得到（前提是转移噪声和测量噪声已知）。此时就得到了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时间步的后验概率密度的近似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zh-CN" altLang="en-US" sz="1600"/>
                            </m:ctrlPr>
                          </m:sSubPr>
                          <m:e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𝛿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1600">
                  <a:solidFill>
                    <a:schemeClr val="tx1"/>
                  </a:solidFill>
                </a:endParaRPr>
              </a:p>
              <a:p>
                <a:r>
                  <a:rPr lang="zh-CN" altLang="en-US" sz="1600" b="1">
                    <a:solidFill>
                      <a:schemeClr val="tx1"/>
                    </a:solidFill>
                  </a:rPr>
                  <a:t>S3-重采样resampling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。根据当前的权重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{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计算有效样本数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𝑒𝑓𝑓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zh-CN" altLang="en-US" sz="1600"/>
                            </m:ctrlPr>
                          </m:sSubPr>
                          <m:e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小于某个阈值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(T=threshold)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𝑒𝑓𝑓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，则进行重采样（重采样算法见下页）。否则无需重采样。若实施了重采样，则要用重采样的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和新权重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来近似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后验概率密度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zh-CN" altLang="en-US" sz="1600"/>
                            </m:ctrlPr>
                          </m:sSubPr>
                          <m:e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𝛿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  <m: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)/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。（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SIR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则是每轮必重采样）</a:t>
                </a: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 b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输出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} , 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, 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zh-CN" altLang="en-US" sz="1600"/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，为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𝑘</m:t>
                    </m:r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+</m:t>
                    </m:r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轮做准备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55" y="545465"/>
                <a:ext cx="10854690" cy="5654040"/>
              </a:xfrm>
              <a:prstGeom prst="rect">
                <a:avLst/>
              </a:prstGeom>
              <a:blipFill rotWithShape="1">
                <a:blip r:embed="rId1"/>
                <a:stretch>
                  <a:fillRect l="-88" t="-168" r="-88" b="-168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68655" y="6489700"/>
            <a:ext cx="753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注意：粒子滤波的</a:t>
            </a:r>
            <a:r>
              <a:rPr lang="en-US" altLang="zh-CN"/>
              <a:t>S1S2</a:t>
            </a:r>
            <a:r>
              <a:rPr lang="zh-CN" altLang="en-US"/>
              <a:t>很适合并行执行，但</a:t>
            </a:r>
            <a:r>
              <a:rPr lang="en-US" altLang="zh-CN"/>
              <a:t>S3</a:t>
            </a:r>
            <a:r>
              <a:rPr lang="zh-CN" altLang="en-US"/>
              <a:t>重采样不利于并行执行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0"/>
            <a:ext cx="4753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70C0"/>
                </a:solidFill>
              </a:rPr>
              <a:t>5-1 </a:t>
            </a:r>
            <a:r>
              <a:rPr lang="zh-CN" altLang="en-US" sz="2800">
                <a:solidFill>
                  <a:srgbClr val="0070C0"/>
                </a:solidFill>
              </a:rPr>
              <a:t>重要性密度函数的选择</a:t>
            </a:r>
            <a:endParaRPr lang="zh-CN" altLang="en-US" sz="280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95680" y="644525"/>
                <a:ext cx="10200005" cy="62134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重要性密度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importance density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，又叫 proposal 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distribution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马尔科夫假设下：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标准的、最常用的选择是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令：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直接</a:t>
                </a:r>
                <a:r>
                  <a:rPr lang="zh-CN" altLang="en-US" sz="16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把先验概率密度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当做重要性密度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，优点是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先验概率密度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容易计算，形式简单，方便采样。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分母的重要性密度和分子的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抵消，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∝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，权重更新更简单。</a:t>
                </a:r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缺点是先验密度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没有包含测量信息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，与后验密度偏差较大，从中采样得到的粒子，很多分布在后验密度的尾部，会加重退化现象。特别是</a:t>
                </a:r>
                <a:r>
                  <a:rPr lang="zh-CN" altLang="en-US" sz="16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转移噪声较大，而测量噪声很小时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，缺点尤为明显。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我们自然希望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重要性密度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尽可能的接近真实的后验概率密度。所以很多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PF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的变种都是每轮开始前先对后验概率密度做个粗略估计，再把这个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粗略的后验概率密度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作为重要性密度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根据选用何种重要性密度，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PF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有诸多精度更高的变种：</a:t>
                </a:r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EKF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重要性采样密度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(EKPF)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UKF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重要性采样密度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(UPF)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高斯厄米滤波器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GHF(Gaussian-Hermite Filter)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迭代式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EKF</a:t>
                </a: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粒子滤波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(IEKPF)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混合卡尔曼粒子滤波</a:t>
                </a:r>
                <a:r>
                  <a:rPr lang="en-US" altLang="zh-CN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(MKPF)</a:t>
                </a:r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" y="644525"/>
                <a:ext cx="10200005" cy="62134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82370" y="961390"/>
                <a:ext cx="9827260" cy="43567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000" b="1">
                    <a:latin typeface="Cambria Math" panose="02040503050406030204" charset="0"/>
                    <a:cs typeface="Cambria Math" panose="02040503050406030204" charset="0"/>
                  </a:rPr>
                  <a:t>样本退化sample degeneracy现象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>
                  <a:buNone/>
                </a:pP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多次重复采样、更新权重的过程会发现权重越来越集中于某一个粒子，即只有一个粒子权重很大，接近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，其余粒子权重约为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AutoNum type="arabicPeriod"/>
                </a:pP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文献 A. Doucet, “On sequential Monte Carlo methods for Bayesian filtering,”Dept. Eng., Univ. Cambridge, UK, Tech. Rep., 1998.显示，权重的方差只会随时间单调递增，所以退化是不可避免的。</a:t>
                </a: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AutoNum type="arabicPeriod"/>
                </a:pP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退化现象发生时，那些权重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≈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的粒子对后验概率密度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zh-CN" altLang="en-US" sz="1600"/>
                            </m:ctrlPr>
                          </m:sSubPr>
                          <m:e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𝛿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的近似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不起什么作用，反而浪费许多计算资源。</a:t>
                </a: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AutoNum type="arabicPeriod"/>
                </a:pP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人们用近似的有效样本数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𝑒𝑓𝑓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zh-CN" altLang="en-US" sz="1600"/>
                            </m:ctrlPr>
                          </m:sSubPr>
                          <m:e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衡量退化程度，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越小，退化越严重。</a:t>
                </a: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AutoNum type="arabicPeriod"/>
                </a:pP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应对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/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延缓退化现象的手段有两种，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a)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选择好的重要性密度函数。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b)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使用重采样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resampling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方法。我们接下来着重描述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重采样方法。</a:t>
                </a: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370" y="961390"/>
                <a:ext cx="9827260" cy="4356735"/>
              </a:xfrm>
              <a:prstGeom prst="rect">
                <a:avLst/>
              </a:prstGeom>
              <a:blipFill rotWithShape="1">
                <a:blip r:embed="rId1"/>
                <a:stretch>
                  <a:fillRect r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0" y="0"/>
            <a:ext cx="5012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70C0"/>
                </a:solidFill>
              </a:rPr>
              <a:t>6 </a:t>
            </a:r>
            <a:r>
              <a:rPr lang="zh-CN" sz="2800">
                <a:solidFill>
                  <a:srgbClr val="0070C0"/>
                </a:solidFill>
              </a:rPr>
              <a:t>退化与重采样</a:t>
            </a:r>
            <a:r>
              <a:rPr lang="en-US" altLang="zh-CN" sz="2800">
                <a:solidFill>
                  <a:srgbClr val="0070C0"/>
                </a:solidFill>
              </a:rPr>
              <a:t>resampling</a:t>
            </a:r>
            <a:endParaRPr lang="en-US" altLang="zh-CN" sz="280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70C0"/>
                </a:solidFill>
              </a:rPr>
              <a:t>6-1 </a:t>
            </a:r>
            <a:r>
              <a:rPr lang="zh-CN" sz="2800">
                <a:solidFill>
                  <a:srgbClr val="0070C0"/>
                </a:solidFill>
              </a:rPr>
              <a:t>重采样算法的思路</a:t>
            </a:r>
            <a:endParaRPr lang="zh-CN" altLang="en-US" sz="280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29590" y="908685"/>
                <a:ext cx="11133455" cy="3562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>
                    <a:sym typeface="+mn-ea"/>
                  </a:rPr>
                  <a:t>对后验概率密度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zh-CN" altLang="en-US" sz="1600"/>
                            </m:ctrlPr>
                          </m:sSubPr>
                          <m:e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𝛿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zh-CN" altLang="en-US" sz="160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zh-CN" altLang="en-US" sz="16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sym typeface="+mn-ea"/>
                  </a:rPr>
                  <a:t>重采样将得到</a:t>
                </a:r>
                <a:r>
                  <a:rPr lang="zh-CN" altLang="en-US" sz="1600">
                    <a:sym typeface="+mn-ea"/>
                  </a:rPr>
                  <a:t>新的</a:t>
                </a:r>
                <a:r>
                  <a:rPr lang="zh-CN" altLang="en-US" sz="1600">
                    <a:sym typeface="+mn-ea"/>
                  </a:rPr>
                  <a:t>一组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/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600">
                    <a:sym typeface="+mn-ea"/>
                  </a:rPr>
                  <a:t>个粒子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{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/>
                  <a:t>重采样的基本思路是消除小权重的粒子，克隆大权重的粒子。</a:t>
                </a:r>
                <a:endParaRPr lang="zh-CN" altLang="en-US" sz="1600"/>
              </a:p>
              <a:p>
                <a:endParaRPr lang="zh-CN" altLang="en-US" sz="1600"/>
              </a:p>
              <a:p>
                <a:r>
                  <a:rPr lang="zh-CN" altLang="en-US" sz="1600"/>
                  <a:t>举例：假设有</a:t>
                </a:r>
                <a:r>
                  <a:rPr lang="en-US" altLang="zh-CN" sz="1600"/>
                  <a:t>10</a:t>
                </a:r>
                <a:r>
                  <a:rPr lang="zh-CN" altLang="en-US" sz="1600"/>
                  <a:t>个粒子，权重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16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r>
                  <a:rPr lang="zh-CN" altLang="en-US" sz="1600"/>
                  <a:t>未重采样</a:t>
                </a:r>
                <a:r>
                  <a:rPr lang="zh-CN" altLang="en-US" sz="1600">
                    <a:sym typeface="+mn-ea"/>
                  </a:rPr>
                  <a:t>时</a:t>
                </a:r>
                <a:r>
                  <a:rPr lang="zh-CN" altLang="en-US" sz="1600"/>
                  <a:t>的粒子分布如下图，</a:t>
                </a:r>
                <a:r>
                  <a:rPr lang="en-US" altLang="zh-CN" sz="1600"/>
                  <a:t>0.06</a:t>
                </a:r>
                <a:r>
                  <a:rPr lang="zh-CN" altLang="en-US" sz="1600"/>
                  <a:t>的概率区间内（此区间函数曲线下的</a:t>
                </a:r>
                <a:r>
                  <a:rPr lang="zh-CN" altLang="en-US" sz="1600">
                    <a:sym typeface="+mn-ea"/>
                  </a:rPr>
                  <a:t>面积</a:t>
                </a:r>
                <a:r>
                  <a:rPr lang="en-US" altLang="zh-CN" sz="1600">
                    <a:sym typeface="+mn-ea"/>
                  </a:rPr>
                  <a:t>~0.06</a:t>
                </a:r>
                <a:r>
                  <a:rPr lang="zh-CN" altLang="en-US" sz="1600"/>
                  <a:t>）有</a:t>
                </a:r>
                <a:r>
                  <a:rPr lang="en-US" altLang="zh-CN" sz="1600"/>
                  <a:t>3</a:t>
                </a:r>
                <a:r>
                  <a:rPr lang="zh-CN" altLang="en-US" sz="1600"/>
                  <a:t>个粒子，</a:t>
                </a:r>
                <a:r>
                  <a:rPr lang="en-US" altLang="zh-CN" sz="1600"/>
                  <a:t>0.38</a:t>
                </a:r>
                <a:r>
                  <a:rPr lang="zh-CN" altLang="en-US" sz="1600"/>
                  <a:t>的概率区间内却只有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个粒子。</a:t>
                </a:r>
                <a:endParaRPr lang="zh-CN" altLang="en-US" sz="1600"/>
              </a:p>
              <a:p>
                <a:endParaRPr lang="zh-CN" altLang="en-US" sz="16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/>
                          </m:ctrlPr>
                        </m:sSubPr>
                        <m:e>
                          <m:r>
                            <a:rPr lang="zh-CN" altLang="en-US" sz="1600">
                              <a:latin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charset="0"/>
                        </a:rPr>
                        <m:t>=</m:t>
                      </m:r>
                      <m:r>
                        <a:rPr lang="en-US" altLang="zh-CN" sz="1600">
                          <a:latin typeface="Cambria Math" panose="02040503050406030204" charset="0"/>
                        </a:rPr>
                        <m:t>10</m:t>
                      </m:r>
                      <m:r>
                        <a:rPr lang="en-US" altLang="zh-CN" sz="1600">
                          <a:latin typeface="Cambria Math" panose="02040503050406030204" charset="0"/>
                        </a:rPr>
                        <m:t> 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sSubSup>
                        <m:sSubSupPr>
                          <m:ctrlPr>
                            <a:rPr lang="zh-CN" altLang="en-US" sz="1600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zh-CN" altLang="en-US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} 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 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01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02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03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06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15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38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15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08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02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sz="1600"/>
              </a:p>
              <a:p>
                <a:endParaRPr lang="zh-CN" altLang="en-US" sz="1600"/>
              </a:p>
              <a:p>
                <a:r>
                  <a:rPr lang="zh-CN" altLang="en-US" sz="1600"/>
                  <a:t>我们希望重采样之后的粒子分布正比于概率，若某区间概率</a:t>
                </a:r>
                <a:r>
                  <a:rPr lang="en-US" altLang="zh-CN" sz="1600"/>
                  <a:t>(</a:t>
                </a:r>
                <a:r>
                  <a:rPr lang="zh-CN" altLang="en-US" sz="1600"/>
                  <a:t>面积</a:t>
                </a:r>
                <a:r>
                  <a:rPr lang="en-US" altLang="zh-CN" sz="1600"/>
                  <a:t>)</a:t>
                </a:r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zh-CN" altLang="en-US" sz="1600"/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600"/>
                  <a:t>，那就该有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个粒子，若某区间概率为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zh-CN" altLang="en-US" sz="1600"/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</a:rPr>
                  <a:t>就该有</a:t>
                </a:r>
                <a:r>
                  <a:rPr lang="en-US" altLang="zh-CN" sz="1600">
                    <a:latin typeface="Cambria Math" panose="02040503050406030204" charset="0"/>
                  </a:rPr>
                  <a:t>3</a:t>
                </a:r>
                <a:r>
                  <a:rPr lang="zh-CN" altLang="en-US" sz="1600">
                    <a:latin typeface="Cambria Math" panose="02040503050406030204" charset="0"/>
                  </a:rPr>
                  <a:t>个粒子，以此类推。</a:t>
                </a:r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</a:endParaRPr>
              </a:p>
              <a:p>
                <a:endParaRPr lang="zh-CN" altLang="en-US" sz="1600">
                  <a:solidFill>
                    <a:schemeClr val="tx1"/>
                  </a:solidFill>
                  <a:latin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" y="908685"/>
                <a:ext cx="11133455" cy="35623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4064000" y="4255770"/>
            <a:ext cx="3641090" cy="2160270"/>
            <a:chOff x="2728" y="7155"/>
            <a:chExt cx="5734" cy="3402"/>
          </a:xfrm>
        </p:grpSpPr>
        <p:grpSp>
          <p:nvGrpSpPr>
            <p:cNvPr id="28" name="组合 27"/>
            <p:cNvGrpSpPr/>
            <p:nvPr/>
          </p:nvGrpSpPr>
          <p:grpSpPr>
            <a:xfrm>
              <a:off x="2728" y="7155"/>
              <a:ext cx="5735" cy="3402"/>
              <a:chOff x="2728" y="7155"/>
              <a:chExt cx="5735" cy="3402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2728" y="10149"/>
                <a:ext cx="573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3415" y="7155"/>
                <a:ext cx="0" cy="34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3771" y="10003"/>
                <a:ext cx="0" cy="15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任意多边形 17"/>
              <p:cNvSpPr/>
              <p:nvPr/>
            </p:nvSpPr>
            <p:spPr>
              <a:xfrm>
                <a:off x="3440" y="8221"/>
                <a:ext cx="4559" cy="1820"/>
              </a:xfrm>
              <a:custGeom>
                <a:avLst/>
                <a:gdLst>
                  <a:gd name="connisteX0" fmla="*/ 0 w 2894965"/>
                  <a:gd name="connsiteY0" fmla="*/ 1150896 h 1155686"/>
                  <a:gd name="connisteX1" fmla="*/ 325755 w 2894965"/>
                  <a:gd name="connsiteY1" fmla="*/ 1141371 h 1155686"/>
                  <a:gd name="connisteX2" fmla="*/ 594360 w 2894965"/>
                  <a:gd name="connsiteY2" fmla="*/ 1112161 h 1155686"/>
                  <a:gd name="connisteX3" fmla="*/ 872490 w 2894965"/>
                  <a:gd name="connsiteY3" fmla="*/ 1064536 h 1155686"/>
                  <a:gd name="connisteX4" fmla="*/ 1149985 w 2894965"/>
                  <a:gd name="connsiteY4" fmla="*/ 815616 h 1155686"/>
                  <a:gd name="connisteX5" fmla="*/ 1552575 w 2894965"/>
                  <a:gd name="connsiteY5" fmla="*/ 276 h 1155686"/>
                  <a:gd name="connisteX6" fmla="*/ 1955165 w 2894965"/>
                  <a:gd name="connsiteY6" fmla="*/ 891816 h 1155686"/>
                  <a:gd name="connisteX7" fmla="*/ 2386965 w 2894965"/>
                  <a:gd name="connsiteY7" fmla="*/ 1122321 h 1155686"/>
                  <a:gd name="connisteX8" fmla="*/ 2894965 w 2894965"/>
                  <a:gd name="connsiteY8" fmla="*/ 1150896 h 115568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2894965" h="1155687">
                    <a:moveTo>
                      <a:pt x="0" y="1150897"/>
                    </a:moveTo>
                    <a:cubicBezTo>
                      <a:pt x="59690" y="1149627"/>
                      <a:pt x="207010" y="1148992"/>
                      <a:pt x="325755" y="1141372"/>
                    </a:cubicBezTo>
                    <a:cubicBezTo>
                      <a:pt x="444500" y="1133752"/>
                      <a:pt x="485140" y="1127402"/>
                      <a:pt x="594360" y="1112162"/>
                    </a:cubicBezTo>
                    <a:cubicBezTo>
                      <a:pt x="703580" y="1096922"/>
                      <a:pt x="761365" y="1123592"/>
                      <a:pt x="872490" y="1064537"/>
                    </a:cubicBezTo>
                    <a:cubicBezTo>
                      <a:pt x="983615" y="1005482"/>
                      <a:pt x="1014095" y="1028342"/>
                      <a:pt x="1149985" y="815617"/>
                    </a:cubicBezTo>
                    <a:cubicBezTo>
                      <a:pt x="1285875" y="602892"/>
                      <a:pt x="1391285" y="-14963"/>
                      <a:pt x="1552575" y="277"/>
                    </a:cubicBezTo>
                    <a:cubicBezTo>
                      <a:pt x="1713865" y="15517"/>
                      <a:pt x="1788160" y="667662"/>
                      <a:pt x="1955165" y="891817"/>
                    </a:cubicBezTo>
                    <a:cubicBezTo>
                      <a:pt x="2122170" y="1115972"/>
                      <a:pt x="2199005" y="1070252"/>
                      <a:pt x="2386965" y="1122322"/>
                    </a:cubicBezTo>
                    <a:cubicBezTo>
                      <a:pt x="2574925" y="1174392"/>
                      <a:pt x="2802255" y="1149627"/>
                      <a:pt x="2894965" y="1150897"/>
                    </a:cubicBez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V="1">
                <a:off x="6416" y="9469"/>
                <a:ext cx="0" cy="66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5303" y="9476"/>
                <a:ext cx="0" cy="64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5880" y="8221"/>
                <a:ext cx="0" cy="196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6952" y="9940"/>
                <a:ext cx="0" cy="18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7643" y="10041"/>
                <a:ext cx="0" cy="14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5035" y="9776"/>
                <a:ext cx="0" cy="37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V="1">
                <a:off x="4601" y="9940"/>
                <a:ext cx="0" cy="21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V="1">
                <a:off x="4287" y="9972"/>
                <a:ext cx="0" cy="21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4008" y="10003"/>
                <a:ext cx="0" cy="13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5565" y="7731"/>
                  <a:ext cx="630" cy="4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38</m:t>
                        </m:r>
                      </m:oMath>
                    </m:oMathPara>
                  </a14:m>
                  <a:endParaRPr lang="en-US" altLang="zh-CN" sz="1200" i="1">
                    <a:solidFill>
                      <a:schemeClr val="tx1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" y="7731"/>
                  <a:ext cx="630" cy="43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3269" y="9607"/>
                  <a:ext cx="630" cy="4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01</m:t>
                        </m:r>
                      </m:oMath>
                    </m:oMathPara>
                  </a14:m>
                  <a:endParaRPr lang="en-US" altLang="zh-CN" sz="1200" i="1">
                    <a:solidFill>
                      <a:schemeClr val="tx1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" y="9607"/>
                  <a:ext cx="630" cy="43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3693" y="9342"/>
                  <a:ext cx="630" cy="4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02</m:t>
                        </m:r>
                      </m:oMath>
                    </m:oMathPara>
                  </a14:m>
                  <a:endParaRPr lang="en-US" altLang="zh-CN" sz="1200" i="1">
                    <a:solidFill>
                      <a:schemeClr val="tx1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" y="9342"/>
                  <a:ext cx="630" cy="434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4935" y="8938"/>
                  <a:ext cx="630" cy="4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15</m:t>
                        </m:r>
                      </m:oMath>
                    </m:oMathPara>
                  </a14:m>
                  <a:endParaRPr lang="en-US" altLang="zh-CN" sz="1200" i="1">
                    <a:solidFill>
                      <a:schemeClr val="tx1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" y="8938"/>
                  <a:ext cx="630" cy="43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/>
            <p:cNvSpPr/>
            <p:nvPr/>
          </p:nvSpPr>
          <p:spPr>
            <a:xfrm>
              <a:off x="3613" y="9940"/>
              <a:ext cx="801" cy="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480" y="8171"/>
              <a:ext cx="801" cy="2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PLACING_PICTURE_USER_VIEWPORT" val="{&quot;height&quot;:6940,&quot;width&quot;:8178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COMMONDATA" val="eyJoZGlkIjoiNzUxNjE4OWZiNGUzNmNjOTg5MzBmMjU5ZTdhN2QyNjkifQ=="/>
  <p:tag name="KSO_WPP_MARK_KEY" val="b47d20fc-e65c-4b0f-9bba-07fcca10a8f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11711</Words>
  <Application>WPS 演示</Application>
  <PresentationFormat>宽屏</PresentationFormat>
  <Paragraphs>247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Cambria Math</vt:lpstr>
      <vt:lpstr>MS Mincho</vt:lpstr>
      <vt:lpstr>微软雅黑</vt:lpstr>
      <vt:lpstr>Arial Unicode MS</vt:lpstr>
      <vt:lpstr>Calibri</vt:lpstr>
      <vt:lpstr>SWAstro</vt:lpstr>
      <vt:lpstr>Office 主题​​</vt:lpstr>
      <vt:lpstr>粒子滤波 Particle Filter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shish</cp:lastModifiedBy>
  <cp:revision>1478</cp:revision>
  <dcterms:created xsi:type="dcterms:W3CDTF">2019-06-19T02:08:00Z</dcterms:created>
  <dcterms:modified xsi:type="dcterms:W3CDTF">2023-03-09T04:19:23Z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2714BC2042754196817988410A36725A</vt:lpwstr>
  </property>
</Properties>
</file>