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3" r:id="rId3"/>
    <p:sldId id="272" r:id="rId4"/>
    <p:sldId id="257" r:id="rId5"/>
    <p:sldId id="258" r:id="rId6"/>
    <p:sldId id="259" r:id="rId7"/>
    <p:sldId id="260" r:id="rId8"/>
    <p:sldId id="263" r:id="rId9"/>
    <p:sldId id="266" r:id="rId10"/>
    <p:sldId id="267" r:id="rId11"/>
    <p:sldId id="261" r:id="rId12"/>
    <p:sldId id="262" r:id="rId13"/>
    <p:sldId id="268" r:id="rId14"/>
    <p:sldId id="270" r:id="rId15"/>
    <p:sldId id="271" r:id="rId16"/>
    <p:sldId id="269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83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image" Target="../media/image9.png"/><Relationship Id="rId1" Type="http://schemas.openxmlformats.org/officeDocument/2006/relationships/tags" Target="../tags/tag7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9.xml"/><Relationship Id="rId2" Type="http://schemas.openxmlformats.org/officeDocument/2006/relationships/image" Target="../media/image12.png"/><Relationship Id="rId1" Type="http://schemas.openxmlformats.org/officeDocument/2006/relationships/tags" Target="../tags/tag7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2.xml"/><Relationship Id="rId2" Type="http://schemas.openxmlformats.org/officeDocument/2006/relationships/image" Target="../media/image14.png"/><Relationship Id="rId1" Type="http://schemas.openxmlformats.org/officeDocument/2006/relationships/tags" Target="../tags/tag8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4.png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6.png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/>
              <a:t>递归最小二乘法</a:t>
            </a:r>
            <a:br>
              <a:rPr lang="zh-CN" altLang="en-US"/>
            </a:br>
            <a:r>
              <a:rPr lang="zh-CN" altLang="en-US"/>
              <a:t>与电机参数辨识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2023-05-14</a:t>
            </a:r>
            <a:endParaRPr lang="en-US" altLang="zh-CN"/>
          </a:p>
          <a:p>
            <a:r>
              <a:rPr lang="en-US" altLang="zh-CN"/>
              <a:t>NFYG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6722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accent1">
                    <a:lumMod val="75000"/>
                  </a:schemeClr>
                </a:solidFill>
              </a:rPr>
              <a:t>4-</a:t>
            </a:r>
            <a:r>
              <a:rPr lang="zh-CN" altLang="en-US" sz="2800">
                <a:solidFill>
                  <a:schemeClr val="accent1">
                    <a:lumMod val="75000"/>
                  </a:schemeClr>
                </a:solidFill>
              </a:rPr>
              <a:t>递归最小二乘法进行电机电学参数</a:t>
            </a:r>
            <a:r>
              <a:rPr lang="zh-CN" altLang="en-US" sz="2800">
                <a:solidFill>
                  <a:schemeClr val="accent1">
                    <a:lumMod val="75000"/>
                  </a:schemeClr>
                </a:solidFill>
              </a:rPr>
              <a:t>辨识</a:t>
            </a:r>
            <a:endParaRPr lang="zh-CN" altLang="en-US" sz="280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734185" y="662305"/>
                <a:ext cx="8723630" cy="45135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PMSM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电机绕组的电学方程：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</m:sub>
                      </m:sSub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zh-CN" altLang="en-US"/>
                  <a:t>我们想对定子绕组电阻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/>
                  <a:t>，直轴电感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，交轴电感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做参数辨识，这说明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于是两个微分方程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可以写成矩阵形式：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𝐴𝑥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此处我们认为电压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，电流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，转速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，磁通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都是已知的或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可测量的。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185" y="662305"/>
                <a:ext cx="8723630" cy="45135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201545" y="654685"/>
                <a:ext cx="7379335" cy="562483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为了写成代码，必须将公式离散化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(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导数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用后向差分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)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：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)−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ℎ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)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ℎ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注意，每轮都会有新数据进来，所以用的是递归最小二乘法。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第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1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轮：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)−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ℎ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)−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ℎ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第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2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轮：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)−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𝑒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)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)−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𝑒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)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𝑒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)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  <m:t>𝑞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)−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  <m:t>𝑞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ℎ</m:t>
                                          </m:r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  <m:t>𝑑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)−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  <m:t>𝑑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ℎ</m:t>
                                          </m:r>
                                        </m:den>
                                      </m:f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𝑒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)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𝑒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)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  <m:t>𝑞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)−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  <m:t>𝑞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ℎ</m:t>
                                          </m:r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  <m:t>𝑑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)−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  <m:t>𝑑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ℎ</m:t>
                                          </m:r>
                                        </m:den>
                                      </m:f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𝑒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)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545" y="654685"/>
                <a:ext cx="7379335" cy="562483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329815" y="648970"/>
                <a:ext cx="7945120" cy="429895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接下来只需要把电机方程的各个参数代入下列公式：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每一轮的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为：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)−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ℎ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)−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ℎ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∗</m:t>
                              </m:r>
                            </m:sup>
                          </m:sSubSup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𝜆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∗</m:t>
                              </m:r>
                            </m:sup>
                          </m:sSubSup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建议取</a:t>
                </a:r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0.99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，以获得更平滑的结果，毕竟参数漂移是个缓慢的过程。</a:t>
                </a: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815" y="648970"/>
                <a:ext cx="7945120" cy="429895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6722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accent1">
                    <a:lumMod val="75000"/>
                  </a:schemeClr>
                </a:solidFill>
              </a:rPr>
              <a:t>递归最小二乘法进行电机电学参数</a:t>
            </a:r>
            <a:r>
              <a:rPr lang="zh-CN" altLang="en-US" sz="2800">
                <a:solidFill>
                  <a:schemeClr val="accent1">
                    <a:lumMod val="75000"/>
                  </a:schemeClr>
                </a:solidFill>
              </a:rPr>
              <a:t>辨识</a:t>
            </a:r>
            <a:endParaRPr lang="zh-CN" altLang="en-US" sz="280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734185" y="662305"/>
                <a:ext cx="8723630" cy="47999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PMSM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电机绕组的电学方程：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</m:sub>
                      </m:sSub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zh-CN" altLang="en-US"/>
                  <a:t>我们想对定子绕组电阻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/>
                  <a:t>，直轴电感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，交轴电感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，永磁体磁链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做参数辨识，这说明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于是两个微分方程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可以写成矩阵形式：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𝑞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𝜔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𝑒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𝑑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𝑑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𝑑𝑡</m:t>
                                                </m:r>
                                              </m:den>
                                            </m:f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𝑞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𝜔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𝑒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𝑑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𝑑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𝑑𝑡</m:t>
                                                </m:r>
                                              </m:den>
                                            </m:f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𝑑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𝜔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𝑒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𝑞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𝐴𝑥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此处我们认为电压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，电流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，转速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都是已知的或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可测量的。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185" y="662305"/>
                <a:ext cx="8723630" cy="47999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252345" y="742950"/>
                <a:ext cx="7687310" cy="260985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𝑞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𝜔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𝑒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𝑑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𝑑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𝑑𝑡</m:t>
                                                </m:r>
                                              </m:den>
                                            </m:f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𝑞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𝜔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𝑒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𝑑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𝑑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𝑑𝑡</m:t>
                                                </m:r>
                                              </m:den>
                                            </m:f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𝑑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𝜔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𝑒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𝑞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𝐴𝑥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𝑞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)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𝜔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𝑒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)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𝑑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)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b>
                                                  <m:sSubPr>
                                                    <m:ctrlPr>
                                                      <a:rPr lang="en-US" altLang="zh-CN" i="1">
                                                        <a:latin typeface="Cambria Math" panose="02040503050406030204" charset="0"/>
                                                        <a:cs typeface="Cambria Math" panose="02040503050406030204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i="1">
                                                        <a:latin typeface="Cambria Math" panose="02040503050406030204" charset="0"/>
                                                        <a:cs typeface="Cambria Math" panose="02040503050406030204" charset="0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i="1">
                                                        <a:latin typeface="Cambria Math" panose="02040503050406030204" charset="0"/>
                                                        <a:cs typeface="Cambria Math" panose="02040503050406030204" charset="0"/>
                                                      </a:rPr>
                                                      <m:t>𝑞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)−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zh-CN" i="1">
                                                        <a:latin typeface="Cambria Math" panose="02040503050406030204" charset="0"/>
                                                        <a:cs typeface="Cambria Math" panose="02040503050406030204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i="1">
                                                        <a:latin typeface="Cambria Math" panose="02040503050406030204" charset="0"/>
                                                        <a:cs typeface="Cambria Math" panose="02040503050406030204" charset="0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i="1">
                                                        <a:latin typeface="Cambria Math" panose="02040503050406030204" charset="0"/>
                                                        <a:cs typeface="Cambria Math" panose="02040503050406030204" charset="0"/>
                                                      </a:rPr>
                                                      <m:t>𝑞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)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ℎ</m:t>
                                                </m:r>
                                              </m:den>
                                            </m:f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𝜔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𝑒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)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𝑑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)</m:t>
                                            </m:r>
                                          </m:e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b>
                                                  <m:sSubPr>
                                                    <m:ctrlPr>
                                                      <a:rPr lang="en-US" altLang="zh-CN" i="1">
                                                        <a:latin typeface="Cambria Math" panose="02040503050406030204" charset="0"/>
                                                        <a:cs typeface="Cambria Math" panose="02040503050406030204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i="1">
                                                        <a:latin typeface="Cambria Math" panose="02040503050406030204" charset="0"/>
                                                        <a:cs typeface="Cambria Math" panose="02040503050406030204" charset="0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i="1">
                                                        <a:latin typeface="Cambria Math" panose="02040503050406030204" charset="0"/>
                                                        <a:cs typeface="Cambria Math" panose="02040503050406030204" charset="0"/>
                                                      </a:rPr>
                                                      <m:t>𝑑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)</m:t>
                                                </m:r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zh-CN" i="1">
                                                        <a:latin typeface="Cambria Math" panose="02040503050406030204" charset="0"/>
                                                        <a:cs typeface="Cambria Math" panose="02040503050406030204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i="1">
                                                        <a:latin typeface="Cambria Math" panose="02040503050406030204" charset="0"/>
                                                        <a:cs typeface="Cambria Math" panose="02040503050406030204" charset="0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i="1">
                                                        <a:latin typeface="Cambria Math" panose="02040503050406030204" charset="0"/>
                                                        <a:cs typeface="Cambria Math" panose="02040503050406030204" charset="0"/>
                                                      </a:rPr>
                                                      <m:t>𝑑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)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ℎ</m:t>
                                                </m:r>
                                              </m:den>
                                            </m:f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𝜔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𝑒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)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𝑞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)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计算量大的地方在于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4*4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矩阵求逆。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345" y="742950"/>
                <a:ext cx="7687310" cy="260985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6722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accent1">
                    <a:lumMod val="75000"/>
                  </a:schemeClr>
                </a:solidFill>
              </a:rPr>
              <a:t>递归最小二乘法进行电机力学参数</a:t>
            </a:r>
            <a:r>
              <a:rPr lang="zh-CN" altLang="en-US" sz="2800">
                <a:solidFill>
                  <a:schemeClr val="accent1">
                    <a:lumMod val="75000"/>
                  </a:schemeClr>
                </a:solidFill>
              </a:rPr>
              <a:t>辨识</a:t>
            </a:r>
            <a:endParaRPr lang="zh-CN" altLang="en-US" sz="280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048000" y="1583055"/>
                <a:ext cx="6096000" cy="276669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</m:sub>
                      </m:sSub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+(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1400" i="1">
                  <a:solidFill>
                    <a:schemeClr val="tx1"/>
                  </a:solidFill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𝐽</m:t>
                      </m:r>
                      <m:f>
                        <m:f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𝐵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altLang="zh-CN" sz="140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zh-CN" sz="1400" i="1">
                  <a:solidFill>
                    <a:schemeClr val="tx1"/>
                  </a:solidFill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altLang="zh-CN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4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𝐽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𝐿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利用电学参数辨识的结果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𝜓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sub>
                    </m:sSub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𝑑</m:t>
                        </m:r>
                      </m:sub>
                    </m:sSub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，以及可</a:t>
                </a:r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测</a:t>
                </a:r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电流值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𝑖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𝑞</m:t>
                        </m:r>
                      </m:sub>
                    </m:sSub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𝑖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，可以得到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zh-CN" altLang="en-US" sz="1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：</a:t>
                </a:r>
                <a:endParaRPr lang="zh-CN" altLang="en-US" sz="14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zh-CN" sz="140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𝑘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(</m:t>
                                    </m:r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)</m:t>
                                    </m:r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(</m:t>
                                    </m:r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ℎ</m:t>
                                    </m:r>
                                  </m:den>
                                </m:f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4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𝐽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𝐿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>
                  <a:solidFill>
                    <a:schemeClr val="tx1"/>
                  </a:solidFill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583055"/>
                <a:ext cx="6096000" cy="276669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4400"/>
              <a:t>内容</a:t>
            </a:r>
            <a:endParaRPr lang="zh-CN" altLang="en-US" sz="4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/>
              <a:t>最小二乘法法</a:t>
            </a:r>
            <a:endParaRPr lang="zh-CN" altLang="en-US" sz="3200"/>
          </a:p>
          <a:p>
            <a:r>
              <a:rPr lang="zh-CN" altLang="en-US" sz="3200"/>
              <a:t>递归最小二乘法</a:t>
            </a:r>
            <a:endParaRPr lang="zh-CN" altLang="en-US" sz="3200"/>
          </a:p>
          <a:p>
            <a:r>
              <a:rPr lang="zh-CN" altLang="en-US" sz="3200"/>
              <a:t>带遗忘因子的递归最小二乘法</a:t>
            </a:r>
            <a:endParaRPr lang="zh-CN" altLang="en-US" sz="3200"/>
          </a:p>
          <a:p>
            <a:r>
              <a:rPr lang="zh-CN" altLang="en-US" sz="3200"/>
              <a:t>电机参数辨识的应用案例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0"/>
            <a:ext cx="50469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accent1">
                    <a:lumMod val="75000"/>
                  </a:schemeClr>
                </a:solidFill>
              </a:rPr>
              <a:t>1-</a:t>
            </a:r>
            <a:r>
              <a:rPr lang="zh-CN" altLang="en-US" sz="2800">
                <a:solidFill>
                  <a:schemeClr val="accent1">
                    <a:lumMod val="75000"/>
                  </a:schemeClr>
                </a:solidFill>
              </a:rPr>
              <a:t>常规的</a:t>
            </a:r>
            <a:r>
              <a:rPr lang="en-US" altLang="zh-CN" sz="280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zh-CN" altLang="en-US" sz="2800">
                <a:solidFill>
                  <a:schemeClr val="accent1">
                    <a:lumMod val="75000"/>
                  </a:schemeClr>
                </a:solidFill>
              </a:rPr>
              <a:t>传统的最小二乘法</a:t>
            </a:r>
            <a:endParaRPr lang="zh-CN" altLang="en-US" sz="280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089660" y="880745"/>
                <a:ext cx="9572625" cy="580072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常规的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最小二乘法所处理的问题的形式如下：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已知，求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zh-CN" altLang="en-US"/>
                  <a:t>若矩阵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满秩，即逆矩阵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存在，那么存在严格解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，此时用不上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最小二乘法。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若</a:t>
                </a:r>
                <a:r>
                  <a:rPr lang="zh-CN" altLang="en-US">
                    <a:sym typeface="+mn-ea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不满秩，不存在逆矩阵，那么就要找出误差最小的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，使得平方误差项最小，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即：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𝑎𝑟𝑔𝑚𝑖𝑛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为了看得更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清楚，我们将其中矩阵与向量的乘法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展开来写：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</m:e>
                      </m:nary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</m:e>
                      </m:nary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</m:e>
                          </m:nary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最小二乘法要求我们找出合适的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，使得上式最小，既然是最小，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肯定有：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∀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𝑘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𝐴𝑥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box>
                        <m:boxPr>
                          <m:noBreak m:val="on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boxP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𝑦𝑖𝑒𝑙𝑑𝑠</m:t>
                              </m:r>
                            </m:e>
                          </m:groupChr>
                        </m:e>
                      </m:box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</m:e>
                      </m:nary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</m:e>
                          </m:nary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</m:e>
                      </m:nary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</m:e>
                      </m:nary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</m:e>
                          </m:nary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</m:e>
                      </m:nary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</m:e>
                      </m:nary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660" y="880745"/>
                <a:ext cx="9572625" cy="580072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938145" y="387985"/>
                <a:ext cx="6096000" cy="36499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继续化简：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</m:e>
                      </m:nary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</m:e>
                      </m:nary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noBreak m:val="on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boxP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𝑦𝑖𝑒𝑙𝑑𝑠</m:t>
                              </m:r>
                            </m:e>
                          </m:groupChr>
                        </m:e>
                      </m:box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</m:e>
                      </m:nary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</m:e>
                      </m:nary>
                      <m:sSubSup>
                        <m:sSub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𝑘𝑖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</m:e>
                      </m:nary>
                      <m:sSubSup>
                        <m:sSub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noBreak m:val="on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boxP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𝑦𝑖𝑒𝑙𝑑𝑠</m:t>
                              </m:r>
                            </m:e>
                          </m:groupChr>
                        </m:e>
                      </m:box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∀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𝑘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noBreak m:val="on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boxP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𝑦𝑖𝑒𝑙𝑑𝑠</m:t>
                              </m:r>
                            </m:e>
                          </m:groupChr>
                        </m:e>
                      </m:box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noBreak m:val="on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boxP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𝑦𝑖𝑒𝑙𝑑𝑠</m:t>
                              </m:r>
                            </m:e>
                          </m:groupChr>
                        </m:e>
                      </m:box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145" y="387985"/>
                <a:ext cx="6096000" cy="364998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958215" y="4780915"/>
                <a:ext cx="9801225" cy="1519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/>
                  <a:t>误差项不存在最大值，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𝐴𝑥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可以无穷大。</a:t>
                </a:r>
                <a:r>
                  <a:rPr lang="zh-CN" altLang="en-US"/>
                  <a:t>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𝐴𝑥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是非负的。当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存在时，只有唯一解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。综合这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3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点，最小二乘法求得的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必定是最小值。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的逆矩阵不一定存在，此时可以加入微小扰动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𝐼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存在，得到一个近似最优解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𝐼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215" y="4780915"/>
                <a:ext cx="9801225" cy="15195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9321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accent1">
                    <a:lumMod val="75000"/>
                  </a:schemeClr>
                </a:solidFill>
              </a:rPr>
              <a:t>2-</a:t>
            </a:r>
            <a:r>
              <a:rPr lang="zh-CN" altLang="en-US" sz="2800">
                <a:solidFill>
                  <a:schemeClr val="accent1">
                    <a:lumMod val="75000"/>
                  </a:schemeClr>
                </a:solidFill>
              </a:rPr>
              <a:t>递归最小二乘法</a:t>
            </a:r>
            <a:r>
              <a:rPr lang="en-US" altLang="zh-CN" sz="2800">
                <a:solidFill>
                  <a:schemeClr val="accent1">
                    <a:lumMod val="75000"/>
                  </a:schemeClr>
                </a:solidFill>
              </a:rPr>
              <a:t> Recursive Least Square(</a:t>
            </a:r>
            <a:r>
              <a:rPr lang="en-US" altLang="zh-CN" sz="2800">
                <a:solidFill>
                  <a:schemeClr val="accent1">
                    <a:lumMod val="75000"/>
                  </a:schemeClr>
                </a:solidFill>
                <a:sym typeface="+mn-ea"/>
              </a:rPr>
              <a:t>RLS</a:t>
            </a:r>
            <a:r>
              <a:rPr lang="en-US" altLang="zh-CN" sz="280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altLang="zh-CN" sz="280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463675" y="643255"/>
                <a:ext cx="8809990" cy="618172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根据最小二乘法的结论公式：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有些情况下，矩阵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并不是一下子给出的，而是随着新数据的获取，逐渐扩大的，且单组数据不可避免的包含了噪声，必须同时考虑多组数据才能减弱噪声的影响。例如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一开始：</a:t>
                </a:r>
                <a:b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随后第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2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轮获取了新数据：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charset="0"/>
                                        </a:rPr>
                                        <m:t>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以此类推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......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我们要根据每轮获取的新数据重新进行最小二乘法的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计算。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的行数很大时（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的列数必须等于向量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的维度），我们必须用很大的空间去储存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也更耗时。每次获取新数据都要从头计算一次最小二乘法，且事实证明很多重复计算时不必要的，由此人们开发出</a:t>
                </a:r>
                <a:r>
                  <a:rPr lang="zh-CN" altLang="en-US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charset="0"/>
                    <a:cs typeface="Cambria Math" panose="02040503050406030204" charset="0"/>
                  </a:rPr>
                  <a:t>递归最小二乘法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我们定义第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k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轮获取新数据后的矩阵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，向量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本质上是</a:t>
                </a:r>
                <a:r>
                  <a:rPr lang="zh-CN" altLang="en-US" b="1">
                    <a:latin typeface="Cambria Math" panose="02040503050406030204" charset="0"/>
                    <a:cs typeface="Cambria Math" panose="02040503050406030204" charset="0"/>
                  </a:rPr>
                  <a:t>新数据和旧数据纵向堆叠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得到的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: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675" y="643255"/>
                <a:ext cx="8809990" cy="6181725"/>
              </a:xfrm>
              <a:prstGeom prst="rect">
                <a:avLst/>
              </a:prstGeom>
              <a:blipFill rotWithShape="1">
                <a:blip r:embed="rId2"/>
                <a:stretch>
                  <a:fillRect r="-7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031240" y="154940"/>
                <a:ext cx="10129520" cy="642429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我们不必按照最小二乘法的公式进行计算，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首先注意到：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由上式可得到</a:t>
                </a:r>
                <a:r>
                  <a:rPr lang="zh-CN" altLang="en-US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charset="0"/>
                    <a:cs typeface="Cambria Math" panose="02040503050406030204" charset="0"/>
                  </a:rPr>
                  <a:t>结论</a:t>
                </a:r>
                <a:r>
                  <a:rPr lang="en-US" altLang="zh-CN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charset="0"/>
                    <a:cs typeface="Cambria Math" panose="02040503050406030204" charset="0"/>
                  </a:rPr>
                  <a:t>1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：求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不需要做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的矩阵乘法，只需要计算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的行数比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小很多），再加上上一轮的结果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即可，这是对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 b="1">
                    <a:latin typeface="Cambria Math" panose="02040503050406030204" charset="0"/>
                    <a:cs typeface="Cambria Math" panose="02040503050406030204" charset="0"/>
                  </a:rPr>
                  <a:t>递归求解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第二，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由于：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noBreak m:val="on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boxP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𝑦𝑖𝑒𝑙𝑑𝑠</m:t>
                              </m:r>
                            </m:e>
                          </m:groupChr>
                        </m:e>
                      </m:box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由于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k-1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轮的结果满足：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可得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再把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代入，得到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递归求解：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𝐼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注意，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是递归求解得出的。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每一轮都不涉及大规模的矩阵乘法。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240" y="154940"/>
                <a:ext cx="10129520" cy="642429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5966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accent1">
                    <a:lumMod val="75000"/>
                  </a:schemeClr>
                </a:solidFill>
              </a:rPr>
              <a:t>3-</a:t>
            </a:r>
            <a:r>
              <a:rPr lang="zh-CN" altLang="en-US" sz="2800">
                <a:solidFill>
                  <a:schemeClr val="accent1">
                    <a:lumMod val="75000"/>
                  </a:schemeClr>
                </a:solidFill>
              </a:rPr>
              <a:t>递归最小二乘法</a:t>
            </a:r>
            <a:r>
              <a:rPr lang="en-US" altLang="zh-CN" sz="2800">
                <a:solidFill>
                  <a:schemeClr val="accent1">
                    <a:lumMod val="75000"/>
                  </a:schemeClr>
                </a:solidFill>
              </a:rPr>
              <a:t>RLS</a:t>
            </a:r>
            <a:r>
              <a:rPr lang="zh-CN" altLang="en-US" sz="2800">
                <a:solidFill>
                  <a:schemeClr val="accent1">
                    <a:lumMod val="75000"/>
                  </a:schemeClr>
                </a:solidFill>
              </a:rPr>
              <a:t>结合遗忘</a:t>
            </a:r>
            <a:r>
              <a:rPr lang="zh-CN" altLang="en-US" sz="2800">
                <a:solidFill>
                  <a:schemeClr val="accent1">
                    <a:lumMod val="75000"/>
                  </a:schemeClr>
                </a:solidFill>
              </a:rPr>
              <a:t>因子</a:t>
            </a:r>
            <a:endParaRPr lang="zh-CN" altLang="en-US" sz="280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126490" y="1040765"/>
                <a:ext cx="9747250" cy="546481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递归最小二乘法是等价的考虑所有数据，但是若最优的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本就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随时间变化，那么我们就要</a:t>
                </a:r>
                <a:r>
                  <a:rPr lang="zh-CN" altLang="en-US" b="1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给新数据赋予较大的权重，旧数据赋予较小的权重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。这样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才能反映当前公式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最优解。</a:t>
                </a: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...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...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  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...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...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在之前等权重的情况下，误差项定义为</a:t>
                </a: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</m:e>
                      </m:nary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 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𝑤𝑖𝑡ℎ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若我们要求新数据的误差项权重大，旧数据的误差项权重小，可以采取</a:t>
                </a:r>
                <a:r>
                  <a:rPr lang="zh-CN" altLang="en-US" b="1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指数平均策略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，令：</a:t>
                </a: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 , 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𝜆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对于最新的数据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，权重为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，对于旧数据例如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，权重为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𝝀</m:t>
                    </m:r>
                  </m:oMath>
                </a14:m>
                <a:r>
                  <a:rPr lang="zh-CN" altLang="en-US" b="1">
                    <a:latin typeface="Cambria Math" panose="02040503050406030204" charset="0"/>
                    <a:cs typeface="Cambria Math" panose="02040503050406030204" charset="0"/>
                  </a:rPr>
                  <a:t>叫做遗忘因子，取值一般在</a:t>
                </a:r>
                <a:r>
                  <a:rPr lang="en-US" altLang="zh-CN" b="1">
                    <a:latin typeface="Cambria Math" panose="02040503050406030204" charset="0"/>
                    <a:cs typeface="Cambria Math" panose="02040503050406030204" charset="0"/>
                  </a:rPr>
                  <a:t>0.9~1</a:t>
                </a:r>
                <a:r>
                  <a:rPr lang="zh-CN" altLang="en-US" b="1">
                    <a:latin typeface="Cambria Math" panose="02040503050406030204" charset="0"/>
                    <a:cs typeface="Cambria Math" panose="02040503050406030204" charset="0"/>
                  </a:rPr>
                  <a:t>之间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小，说明求解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时会很快忘记先前的数据，更注重当前的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的波动会更大。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大，说明求解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时仍会考虑一部分先前的数据，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波动更小，更平滑。</a:t>
                </a: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490" y="1040765"/>
                <a:ext cx="9747250" cy="54648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360170" y="406400"/>
                <a:ext cx="9096375" cy="516763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𝑒𝑟𝑟𝑜𝑟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</m:e>
                      </m:nary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</m:e>
                      </m:nary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𝜆</m:t>
                                      </m:r>
                                    </m:e>
                                  </m:ra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𝜆</m:t>
                                      </m:r>
                                    </m:e>
                                  </m:ra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我们可以把权重吸收进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中，定义：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pPr>
                                        <m:e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</m:rad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pPr>
                                        <m:e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</m:rad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...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...</m:t>
                                      </m:r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pPr>
                                        <m:e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</m:rad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pPr>
                                        <m:e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</m:rad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0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 ,  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pPr>
                                        <m:e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</m:rad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pPr>
                                        <m:e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</m:rad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...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...</m:t>
                                      </m:r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pPr>
                                        <m:e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</m:rad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pPr>
                                        <m:e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</m:rad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0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等价于求使得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最小的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，直接套用结论即可：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∗</m:t>
                              </m:r>
                            </m:sup>
                          </m:sSubSup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当新数据到来时会发生什么呢？最新的数据权重为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1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，旧数据的权重全部乘上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，对应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乘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𝜆</m:t>
                        </m:r>
                      </m:e>
                    </m:ra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𝜆</m:t>
                                    </m:r>
                                  </m:e>
                                </m:rad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 ,  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𝜆</m:t>
                                    </m:r>
                                  </m:e>
                                </m:rad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接下来对递归过程进行分析。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170" y="406400"/>
                <a:ext cx="9096375" cy="516763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285240" y="201295"/>
                <a:ext cx="9621520" cy="614934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∗</m:t>
                              </m:r>
                            </m:sup>
                          </m:sSubSup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∗</m:t>
                              </m:r>
                            </m:sup>
                          </m:sSubSup>
                        </m:e>
                        <m:sup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altLang="zh-CN" i="1">
                  <a:solidFill>
                    <a:srgbClr val="0070C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类似的，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∗</m:t>
                            </m:r>
                          </m:sup>
                        </m:sSubSup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也存在递归求解的方法，唯一不同是多乘个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遗忘因子：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∗</m:t>
                              </m:r>
                            </m:sup>
                          </m:sSubSup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𝜆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∗</m:t>
                              </m:r>
                            </m:sup>
                          </m:sSubSup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∗</m:t>
                              </m:r>
                            </m:sup>
                          </m:sSubSup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𝜆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∗</m:t>
                              </m:r>
                            </m:sup>
                          </m:sSubSup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代入进行计算：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𝜆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∗</m:t>
                              </m:r>
                            </m:sup>
                          </m:sSubSup>
                        </m:e>
                        <m:sup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𝜆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∗</m:t>
                              </m:r>
                            </m:sup>
                          </m:sSubSup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∗</m:t>
                              </m:r>
                            </m:sup>
                          </m:sSubSup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𝐼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可见公式的形式和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RLS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完全一致，只不过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∗</m:t>
                            </m:r>
                          </m:sup>
                        </m:sSubSup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递归求解过程有所不同，要乘一个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遗忘因子。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∗</m:t>
                            </m:r>
                          </m:sup>
                        </m:sSubSup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递归过程举例，初始值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∗</m:t>
                            </m:r>
                          </m:sup>
                        </m:sSubSup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∗</m:t>
                              </m:r>
                            </m:sup>
                          </m:sSubSup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∗</m:t>
                              </m:r>
                            </m:sup>
                          </m:sSubSup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𝜆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∗</m:t>
                              </m:r>
                            </m:sup>
                          </m:sSubSup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𝜆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240" y="201295"/>
                <a:ext cx="9621520" cy="614934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COMMONDATA" val="eyJoZGlkIjoiNzUxNjE4OWZiNGUzNmNjOTg5MzBmMjU5ZTdhN2QyNjkifQ=="/>
  <p:tag name="KSO_WPP_MARK_KEY" val="82388e1a-4dbd-4ae9-b9ef-44fa21d3658e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8476</Words>
  <Application>WPS 演示</Application>
  <PresentationFormat>宽屏</PresentationFormat>
  <Paragraphs>178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Wingdings</vt:lpstr>
      <vt:lpstr>Cambria Math</vt:lpstr>
      <vt:lpstr>MS Mincho</vt:lpstr>
      <vt:lpstr>微软雅黑</vt:lpstr>
      <vt:lpstr>Arial Unicode MS</vt:lpstr>
      <vt:lpstr>Calibri</vt:lpstr>
      <vt:lpstr>SWAstro</vt:lpstr>
      <vt:lpstr>Office 主题​​</vt:lpstr>
      <vt:lpstr>递归最小二乘法 与电机参数辨识</vt:lpstr>
      <vt:lpstr>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shish</cp:lastModifiedBy>
  <cp:revision>549</cp:revision>
  <dcterms:created xsi:type="dcterms:W3CDTF">2019-06-19T02:08:00Z</dcterms:created>
  <dcterms:modified xsi:type="dcterms:W3CDTF">2024-01-17T04:03:11Z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2714BC2042754196817988410A36725A</vt:lpwstr>
  </property>
</Properties>
</file>