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.fntdata"/><Relationship Id="rId10" Type="http://schemas.openxmlformats.org/officeDocument/2006/relationships/slide" Target="slides/slide3.xml"/><Relationship Id="rId21" Type="http://schemas.openxmlformats.org/officeDocument/2006/relationships/font" Target="fonts/OpenSans-regular.fntdata"/><Relationship Id="rId13" Type="http://schemas.openxmlformats.org/officeDocument/2006/relationships/slide" Target="slides/slide6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23" Type="http://schemas.openxmlformats.org/officeDocument/2006/relationships/font" Target="fonts/OpenSans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PTSansNarrow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78b09d39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978b09d39_9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7910bfeb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97910bfeb_2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98e5f7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98e5f7a3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7910bfe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497910bfeb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7910bfe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97910bfeb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9c370c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Bestell und Verwaltungssoftware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 in 6 Bereiche unterteilt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jeder Bereich einem Teammitglied zugewiesen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Klassen Erweiterung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Schnittstellenprobleme zweiermeetings</a:t>
            </a:r>
            <a:endParaRPr/>
          </a:p>
        </p:txBody>
      </p:sp>
      <p:sp>
        <p:nvSpPr>
          <p:cNvPr id="213" name="Google Shape;213;g339c370c5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7910bfeb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Fuhrpark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mietbare LKWs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vorgabe: LKW = Produkt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=&gt; Herausforderung Rückgabe des LKWs</a:t>
            </a:r>
            <a:endParaRPr/>
          </a:p>
        </p:txBody>
      </p:sp>
      <p:sp>
        <p:nvSpPr>
          <p:cNvPr id="219" name="Google Shape;219;g497910bfeb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5b5b864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5b5b864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Mitarbeiter bestellt für Kunden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LKW auf Kundenwunsch automatisch hinzufügen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LKW als ChargeLine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Kunde entscheidet über Lieferort (Nebenlager)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Status Abholbereit =&gt; Email an Kunden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9c3e25a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9c3e25a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2 Arten von Artikeln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gängige Eigenschaften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Startseite mit </a:t>
            </a:r>
            <a:r>
              <a:rPr lang="de"/>
              <a:t>beliebtesten Artikeln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Compositeentwurf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Update mittelst Tiefensuche/Topologische Sortierung(siehe Entwicklerdoku)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9c3e25a4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9c3e25a4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neues Entwurfsmuster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Datenbankkompabilität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schnellere Speicherung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Erwähnung von zeitlichen Updates mit Scheduled/ Anfangs Pläne mit Observer, Beispiele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88eea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Was haben wir gelernt ? Arbeit im Team, Arbeit mit Frameworks etc.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Überleitung zur Live-Demo</a:t>
            </a:r>
            <a:endParaRPr/>
          </a:p>
        </p:txBody>
      </p:sp>
      <p:sp>
        <p:nvSpPr>
          <p:cNvPr id="245" name="Google Shape;245;g4988eea18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folie_TUD" showMasterSp="0">
  <p:cSld name="1_Titelfolie_TU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769144"/>
            <a:ext cx="9144000" cy="4374357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56035" y="3371081"/>
            <a:ext cx="7829153" cy="100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1200"/>
              <a:buNone/>
              <a:defRPr sz="1100">
                <a:solidFill>
                  <a:srgbClr val="888C9B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 sz="1100">
                <a:solidFill>
                  <a:srgbClr val="888C9B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 sz="1100">
                <a:solidFill>
                  <a:srgbClr val="888C9B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 sz="1100">
                <a:solidFill>
                  <a:srgbClr val="888C9B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 sz="1100">
                <a:solidFill>
                  <a:srgbClr val="888C9B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 sz="1100">
                <a:solidFill>
                  <a:srgbClr val="888C9B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 sz="1100">
                <a:solidFill>
                  <a:srgbClr val="888C9B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888C9B"/>
              </a:buClr>
              <a:buSzPts val="1500"/>
              <a:buNone/>
              <a:defRPr sz="1100">
                <a:solidFill>
                  <a:srgbClr val="888C9B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100"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100"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0" y="769144"/>
            <a:ext cx="9144000" cy="1285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656035" y="2544152"/>
            <a:ext cx="7829155" cy="729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548" y="246187"/>
            <a:ext cx="913901" cy="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8" y="262298"/>
            <a:ext cx="1323553" cy="38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und Inhalt">
  <p:cSld name="1_Titel und Inhal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56033" y="1113235"/>
            <a:ext cx="7935516" cy="325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04800" lvl="0" marL="45720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100"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2pPr>
            <a:lvl3pPr indent="-298450" lvl="2" marL="13716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100"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"/>
            <a:ext cx="9144000" cy="4597002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56034" y="2540444"/>
            <a:ext cx="7935515" cy="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el und Inhalt">
  <p:cSld name="2_Titel und Inhal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4700587" y="1113235"/>
            <a:ext cx="3890963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56035" y="1113235"/>
            <a:ext cx="3896915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100"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100"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folie_TUD" showMasterSp="0">
  <p:cSld name="1_Titelfolie_TUD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769144"/>
            <a:ext cx="9144000" cy="4374357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656035" y="3371081"/>
            <a:ext cx="7829153" cy="100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200"/>
              <a:buNone/>
              <a:defRPr>
                <a:solidFill>
                  <a:srgbClr val="888C9B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0" y="769144"/>
            <a:ext cx="9144000" cy="1285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656035" y="2544152"/>
            <a:ext cx="7829155" cy="729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548" y="246187"/>
            <a:ext cx="913901" cy="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8" y="262298"/>
            <a:ext cx="1323553" cy="38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und Inhalt">
  <p:cSld name="1_Titel und Inhal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56033" y="1113235"/>
            <a:ext cx="7935516" cy="325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0" y="1"/>
            <a:ext cx="9144000" cy="4597002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656034" y="2540444"/>
            <a:ext cx="7935515" cy="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el und Inhalt">
  <p:cSld name="2_Titel und Inhal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4700587" y="1113235"/>
            <a:ext cx="3890963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656035" y="1113235"/>
            <a:ext cx="3896915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_TUD" showMasterSp="0">
  <p:cSld name="Titelfolie_TU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656034" y="3371081"/>
            <a:ext cx="7829155" cy="100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200"/>
              <a:buNone/>
              <a:defRPr>
                <a:solidFill>
                  <a:srgbClr val="888C9B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656035" y="2544152"/>
            <a:ext cx="7829155" cy="729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0" y="76950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0" y="90450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548" y="246187"/>
            <a:ext cx="913901" cy="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8" y="262298"/>
            <a:ext cx="1323553" cy="38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024312" y="1113235"/>
            <a:ext cx="4567237" cy="325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656033" y="1113235"/>
            <a:ext cx="3225404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3" type="pic"/>
          </p:nvPr>
        </p:nvSpPr>
        <p:spPr>
          <a:xfrm>
            <a:off x="656034" y="2207386"/>
            <a:ext cx="322540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23"/>
          <p:cNvSpPr/>
          <p:nvPr>
            <p:ph idx="4" type="pic"/>
          </p:nvPr>
        </p:nvSpPr>
        <p:spPr>
          <a:xfrm>
            <a:off x="656032" y="3301538"/>
            <a:ext cx="3225403" cy="10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56035" y="1113235"/>
            <a:ext cx="3896915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4700587" y="1113236"/>
            <a:ext cx="3890963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Zwei Inhalte">
  <p:cSld name="1_Zwei Inhalt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56034" y="1113235"/>
            <a:ext cx="2549682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053137" y="1113236"/>
            <a:ext cx="2538413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3343275" y="1113236"/>
            <a:ext cx="2562225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>
  <p:cSld name="Nur Tite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656034" y="259557"/>
            <a:ext cx="7935515" cy="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ur Titel">
  <p:cSld name="1_Nur Titel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56034" y="259557"/>
            <a:ext cx="7935515" cy="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7"/>
          <p:cNvSpPr/>
          <p:nvPr>
            <p:ph idx="2" type="pic"/>
          </p:nvPr>
        </p:nvSpPr>
        <p:spPr>
          <a:xfrm>
            <a:off x="0" y="772716"/>
            <a:ext cx="9144000" cy="3824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>
  <p:cSld name="Le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>
            <p:ph idx="2" type="pic"/>
          </p:nvPr>
        </p:nvSpPr>
        <p:spPr>
          <a:xfrm>
            <a:off x="0" y="4"/>
            <a:ext cx="9144000" cy="459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folie_TUD" showMasterSp="0">
  <p:cSld name="1_Titelfolie_TUD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0" y="769144"/>
            <a:ext cx="9144000" cy="4374357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656035" y="3371081"/>
            <a:ext cx="7829153" cy="100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200"/>
              <a:buNone/>
              <a:defRPr>
                <a:solidFill>
                  <a:srgbClr val="888C9B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0"/>
          <p:cNvSpPr/>
          <p:nvPr/>
        </p:nvSpPr>
        <p:spPr>
          <a:xfrm>
            <a:off x="0" y="769144"/>
            <a:ext cx="9144000" cy="1285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656035" y="2544152"/>
            <a:ext cx="7829155" cy="729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548" y="246187"/>
            <a:ext cx="913901" cy="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8" y="262298"/>
            <a:ext cx="1323553" cy="38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und Inhalt">
  <p:cSld name="1_Titel und Inhal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56033" y="1113235"/>
            <a:ext cx="7935516" cy="325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1"/>
            <a:ext cx="9144000" cy="4597002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656034" y="2540444"/>
            <a:ext cx="7935515" cy="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el und Inhalt">
  <p:cSld name="2_Titel und Inhal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3"/>
          <p:cNvSpPr/>
          <p:nvPr>
            <p:ph idx="2" type="pic"/>
          </p:nvPr>
        </p:nvSpPr>
        <p:spPr>
          <a:xfrm>
            <a:off x="4700587" y="1113235"/>
            <a:ext cx="3890963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656035" y="1113235"/>
            <a:ext cx="3896915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_TUD" showMasterSp="0">
  <p:cSld name="Titelfolie_TUD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656034" y="3371081"/>
            <a:ext cx="7829155" cy="100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200"/>
              <a:buNone/>
              <a:defRPr>
                <a:solidFill>
                  <a:srgbClr val="888C9B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C9B"/>
              </a:buClr>
              <a:buSzPts val="1100"/>
              <a:buNone/>
              <a:defRPr>
                <a:solidFill>
                  <a:srgbClr val="888C9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C9B"/>
              </a:buClr>
              <a:buSzPts val="2400"/>
              <a:buNone/>
              <a:defRPr>
                <a:solidFill>
                  <a:srgbClr val="888C9B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9B"/>
              </a:buClr>
              <a:buSzPts val="1500"/>
              <a:buNone/>
              <a:defRPr>
                <a:solidFill>
                  <a:srgbClr val="888C9B"/>
                </a:solidFill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656035" y="2544152"/>
            <a:ext cx="7829155" cy="729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6" name="Google Shape;166;p34"/>
          <p:cNvCxnSpPr/>
          <p:nvPr/>
        </p:nvCxnSpPr>
        <p:spPr>
          <a:xfrm>
            <a:off x="0" y="76950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34"/>
          <p:cNvCxnSpPr/>
          <p:nvPr/>
        </p:nvCxnSpPr>
        <p:spPr>
          <a:xfrm>
            <a:off x="0" y="90450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548" y="246187"/>
            <a:ext cx="913901" cy="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8" y="262298"/>
            <a:ext cx="1323553" cy="38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024312" y="1113235"/>
            <a:ext cx="4567237" cy="325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35"/>
          <p:cNvSpPr/>
          <p:nvPr>
            <p:ph idx="2" type="pic"/>
          </p:nvPr>
        </p:nvSpPr>
        <p:spPr>
          <a:xfrm>
            <a:off x="656033" y="1113235"/>
            <a:ext cx="3225404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" name="Google Shape;173;p35"/>
          <p:cNvSpPr/>
          <p:nvPr>
            <p:ph idx="3" type="pic"/>
          </p:nvPr>
        </p:nvSpPr>
        <p:spPr>
          <a:xfrm>
            <a:off x="656034" y="2207386"/>
            <a:ext cx="322540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4" name="Google Shape;174;p35"/>
          <p:cNvSpPr/>
          <p:nvPr>
            <p:ph idx="4" type="pic"/>
          </p:nvPr>
        </p:nvSpPr>
        <p:spPr>
          <a:xfrm>
            <a:off x="656032" y="3301538"/>
            <a:ext cx="3225403" cy="10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656035" y="1113235"/>
            <a:ext cx="3896915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700587" y="1113236"/>
            <a:ext cx="3890963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Zwei Inhalte">
  <p:cSld name="1_Zwei Inhalt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656034" y="1113235"/>
            <a:ext cx="2549682" cy="3258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6053137" y="1113236"/>
            <a:ext cx="2538413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3" type="body"/>
          </p:nvPr>
        </p:nvSpPr>
        <p:spPr>
          <a:xfrm>
            <a:off x="3343275" y="1113236"/>
            <a:ext cx="2562225" cy="32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indent="-317500" lvl="1" marL="914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—"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indent="-3175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4pPr>
            <a:lvl5pPr indent="-3175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−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>
  <p:cSld name="Nur Titel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656034" y="259557"/>
            <a:ext cx="7935515" cy="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ur Titel">
  <p:cSld name="1_Nur Titel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656034" y="259557"/>
            <a:ext cx="7935515" cy="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9"/>
          <p:cNvSpPr/>
          <p:nvPr>
            <p:ph idx="2" type="pic"/>
          </p:nvPr>
        </p:nvSpPr>
        <p:spPr>
          <a:xfrm>
            <a:off x="0" y="772716"/>
            <a:ext cx="9144000" cy="3824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>
  <p:cSld name="Le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/>
          <p:nvPr>
            <p:ph idx="2" type="pic"/>
          </p:nvPr>
        </p:nvSpPr>
        <p:spPr>
          <a:xfrm>
            <a:off x="0" y="4"/>
            <a:ext cx="9144000" cy="459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56034" y="1110853"/>
            <a:ext cx="7935515" cy="32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2681288" y="4739848"/>
            <a:ext cx="38909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None/>
            </a:pP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Titel der Präsentation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Struktureinheit der TU Dresden / Name Vorname des Vortragenden</a:t>
            </a:r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Ort oder Anlass des Vortrags // 13.01.2018</a:t>
            </a:r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4592412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6724650" y="4729833"/>
            <a:ext cx="528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None/>
            </a:pPr>
            <a:b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Folie </a:t>
            </a:r>
            <a:fld id="{00000000-1234-1234-1234-123412341234}" type="slidenum"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</a:pPr>
            <a:r>
              <a:t/>
            </a:r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30466" y="4752323"/>
            <a:ext cx="577780" cy="26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720" y="4752529"/>
            <a:ext cx="836768" cy="2433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44">
          <p15:clr>
            <a:srgbClr val="F26B43"/>
          </p15:clr>
        </p15:guide>
        <p15:guide id="2" pos="840">
          <p15:clr>
            <a:srgbClr val="F26B43"/>
          </p15:clr>
        </p15:guide>
        <p15:guide id="3" pos="1257">
          <p15:clr>
            <a:srgbClr val="F26B43"/>
          </p15:clr>
        </p15:guide>
        <p15:guide id="4" pos="1167">
          <p15:clr>
            <a:srgbClr val="F26B43"/>
          </p15:clr>
        </p15:guide>
        <p15:guide id="5" pos="1689">
          <p15:clr>
            <a:srgbClr val="F26B43"/>
          </p15:clr>
        </p15:guide>
        <p15:guide id="6" pos="1596">
          <p15:clr>
            <a:srgbClr val="F26B43"/>
          </p15:clr>
        </p15:guide>
        <p15:guide id="7" pos="2868">
          <p15:clr>
            <a:srgbClr val="F26B43"/>
          </p15:clr>
        </p15:guide>
        <p15:guide id="8" pos="2961">
          <p15:clr>
            <a:srgbClr val="F26B43"/>
          </p15:clr>
        </p15:guide>
        <p15:guide id="9" pos="3288">
          <p15:clr>
            <a:srgbClr val="F26B43"/>
          </p15:clr>
        </p15:guide>
        <p15:guide id="10" pos="3381">
          <p15:clr>
            <a:srgbClr val="F26B43"/>
          </p15:clr>
        </p15:guide>
        <p15:guide id="11" pos="5085">
          <p15:clr>
            <a:srgbClr val="F26B43"/>
          </p15:clr>
        </p15:guide>
        <p15:guide id="12" pos="4992">
          <p15:clr>
            <a:srgbClr val="F26B43"/>
          </p15:clr>
        </p15:guide>
        <p15:guide id="13" pos="3720">
          <p15:clr>
            <a:srgbClr val="F26B43"/>
          </p15:clr>
        </p15:guide>
        <p15:guide id="14" pos="3813">
          <p15:clr>
            <a:srgbClr val="F26B43"/>
          </p15:clr>
        </p15:guide>
        <p15:guide id="15" orient="horz" pos="403">
          <p15:clr>
            <a:srgbClr val="F26B43"/>
          </p15:clr>
        </p15:guide>
        <p15:guide id="16" pos="413">
          <p15:clr>
            <a:srgbClr val="F26B43"/>
          </p15:clr>
        </p15:guide>
        <p15:guide id="17" pos="4569">
          <p15:clr>
            <a:srgbClr val="F26B43"/>
          </p15:clr>
        </p15:guide>
        <p15:guide id="18" pos="4662">
          <p15:clr>
            <a:srgbClr val="F26B43"/>
          </p15:clr>
        </p15:guide>
        <p15:guide id="19" pos="2019">
          <p15:clr>
            <a:srgbClr val="F26B43"/>
          </p15:clr>
        </p15:guide>
        <p15:guide id="20" pos="2106">
          <p15:clr>
            <a:srgbClr val="F26B43"/>
          </p15:clr>
        </p15:guide>
        <p15:guide id="21" pos="2445">
          <p15:clr>
            <a:srgbClr val="F26B43"/>
          </p15:clr>
        </p15:guide>
        <p15:guide id="22" pos="2535">
          <p15:clr>
            <a:srgbClr val="F26B43"/>
          </p15:clr>
        </p15:guide>
        <p15:guide id="23" pos="4140">
          <p15:clr>
            <a:srgbClr val="F26B43"/>
          </p15:clr>
        </p15:guide>
        <p15:guide id="24" orient="horz" pos="700">
          <p15:clr>
            <a:srgbClr val="F26B43"/>
          </p15:clr>
        </p15:guide>
        <p15:guide id="25" orient="horz" pos="569">
          <p15:clr>
            <a:srgbClr val="F26B43"/>
          </p15:clr>
        </p15:guide>
        <p15:guide id="26" orient="horz" pos="163">
          <p15:clr>
            <a:srgbClr val="F26B43"/>
          </p15:clr>
        </p15:guide>
        <p15:guide id="27" orient="horz" pos="2760">
          <p15:clr>
            <a:srgbClr val="F26B43"/>
          </p15:clr>
        </p15:guide>
        <p15:guide id="28" orient="horz" pos="2896">
          <p15:clr>
            <a:srgbClr val="F26B43"/>
          </p15:clr>
        </p15:guide>
        <p15:guide id="29" orient="horz" pos="1597">
          <p15:clr>
            <a:srgbClr val="F26B43"/>
          </p15:clr>
        </p15:guide>
        <p15:guide id="30" pos="4236">
          <p15:clr>
            <a:srgbClr val="F26B43"/>
          </p15:clr>
        </p15:guide>
        <p15:guide id="31" orient="horz" pos="487">
          <p15:clr>
            <a:srgbClr val="F26B43"/>
          </p15:clr>
        </p15:guide>
        <p15:guide id="32" pos="5412">
          <p15:clr>
            <a:srgbClr val="F26B43"/>
          </p15:clr>
        </p15:guide>
        <p15:guide id="33" orient="horz" pos="2991">
          <p15:clr>
            <a:srgbClr val="F26B43"/>
          </p15:clr>
        </p15:guide>
        <p15:guide id="34" orient="horz" pos="3147">
          <p15:clr>
            <a:srgbClr val="F26B43"/>
          </p15:clr>
        </p15:guide>
        <p15:guide id="35" pos="239">
          <p15:clr>
            <a:srgbClr val="F26B43"/>
          </p15:clr>
        </p15:guide>
        <p15:guide id="36" orient="horz" pos="308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56034" y="259556"/>
            <a:ext cx="7935515" cy="51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656034" y="1110853"/>
            <a:ext cx="7935515" cy="32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—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−"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29"/>
          <p:cNvSpPr txBox="1"/>
          <p:nvPr/>
        </p:nvSpPr>
        <p:spPr>
          <a:xfrm>
            <a:off x="2681288" y="4752323"/>
            <a:ext cx="3890963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None/>
            </a:pPr>
            <a:r>
              <a:rPr lang="de" sz="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Abschlusspräsentation</a:t>
            </a: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Softwaretechnologie – Möbelgeschäft „Möbel-Hier“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19. Januar 2019</a:t>
            </a:r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9"/>
          <p:cNvCxnSpPr/>
          <p:nvPr/>
        </p:nvCxnSpPr>
        <p:spPr>
          <a:xfrm>
            <a:off x="0" y="4592412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9"/>
          <p:cNvSpPr txBox="1"/>
          <p:nvPr/>
        </p:nvSpPr>
        <p:spPr>
          <a:xfrm>
            <a:off x="6724650" y="4729833"/>
            <a:ext cx="5286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"/>
              <a:buFont typeface="Open Sans"/>
              <a:buNone/>
            </a:pPr>
            <a:b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Folie </a:t>
            </a:r>
            <a:fld id="{00000000-1234-1234-1234-123412341234}" type="slidenum">
              <a:rPr b="0" i="0" lang="de" sz="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</a:pPr>
            <a:r>
              <a:t/>
            </a:r>
            <a:endParaRPr b="0" i="0" sz="6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30466" y="4752323"/>
            <a:ext cx="577780" cy="26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720" y="4752529"/>
            <a:ext cx="836768" cy="2433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44">
          <p15:clr>
            <a:srgbClr val="F26B43"/>
          </p15:clr>
        </p15:guide>
        <p15:guide id="2" pos="840">
          <p15:clr>
            <a:srgbClr val="F26B43"/>
          </p15:clr>
        </p15:guide>
        <p15:guide id="3" pos="1257">
          <p15:clr>
            <a:srgbClr val="F26B43"/>
          </p15:clr>
        </p15:guide>
        <p15:guide id="4" pos="1167">
          <p15:clr>
            <a:srgbClr val="F26B43"/>
          </p15:clr>
        </p15:guide>
        <p15:guide id="5" pos="1689">
          <p15:clr>
            <a:srgbClr val="F26B43"/>
          </p15:clr>
        </p15:guide>
        <p15:guide id="6" pos="1596">
          <p15:clr>
            <a:srgbClr val="F26B43"/>
          </p15:clr>
        </p15:guide>
        <p15:guide id="7" pos="2868">
          <p15:clr>
            <a:srgbClr val="F26B43"/>
          </p15:clr>
        </p15:guide>
        <p15:guide id="8" pos="2961">
          <p15:clr>
            <a:srgbClr val="F26B43"/>
          </p15:clr>
        </p15:guide>
        <p15:guide id="9" pos="3288">
          <p15:clr>
            <a:srgbClr val="F26B43"/>
          </p15:clr>
        </p15:guide>
        <p15:guide id="10" pos="3381">
          <p15:clr>
            <a:srgbClr val="F26B43"/>
          </p15:clr>
        </p15:guide>
        <p15:guide id="11" pos="5085">
          <p15:clr>
            <a:srgbClr val="F26B43"/>
          </p15:clr>
        </p15:guide>
        <p15:guide id="12" pos="4992">
          <p15:clr>
            <a:srgbClr val="F26B43"/>
          </p15:clr>
        </p15:guide>
        <p15:guide id="13" pos="3720">
          <p15:clr>
            <a:srgbClr val="F26B43"/>
          </p15:clr>
        </p15:guide>
        <p15:guide id="14" pos="3813">
          <p15:clr>
            <a:srgbClr val="F26B43"/>
          </p15:clr>
        </p15:guide>
        <p15:guide id="15" orient="horz" pos="403">
          <p15:clr>
            <a:srgbClr val="F26B43"/>
          </p15:clr>
        </p15:guide>
        <p15:guide id="16" pos="413">
          <p15:clr>
            <a:srgbClr val="F26B43"/>
          </p15:clr>
        </p15:guide>
        <p15:guide id="17" pos="4569">
          <p15:clr>
            <a:srgbClr val="F26B43"/>
          </p15:clr>
        </p15:guide>
        <p15:guide id="18" pos="4662">
          <p15:clr>
            <a:srgbClr val="F26B43"/>
          </p15:clr>
        </p15:guide>
        <p15:guide id="19" pos="2019">
          <p15:clr>
            <a:srgbClr val="F26B43"/>
          </p15:clr>
        </p15:guide>
        <p15:guide id="20" pos="2106">
          <p15:clr>
            <a:srgbClr val="F26B43"/>
          </p15:clr>
        </p15:guide>
        <p15:guide id="21" pos="2445">
          <p15:clr>
            <a:srgbClr val="F26B43"/>
          </p15:clr>
        </p15:guide>
        <p15:guide id="22" pos="2535">
          <p15:clr>
            <a:srgbClr val="F26B43"/>
          </p15:clr>
        </p15:guide>
        <p15:guide id="23" pos="4140">
          <p15:clr>
            <a:srgbClr val="F26B43"/>
          </p15:clr>
        </p15:guide>
        <p15:guide id="24" orient="horz" pos="700">
          <p15:clr>
            <a:srgbClr val="F26B43"/>
          </p15:clr>
        </p15:guide>
        <p15:guide id="25" orient="horz" pos="569">
          <p15:clr>
            <a:srgbClr val="F26B43"/>
          </p15:clr>
        </p15:guide>
        <p15:guide id="26" orient="horz" pos="163">
          <p15:clr>
            <a:srgbClr val="F26B43"/>
          </p15:clr>
        </p15:guide>
        <p15:guide id="27" orient="horz" pos="2760">
          <p15:clr>
            <a:srgbClr val="F26B43"/>
          </p15:clr>
        </p15:guide>
        <p15:guide id="28" orient="horz" pos="2896">
          <p15:clr>
            <a:srgbClr val="F26B43"/>
          </p15:clr>
        </p15:guide>
        <p15:guide id="29" orient="horz" pos="1597">
          <p15:clr>
            <a:srgbClr val="F26B43"/>
          </p15:clr>
        </p15:guide>
        <p15:guide id="30" pos="4236">
          <p15:clr>
            <a:srgbClr val="F26B43"/>
          </p15:clr>
        </p15:guide>
        <p15:guide id="31" orient="horz" pos="487">
          <p15:clr>
            <a:srgbClr val="F26B43"/>
          </p15:clr>
        </p15:guide>
        <p15:guide id="32" pos="5412">
          <p15:clr>
            <a:srgbClr val="F26B43"/>
          </p15:clr>
        </p15:guide>
        <p15:guide id="33" orient="horz" pos="2991">
          <p15:clr>
            <a:srgbClr val="F26B43"/>
          </p15:clr>
        </p15:guide>
        <p15:guide id="34" orient="horz" pos="3147">
          <p15:clr>
            <a:srgbClr val="F26B43"/>
          </p15:clr>
        </p15:guide>
        <p15:guide id="35" pos="239">
          <p15:clr>
            <a:srgbClr val="F26B43"/>
          </p15:clr>
        </p15:guide>
        <p15:guide id="36" orient="horz" pos="30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idx="1" type="subTitle"/>
          </p:nvPr>
        </p:nvSpPr>
        <p:spPr>
          <a:xfrm>
            <a:off x="7813959" y="4861755"/>
            <a:ext cx="1271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de" sz="1100"/>
              <a:t>14. Januar 2019</a:t>
            </a:r>
            <a:endParaRPr sz="1100"/>
          </a:p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656035" y="1815631"/>
            <a:ext cx="7829155" cy="6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de" sz="1800"/>
              <a:t>Softwaretechnologie Projekt Abschlusspräsentation</a:t>
            </a:r>
            <a:endParaRPr b="1" sz="1800"/>
          </a:p>
        </p:txBody>
      </p:sp>
      <p:sp>
        <p:nvSpPr>
          <p:cNvPr id="198" name="Google Shape;198;p41"/>
          <p:cNvSpPr txBox="1"/>
          <p:nvPr>
            <p:ph type="title"/>
          </p:nvPr>
        </p:nvSpPr>
        <p:spPr>
          <a:xfrm>
            <a:off x="642900" y="3302925"/>
            <a:ext cx="7858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r>
              <a:rPr b="0" lang="de" sz="1100"/>
              <a:t>Gruppe 34, Betreuer: Daniel Matusek</a:t>
            </a:r>
            <a:br>
              <a:rPr b="0" lang="de" sz="1100"/>
            </a:br>
            <a:endParaRPr b="0" sz="1100"/>
          </a:p>
        </p:txBody>
      </p:sp>
      <p:sp>
        <p:nvSpPr>
          <p:cNvPr id="199" name="Google Shape;199;p41"/>
          <p:cNvSpPr txBox="1"/>
          <p:nvPr>
            <p:ph idx="2" type="body"/>
          </p:nvPr>
        </p:nvSpPr>
        <p:spPr>
          <a:xfrm>
            <a:off x="657460" y="2225231"/>
            <a:ext cx="78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de" sz="1800"/>
              <a:t>Möbelgeschäft “Möbel-Hier”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656034" y="2540444"/>
            <a:ext cx="7935515" cy="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Live Demo</a:t>
            </a:r>
            <a:br>
              <a:rPr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type="title"/>
          </p:nvPr>
        </p:nvSpPr>
        <p:spPr>
          <a:xfrm>
            <a:off x="656034" y="2540444"/>
            <a:ext cx="7935600" cy="8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656034" y="259556"/>
            <a:ext cx="7935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de" sz="1100"/>
              <a:t>Inhalte</a:t>
            </a:r>
            <a:br>
              <a:rPr lang="de" sz="1100"/>
            </a:br>
            <a:endParaRPr sz="1100"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656033" y="1113235"/>
            <a:ext cx="79356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Über uns und unser Thema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Besonderheiten und Herausforderungen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de" sz="1100">
                <a:solidFill>
                  <a:schemeClr val="dk1"/>
                </a:solidFill>
              </a:rPr>
              <a:t>Fazit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Live Demo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656034" y="2540444"/>
            <a:ext cx="7935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Über uns und unser Thema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type="title"/>
          </p:nvPr>
        </p:nvSpPr>
        <p:spPr>
          <a:xfrm>
            <a:off x="656034" y="259556"/>
            <a:ext cx="7935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de" sz="1100"/>
              <a:t>Schematische Darstellung</a:t>
            </a:r>
            <a:br>
              <a:rPr lang="de" sz="1100"/>
            </a:br>
            <a:endParaRPr sz="1100"/>
          </a:p>
        </p:txBody>
      </p:sp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716488"/>
            <a:ext cx="7733050" cy="363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/>
          <p:nvPr/>
        </p:nvSpPr>
        <p:spPr>
          <a:xfrm>
            <a:off x="1143000" y="-1"/>
            <a:ext cx="6858000" cy="4569619"/>
          </a:xfrm>
          <a:prstGeom prst="rect">
            <a:avLst/>
          </a:prstGeom>
          <a:gradFill>
            <a:gsLst>
              <a:gs pos="0">
                <a:schemeClr val="dk2"/>
              </a:gs>
              <a:gs pos="14000">
                <a:schemeClr val="dk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45"/>
          <p:cNvSpPr txBox="1"/>
          <p:nvPr>
            <p:ph type="title"/>
          </p:nvPr>
        </p:nvSpPr>
        <p:spPr>
          <a:xfrm>
            <a:off x="656034" y="2540444"/>
            <a:ext cx="7935515" cy="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Besonderheiten und Herausforderungen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656034" y="259556"/>
            <a:ext cx="7935600" cy="5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</a:t>
            </a:r>
            <a:r>
              <a:rPr lang="de"/>
              <a:t>stellungen</a:t>
            </a:r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656033" y="1113235"/>
            <a:ext cx="7935600" cy="32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706505"/>
            <a:ext cx="9144001" cy="343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075" y="293525"/>
            <a:ext cx="4972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656034" y="259556"/>
            <a:ext cx="7935600" cy="5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Ursprünglicher Compositeentwurf</a:t>
            </a:r>
            <a:endParaRPr/>
          </a:p>
        </p:txBody>
      </p:sp>
      <p:pic>
        <p:nvPicPr>
          <p:cNvPr id="236" name="Google Shape;2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49" y="640550"/>
            <a:ext cx="4301600" cy="384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656034" y="259556"/>
            <a:ext cx="7935600" cy="5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Aktualisierter Entwurf</a:t>
            </a:r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256"/>
            <a:ext cx="82962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type="title"/>
          </p:nvPr>
        </p:nvSpPr>
        <p:spPr>
          <a:xfrm>
            <a:off x="656034" y="2540444"/>
            <a:ext cx="7935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Fazit</a:t>
            </a:r>
            <a:br>
              <a:rPr lang="de" sz="2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