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58" r:id="rId6"/>
    <p:sldId id="261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249CE-4EF1-49E7-8503-FF4C66799968}">
  <a:tblStyle styleId="{7C6249CE-4EF1-49E7-8503-FF4C66799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07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11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Change Management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By Group 5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152948" y="227477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1.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Who should be in charge of change management and why?</a:t>
            </a:r>
            <a:endParaRPr sz="20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429242" y="1826753"/>
            <a:ext cx="7772400" cy="2066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Change practitioners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Sponsors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People managers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Project manager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People (impacted employees)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271359" y="144723"/>
            <a:ext cx="7772400" cy="9009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2</a:t>
            </a:r>
            <a:r>
              <a:rPr lang="en" sz="2000" dirty="0" smtClean="0">
                <a:solidFill>
                  <a:schemeClr val="accent1"/>
                </a:solidFill>
              </a:rPr>
              <a:t>.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Discuss some Barriers to change and why people resist change.</a:t>
            </a:r>
            <a:endParaRPr sz="20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271359" y="1280744"/>
            <a:ext cx="7772400" cy="3166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600" b="1" dirty="0"/>
              <a:t>Fear of the Unknown or Unfamiliar</a:t>
            </a:r>
            <a:r>
              <a:rPr lang="en-US" sz="1600" dirty="0"/>
              <a:t>: </a:t>
            </a:r>
            <a:r>
              <a:rPr lang="en-US" sz="1600" dirty="0" smtClean="0"/>
              <a:t>People </a:t>
            </a:r>
            <a:r>
              <a:rPr lang="en-US" sz="1600" dirty="0"/>
              <a:t>are afraid of what they don’t know. They will find it difficult to trust something they have no prior experiences with.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b="1" dirty="0"/>
              <a:t>Ineffective Leadership</a:t>
            </a:r>
            <a:r>
              <a:rPr lang="en-US" sz="1600" dirty="0"/>
              <a:t>: Leaders who fail to carry their team along with the process, will end up having a team that cannot understand the change. A good leader would walk the team through the steps of the change and make it easier for the team to adapt.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b="1" dirty="0"/>
              <a:t>Broken Communication</a:t>
            </a:r>
            <a:r>
              <a:rPr lang="en-US" sz="1600" dirty="0"/>
              <a:t>: Broken communication would make it so that some members of the team are completely unaware of the changes or the processes involved in the changes.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b="1" dirty="0"/>
              <a:t>Undue Complexity</a:t>
            </a:r>
            <a:r>
              <a:rPr lang="en-US" sz="1600" dirty="0"/>
              <a:t>: The news systems may be difficult for certain members of the </a:t>
            </a:r>
            <a:r>
              <a:rPr lang="en-US" sz="1600" dirty="0" smtClean="0"/>
              <a:t>organization </a:t>
            </a:r>
            <a:r>
              <a:rPr lang="en-US" sz="1600" dirty="0"/>
              <a:t>to understand or work with. They may find it difficult to implement the new system in carrying out their tasks.</a:t>
            </a:r>
          </a:p>
        </p:txBody>
      </p:sp>
    </p:spTree>
    <p:extLst>
      <p:ext uri="{BB962C8B-B14F-4D97-AF65-F5344CB8AC3E}">
        <p14:creationId xmlns:p14="http://schemas.microsoft.com/office/powerpoint/2010/main" val="445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179261" y="151304"/>
            <a:ext cx="7772400" cy="6509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3</a:t>
            </a:r>
            <a:r>
              <a:rPr lang="en" sz="2000" dirty="0" smtClean="0">
                <a:solidFill>
                  <a:schemeClr val="accent1"/>
                </a:solidFill>
              </a:rPr>
              <a:t>.</a:t>
            </a:r>
            <a:endParaRPr sz="20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How To Overcome These Barriers.</a:t>
            </a:r>
            <a:endParaRPr sz="20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179261" y="1004451"/>
            <a:ext cx="7772400" cy="3574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Get buy-in from powerful people</a:t>
            </a:r>
            <a:r>
              <a:rPr lang="en-US" sz="1200" dirty="0"/>
              <a:t>: Get support from powerful people in the company </a:t>
            </a:r>
            <a:r>
              <a:rPr lang="en-US" sz="1200" dirty="0" smtClean="0"/>
              <a:t>to increase </a:t>
            </a:r>
            <a:r>
              <a:rPr lang="en-US" sz="1200" dirty="0"/>
              <a:t>general approval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Provide info to reduce fears and justify change</a:t>
            </a:r>
            <a:r>
              <a:rPr lang="en-US" sz="1200" dirty="0"/>
              <a:t>: Hand out information on why the change is necessary and it should be timely and </a:t>
            </a:r>
            <a:r>
              <a:rPr lang="en-US" sz="1200" dirty="0" smtClean="0"/>
              <a:t>persuasive.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Get employees’ input before and during change process</a:t>
            </a:r>
            <a:r>
              <a:rPr lang="en-US" sz="1200" dirty="0"/>
              <a:t>: Leaders should get employees input before and during the implementation for good communication and additional changes can be made. It also gives employees a sense of worth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Reward successful change efforts</a:t>
            </a:r>
            <a:r>
              <a:rPr lang="en-US" sz="1200" dirty="0"/>
              <a:t>: When changes occur they should be rewarded to convince those that they were against the </a:t>
            </a:r>
            <a:r>
              <a:rPr lang="en-US" sz="1200" dirty="0" smtClean="0"/>
              <a:t>change.</a:t>
            </a:r>
          </a:p>
          <a:p>
            <a:pPr marL="76200" indent="0"/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Create a culture that expects change</a:t>
            </a:r>
            <a:r>
              <a:rPr lang="en-US" sz="1200" dirty="0"/>
              <a:t>: The organization should be adaptable to change and expect changes</a:t>
            </a:r>
            <a:r>
              <a:rPr lang="en-US" sz="1200" dirty="0" smtClean="0"/>
              <a:t>. Manuals </a:t>
            </a:r>
            <a:r>
              <a:rPr lang="en-US" sz="1200" dirty="0"/>
              <a:t>should be made available so that members of the </a:t>
            </a:r>
            <a:r>
              <a:rPr lang="en-US" sz="1200" dirty="0" smtClean="0"/>
              <a:t>organization </a:t>
            </a:r>
            <a:r>
              <a:rPr lang="en-US" sz="1200" dirty="0"/>
              <a:t>can find it easier to adapt to the change. No </a:t>
            </a:r>
            <a:r>
              <a:rPr lang="en-US" sz="1200" dirty="0" smtClean="0"/>
              <a:t>organizational </a:t>
            </a:r>
            <a:r>
              <a:rPr lang="en-US" sz="1200" dirty="0"/>
              <a:t>process should be so rigid and ‘to-book’ that team members cannot change to </a:t>
            </a:r>
            <a:r>
              <a:rPr lang="en-US" sz="1200" dirty="0" smtClean="0"/>
              <a:t>something </a:t>
            </a:r>
            <a:r>
              <a:rPr lang="en-US" sz="1200" dirty="0"/>
              <a:t>else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Training</a:t>
            </a:r>
            <a:r>
              <a:rPr lang="en-US" sz="1200" dirty="0"/>
              <a:t>: </a:t>
            </a:r>
            <a:r>
              <a:rPr lang="en-US" sz="1200" dirty="0" smtClean="0"/>
              <a:t>All </a:t>
            </a:r>
            <a:r>
              <a:rPr lang="en-US" sz="1200" dirty="0"/>
              <a:t>members of the </a:t>
            </a:r>
            <a:r>
              <a:rPr lang="en-US" sz="1200" dirty="0" smtClean="0"/>
              <a:t>organization </a:t>
            </a:r>
            <a:r>
              <a:rPr lang="en-US" sz="1200" dirty="0"/>
              <a:t>should be involved in a training process that will allow them to understand how to use the new </a:t>
            </a:r>
            <a:r>
              <a:rPr lang="en-US" sz="1200" dirty="0" smtClean="0"/>
              <a:t>system.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7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ISM 311</a:t>
            </a:r>
            <a:endParaRPr sz="9600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Group 5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r>
              <a:rPr lang="en-US" sz="3600" b="1" dirty="0" smtClean="0">
                <a:solidFill>
                  <a:schemeClr val="accent2"/>
                </a:solidFill>
              </a:rPr>
              <a:t>Members</a:t>
            </a:r>
            <a:endParaRPr sz="36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Joseph Nwokotubo		</a:t>
            </a:r>
            <a:r>
              <a:rPr lang="en" sz="1200" dirty="0" smtClean="0"/>
              <a:t>Ejike Umeh</a:t>
            </a:r>
            <a:endParaRPr lang="en" sz="1200" b="1" dirty="0" smtClean="0"/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Victor Okolo	</a:t>
            </a:r>
            <a:r>
              <a:rPr lang="en" sz="1200" dirty="0"/>
              <a:t>	Shalom </a:t>
            </a:r>
            <a:r>
              <a:rPr lang="en" sz="1200" dirty="0" smtClean="0"/>
              <a:t>Beture</a:t>
            </a:r>
            <a:endParaRPr lang="en" sz="1200" dirty="0"/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Ayonete Icha		</a:t>
            </a:r>
            <a:r>
              <a:rPr lang="en" sz="1200" dirty="0"/>
              <a:t>Francis </a:t>
            </a:r>
            <a:r>
              <a:rPr lang="en" sz="1200" dirty="0" smtClean="0"/>
              <a:t>Eche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Damilola Iyawe</a:t>
            </a: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 smtClean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8477" y="677811"/>
            <a:ext cx="7433400" cy="4072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>
              <a:spcBef>
                <a:spcPts val="0"/>
              </a:spcBef>
              <a:buChar char="●"/>
            </a:pPr>
            <a:endParaRPr lang="en-US" dirty="0" smtClean="0"/>
          </a:p>
          <a:p>
            <a:pPr lvl="2">
              <a:spcBef>
                <a:spcPts val="0"/>
              </a:spcBef>
              <a:buChar char="●"/>
            </a:pPr>
            <a:endParaRPr lang="en-US" dirty="0"/>
          </a:p>
          <a:p>
            <a:pPr lvl="2">
              <a:spcBef>
                <a:spcPts val="0"/>
              </a:spcBef>
              <a:buChar char="●"/>
            </a:pPr>
            <a:endParaRPr lang="en-US" dirty="0" smtClean="0"/>
          </a:p>
          <a:p>
            <a:pPr lvl="2">
              <a:spcBef>
                <a:spcPts val="0"/>
              </a:spcBef>
              <a:buChar char="●"/>
            </a:pPr>
            <a:endParaRPr lang="en-US" dirty="0"/>
          </a:p>
          <a:p>
            <a:pPr marL="99060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	   </a:t>
            </a:r>
            <a:r>
              <a:rPr lang="en-US" sz="4400" dirty="0" smtClean="0"/>
              <a:t>THANK YOU</a:t>
            </a:r>
            <a:endParaRPr sz="44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397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Montserrat Light</vt:lpstr>
      <vt:lpstr>Nicholas template</vt:lpstr>
      <vt:lpstr>Change Management  By Group 5</vt:lpstr>
      <vt:lpstr>1. Who should be in charge of change management and why?</vt:lpstr>
      <vt:lpstr>2. Discuss some Barriers to change and why people resist change.</vt:lpstr>
      <vt:lpstr>3. How To Overcome These Barriers.</vt:lpstr>
      <vt:lpstr>ISM 311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 LAB</dc:title>
  <dc:creator>Joseph Nwokotubo</dc:creator>
  <cp:lastModifiedBy>Joseph Nwokotubo</cp:lastModifiedBy>
  <cp:revision>14</cp:revision>
  <dcterms:modified xsi:type="dcterms:W3CDTF">2021-01-28T10:50:16Z</dcterms:modified>
</cp:coreProperties>
</file>