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74" r:id="rId7"/>
    <p:sldId id="275" r:id="rId8"/>
    <p:sldId id="271" r:id="rId9"/>
    <p:sldId id="272" r:id="rId10"/>
    <p:sldId id="27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EE84DBD-5C94-477D-B7B4-A603A6C0517B}">
  <a:tblStyle styleId="{6EE84DBD-5C94-477D-B7B4-A603A6C051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14350"/>
            <a:ext cx="8520600" cy="403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Экспертная система прогнозирования продаж и построение бизнес стратегии на рынке электронной коммерции</a:t>
            </a:r>
            <a:endParaRPr lang="ru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2114550"/>
            <a:ext cx="8520600" cy="1038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000" dirty="0" smtClean="0"/>
              <a:t>Спасибо за внимание !</a:t>
            </a:r>
            <a:endParaRPr sz="4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Основная схема	</a:t>
            </a:r>
          </a:p>
        </p:txBody>
      </p:sp>
      <p:sp>
        <p:nvSpPr>
          <p:cNvPr id="60" name="Shape 60"/>
          <p:cNvSpPr/>
          <p:nvPr/>
        </p:nvSpPr>
        <p:spPr>
          <a:xfrm>
            <a:off x="3966150" y="2418625"/>
            <a:ext cx="1668900" cy="88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Сервер</a:t>
            </a:r>
          </a:p>
        </p:txBody>
      </p:sp>
      <p:sp>
        <p:nvSpPr>
          <p:cNvPr id="61" name="Shape 61"/>
          <p:cNvSpPr/>
          <p:nvPr/>
        </p:nvSpPr>
        <p:spPr>
          <a:xfrm>
            <a:off x="6662875" y="1982725"/>
            <a:ext cx="1893000" cy="17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dirty="0" smtClean="0"/>
              <a:t>Хранилище </a:t>
            </a:r>
            <a:r>
              <a:rPr lang="ru" dirty="0"/>
              <a:t>данных</a:t>
            </a:r>
          </a:p>
        </p:txBody>
      </p:sp>
      <p:sp>
        <p:nvSpPr>
          <p:cNvPr id="62" name="Shape 62"/>
          <p:cNvSpPr/>
          <p:nvPr/>
        </p:nvSpPr>
        <p:spPr>
          <a:xfrm>
            <a:off x="5730300" y="2779675"/>
            <a:ext cx="834300" cy="16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312775" y="2806575"/>
            <a:ext cx="611700" cy="112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448375" y="2652700"/>
            <a:ext cx="772200" cy="36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API</a:t>
            </a:r>
          </a:p>
        </p:txBody>
      </p:sp>
      <p:sp>
        <p:nvSpPr>
          <p:cNvPr id="65" name="Shape 65"/>
          <p:cNvSpPr/>
          <p:nvPr/>
        </p:nvSpPr>
        <p:spPr>
          <a:xfrm>
            <a:off x="1667350" y="2800675"/>
            <a:ext cx="684900" cy="112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10825" y="2181925"/>
            <a:ext cx="1160400" cy="13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Клиентские системы</a:t>
            </a:r>
          </a:p>
        </p:txBody>
      </p:sp>
      <p:sp>
        <p:nvSpPr>
          <p:cNvPr id="67" name="Shape 67"/>
          <p:cNvSpPr/>
          <p:nvPr/>
        </p:nvSpPr>
        <p:spPr>
          <a:xfrm>
            <a:off x="4333500" y="3813425"/>
            <a:ext cx="1021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Алгоритм расчета</a:t>
            </a:r>
          </a:p>
        </p:txBody>
      </p:sp>
      <p:sp>
        <p:nvSpPr>
          <p:cNvPr id="68" name="Shape 68"/>
          <p:cNvSpPr/>
          <p:nvPr/>
        </p:nvSpPr>
        <p:spPr>
          <a:xfrm>
            <a:off x="4756950" y="3462325"/>
            <a:ext cx="87300" cy="276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Главные шаги алгоритма	</a:t>
            </a:r>
          </a:p>
        </p:txBody>
      </p:sp>
      <p:sp>
        <p:nvSpPr>
          <p:cNvPr id="74" name="Shape 74"/>
          <p:cNvSpPr/>
          <p:nvPr/>
        </p:nvSpPr>
        <p:spPr>
          <a:xfrm>
            <a:off x="3063825" y="1208775"/>
            <a:ext cx="3016200" cy="41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>
                <a:solidFill>
                  <a:srgbClr val="3E4447"/>
                </a:solidFill>
                <a:highlight>
                  <a:srgbClr val="FFFFFF"/>
                </a:highlight>
              </a:rPr>
              <a:t>Определяем тренд</a:t>
            </a:r>
          </a:p>
        </p:txBody>
      </p:sp>
      <p:sp>
        <p:nvSpPr>
          <p:cNvPr id="75" name="Shape 75"/>
          <p:cNvSpPr/>
          <p:nvPr/>
        </p:nvSpPr>
        <p:spPr>
          <a:xfrm>
            <a:off x="3063974" y="2078425"/>
            <a:ext cx="301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>
                <a:solidFill>
                  <a:srgbClr val="3E4447"/>
                </a:solidFill>
                <a:highlight>
                  <a:srgbClr val="FFFFFF"/>
                </a:highlight>
              </a:rPr>
              <a:t>вычисление величины сезонной компоненты</a:t>
            </a:r>
          </a:p>
        </p:txBody>
      </p:sp>
      <p:sp>
        <p:nvSpPr>
          <p:cNvPr id="76" name="Shape 76"/>
          <p:cNvSpPr/>
          <p:nvPr/>
        </p:nvSpPr>
        <p:spPr>
          <a:xfrm>
            <a:off x="3063975" y="3089825"/>
            <a:ext cx="301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>
                <a:solidFill>
                  <a:srgbClr val="3E4447"/>
                </a:solidFill>
                <a:highlight>
                  <a:srgbClr val="FFFFFF"/>
                </a:highlight>
              </a:rPr>
              <a:t>Рассчитываем ошибки модели</a:t>
            </a:r>
          </a:p>
        </p:txBody>
      </p:sp>
      <p:sp>
        <p:nvSpPr>
          <p:cNvPr id="77" name="Shape 77"/>
          <p:cNvSpPr/>
          <p:nvPr/>
        </p:nvSpPr>
        <p:spPr>
          <a:xfrm>
            <a:off x="3063975" y="4101225"/>
            <a:ext cx="3016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1050" b="1">
                <a:solidFill>
                  <a:srgbClr val="3E4447"/>
                </a:solidFill>
                <a:highlight>
                  <a:srgbClr val="FFFFFF"/>
                </a:highlight>
              </a:rPr>
              <a:t>На основе модели строим окончательный прогноз объёма продаж</a:t>
            </a:r>
          </a:p>
        </p:txBody>
      </p:sp>
      <p:sp>
        <p:nvSpPr>
          <p:cNvPr id="78" name="Shape 78"/>
          <p:cNvSpPr/>
          <p:nvPr/>
        </p:nvSpPr>
        <p:spPr>
          <a:xfrm rot="5400000">
            <a:off x="4425525" y="2791721"/>
            <a:ext cx="2931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>
            <a:off x="4425525" y="3803133"/>
            <a:ext cx="2931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4425525" y="1780316"/>
            <a:ext cx="293100" cy="1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Сравнительные результаты расчета разными методами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5629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9300" lvl="0" indent="-381000" rtl="0">
              <a:lnSpc>
                <a:spcPct val="142857"/>
              </a:lnSpc>
              <a:spcBef>
                <a:spcPts val="800"/>
              </a:spcBef>
              <a:spcAft>
                <a:spcPts val="1100"/>
              </a:spcAft>
              <a:buClr>
                <a:srgbClr val="CC4125"/>
              </a:buClr>
              <a:buSzPct val="100000"/>
            </a:pPr>
            <a:r>
              <a:rPr lang="ru" sz="2400" dirty="0">
                <a:solidFill>
                  <a:srgbClr val="CC4125"/>
                </a:solidFill>
                <a:highlight>
                  <a:srgbClr val="FFFFFF"/>
                </a:highlight>
              </a:rPr>
              <a:t>полиномиальный R2 = 0.7425;</a:t>
            </a:r>
          </a:p>
          <a:p>
            <a:pPr marL="749300" lvl="0" indent="-381000" rtl="0">
              <a:lnSpc>
                <a:spcPct val="142857"/>
              </a:lnSpc>
              <a:spcBef>
                <a:spcPts val="800"/>
              </a:spcBef>
              <a:spcAft>
                <a:spcPts val="1100"/>
              </a:spcAft>
              <a:buClr>
                <a:srgbClr val="3E4447"/>
              </a:buClr>
              <a:buSzPct val="100000"/>
            </a:pPr>
            <a:r>
              <a:rPr lang="ru" sz="2400" dirty="0">
                <a:solidFill>
                  <a:srgbClr val="3E4447"/>
                </a:solidFill>
                <a:highlight>
                  <a:srgbClr val="FFFFFF"/>
                </a:highlight>
              </a:rPr>
              <a:t>логарифмический R2 = 0,0166;</a:t>
            </a:r>
          </a:p>
          <a:p>
            <a:pPr marL="749300" lvl="0" indent="-381000" rtl="0">
              <a:lnSpc>
                <a:spcPct val="142857"/>
              </a:lnSpc>
              <a:spcBef>
                <a:spcPts val="1600"/>
              </a:spcBef>
              <a:spcAft>
                <a:spcPts val="1100"/>
              </a:spcAft>
              <a:buClr>
                <a:srgbClr val="3E4447"/>
              </a:buClr>
              <a:buSzPct val="100000"/>
            </a:pPr>
            <a:r>
              <a:rPr lang="ru" sz="2400" dirty="0">
                <a:solidFill>
                  <a:srgbClr val="3E4447"/>
                </a:solidFill>
                <a:highlight>
                  <a:srgbClr val="FFFFFF"/>
                </a:highlight>
              </a:rPr>
              <a:t>степенной R2 = 0,0197;</a:t>
            </a:r>
          </a:p>
          <a:p>
            <a:pPr marL="749300" lvl="0" indent="-381000" rtl="0">
              <a:lnSpc>
                <a:spcPct val="142857"/>
              </a:lnSpc>
              <a:spcBef>
                <a:spcPts val="1600"/>
              </a:spcBef>
              <a:spcAft>
                <a:spcPts val="1100"/>
              </a:spcAft>
              <a:buClr>
                <a:srgbClr val="3E4447"/>
              </a:buClr>
              <a:buSzPct val="100000"/>
            </a:pPr>
            <a:r>
              <a:rPr lang="ru" sz="2400" dirty="0">
                <a:solidFill>
                  <a:srgbClr val="3E4447"/>
                </a:solidFill>
                <a:highlight>
                  <a:srgbClr val="FFFFFF"/>
                </a:highlight>
              </a:rPr>
              <a:t>экспоненциальный R2 = 8Е-05</a:t>
            </a:r>
            <a:r>
              <a:rPr lang="ru" sz="2400" dirty="0" smtClean="0">
                <a:solidFill>
                  <a:srgbClr val="3E4447"/>
                </a:solidFill>
                <a:highlight>
                  <a:srgbClr val="FFFFFF"/>
                </a:highlight>
              </a:rPr>
              <a:t>.</a:t>
            </a:r>
            <a:endParaRPr lang="ru" sz="2400" dirty="0">
              <a:solidFill>
                <a:srgbClr val="3E444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Полиномиальный тренд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200150"/>
            <a:ext cx="4668293" cy="341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практике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57912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895600"/>
                <a:gridCol w="28956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817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407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225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340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296</a:t>
                      </a:r>
                      <a:endParaRPr lang="en-US" sz="130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104775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18.01.16 - 24.01.2016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428750"/>
            <a:ext cx="259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dirty="0" smtClean="0"/>
              <a:t>F = T + S ± E </a:t>
            </a:r>
            <a:r>
              <a:rPr lang="ru-RU" sz="1200" dirty="0" smtClean="0"/>
              <a:t>– прогнозируемое значение; </a:t>
            </a:r>
          </a:p>
          <a:p>
            <a:endParaRPr lang="ru-RU" sz="1200" b="1" i="1" dirty="0" smtClean="0"/>
          </a:p>
          <a:p>
            <a:r>
              <a:rPr lang="ru-RU" sz="1200" b="1" i="1" dirty="0" smtClean="0"/>
              <a:t>Т = 724,92 </a:t>
            </a:r>
            <a:r>
              <a:rPr lang="ru-RU" sz="1200" dirty="0" smtClean="0"/>
              <a:t>– тренд; </a:t>
            </a:r>
          </a:p>
          <a:p>
            <a:endParaRPr lang="ru-RU" sz="1200" b="1" i="1" dirty="0" smtClean="0"/>
          </a:p>
          <a:p>
            <a:r>
              <a:rPr lang="ru-RU" sz="1200" b="1" i="1" dirty="0" smtClean="0"/>
              <a:t>S = 62,44 </a:t>
            </a:r>
            <a:r>
              <a:rPr lang="ru-RU" sz="1200" dirty="0" smtClean="0"/>
              <a:t>– сезонная компонента; </a:t>
            </a:r>
          </a:p>
          <a:p>
            <a:endParaRPr lang="ru-RU" sz="1200" b="1" i="1" dirty="0" smtClean="0"/>
          </a:p>
          <a:p>
            <a:r>
              <a:rPr lang="ru-RU" sz="1200" b="1" i="1" dirty="0" smtClean="0"/>
              <a:t>Е = 0.8</a:t>
            </a:r>
            <a:r>
              <a:rPr lang="ru-RU" sz="1200" dirty="0" smtClean="0"/>
              <a:t> – ошибка модели;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сравнении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428750"/>
          <a:ext cx="5791200" cy="3069336"/>
        </p:xfrm>
        <a:graphic>
          <a:graphicData uri="http://schemas.openxmlformats.org/drawingml/2006/table">
            <a:tbl>
              <a:tblPr firstRow="1" bandRow="1">
                <a:tableStyleId>{6EE84DBD-5C94-477D-B7B4-A603A6C0517B}</a:tableStyleId>
              </a:tblPr>
              <a:tblGrid>
                <a:gridCol w="2895600"/>
                <a:gridCol w="2895600"/>
              </a:tblGrid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День недели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Объем продаж (руб.)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Понедельник</a:t>
                      </a:r>
                      <a:endParaRPr lang="ru-RU" sz="130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800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Вторник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Среда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4</a:t>
                      </a:r>
                      <a:r>
                        <a:rPr lang="ru-RU" sz="1300" b="0" i="0" u="none" strike="noStrike" dirty="0" smtClean="0">
                          <a:solidFill>
                            <a:srgbClr val="C00000"/>
                          </a:solidFill>
                          <a:latin typeface="Arial"/>
                        </a:rPr>
                        <a:t>69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Четверг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Пятница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Суббота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  <a:tr h="3836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Воскресенье</a:t>
                      </a:r>
                      <a:endParaRPr lang="ru-RU" sz="1300" dirty="0"/>
                    </a:p>
                  </a:txBody>
                  <a:tcPr marL="90488" marR="90488" marT="90488" marB="9048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300" dirty="0"/>
                    </a:p>
                  </a:txBody>
                  <a:tcPr marL="90488" marR="90488" marT="90488" marB="90488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104775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25.01.16 - 31.01.2016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428751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Прогноз – </a:t>
            </a:r>
            <a:r>
              <a:rPr lang="ru-RU" b="1" dirty="0" smtClean="0">
                <a:solidFill>
                  <a:srgbClr val="C00000"/>
                </a:solidFill>
              </a:rPr>
              <a:t>470.4</a:t>
            </a:r>
            <a:r>
              <a:rPr lang="ru-RU" b="1" dirty="0" smtClean="0"/>
              <a:t> (руб.)</a:t>
            </a: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Продажа - 468 (руб.)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Разработанные модули API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Модуль для покупателей</a:t>
            </a:r>
            <a:br>
              <a:rPr lang="ru"/>
            </a:br>
            <a:endParaRPr lang="ru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Модуль для продовца</a:t>
            </a:r>
            <a:br>
              <a:rPr lang="ru"/>
            </a:br>
            <a:endParaRPr lang="ru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ru"/>
              <a:t>Получение статистики </a:t>
            </a:r>
            <a:br>
              <a:rPr lang="ru"/>
            </a:br>
            <a:r>
              <a:rPr lang="ru"/>
              <a:t>и результатов анализа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Применение разработанных API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SDK - для мобильных и компьютерных платформ</a:t>
            </a:r>
            <a:br>
              <a:rPr lang="ru"/>
            </a:br>
            <a:endParaRPr lang="ru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Rest API - для предоставление данных в формате JSON / XML</a:t>
            </a:r>
            <a:br>
              <a:rPr lang="ru"/>
            </a:br>
            <a:endParaRPr lang="ru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ru"/>
              <a:t>Для написание встраиваемых модулей для CMS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185</Words>
  <PresentationFormat>On-screen Show (16:9)</PresentationFormat>
  <Paragraphs>72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Экспертная система прогнозирования продаж и построение бизнес стратегии на рынке электронной коммерции</vt:lpstr>
      <vt:lpstr>Основная схема </vt:lpstr>
      <vt:lpstr>Главные шаги алгоритма </vt:lpstr>
      <vt:lpstr>Сравнительные результаты расчета разными методами</vt:lpstr>
      <vt:lpstr>Полиномиальный тренд</vt:lpstr>
      <vt:lpstr>На практике</vt:lpstr>
      <vt:lpstr>В сравнении</vt:lpstr>
      <vt:lpstr>Разработанные модули API</vt:lpstr>
      <vt:lpstr>Применение разработанных API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система высокоточного прогнозирования продаж на рынке онлайн торговли</dc:title>
  <cp:lastModifiedBy>Nikolay</cp:lastModifiedBy>
  <cp:revision>8</cp:revision>
  <dcterms:modified xsi:type="dcterms:W3CDTF">2016-05-11T09:03:02Z</dcterms:modified>
</cp:coreProperties>
</file>