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1"/>
  </p:notesMasterIdLst>
  <p:sldIdLst>
    <p:sldId id="256" r:id="rId2"/>
    <p:sldId id="276" r:id="rId3"/>
    <p:sldId id="279" r:id="rId4"/>
    <p:sldId id="282" r:id="rId5"/>
    <p:sldId id="280" r:id="rId6"/>
    <p:sldId id="281" r:id="rId7"/>
    <p:sldId id="277" r:id="rId8"/>
    <p:sldId id="292" r:id="rId9"/>
    <p:sldId id="291" r:id="rId10"/>
    <p:sldId id="283" r:id="rId11"/>
    <p:sldId id="274" r:id="rId12"/>
    <p:sldId id="289" r:id="rId13"/>
    <p:sldId id="288" r:id="rId14"/>
    <p:sldId id="285" r:id="rId15"/>
    <p:sldId id="290" r:id="rId16"/>
    <p:sldId id="287" r:id="rId17"/>
    <p:sldId id="293" r:id="rId18"/>
    <p:sldId id="294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125"/>
  </p:clrMru>
</p:presentationPr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62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600" y="1120973"/>
            <a:ext cx="7232100" cy="320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 smtClean="0"/>
              <a:t>Экспертная система прогнозирования продаж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" dirty="0" smtClean="0"/>
              <a:t>и построение бизнес</a:t>
            </a:r>
            <a:r>
              <a:rPr lang="en-US" dirty="0" smtClean="0"/>
              <a:t> </a:t>
            </a:r>
            <a:r>
              <a:rPr lang="ru" dirty="0" smtClean="0"/>
              <a:t>стратегии на рынке электронной </a:t>
            </a:r>
            <a:r>
              <a:rPr lang="ru" dirty="0" smtClean="0"/>
              <a:t>коммерции</a:t>
            </a:r>
            <a:r>
              <a:rPr lang="ru" dirty="0" smtClean="0"/>
              <a:t/>
            </a:r>
            <a:br>
              <a:rPr lang="ru" dirty="0" smtClean="0"/>
            </a:br>
            <a:r>
              <a:rPr lang="ru" dirty="0" smtClean="0"/>
              <a:t>(</a:t>
            </a:r>
            <a:r>
              <a:rPr lang="ru" dirty="0" smtClean="0"/>
              <a:t>ЭСИТ)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24815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УМВТ 21 Акимов Николай Николаевич</a:t>
            </a:r>
          </a:p>
          <a:p>
            <a:r>
              <a:rPr lang="ru-RU" dirty="0" smtClean="0"/>
              <a:t>2016 г.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ошибки модели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значение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тренда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отклонение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4676" y="1135833"/>
            <a:ext cx="2143124" cy="94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 практике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40386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19812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>
                        <a:solidFill>
                          <a:schemeClr val="bg1"/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>
                        <a:solidFill>
                          <a:schemeClr val="bg1"/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817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407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225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340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296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120973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18.01.16 - 24.01.2016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428750"/>
            <a:ext cx="297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F = T + S ± E </a:t>
            </a:r>
            <a:r>
              <a:rPr lang="ru-RU" dirty="0" smtClean="0"/>
              <a:t>– прогнозируемое 		       значение; </a:t>
            </a:r>
          </a:p>
          <a:p>
            <a:endParaRPr lang="ru-RU" b="1" i="1" dirty="0" smtClean="0"/>
          </a:p>
          <a:p>
            <a:r>
              <a:rPr lang="ru-RU" b="1" i="1" dirty="0" smtClean="0"/>
              <a:t>Т = 724,92 </a:t>
            </a:r>
            <a:r>
              <a:rPr lang="ru-RU" dirty="0" smtClean="0"/>
              <a:t>– тренд; </a:t>
            </a:r>
          </a:p>
          <a:p>
            <a:endParaRPr lang="ru-RU" b="1" i="1" dirty="0" smtClean="0"/>
          </a:p>
          <a:p>
            <a:r>
              <a:rPr lang="ru-RU" b="1" i="1" dirty="0" smtClean="0"/>
              <a:t>S = 62,44 </a:t>
            </a:r>
            <a:r>
              <a:rPr lang="ru-RU" dirty="0" smtClean="0"/>
              <a:t>– сезонная компонента; </a:t>
            </a:r>
          </a:p>
          <a:p>
            <a:endParaRPr lang="ru-RU" b="1" i="1" dirty="0" smtClean="0"/>
          </a:p>
          <a:p>
            <a:r>
              <a:rPr lang="ru-RU" b="1" i="1" dirty="0" smtClean="0"/>
              <a:t>Е = 0.8</a:t>
            </a:r>
            <a:r>
              <a:rPr lang="ru-RU" dirty="0" smtClean="0"/>
              <a:t> – ошибка модели;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сравнении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40386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19812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69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120973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428750"/>
            <a:ext cx="2971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Прогноз – </a:t>
            </a:r>
            <a:r>
              <a:rPr lang="ru-RU" b="1" dirty="0" smtClean="0">
                <a:solidFill>
                  <a:srgbClr val="C00000"/>
                </a:solidFill>
              </a:rPr>
              <a:t>470.4</a:t>
            </a:r>
            <a:r>
              <a:rPr lang="ru-RU" b="1" dirty="0" smtClean="0"/>
              <a:t> (руб.)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Продажа - 468 (руб.)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2800" b="1" dirty="0" smtClean="0"/>
              <a:t>Процесс разработки системы</a:t>
            </a:r>
            <a:endParaRPr lang="ru" dirty="0"/>
          </a:p>
        </p:txBody>
      </p:sp>
      <p:sp>
        <p:nvSpPr>
          <p:cNvPr id="78" name="Shape 78"/>
          <p:cNvSpPr/>
          <p:nvPr/>
        </p:nvSpPr>
        <p:spPr>
          <a:xfrm rot="5400000">
            <a:off x="3734318" y="29847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734318" y="200470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362200" y="1544360"/>
            <a:ext cx="3124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Подбор компонентов сервера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245088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Программирование серверной части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2200" y="340995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Написание API для взаимодействия со сторонними системами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Компоненты сервера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Операционная система </a:t>
            </a:r>
            <a:r>
              <a:rPr lang="en-US" sz="2600" dirty="0" smtClean="0"/>
              <a:t>FreeBSD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Система управления базой данных </a:t>
            </a:r>
            <a:r>
              <a:rPr lang="ru-RU" sz="2600" dirty="0" err="1" smtClean="0"/>
              <a:t>MySQL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HTTP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сервер </a:t>
            </a:r>
            <a:r>
              <a:rPr lang="en-US" sz="2600" dirty="0" smtClean="0"/>
              <a:t>Apache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-RU" sz="2800" dirty="0" smtClean="0"/>
              <a:t>Язык программирования </a:t>
            </a:r>
            <a:r>
              <a:rPr lang="en-US" sz="2800" dirty="0" smtClean="0"/>
              <a:t>PHP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Сочетание простоты и эффективности</a:t>
            </a:r>
            <a:endParaRPr lang="en-US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Большое сообщество специалистов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Возможность реализовать поставленные </a:t>
            </a:r>
            <a:br>
              <a:rPr lang="ru-RU" sz="2600" dirty="0" smtClean="0"/>
            </a:br>
            <a:r>
              <a:rPr lang="ru-RU" sz="2600" dirty="0" smtClean="0"/>
              <a:t>задачи при разработке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075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Внедрение алгоритма прогнозирования </a:t>
            </a:r>
            <a:br>
              <a:rPr lang="ru-RU" dirty="0" smtClean="0"/>
            </a:br>
            <a:r>
              <a:rPr lang="ru-RU" dirty="0" smtClean="0"/>
              <a:t>в разрабатываемую систему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81150"/>
          <a:ext cx="6324600" cy="2834640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3162300"/>
                <a:gridCol w="3162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Задача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Определение тренда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 </a:t>
                      </a: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0" i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Moontoast</a:t>
                      </a: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Math Lib”</a:t>
                      </a: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Расчет сезонной</a:t>
                      </a:r>
                      <a:r>
                        <a:rPr lang="ru-RU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компоненты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Итерационный</a:t>
                      </a:r>
                      <a:r>
                        <a:rPr lang="ru-RU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обход массива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Расчет ошибки модели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Построение прогноза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Стандартные процедуры языка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Разработанные модули </a:t>
            </a:r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Модуль для покупателей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err="1" smtClean="0"/>
              <a:t>Rest</a:t>
            </a:r>
            <a:r>
              <a:rPr lang="ru-RU" sz="2600" dirty="0" smtClean="0"/>
              <a:t> API - для предоставление данных в формате JSON / XML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Для написания встраиваемых модулей для CMS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Разработанные модули </a:t>
            </a:r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SDK - для мобильных и компьютерных платформ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err="1" smtClean="0"/>
              <a:t>Rest</a:t>
            </a:r>
            <a:r>
              <a:rPr lang="ru-RU" sz="2600" dirty="0" smtClean="0"/>
              <a:t> API - для предоставление данных в формате JSON / XML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Для написания встраиваемых модулей для CMS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2114550"/>
            <a:ext cx="85206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 smtClean="0"/>
              <a:t>                      Структура ЭСИТ </a:t>
            </a:r>
            <a:endParaRPr lang="en-US" sz="28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58780" y="1123950"/>
            <a:ext cx="863600" cy="1603177"/>
            <a:chOff x="3581400" y="1581150"/>
            <a:chExt cx="863600" cy="1603177"/>
          </a:xfrm>
        </p:grpSpPr>
        <p:pic>
          <p:nvPicPr>
            <p:cNvPr id="1031" name="Picture 7" descr="C:\Users\Nikolay\Desktop\Presentaion icon\icon_serv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81150"/>
              <a:ext cx="863600" cy="1295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05050" y="28765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Сервер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6380" y="1286530"/>
            <a:ext cx="1219200" cy="1437620"/>
            <a:chOff x="5638800" y="1885950"/>
            <a:chExt cx="1219200" cy="1437620"/>
          </a:xfrm>
        </p:grpSpPr>
        <p:pic>
          <p:nvPicPr>
            <p:cNvPr id="1030" name="Picture 6" descr="C:\Users\Nikolay\Desktop\Presentaion icon\icon_d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885950"/>
              <a:ext cx="774700" cy="9144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638800" y="28003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Хранилище данных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1510" y="3115330"/>
            <a:ext cx="1219200" cy="1513820"/>
            <a:chOff x="1011620" y="3181350"/>
            <a:chExt cx="1219200" cy="1513820"/>
          </a:xfrm>
        </p:grpSpPr>
        <p:pic>
          <p:nvPicPr>
            <p:cNvPr id="1032" name="Picture 8" descr="C:\Users\Nikolay\Desktop\Presentaion icon\icon_us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181350"/>
              <a:ext cx="952500" cy="9779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11620" y="41719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Клиентские системы</a:t>
              </a:r>
            </a:p>
          </p:txBody>
        </p:sp>
      </p:grpSp>
      <p:pic>
        <p:nvPicPr>
          <p:cNvPr id="1035" name="Picture 11" descr="C:\Users\Nikolay\Desktop\Presentaion icon\icon_api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490" y="1680340"/>
            <a:ext cx="971550" cy="628650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3238522" y="3357400"/>
            <a:ext cx="1295356" cy="1669089"/>
            <a:chOff x="3048000" y="3161924"/>
            <a:chExt cx="1676400" cy="2160070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0" y="3161924"/>
              <a:ext cx="1676400" cy="1347106"/>
              <a:chOff x="1828800" y="3486150"/>
              <a:chExt cx="1706880" cy="1371600"/>
            </a:xfrm>
          </p:grpSpPr>
          <p:sp>
            <p:nvSpPr>
              <p:cNvPr id="19" name="Folded Corner 18"/>
              <p:cNvSpPr/>
              <p:nvPr/>
            </p:nvSpPr>
            <p:spPr>
              <a:xfrm>
                <a:off x="1828800" y="3638550"/>
                <a:ext cx="1706880" cy="106680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7" name="Picture 13" descr="C:\Users\Nikolay\Downloads\1464549883_Technology_Mix_-_Final-15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981200" y="3486150"/>
                <a:ext cx="1371600" cy="13716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3231930" y="4366044"/>
              <a:ext cx="1443191" cy="95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ПО (Алгоритм расчета)</a:t>
              </a:r>
              <a:endParaRPr lang="ru-RU" dirty="0" smtClean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1600" y="219075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Интерфейс для взаимодействия со сторонними системами</a:t>
            </a:r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3810000" y="2800350"/>
            <a:ext cx="304800" cy="5334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4800600" y="1733550"/>
            <a:ext cx="1066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981200" y="1733550"/>
            <a:ext cx="1066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914400" y="2419350"/>
            <a:ext cx="3048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536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800" b="1" dirty="0"/>
              <a:t>Главные шаги алгоритма</a:t>
            </a:r>
            <a:r>
              <a:rPr lang="ru" dirty="0"/>
              <a:t>	</a:t>
            </a:r>
          </a:p>
        </p:txBody>
      </p:sp>
      <p:sp>
        <p:nvSpPr>
          <p:cNvPr id="74" name="Shape 74"/>
          <p:cNvSpPr/>
          <p:nvPr/>
        </p:nvSpPr>
        <p:spPr>
          <a:xfrm>
            <a:off x="2438400" y="1208775"/>
            <a:ext cx="3016200" cy="4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Определяем тренд</a:t>
            </a:r>
          </a:p>
        </p:txBody>
      </p:sp>
      <p:sp>
        <p:nvSpPr>
          <p:cNvPr id="78" name="Shape 78"/>
          <p:cNvSpPr/>
          <p:nvPr/>
        </p:nvSpPr>
        <p:spPr>
          <a:xfrm rot="5400000">
            <a:off x="3810518" y="264058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78"/>
          <p:cNvSpPr/>
          <p:nvPr/>
        </p:nvSpPr>
        <p:spPr>
          <a:xfrm rot="5400000">
            <a:off x="3815867" y="357863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810518" y="16604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438400" y="1200150"/>
            <a:ext cx="3048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 тренда</a:t>
            </a:r>
            <a:endParaRPr lang="ru-R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438400" y="210667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Вычисление сезонной компоненты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306574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</a:t>
            </a:r>
            <a:r>
              <a:rPr lang="ru-RU" dirty="0" smtClean="0"/>
              <a:t>ошибки модели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4014300"/>
            <a:ext cx="3048000" cy="767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окончательного прогноза на </a:t>
            </a:r>
            <a:r>
              <a:rPr lang="ru-RU" dirty="0" smtClean="0"/>
              <a:t>основе </a:t>
            </a:r>
            <a:r>
              <a:rPr lang="ru-RU" dirty="0" smtClean="0"/>
              <a:t>разработанной модели </a:t>
            </a:r>
            <a:endParaRPr lang="ru-RU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 алгоритма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прогнозируемое значение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тренд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ошибка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343025"/>
            <a:ext cx="2819400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Тренд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fontScale="92500"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Полиномиальный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Экспоненциальный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Сравнительные результаты расчета </a:t>
            </a:r>
            <a:br>
              <a:rPr lang="ru" sz="2800" dirty="0" smtClean="0"/>
            </a:br>
            <a:r>
              <a:rPr lang="ru" sz="2800" dirty="0" smtClean="0"/>
              <a:t>разными методами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fontScale="92500"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>
                <a:solidFill>
                  <a:srgbClr val="CC4125"/>
                </a:solidFill>
              </a:rPr>
              <a:t>Полиномиальный </a:t>
            </a:r>
            <a:r>
              <a:rPr lang="en-US" sz="2600" dirty="0" smtClean="0">
                <a:solidFill>
                  <a:srgbClr val="CC4125"/>
                </a:solidFill>
              </a:rPr>
              <a:t>R2 = 0.7425</a:t>
            </a:r>
            <a:endParaRPr lang="ru-RU" sz="2600" dirty="0" smtClean="0">
              <a:solidFill>
                <a:srgbClr val="CC4125"/>
              </a:solidFill>
            </a:endParaRP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  <a:r>
              <a:rPr lang="en-US" sz="2600" dirty="0" smtClean="0"/>
              <a:t> R2 = 0.0166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  <a:r>
              <a:rPr lang="en-US" sz="2600" dirty="0" smtClean="0"/>
              <a:t> R2 = 0.0197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Экспоненциальный</a:t>
            </a:r>
            <a:r>
              <a:rPr lang="en-US" sz="2600" dirty="0" smtClean="0"/>
              <a:t> R2 = 8</a:t>
            </a:r>
            <a:r>
              <a:rPr lang="ru-RU" sz="2600" dirty="0" smtClean="0"/>
              <a:t>Е-05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Полиномиальное представление тренда</a:t>
            </a:r>
            <a:endParaRPr lang="en-US" b="1" dirty="0"/>
          </a:p>
        </p:txBody>
      </p:sp>
      <p:pic>
        <p:nvPicPr>
          <p:cNvPr id="1026" name="Picture 2" descr="D:\Documents\University\Научная_работа\Диссертация\Презентация\Presentaion icon\Pictures\poly_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160" y="1179131"/>
            <a:ext cx="3993930" cy="3382456"/>
          </a:xfrm>
          <a:prstGeom prst="rect">
            <a:avLst/>
          </a:prstGeom>
          <a:noFill/>
        </p:spPr>
      </p:pic>
      <p:pic>
        <p:nvPicPr>
          <p:cNvPr id="1027" name="Picture 3" descr="D:\Documents\University\Научная_работа\Диссертация\Презентация\Presentaion icon\fact_sa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40" y="1540860"/>
            <a:ext cx="444500" cy="101600"/>
          </a:xfrm>
          <a:prstGeom prst="rect">
            <a:avLst/>
          </a:prstGeom>
          <a:noFill/>
        </p:spPr>
      </p:pic>
      <p:pic>
        <p:nvPicPr>
          <p:cNvPr id="1028" name="Picture 4" descr="D:\Documents\University\Научная_работа\Диссертация\Презентация\Presentaion icon\linear_tre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7690" y="1962150"/>
            <a:ext cx="457200" cy="25400"/>
          </a:xfrm>
          <a:prstGeom prst="rect">
            <a:avLst/>
          </a:prstGeom>
          <a:noFill/>
        </p:spPr>
      </p:pic>
      <p:pic>
        <p:nvPicPr>
          <p:cNvPr id="1029" name="Picture 5" descr="D:\Documents\University\Научная_работа\Диссертация\Презентация\Presentaion icon\polynomia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7690" y="2603280"/>
            <a:ext cx="457200" cy="25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39560" y="1405100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Фактические продажи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Линейное </a:t>
            </a:r>
            <a:b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 тренда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Полиномиальное представление тренда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сезонной компоненты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фактический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объем продаж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значение тренда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352550"/>
            <a:ext cx="1971675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сезон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895350"/>
            <a:ext cx="14478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Сезон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3581400" y="1885950"/>
            <a:ext cx="1143000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День</a:t>
            </a:r>
            <a:endParaRPr lang="en-US" dirty="0"/>
          </a:p>
        </p:txBody>
      </p:sp>
      <p:cxnSp>
        <p:nvCxnSpPr>
          <p:cNvPr id="34" name="Shape 33"/>
          <p:cNvCxnSpPr>
            <a:stCxn id="29" idx="3"/>
            <a:endCxn id="30" idx="7"/>
          </p:cNvCxnSpPr>
          <p:nvPr/>
        </p:nvCxnSpPr>
        <p:spPr>
          <a:xfrm rot="5400000" flipH="1">
            <a:off x="4898325" y="1712025"/>
            <a:ext cx="77787" cy="760415"/>
          </a:xfrm>
          <a:prstGeom prst="curvedConnector5">
            <a:avLst>
              <a:gd name="adj1" fmla="val -293879"/>
              <a:gd name="adj2" fmla="val 52935"/>
              <a:gd name="adj3" fmla="val 393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9600" y="3028950"/>
            <a:ext cx="1143000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Месяц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96000" y="2724150"/>
            <a:ext cx="1143000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Годы</a:t>
            </a:r>
            <a:endParaRPr lang="en-US" dirty="0"/>
          </a:p>
        </p:txBody>
      </p:sp>
      <p:cxnSp>
        <p:nvCxnSpPr>
          <p:cNvPr id="40" name="Curved Connector 39"/>
          <p:cNvCxnSpPr>
            <a:stCxn id="29" idx="4"/>
            <a:endCxn id="35" idx="0"/>
          </p:cNvCxnSpPr>
          <p:nvPr/>
        </p:nvCxnSpPr>
        <p:spPr>
          <a:xfrm rot="5400000">
            <a:off x="5067300" y="2266950"/>
            <a:ext cx="6858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5"/>
            <a:endCxn id="36" idx="0"/>
          </p:cNvCxnSpPr>
          <p:nvPr/>
        </p:nvCxnSpPr>
        <p:spPr>
          <a:xfrm rot="16200000" flipH="1">
            <a:off x="6207825" y="2264474"/>
            <a:ext cx="593025" cy="3263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" y="120015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 понятию «сезон» относятся любые систематические  колебания, в зависимости от изучаемого периода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c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1124</TotalTime>
  <Words>351</Words>
  <PresentationFormat>On-screen Show (16:9)</PresentationFormat>
  <Paragraphs>124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Экспертная система прогнозирования продаж  и построение бизнес стратегии на рынке электронной коммерции (ЭСИТ)</vt:lpstr>
      <vt:lpstr>                      Структура ЭСИТ </vt:lpstr>
      <vt:lpstr>Главные шаги алгоритма </vt:lpstr>
      <vt:lpstr>Математическая модель алгоритма</vt:lpstr>
      <vt:lpstr>Тренд</vt:lpstr>
      <vt:lpstr>Сравнительные результаты расчета  разными методами</vt:lpstr>
      <vt:lpstr>Полиномиальное представление тренда</vt:lpstr>
      <vt:lpstr>Расчет сезонной компоненты</vt:lpstr>
      <vt:lpstr>Что такое сезон</vt:lpstr>
      <vt:lpstr>Расчет ошибки модели</vt:lpstr>
      <vt:lpstr>На практике</vt:lpstr>
      <vt:lpstr>В сравнении</vt:lpstr>
      <vt:lpstr>Процесс разработки системы</vt:lpstr>
      <vt:lpstr>Компоненты сервера</vt:lpstr>
      <vt:lpstr>Язык программирования PHP</vt:lpstr>
      <vt:lpstr>Внедрение алгоритма прогнозирования  в разрабатываемую систему</vt:lpstr>
      <vt:lpstr>Разработанные модули API</vt:lpstr>
      <vt:lpstr>Разработанные модули API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103</cp:revision>
  <dcterms:modified xsi:type="dcterms:W3CDTF">2016-06-01T08:35:14Z</dcterms:modified>
</cp:coreProperties>
</file>