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26"/>
  </p:notesMasterIdLst>
  <p:sldIdLst>
    <p:sldId id="256" r:id="rId2"/>
    <p:sldId id="299" r:id="rId3"/>
    <p:sldId id="300" r:id="rId4"/>
    <p:sldId id="276" r:id="rId5"/>
    <p:sldId id="279" r:id="rId6"/>
    <p:sldId id="282" r:id="rId7"/>
    <p:sldId id="280" r:id="rId8"/>
    <p:sldId id="281" r:id="rId9"/>
    <p:sldId id="277" r:id="rId10"/>
    <p:sldId id="295" r:id="rId11"/>
    <p:sldId id="296" r:id="rId12"/>
    <p:sldId id="297" r:id="rId13"/>
    <p:sldId id="298" r:id="rId14"/>
    <p:sldId id="291" r:id="rId15"/>
    <p:sldId id="292" r:id="rId16"/>
    <p:sldId id="283" r:id="rId17"/>
    <p:sldId id="274" r:id="rId18"/>
    <p:sldId id="289" r:id="rId19"/>
    <p:sldId id="288" r:id="rId20"/>
    <p:sldId id="285" r:id="rId21"/>
    <p:sldId id="290" r:id="rId22"/>
    <p:sldId id="287" r:id="rId23"/>
    <p:sldId id="293" r:id="rId24"/>
    <p:sldId id="273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125"/>
  </p:clrMru>
</p:presentationPr>
</file>

<file path=ppt/tableStyles.xml><?xml version="1.0" encoding="utf-8"?>
<a:tblStyleLst xmlns:a="http://schemas.openxmlformats.org/drawingml/2006/main" def="{6EE84DBD-5C94-477D-B7B4-A603A6C0517B}">
  <a:tblStyle styleId="{6EE84DBD-5C94-477D-B7B4-A603A6C0517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6" d="100"/>
          <a:sy n="96" d="100"/>
        </p:scale>
        <p:origin x="-624" y="-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09600" y="438150"/>
            <a:ext cx="7232100" cy="38832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dirty="0" smtClean="0"/>
              <a:t>Экспертная система прогнозирования продаж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" dirty="0" smtClean="0"/>
              <a:t>и построение бизнес</a:t>
            </a:r>
            <a:r>
              <a:rPr lang="en-US" dirty="0" smtClean="0"/>
              <a:t> </a:t>
            </a:r>
            <a:r>
              <a:rPr lang="ru" dirty="0" smtClean="0"/>
              <a:t>стратегии на рынке электронной коммерции</a:t>
            </a:r>
            <a:br>
              <a:rPr lang="ru" dirty="0" smtClean="0"/>
            </a:br>
            <a:r>
              <a:rPr lang="ru" dirty="0" smtClean="0"/>
              <a:t>(ЭСИТ)</a:t>
            </a:r>
            <a:endParaRPr lang="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424815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УМВТ 21 Акимов Николай Николаевич</a:t>
            </a:r>
          </a:p>
          <a:p>
            <a:r>
              <a:rPr lang="ru-RU" dirty="0" smtClean="0"/>
              <a:t>2016 г.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Фактор сезонности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105400" y="895350"/>
            <a:ext cx="1447800" cy="1447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Сезон</a:t>
            </a:r>
            <a:endParaRPr lang="en-US" sz="2400" dirty="0"/>
          </a:p>
        </p:txBody>
      </p:sp>
      <p:sp>
        <p:nvSpPr>
          <p:cNvPr id="30" name="Oval 29"/>
          <p:cNvSpPr/>
          <p:nvPr/>
        </p:nvSpPr>
        <p:spPr>
          <a:xfrm>
            <a:off x="3581400" y="1885950"/>
            <a:ext cx="1219200" cy="121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Дни</a:t>
            </a:r>
            <a:endParaRPr lang="en-US" dirty="0"/>
          </a:p>
        </p:txBody>
      </p:sp>
      <p:cxnSp>
        <p:nvCxnSpPr>
          <p:cNvPr id="34" name="Shape 33"/>
          <p:cNvCxnSpPr>
            <a:stCxn id="29" idx="3"/>
            <a:endCxn id="30" idx="7"/>
          </p:cNvCxnSpPr>
          <p:nvPr/>
        </p:nvCxnSpPr>
        <p:spPr>
          <a:xfrm rot="5400000" flipH="1">
            <a:off x="4936425" y="1750125"/>
            <a:ext cx="66627" cy="695374"/>
          </a:xfrm>
          <a:prstGeom prst="curvedConnector5">
            <a:avLst>
              <a:gd name="adj1" fmla="val -343104"/>
              <a:gd name="adj2" fmla="val 52407"/>
              <a:gd name="adj3" fmla="val 4431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419600" y="3028950"/>
            <a:ext cx="1219200" cy="121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Месяцы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096000" y="2724150"/>
            <a:ext cx="1219200" cy="121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Годы</a:t>
            </a:r>
            <a:endParaRPr lang="en-US" dirty="0"/>
          </a:p>
        </p:txBody>
      </p:sp>
      <p:cxnSp>
        <p:nvCxnSpPr>
          <p:cNvPr id="40" name="Curved Connector 39"/>
          <p:cNvCxnSpPr>
            <a:stCxn id="29" idx="4"/>
            <a:endCxn id="35" idx="0"/>
          </p:cNvCxnSpPr>
          <p:nvPr/>
        </p:nvCxnSpPr>
        <p:spPr>
          <a:xfrm rot="5400000">
            <a:off x="5086350" y="2286000"/>
            <a:ext cx="685800" cy="800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9" idx="5"/>
            <a:endCxn id="36" idx="0"/>
          </p:cNvCxnSpPr>
          <p:nvPr/>
        </p:nvCxnSpPr>
        <p:spPr>
          <a:xfrm rot="16200000" flipH="1">
            <a:off x="6226875" y="2245424"/>
            <a:ext cx="593025" cy="3644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1000" y="1200150"/>
            <a:ext cx="289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 понятию «сезон» относятся любые систематические  колебания, в зависимости от изучаемого временного периода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Расчет сезонной компоненты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135570"/>
            <a:ext cx="8520600" cy="22649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2500"/>
          </a:bodyPr>
          <a:lstStyle/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сезонная компонента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 − 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фактический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объем продаж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 − </a:t>
            </a:r>
            <a:r>
              <a:rPr lang="ru-RU" sz="2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значение тренда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1352550"/>
            <a:ext cx="1971675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Расчет ошибки модели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135570"/>
            <a:ext cx="8520600" cy="22649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2500"/>
          </a:bodyPr>
          <a:lstStyle/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сезонная компонента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 − 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значение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тренда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отклонение модели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14676" y="1135833"/>
            <a:ext cx="2143124" cy="94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Исходные данные для прогнозирования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428750"/>
          <a:ext cx="4038600" cy="3069336"/>
        </p:xfrm>
        <a:graphic>
          <a:graphicData uri="http://schemas.openxmlformats.org/drawingml/2006/table">
            <a:tbl>
              <a:tblPr firstRow="1" bandRow="1">
                <a:tableStyleId>{6EE84DBD-5C94-477D-B7B4-A603A6C0517B}</a:tableStyleId>
              </a:tblPr>
              <a:tblGrid>
                <a:gridCol w="2057400"/>
                <a:gridCol w="1981200"/>
              </a:tblGrid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День недели</a:t>
                      </a:r>
                      <a:endParaRPr lang="ru-RU" sz="1300" dirty="0">
                        <a:solidFill>
                          <a:schemeClr val="bg1"/>
                        </a:solidFill>
                      </a:endParaRPr>
                    </a:p>
                  </a:txBody>
                  <a:tcPr marL="90488" marR="90488" marT="90488" marB="9048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Объем продаж (руб.)</a:t>
                      </a:r>
                      <a:endParaRPr lang="ru-RU" sz="1300" dirty="0">
                        <a:solidFill>
                          <a:schemeClr val="bg1"/>
                        </a:solidFill>
                      </a:endParaRPr>
                    </a:p>
                  </a:txBody>
                  <a:tcPr marL="90488" marR="90488" marT="90488" marB="90488">
                    <a:solidFill>
                      <a:schemeClr val="accent1"/>
                    </a:solidFill>
                  </a:tcPr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Понедельник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817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Вторник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407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Среда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71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Четверг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225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Пятница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340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Суббота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296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Воскресенье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214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2200" y="1120973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18.01.16 - 24.01.2016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428750"/>
            <a:ext cx="2971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F = T + S ± E </a:t>
            </a:r>
            <a:r>
              <a:rPr lang="ru-RU" dirty="0" smtClean="0"/>
              <a:t>– прогнозируемое 		       значение; </a:t>
            </a:r>
          </a:p>
          <a:p>
            <a:endParaRPr lang="ru-RU" b="1" i="1" dirty="0" smtClean="0"/>
          </a:p>
          <a:p>
            <a:r>
              <a:rPr lang="ru-RU" b="1" i="1" dirty="0" smtClean="0"/>
              <a:t>Т = 724,92 </a:t>
            </a:r>
            <a:r>
              <a:rPr lang="ru-RU" dirty="0" smtClean="0"/>
              <a:t>– тренд; </a:t>
            </a:r>
          </a:p>
          <a:p>
            <a:endParaRPr lang="ru-RU" b="1" i="1" dirty="0" smtClean="0"/>
          </a:p>
          <a:p>
            <a:r>
              <a:rPr lang="ru-RU" b="1" i="1" dirty="0" smtClean="0"/>
              <a:t>S = 62,44 </a:t>
            </a:r>
            <a:r>
              <a:rPr lang="ru-RU" dirty="0" smtClean="0"/>
              <a:t>– сезонная компонента; </a:t>
            </a:r>
          </a:p>
          <a:p>
            <a:endParaRPr lang="ru-RU" b="1" i="1" dirty="0" smtClean="0"/>
          </a:p>
          <a:p>
            <a:r>
              <a:rPr lang="ru-RU" b="1" i="1" dirty="0" smtClean="0"/>
              <a:t>Е = 0.8</a:t>
            </a:r>
            <a:r>
              <a:rPr lang="ru-RU" dirty="0" smtClean="0"/>
              <a:t> – ошибка модели;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7460700" cy="7551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Сравнение результатов прогноза и реальных продаж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428750"/>
          <a:ext cx="5638800" cy="3262885"/>
        </p:xfrm>
        <a:graphic>
          <a:graphicData uri="http://schemas.openxmlformats.org/drawingml/2006/table">
            <a:tbl>
              <a:tblPr firstRow="1" bandRow="1">
                <a:tableStyleId>{6EE84DBD-5C94-477D-B7B4-A603A6C0517B}</a:tableStyleId>
              </a:tblPr>
              <a:tblGrid>
                <a:gridCol w="2057400"/>
                <a:gridCol w="1752600"/>
                <a:gridCol w="1828800"/>
              </a:tblGrid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День недели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Объем продаж (руб.)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 smtClean="0"/>
                        <a:t>Прогноз (руб.)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Понедельник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800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Вторник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Среда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C00000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rgbClr val="C00000"/>
                          </a:solidFill>
                          <a:latin typeface="Arial"/>
                        </a:rPr>
                        <a:t>69</a:t>
                      </a:r>
                      <a:endParaRPr lang="en-US" sz="1300" dirty="0">
                        <a:solidFill>
                          <a:srgbClr val="C00000"/>
                        </a:solidFill>
                      </a:endParaRPr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C00000"/>
                          </a:solidFill>
                        </a:rPr>
                        <a:t>470.4</a:t>
                      </a:r>
                      <a:endParaRPr lang="en-US" sz="1300" dirty="0">
                        <a:solidFill>
                          <a:srgbClr val="C00000"/>
                        </a:solidFill>
                      </a:endParaRPr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Четверг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Пятница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Суббота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Воскресенье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/>
                    </a:p>
                  </a:txBody>
                  <a:tcPr marL="90488" marR="90488" marT="90488" marB="90488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1123950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25.01.16 - 31.01.2016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536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ru-RU" sz="2800" b="1" dirty="0" smtClean="0"/>
              <a:t>Процесс разработки системы</a:t>
            </a:r>
            <a:endParaRPr lang="ru" dirty="0"/>
          </a:p>
        </p:txBody>
      </p:sp>
      <p:sp>
        <p:nvSpPr>
          <p:cNvPr id="78" name="Shape 78"/>
          <p:cNvSpPr/>
          <p:nvPr/>
        </p:nvSpPr>
        <p:spPr>
          <a:xfrm rot="5400000">
            <a:off x="3734318" y="298479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78"/>
          <p:cNvSpPr/>
          <p:nvPr/>
        </p:nvSpPr>
        <p:spPr>
          <a:xfrm rot="5400000">
            <a:off x="3734318" y="200470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2362200" y="1544360"/>
            <a:ext cx="3124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Подбор компонентов сервера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2200" y="2450880"/>
            <a:ext cx="3124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 ПО серверной части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62200" y="3409950"/>
            <a:ext cx="3124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Написание API для взаимодействия со сторонними системами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83726"/>
          </a:xfrm>
        </p:spPr>
        <p:txBody>
          <a:bodyPr>
            <a:noAutofit/>
          </a:bodyPr>
          <a:lstStyle/>
          <a:p>
            <a:r>
              <a:rPr lang="ru" sz="2800" dirty="0" smtClean="0"/>
              <a:t>Компоненты сервера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50"/>
            <a:ext cx="8520600" cy="3048000"/>
          </a:xfrm>
        </p:spPr>
        <p:txBody>
          <a:bodyPr>
            <a:normAutofit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Операционная система </a:t>
            </a:r>
            <a:r>
              <a:rPr lang="en-US" sz="2600" dirty="0" smtClean="0"/>
              <a:t>FreeBSD</a:t>
            </a:r>
            <a:endParaRPr lang="ru-RU" sz="2600" dirty="0" smtClean="0"/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Система управления базой данных </a:t>
            </a:r>
            <a:r>
              <a:rPr lang="ru-RU" sz="2600" dirty="0" err="1" smtClean="0"/>
              <a:t>MySQL</a:t>
            </a:r>
            <a:endParaRPr lang="ru-RU" sz="2600" dirty="0" smtClean="0"/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HTTP</a:t>
            </a:r>
            <a:r>
              <a:rPr lang="ru-RU" sz="2600" dirty="0" smtClean="0"/>
              <a:t> </a:t>
            </a:r>
            <a:r>
              <a:rPr lang="en-US" sz="2600" dirty="0" smtClean="0"/>
              <a:t>–</a:t>
            </a:r>
            <a:r>
              <a:rPr lang="ru-RU" sz="2600" dirty="0" smtClean="0"/>
              <a:t> сервер </a:t>
            </a:r>
            <a:r>
              <a:rPr lang="en-US" sz="2600" dirty="0" smtClean="0"/>
              <a:t>Apache</a:t>
            </a:r>
            <a:endParaRPr lang="ru-RU" sz="2600" dirty="0" smtClean="0"/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endParaRPr lang="ru-RU" sz="2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602726"/>
          </a:xfrm>
        </p:spPr>
        <p:txBody>
          <a:bodyPr>
            <a:noAutofit/>
          </a:bodyPr>
          <a:lstStyle/>
          <a:p>
            <a:r>
              <a:rPr lang="ru-RU" sz="2800" dirty="0" smtClean="0"/>
              <a:t>Разработка серверной части на языке </a:t>
            </a:r>
            <a:r>
              <a:rPr lang="en-US" sz="2800" dirty="0" smtClean="0"/>
              <a:t>PHP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50"/>
            <a:ext cx="8520600" cy="3048000"/>
          </a:xfrm>
        </p:spPr>
        <p:txBody>
          <a:bodyPr>
            <a:normAutofit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Сочетание простоты и эффективности</a:t>
            </a:r>
            <a:endParaRPr lang="en-US" sz="2600" dirty="0" smtClean="0"/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Большое сообщество специалистов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Возможность реализовать поставленные </a:t>
            </a:r>
            <a:br>
              <a:rPr lang="ru-RU" sz="2600" dirty="0" smtClean="0"/>
            </a:br>
            <a:r>
              <a:rPr lang="ru-RU" sz="2600" dirty="0" smtClean="0"/>
              <a:t>задачи при разработке системы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4775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Преимущества использования 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075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Последовательность реализации алгоритма прогнозирования в разрабатываемой системе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81150"/>
          <a:ext cx="6324600" cy="2834640"/>
        </p:xfrm>
        <a:graphic>
          <a:graphicData uri="http://schemas.openxmlformats.org/drawingml/2006/table">
            <a:tbl>
              <a:tblPr firstRow="1" bandRow="1">
                <a:tableStyleId>{6EE84DBD-5C94-477D-B7B4-A603A6C0517B}</a:tableStyleId>
              </a:tblPr>
              <a:tblGrid>
                <a:gridCol w="3162300"/>
                <a:gridCol w="31623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Задача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Определение тренда</a:t>
                      </a:r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Библиотека </a:t>
                      </a:r>
                      <a:r>
                        <a:rPr lang="en-US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400" b="0" i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Moontoast</a:t>
                      </a:r>
                      <a:r>
                        <a:rPr lang="en-US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Math Lib”</a:t>
                      </a:r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Расчет сезонной</a:t>
                      </a:r>
                      <a:r>
                        <a:rPr lang="ru-RU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компоненты</a:t>
                      </a:r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Итерационный</a:t>
                      </a:r>
                      <a:r>
                        <a:rPr lang="ru-RU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обход массива</a:t>
                      </a:r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Расчет ошибки модели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Построение прогноза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Стандартные процедуры языка</a:t>
                      </a:r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83726"/>
          </a:xfrm>
        </p:spPr>
        <p:txBody>
          <a:bodyPr>
            <a:noAutofit/>
          </a:bodyPr>
          <a:lstStyle/>
          <a:p>
            <a:r>
              <a:rPr lang="ru" sz="2800" dirty="0" smtClean="0"/>
              <a:t>Разработанные в работе модули </a:t>
            </a:r>
            <a:r>
              <a:rPr lang="en-US" sz="2800" dirty="0" smtClean="0"/>
              <a:t>API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50"/>
            <a:ext cx="8520600" cy="3048000"/>
          </a:xfrm>
        </p:spPr>
        <p:txBody>
          <a:bodyPr>
            <a:normAutofit lnSpcReduction="10000"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Модуль для покупателей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Модуль </a:t>
            </a:r>
            <a:r>
              <a:rPr lang="ru-RU" sz="2600" dirty="0" err="1" smtClean="0"/>
              <a:t>Rest</a:t>
            </a:r>
            <a:r>
              <a:rPr lang="ru-RU" sz="2600" dirty="0" smtClean="0"/>
              <a:t> API - для предоставление </a:t>
            </a:r>
            <a:br>
              <a:rPr lang="ru-RU" sz="2600" dirty="0" smtClean="0"/>
            </a:br>
            <a:r>
              <a:rPr lang="ru-RU" sz="2600" dirty="0" smtClean="0"/>
              <a:t>данных в формате JSON / XML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Опциональный модуль для CMS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endParaRPr lang="ru-RU" sz="2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4800" y="2114550"/>
            <a:ext cx="8520600" cy="10382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4000" dirty="0" smtClean="0"/>
              <a:t>Спасибо за внимание !</a:t>
            </a:r>
            <a:endParaRPr sz="40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0250"/>
            <a:ext cx="6698700" cy="572700"/>
          </a:xfrm>
        </p:spPr>
        <p:txBody>
          <a:bodyPr>
            <a:noAutofit/>
          </a:bodyPr>
          <a:lstStyle/>
          <a:p>
            <a:pPr algn="ctr"/>
            <a:r>
              <a:rPr lang="ru" sz="2800" b="1" dirty="0" smtClean="0"/>
              <a:t>Структура </a:t>
            </a:r>
            <a:r>
              <a:rPr lang="ru" sz="2800" b="1" dirty="0" smtClean="0"/>
              <a:t>ЭСИТ </a:t>
            </a:r>
            <a:endParaRPr lang="en-US" sz="28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3458780" y="1123950"/>
            <a:ext cx="863600" cy="1603177"/>
            <a:chOff x="3581400" y="1581150"/>
            <a:chExt cx="863600" cy="1603177"/>
          </a:xfrm>
        </p:grpSpPr>
        <p:pic>
          <p:nvPicPr>
            <p:cNvPr id="1031" name="Picture 7" descr="C:\Users\Nikolay\Desktop\Presentaion icon\icon_server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81400" y="1581150"/>
              <a:ext cx="863600" cy="12954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605050" y="287655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Сервер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6380" y="1276591"/>
            <a:ext cx="1219200" cy="1437620"/>
            <a:chOff x="5638800" y="1885950"/>
            <a:chExt cx="1219200" cy="1437620"/>
          </a:xfrm>
        </p:grpSpPr>
        <p:pic>
          <p:nvPicPr>
            <p:cNvPr id="1030" name="Picture 6" descr="C:\Users\Nikolay\Desktop\Presentaion icon\icon_db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7400" y="1885950"/>
              <a:ext cx="774700" cy="91440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5638800" y="280035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Хранилище данных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3339" y="3257550"/>
            <a:ext cx="1219200" cy="1513820"/>
            <a:chOff x="1011620" y="3181350"/>
            <a:chExt cx="1219200" cy="1513820"/>
          </a:xfrm>
        </p:grpSpPr>
        <p:pic>
          <p:nvPicPr>
            <p:cNvPr id="1032" name="Picture 8" descr="C:\Users\Nikolay\Desktop\Presentaion icon\icon_us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3181350"/>
              <a:ext cx="952500" cy="9779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011620" y="417195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Клиентские системы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64689" y="3357400"/>
            <a:ext cx="1419955" cy="1453645"/>
            <a:chOff x="2998664" y="3161924"/>
            <a:chExt cx="1837651" cy="1881251"/>
          </a:xfrm>
        </p:grpSpPr>
        <p:grpSp>
          <p:nvGrpSpPr>
            <p:cNvPr id="21" name="Group 20"/>
            <p:cNvGrpSpPr/>
            <p:nvPr/>
          </p:nvGrpSpPr>
          <p:grpSpPr>
            <a:xfrm>
              <a:off x="3048000" y="3161924"/>
              <a:ext cx="1676400" cy="1347106"/>
              <a:chOff x="1828800" y="3486150"/>
              <a:chExt cx="1706880" cy="1371600"/>
            </a:xfrm>
          </p:grpSpPr>
          <p:sp>
            <p:nvSpPr>
              <p:cNvPr id="19" name="Folded Corner 18"/>
              <p:cNvSpPr/>
              <p:nvPr/>
            </p:nvSpPr>
            <p:spPr>
              <a:xfrm>
                <a:off x="1828800" y="3638550"/>
                <a:ext cx="1706880" cy="106680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7" name="Picture 13" descr="C:\Users\Nikolay\Downloads\1464549883_Technology_Mix_-_Final-15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981200" y="3486150"/>
                <a:ext cx="1371600" cy="1371600"/>
              </a:xfrm>
              <a:prstGeom prst="rect">
                <a:avLst/>
              </a:prstGeom>
              <a:noFill/>
            </p:spPr>
          </p:pic>
        </p:grpSp>
        <p:sp>
          <p:nvSpPr>
            <p:cNvPr id="34" name="TextBox 33"/>
            <p:cNvSpPr txBox="1"/>
            <p:nvPr/>
          </p:nvSpPr>
          <p:spPr>
            <a:xfrm>
              <a:off x="2998664" y="4366044"/>
              <a:ext cx="1837651" cy="677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ПО (Алгоритм расчета)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8600" y="1440203"/>
            <a:ext cx="2133600" cy="1274008"/>
            <a:chOff x="420756" y="1439962"/>
            <a:chExt cx="2133600" cy="1274008"/>
          </a:xfrm>
        </p:grpSpPr>
        <p:pic>
          <p:nvPicPr>
            <p:cNvPr id="1035" name="Picture 11" descr="C:\Users\Nikolay\Desktop\Presentaion icon\icon_api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54157" y="1439962"/>
              <a:ext cx="1129216" cy="730669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420756" y="2190750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В</a:t>
              </a:r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заимодействие </a:t>
              </a:r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со </a:t>
              </a:r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сторонними системами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Up Arrow 26"/>
          <p:cNvSpPr/>
          <p:nvPr/>
        </p:nvSpPr>
        <p:spPr>
          <a:xfrm>
            <a:off x="3810000" y="2770533"/>
            <a:ext cx="304800" cy="533400"/>
          </a:xfrm>
          <a:prstGeom prst="upArrow">
            <a:avLst/>
          </a:prstGeom>
          <a:solidFill>
            <a:srgbClr val="CC412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4648200" y="1733550"/>
            <a:ext cx="1066800" cy="3048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2209800" y="1733550"/>
            <a:ext cx="1066800" cy="3048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>
            <a:off x="1066800" y="2704272"/>
            <a:ext cx="304800" cy="55327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133350"/>
            <a:ext cx="72321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800" b="1" dirty="0"/>
              <a:t>Главные шаги </a:t>
            </a:r>
            <a:r>
              <a:rPr lang="ru" sz="2800" b="1" dirty="0" smtClean="0"/>
              <a:t>алгоритма </a:t>
            </a:r>
            <a:r>
              <a:rPr lang="ru" sz="2800" b="1" dirty="0" smtClean="0"/>
              <a:t/>
            </a:r>
            <a:br>
              <a:rPr lang="ru" sz="2800" b="1" dirty="0" smtClean="0"/>
            </a:br>
            <a:r>
              <a:rPr lang="ru" sz="2800" b="1" dirty="0" smtClean="0"/>
              <a:t>построения </a:t>
            </a:r>
            <a:r>
              <a:rPr lang="ru" sz="2800" b="1" dirty="0" smtClean="0"/>
              <a:t>прогноза продаж</a:t>
            </a:r>
            <a:r>
              <a:rPr lang="ru" dirty="0"/>
              <a:t>	</a:t>
            </a:r>
          </a:p>
        </p:txBody>
      </p:sp>
      <p:sp>
        <p:nvSpPr>
          <p:cNvPr id="74" name="Shape 74"/>
          <p:cNvSpPr/>
          <p:nvPr/>
        </p:nvSpPr>
        <p:spPr>
          <a:xfrm>
            <a:off x="2438400" y="1208775"/>
            <a:ext cx="3016200" cy="41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050" b="1" dirty="0">
                <a:solidFill>
                  <a:srgbClr val="3E4447"/>
                </a:solidFill>
                <a:highlight>
                  <a:srgbClr val="FFFFFF"/>
                </a:highlight>
              </a:rPr>
              <a:t>Определяем тренд</a:t>
            </a:r>
          </a:p>
        </p:txBody>
      </p:sp>
      <p:sp>
        <p:nvSpPr>
          <p:cNvPr id="78" name="Shape 78"/>
          <p:cNvSpPr/>
          <p:nvPr/>
        </p:nvSpPr>
        <p:spPr>
          <a:xfrm rot="5400000">
            <a:off x="3810518" y="264058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78"/>
          <p:cNvSpPr/>
          <p:nvPr/>
        </p:nvSpPr>
        <p:spPr>
          <a:xfrm rot="5400000">
            <a:off x="3815867" y="357863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78"/>
          <p:cNvSpPr/>
          <p:nvPr/>
        </p:nvSpPr>
        <p:spPr>
          <a:xfrm rot="5400000">
            <a:off x="3810518" y="166049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2438400" y="1200150"/>
            <a:ext cx="3048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Определение тренда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8400" y="2106670"/>
            <a:ext cx="3048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Вычисление сезонной компоненты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38400" y="3065740"/>
            <a:ext cx="3048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Расчет ошибки модели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8400" y="4014300"/>
            <a:ext cx="3048000" cy="767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Получение окончательного прогноза на основе разработанной модели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7841700" cy="9075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Математическая модель алгоритма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построения </a:t>
            </a:r>
            <a:r>
              <a:rPr lang="ru-RU" dirty="0" smtClean="0"/>
              <a:t>прогноза продаж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135570"/>
            <a:ext cx="8520600" cy="22649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70000" lnSpcReduction="20000"/>
          </a:bodyPr>
          <a:lstStyle/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прогнозируемое значение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тренд</a:t>
            </a:r>
            <a:endParaRPr kumimoji="0" lang="ru-RU" sz="2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сезонная компонента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ошибка модели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1455669"/>
            <a:ext cx="2819400" cy="619125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83726"/>
          </a:xfrm>
        </p:spPr>
        <p:txBody>
          <a:bodyPr>
            <a:noAutofit/>
          </a:bodyPr>
          <a:lstStyle/>
          <a:p>
            <a:r>
              <a:rPr lang="ru" sz="2800" dirty="0" smtClean="0"/>
              <a:t>Варианты трендов исследованные в работе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50"/>
            <a:ext cx="3726900" cy="3048000"/>
          </a:xfrm>
        </p:spPr>
        <p:txBody>
          <a:bodyPr>
            <a:normAutofit fontScale="92500" lnSpcReduction="10000"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Полиномиальный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Логарифмический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Линейный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Экспоненциальный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73355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Уравнение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325755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Уравнение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41935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Уравнение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386715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Уравнение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83726"/>
          </a:xfrm>
        </p:spPr>
        <p:txBody>
          <a:bodyPr>
            <a:noAutofit/>
          </a:bodyPr>
          <a:lstStyle/>
          <a:p>
            <a:r>
              <a:rPr lang="ru" sz="2800" dirty="0" smtClean="0"/>
              <a:t>Сравнительные результаты расчета </a:t>
            </a:r>
            <a:br>
              <a:rPr lang="ru" sz="2800" dirty="0" smtClean="0"/>
            </a:br>
            <a:r>
              <a:rPr lang="ru" sz="2800" dirty="0" smtClean="0"/>
              <a:t>разными методами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50"/>
            <a:ext cx="8520600" cy="3048000"/>
          </a:xfrm>
        </p:spPr>
        <p:txBody>
          <a:bodyPr>
            <a:normAutofit fontScale="92500" lnSpcReduction="10000"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>
                <a:solidFill>
                  <a:srgbClr val="CC4125"/>
                </a:solidFill>
              </a:rPr>
              <a:t>Полиномиальный </a:t>
            </a:r>
            <a:r>
              <a:rPr lang="en-US" sz="2600" dirty="0" smtClean="0">
                <a:solidFill>
                  <a:srgbClr val="CC4125"/>
                </a:solidFill>
              </a:rPr>
              <a:t>R2 = 0.7425</a:t>
            </a:r>
            <a:endParaRPr lang="ru-RU" sz="2600" dirty="0" smtClean="0">
              <a:solidFill>
                <a:srgbClr val="CC4125"/>
              </a:solidFill>
            </a:endParaRP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Логарифмический</a:t>
            </a:r>
            <a:r>
              <a:rPr lang="en-US" sz="2600" dirty="0" smtClean="0"/>
              <a:t> R2 = 0.0166</a:t>
            </a:r>
            <a:endParaRPr lang="ru-RU" sz="2600" dirty="0" smtClean="0"/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Линейный</a:t>
            </a:r>
            <a:r>
              <a:rPr lang="en-US" sz="2600" dirty="0" smtClean="0"/>
              <a:t> R2 = 0.0197</a:t>
            </a:r>
            <a:endParaRPr lang="ru-RU" sz="2600" dirty="0" smtClean="0"/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Экспоненциальный</a:t>
            </a:r>
            <a:r>
              <a:rPr lang="en-US" sz="2600" dirty="0" smtClean="0"/>
              <a:t> R2 = 8</a:t>
            </a:r>
            <a:r>
              <a:rPr lang="ru-RU" sz="2600" dirty="0" smtClean="0"/>
              <a:t>Е-05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Полиномиальное представление тренда</a:t>
            </a:r>
            <a:endParaRPr lang="en-US" b="1" dirty="0"/>
          </a:p>
        </p:txBody>
      </p:sp>
      <p:pic>
        <p:nvPicPr>
          <p:cNvPr id="1026" name="Picture 2" descr="D:\Documents\University\Научная_работа\Диссертация\Презентация\Presentaion icon\Pictures\poly_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160" y="1179131"/>
            <a:ext cx="3993930" cy="338245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4603530" y="3002445"/>
            <a:ext cx="3168870" cy="1384995"/>
            <a:chOff x="4637690" y="1405100"/>
            <a:chExt cx="3168870" cy="1384995"/>
          </a:xfrm>
        </p:grpSpPr>
        <p:pic>
          <p:nvPicPr>
            <p:cNvPr id="1027" name="Picture 3" descr="D:\Documents\University\Научная_работа\Диссертация\Презентация\Presentaion icon\fact_sale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4040" y="1540860"/>
              <a:ext cx="444500" cy="101600"/>
            </a:xfrm>
            <a:prstGeom prst="rect">
              <a:avLst/>
            </a:prstGeom>
            <a:noFill/>
          </p:spPr>
        </p:pic>
        <p:pic>
          <p:nvPicPr>
            <p:cNvPr id="1028" name="Picture 4" descr="D:\Documents\University\Научная_работа\Диссертация\Презентация\Presentaion icon\linear_tren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37690" y="1962150"/>
              <a:ext cx="457200" cy="25400"/>
            </a:xfrm>
            <a:prstGeom prst="rect">
              <a:avLst/>
            </a:prstGeom>
            <a:noFill/>
          </p:spPr>
        </p:pic>
        <p:pic>
          <p:nvPicPr>
            <p:cNvPr id="1029" name="Picture 5" descr="D:\Documents\University\Научная_работа\Диссертация\Презентация\Presentaion icon\polynomia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37690" y="2603280"/>
              <a:ext cx="457200" cy="254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139560" y="1405100"/>
              <a:ext cx="2667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Фактические продажи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spcAft>
                  <a:spcPts val="1200"/>
                </a:spcAft>
              </a:pP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Линейное </a:t>
              </a:r>
              <a:b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представление </a:t>
              </a: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тренда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spcAft>
                  <a:spcPts val="1200"/>
                </a:spcAft>
              </a:pP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Линия тренда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48200" y="165735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Y = </a:t>
            </a:r>
            <a:r>
              <a:rPr lang="en-US" sz="2400" i="1" dirty="0" err="1" smtClean="0"/>
              <a:t>ax+bx</a:t>
            </a:r>
            <a:r>
              <a:rPr lang="en-US" sz="2400" i="1" dirty="0" smtClean="0"/>
              <a:t> …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ect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1334</TotalTime>
  <Words>343</Words>
  <PresentationFormat>On-screen Show (16:9)</PresentationFormat>
  <Paragraphs>128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Aspect</vt:lpstr>
      <vt:lpstr>Экспертная система прогнозирования продаж  и построение бизнес стратегии на рынке электронной коммерции (ЭСИТ)</vt:lpstr>
      <vt:lpstr>Цель работы</vt:lpstr>
      <vt:lpstr>Задача работы</vt:lpstr>
      <vt:lpstr>Структура ЭСИТ </vt:lpstr>
      <vt:lpstr>Главные шаги алгоритма  построения прогноза продаж </vt:lpstr>
      <vt:lpstr>Математическая модель алгоритма  построения прогноза продаж</vt:lpstr>
      <vt:lpstr>Варианты трендов исследованные в работе</vt:lpstr>
      <vt:lpstr>Сравнительные результаты расчета  разными методами</vt:lpstr>
      <vt:lpstr>Полиномиальное представление тренда</vt:lpstr>
      <vt:lpstr>Slide 10</vt:lpstr>
      <vt:lpstr>Slide 11</vt:lpstr>
      <vt:lpstr>Slide 12</vt:lpstr>
      <vt:lpstr>Slide 13</vt:lpstr>
      <vt:lpstr>Фактор сезонности</vt:lpstr>
      <vt:lpstr>Расчет сезонной компоненты</vt:lpstr>
      <vt:lpstr>Расчет ошибки модели</vt:lpstr>
      <vt:lpstr>Исходные данные для прогнозирования</vt:lpstr>
      <vt:lpstr>Сравнение результатов прогноза и реальных продаж</vt:lpstr>
      <vt:lpstr>Процесс разработки системы</vt:lpstr>
      <vt:lpstr>Компоненты сервера</vt:lpstr>
      <vt:lpstr>Разработка серверной части на языке PHP </vt:lpstr>
      <vt:lpstr>Последовательность реализации алгоритма прогнозирования в разрабатываемой системе</vt:lpstr>
      <vt:lpstr>Разработанные в работе модули API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Аналитическая система высокоточного прогнозирования продаж на рынке онлайн торговли</dc:title>
  <cp:lastModifiedBy>Nikolay</cp:lastModifiedBy>
  <cp:revision>125</cp:revision>
  <dcterms:modified xsi:type="dcterms:W3CDTF">2016-06-01T17:53:58Z</dcterms:modified>
</cp:coreProperties>
</file>