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2" r:id="rId1"/>
  </p:sldMasterIdLst>
  <p:notesMasterIdLst>
    <p:notesMasterId r:id="rId28"/>
  </p:notesMasterIdLst>
  <p:sldIdLst>
    <p:sldId id="256" r:id="rId2"/>
    <p:sldId id="299" r:id="rId3"/>
    <p:sldId id="301" r:id="rId4"/>
    <p:sldId id="300" r:id="rId5"/>
    <p:sldId id="302" r:id="rId6"/>
    <p:sldId id="303" r:id="rId7"/>
    <p:sldId id="280" r:id="rId8"/>
    <p:sldId id="281" r:id="rId9"/>
    <p:sldId id="277" r:id="rId10"/>
    <p:sldId id="310" r:id="rId11"/>
    <p:sldId id="282" r:id="rId12"/>
    <p:sldId id="312" r:id="rId13"/>
    <p:sldId id="306" r:id="rId14"/>
    <p:sldId id="276" r:id="rId15"/>
    <p:sldId id="279" r:id="rId16"/>
    <p:sldId id="291" r:id="rId17"/>
    <p:sldId id="292" r:id="rId18"/>
    <p:sldId id="283" r:id="rId19"/>
    <p:sldId id="289" r:id="rId20"/>
    <p:sldId id="288" r:id="rId21"/>
    <p:sldId id="285" r:id="rId22"/>
    <p:sldId id="290" r:id="rId23"/>
    <p:sldId id="307" r:id="rId24"/>
    <p:sldId id="308" r:id="rId25"/>
    <p:sldId id="309" r:id="rId26"/>
    <p:sldId id="27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125"/>
  </p:clrMru>
</p:presentationPr>
</file>

<file path=ppt/tableStyles.xml><?xml version="1.0" encoding="utf-8"?>
<a:tblStyleLst xmlns:a="http://schemas.openxmlformats.org/drawingml/2006/main" def="{6EE84DBD-5C94-477D-B7B4-A603A6C0517B}">
  <a:tblStyle styleId="{6EE84DBD-5C94-477D-B7B4-A603A6C0517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18" autoAdjust="0"/>
    <p:restoredTop sz="94660"/>
  </p:normalViewPr>
  <p:slideViewPr>
    <p:cSldViewPr>
      <p:cViewPr>
        <p:scale>
          <a:sx n="100" d="100"/>
          <a:sy n="100" d="100"/>
        </p:scale>
        <p:origin x="-534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2038350"/>
            <a:ext cx="9144000" cy="1619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4200"/>
              </a:spcAft>
              <a:buNone/>
            </a:pPr>
            <a:r>
              <a:rPr lang="ru" sz="2400" dirty="0" smtClean="0"/>
              <a:t>Экспертная система прогнозирования продаж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" sz="2400" dirty="0" smtClean="0"/>
              <a:t>и построение бизнес</a:t>
            </a:r>
            <a:r>
              <a:rPr lang="en-US" sz="2400" dirty="0" smtClean="0"/>
              <a:t> </a:t>
            </a:r>
            <a:r>
              <a:rPr lang="ru" sz="2400" dirty="0" smtClean="0"/>
              <a:t>стратегии на рынке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" sz="2400" dirty="0" smtClean="0"/>
              <a:t>электронной коммерции</a:t>
            </a:r>
            <a:br>
              <a:rPr lang="ru" sz="2400" dirty="0" smtClean="0"/>
            </a:br>
            <a:r>
              <a:rPr lang="ru" sz="2400" dirty="0" smtClean="0"/>
              <a:t>(ЭСИТ)</a:t>
            </a:r>
            <a:endParaRPr lang="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638550"/>
            <a:ext cx="441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Студент группы: УМВТ 21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Акимов Николай Николаевич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Руководитель: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к.т.н., доцент Герасимов Владимир Анатольевич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61950"/>
            <a:ext cx="9144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МИНИСТЕРСТВО ОБРАЗОВАНИЯ И НАУКИ РОССИЙСКОЙ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ФЕДЕРАЦИИ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 ДОНСКОЙ ГОСУДАРСТВЕННЫЙ ТЕХНИЧЕСКИЙ УНИВЕРИТЕТ</a:t>
            </a:r>
          </a:p>
          <a:p>
            <a:pPr algn="ctr">
              <a:spcBef>
                <a:spcPts val="600"/>
              </a:spcBef>
            </a:pPr>
            <a:r>
              <a:rPr lang="ru-RU" b="1" dirty="0" smtClean="0">
                <a:solidFill>
                  <a:schemeClr val="tx1"/>
                </a:solidFill>
              </a:rPr>
              <a:t>Кафедра «Робототехника и </a:t>
            </a:r>
            <a:r>
              <a:rPr lang="ru-RU" b="1" dirty="0" err="1" smtClean="0">
                <a:solidFill>
                  <a:schemeClr val="tx1"/>
                </a:solidFill>
              </a:rPr>
              <a:t>мехатроника</a:t>
            </a:r>
            <a:r>
              <a:rPr lang="ru-RU" b="1" dirty="0" smtClean="0">
                <a:solidFill>
                  <a:schemeClr val="tx1"/>
                </a:solidFill>
              </a:rPr>
              <a:t>»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3057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</a:t>
            </a:r>
            <a:r>
              <a:rPr lang="ru" dirty="0" smtClean="0">
                <a:solidFill>
                  <a:schemeClr val="tx1"/>
                </a:solidFill>
              </a:rPr>
              <a:t>ыпускная квалификационная работа на тему: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550"/>
            <a:ext cx="9144000" cy="76200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Сравнительная характеристика результатов</a:t>
            </a:r>
            <a:br>
              <a:rPr lang="ru-RU" sz="2400" dirty="0" smtClean="0"/>
            </a:br>
            <a:r>
              <a:rPr lang="ru-RU" sz="2400" dirty="0" smtClean="0"/>
              <a:t> логарифмической и полиномиальной аппроксимации</a:t>
            </a:r>
            <a:endParaRPr lang="en-US" sz="2400" dirty="0"/>
          </a:p>
        </p:txBody>
      </p:sp>
      <p:grpSp>
        <p:nvGrpSpPr>
          <p:cNvPr id="5" name="Group 8"/>
          <p:cNvGrpSpPr/>
          <p:nvPr/>
        </p:nvGrpSpPr>
        <p:grpSpPr>
          <a:xfrm>
            <a:off x="1154181" y="3720465"/>
            <a:ext cx="4379844" cy="984885"/>
            <a:chOff x="4637690" y="1405100"/>
            <a:chExt cx="3962400" cy="984885"/>
          </a:xfrm>
        </p:grpSpPr>
        <p:pic>
          <p:nvPicPr>
            <p:cNvPr id="1027" name="Picture 3" descr="D:\Documents\University\Научная_работа\Диссертация\Презентация\Presentaion icon\fact_sal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4040" y="1540860"/>
              <a:ext cx="444500" cy="101600"/>
            </a:xfrm>
            <a:prstGeom prst="rect">
              <a:avLst/>
            </a:prstGeom>
            <a:noFill/>
          </p:spPr>
        </p:pic>
        <p:pic>
          <p:nvPicPr>
            <p:cNvPr id="1029" name="Picture 5" descr="D:\Documents\University\Научная_работа\Диссертация\Презентация\Presentaion icon\polynomia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37690" y="2200232"/>
              <a:ext cx="457200" cy="254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291097" y="1405100"/>
              <a:ext cx="330899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Фактические продажи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6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Логарифмическая линия тренда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6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Полиномиальная линия тренда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Picture 2" descr="C:\Users\Nikolay\Desktop\present_po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799" y="1200150"/>
            <a:ext cx="3128365" cy="2426556"/>
          </a:xfrm>
          <a:prstGeom prst="rect">
            <a:avLst/>
          </a:prstGeom>
          <a:noFill/>
        </p:spPr>
      </p:pic>
      <p:pic>
        <p:nvPicPr>
          <p:cNvPr id="2050" name="Picture 2" descr="C:\Users\Nikolay\Desktop\present_logarith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200150"/>
            <a:ext cx="3200400" cy="2438400"/>
          </a:xfrm>
          <a:prstGeom prst="rect">
            <a:avLst/>
          </a:prstGeom>
          <a:noFill/>
        </p:spPr>
      </p:pic>
      <p:pic>
        <p:nvPicPr>
          <p:cNvPr id="2052" name="Picture 4" descr="C:\Users\Nikolay\Desktop\lg_lin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78360" y="4200646"/>
            <a:ext cx="457200" cy="38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9550"/>
            <a:ext cx="8527500" cy="907526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Математическая модель алгоритма </a:t>
            </a:r>
            <a:br>
              <a:rPr lang="ru-RU" sz="2400" dirty="0" smtClean="0"/>
            </a:br>
            <a:r>
              <a:rPr lang="ru-RU" sz="2400" dirty="0" smtClean="0"/>
              <a:t>построения прогноза продаж</a:t>
            </a:r>
            <a:endParaRPr lang="en-US" sz="24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135570"/>
            <a:ext cx="8520600" cy="22649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70000" lnSpcReduction="20000"/>
          </a:bodyPr>
          <a:lstStyle/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прогнозируемое значение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тренд</a:t>
            </a:r>
            <a:endParaRPr kumimoji="0" lang="ru-RU" sz="2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сезонная компонента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ошибка модели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1455669"/>
            <a:ext cx="2819400" cy="619125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7841700" cy="907526"/>
          </a:xfrm>
        </p:spPr>
        <p:txBody>
          <a:bodyPr>
            <a:normAutofit/>
          </a:bodyPr>
          <a:lstStyle/>
          <a:p>
            <a:pPr algn="ctr"/>
            <a:r>
              <a:rPr lang="ru-RU" sz="2400" smtClean="0"/>
              <a:t>Расчет </a:t>
            </a:r>
            <a:r>
              <a:rPr lang="ru-RU" sz="2400" dirty="0" smtClean="0"/>
              <a:t>прогнозного значения</a:t>
            </a:r>
            <a:endParaRPr lang="en-US" sz="24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135570"/>
            <a:ext cx="8520600" cy="22649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70000" lnSpcReduction="20000"/>
          </a:bodyPr>
          <a:lstStyle/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прогнозируемое значение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фактические значения объемов продаж за прошлый год;</a:t>
            </a:r>
            <a:endParaRPr kumimoji="0" lang="ru-RU" sz="2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значение модели;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i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константа сглаживания.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799" y="1428750"/>
            <a:ext cx="3200401" cy="3965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2819400"/>
            <a:ext cx="533400" cy="32467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092" y="3352800"/>
            <a:ext cx="330708" cy="29527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85850" y="2276475"/>
            <a:ext cx="381000" cy="3441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450"/>
            <a:ext cx="8527500" cy="5727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Задачи ЭСИТ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851100" cy="341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Анализ исходной информации по продажам за прошедшие периоды;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Прогнозирование продаж на будущие периоды опираясь на результаты выполненного анализа;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Обмен результатами прогноза с клиентскими системами используя </a:t>
            </a:r>
            <a:r>
              <a:rPr lang="en-US" sz="1800" dirty="0" smtClean="0"/>
              <a:t>API </a:t>
            </a:r>
            <a:r>
              <a:rPr lang="ru-RU" sz="1800" dirty="0" smtClean="0"/>
              <a:t>интерфейсы;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450"/>
            <a:ext cx="8527500" cy="572700"/>
          </a:xfrm>
        </p:spPr>
        <p:txBody>
          <a:bodyPr>
            <a:noAutofit/>
          </a:bodyPr>
          <a:lstStyle/>
          <a:p>
            <a:pPr algn="ctr"/>
            <a:r>
              <a:rPr lang="ru" sz="2400" dirty="0" smtClean="0"/>
              <a:t>Структура ЭСИТ </a:t>
            </a:r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4220780" y="1123950"/>
            <a:ext cx="863600" cy="1603177"/>
            <a:chOff x="3581400" y="1581150"/>
            <a:chExt cx="863600" cy="1603177"/>
          </a:xfrm>
        </p:grpSpPr>
        <p:pic>
          <p:nvPicPr>
            <p:cNvPr id="1031" name="Picture 7" descr="C:\Users\Nikolay\Desktop\Presentaion icon\icon_server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81400" y="1581150"/>
              <a:ext cx="863600" cy="12954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605050" y="287655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Сервер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08380" y="1276591"/>
            <a:ext cx="1219200" cy="1437620"/>
            <a:chOff x="5638800" y="1885950"/>
            <a:chExt cx="1219200" cy="1437620"/>
          </a:xfrm>
        </p:grpSpPr>
        <p:pic>
          <p:nvPicPr>
            <p:cNvPr id="1030" name="Picture 6" descr="C:\Users\Nikolay\Desktop\Presentaion icon\icon_db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7400" y="1885950"/>
              <a:ext cx="774700" cy="91440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5638800" y="280035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Хранилище данных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05339" y="3257550"/>
            <a:ext cx="1219200" cy="1513820"/>
            <a:chOff x="1011620" y="3181350"/>
            <a:chExt cx="1219200" cy="1513820"/>
          </a:xfrm>
        </p:grpSpPr>
        <p:pic>
          <p:nvPicPr>
            <p:cNvPr id="1032" name="Picture 8" descr="C:\Users\Nikolay\Desktop\Presentaion icon\icon_us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3181350"/>
              <a:ext cx="952500" cy="9779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011620" y="417195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Клиентские системы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26689" y="3357400"/>
            <a:ext cx="1419955" cy="1453645"/>
            <a:chOff x="2998664" y="3161924"/>
            <a:chExt cx="1837651" cy="1881251"/>
          </a:xfrm>
        </p:grpSpPr>
        <p:grpSp>
          <p:nvGrpSpPr>
            <p:cNvPr id="21" name="Group 20"/>
            <p:cNvGrpSpPr/>
            <p:nvPr/>
          </p:nvGrpSpPr>
          <p:grpSpPr>
            <a:xfrm>
              <a:off x="3048000" y="3161924"/>
              <a:ext cx="1676400" cy="1347106"/>
              <a:chOff x="1828800" y="3486150"/>
              <a:chExt cx="1706880" cy="1371600"/>
            </a:xfrm>
          </p:grpSpPr>
          <p:sp>
            <p:nvSpPr>
              <p:cNvPr id="19" name="Folded Corner 18"/>
              <p:cNvSpPr/>
              <p:nvPr/>
            </p:nvSpPr>
            <p:spPr>
              <a:xfrm>
                <a:off x="1828800" y="3638550"/>
                <a:ext cx="1706880" cy="106680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7" name="Picture 13" descr="C:\Users\Nikolay\Downloads\1464549883_Technology_Mix_-_Final-15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981200" y="3486150"/>
                <a:ext cx="1371600" cy="1371600"/>
              </a:xfrm>
              <a:prstGeom prst="rect">
                <a:avLst/>
              </a:prstGeom>
              <a:noFill/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2998664" y="4366044"/>
              <a:ext cx="1837651" cy="677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 (Алгоритм расчета)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90600" y="1440203"/>
            <a:ext cx="2133600" cy="1274008"/>
            <a:chOff x="420756" y="1439962"/>
            <a:chExt cx="2133600" cy="1274008"/>
          </a:xfrm>
        </p:grpSpPr>
        <p:pic>
          <p:nvPicPr>
            <p:cNvPr id="1035" name="Picture 11" descr="C:\Users\Nikolay\Desktop\Presentaion icon\icon_api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54157" y="1439962"/>
              <a:ext cx="1129216" cy="730669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420756" y="2190750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Взаимодействие со сторонними системами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Up Arrow 26"/>
          <p:cNvSpPr/>
          <p:nvPr/>
        </p:nvSpPr>
        <p:spPr>
          <a:xfrm>
            <a:off x="4572000" y="2770533"/>
            <a:ext cx="304800" cy="533400"/>
          </a:xfrm>
          <a:prstGeom prst="upArrow">
            <a:avLst/>
          </a:prstGeom>
          <a:solidFill>
            <a:srgbClr val="CC412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410200" y="1733550"/>
            <a:ext cx="1066800" cy="3048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2971800" y="1733550"/>
            <a:ext cx="1066800" cy="3048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>
            <a:off x="1807780" y="2704272"/>
            <a:ext cx="304800" cy="55327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 rot="5400000">
            <a:off x="4496318" y="264058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78"/>
          <p:cNvSpPr/>
          <p:nvPr/>
        </p:nvSpPr>
        <p:spPr>
          <a:xfrm rot="5400000">
            <a:off x="4501667" y="357863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78"/>
          <p:cNvSpPr/>
          <p:nvPr/>
        </p:nvSpPr>
        <p:spPr>
          <a:xfrm rot="5400000">
            <a:off x="4496318" y="166049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124200" y="1200150"/>
            <a:ext cx="3048000" cy="457200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Определение тренда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2106670"/>
            <a:ext cx="3048000" cy="533400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Вычисление сезонной компоненты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4200" y="3065740"/>
            <a:ext cx="3048000" cy="533400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Расчет ошибки модели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24200" y="4014300"/>
            <a:ext cx="3048000" cy="767250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Получение окончательного прогноза на основе разработанной модели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3335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Главные шаги алгоритма </a:t>
            </a:r>
            <a:br>
              <a:rPr lang="ru-RU" sz="2400" dirty="0" smtClean="0">
                <a:solidFill>
                  <a:schemeClr val="tx1"/>
                </a:solidFill>
                <a:latin typeface="+mj-lt"/>
              </a:rPr>
            </a:b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построения прогноза продаж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2660100" cy="5727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Фактор сезонности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5943600" y="895350"/>
            <a:ext cx="1447800" cy="1447800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Сезон</a:t>
            </a:r>
            <a:endParaRPr lang="en-US" sz="2400" dirty="0"/>
          </a:p>
        </p:txBody>
      </p:sp>
      <p:sp>
        <p:nvSpPr>
          <p:cNvPr id="30" name="Oval 29"/>
          <p:cNvSpPr/>
          <p:nvPr/>
        </p:nvSpPr>
        <p:spPr>
          <a:xfrm>
            <a:off x="4419600" y="1885950"/>
            <a:ext cx="1219200" cy="1219200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Дни</a:t>
            </a:r>
            <a:endParaRPr lang="en-US" dirty="0"/>
          </a:p>
        </p:txBody>
      </p:sp>
      <p:cxnSp>
        <p:nvCxnSpPr>
          <p:cNvPr id="34" name="Shape 33"/>
          <p:cNvCxnSpPr>
            <a:stCxn id="29" idx="3"/>
            <a:endCxn id="30" idx="7"/>
          </p:cNvCxnSpPr>
          <p:nvPr/>
        </p:nvCxnSpPr>
        <p:spPr>
          <a:xfrm rot="5400000" flipH="1">
            <a:off x="5774625" y="1750125"/>
            <a:ext cx="66627" cy="695374"/>
          </a:xfrm>
          <a:prstGeom prst="curvedConnector5">
            <a:avLst>
              <a:gd name="adj1" fmla="val -343104"/>
              <a:gd name="adj2" fmla="val 52407"/>
              <a:gd name="adj3" fmla="val 4431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257800" y="3028950"/>
            <a:ext cx="1219200" cy="1219200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Месяцы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934200" y="2724150"/>
            <a:ext cx="1219200" cy="1219200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Годы</a:t>
            </a:r>
            <a:endParaRPr lang="en-US" dirty="0"/>
          </a:p>
        </p:txBody>
      </p:sp>
      <p:cxnSp>
        <p:nvCxnSpPr>
          <p:cNvPr id="40" name="Curved Connector 39"/>
          <p:cNvCxnSpPr>
            <a:stCxn id="29" idx="4"/>
            <a:endCxn id="35" idx="0"/>
          </p:cNvCxnSpPr>
          <p:nvPr/>
        </p:nvCxnSpPr>
        <p:spPr>
          <a:xfrm rot="5400000">
            <a:off x="5924550" y="2286000"/>
            <a:ext cx="685800" cy="800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9" idx="5"/>
            <a:endCxn id="36" idx="0"/>
          </p:cNvCxnSpPr>
          <p:nvPr/>
        </p:nvCxnSpPr>
        <p:spPr>
          <a:xfrm rot="16200000" flipH="1">
            <a:off x="7065075" y="2245424"/>
            <a:ext cx="593025" cy="3644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1000" y="1200150"/>
            <a:ext cx="289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 понятию «сезон» относятся любые систематические  колебания, в зависимости от изучаемого временного периода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7500" cy="5727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Расчет сезонной компоненты</a:t>
            </a:r>
            <a:endParaRPr lang="en-US" sz="24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135570"/>
            <a:ext cx="8520600" cy="22649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2500"/>
          </a:bodyPr>
          <a:lstStyle/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сезонная компонента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 −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фактический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объем продаж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 − </a:t>
            </a:r>
            <a:r>
              <a:rPr lang="ru-RU" sz="2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значение тренда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1352550"/>
            <a:ext cx="1971675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7500" cy="5727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Расчет ошибки модели</a:t>
            </a:r>
            <a:endParaRPr lang="en-US" sz="24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135570"/>
            <a:ext cx="8520600" cy="22649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2500"/>
          </a:bodyPr>
          <a:lstStyle/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сезонная компонента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 −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значение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тренда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отклонение модели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14676" y="1135833"/>
            <a:ext cx="2143124" cy="94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9550"/>
            <a:ext cx="8527500" cy="831326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Сравнение результатов прогноза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и реальных продаж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636014"/>
          <a:ext cx="5638800" cy="3069336"/>
        </p:xfrm>
        <a:graphic>
          <a:graphicData uri="http://schemas.openxmlformats.org/drawingml/2006/table">
            <a:tbl>
              <a:tblPr firstRow="1" bandRow="1">
                <a:tableStyleId>{6EE84DBD-5C94-477D-B7B4-A603A6C0517B}</a:tableStyleId>
              </a:tblPr>
              <a:tblGrid>
                <a:gridCol w="2057400"/>
                <a:gridCol w="2057400"/>
                <a:gridCol w="1524000"/>
              </a:tblGrid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</a:rPr>
                        <a:t>День недели</a:t>
                      </a:r>
                      <a:endParaRPr lang="ru-RU" sz="13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0488" marR="90488" marT="90488" marB="904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</a:rPr>
                        <a:t>Объем продаж </a:t>
                      </a:r>
                      <a:r>
                        <a:rPr lang="ru-RU" sz="1300" b="1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</a:rPr>
                        <a:t>руб.</a:t>
                      </a:r>
                      <a:endParaRPr lang="ru-RU" sz="13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0488" marR="90488" marT="90488" marB="904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Прогноз руб.</a:t>
                      </a:r>
                      <a:endParaRPr lang="ru-RU" sz="13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0488" marR="90488" marT="90488" marB="90488">
                    <a:solidFill>
                      <a:schemeClr val="accent1"/>
                    </a:solidFill>
                  </a:tcPr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Понедельник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800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796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Вторник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409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Среда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69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Четверг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232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Пятница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340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Суббота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298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Воскресенье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212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52600" y="1331214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25.01.16 - 31.01.2016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Актуальность разработки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Активное развитие рынка Российской электронной коммерции;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Отсутствие эффективных средств автоматизации ведения электронной коммерции;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7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ru-RU" sz="2400" dirty="0" smtClean="0"/>
              <a:t>Процесс разработки системы</a:t>
            </a:r>
            <a:endParaRPr lang="ru" sz="2400" dirty="0"/>
          </a:p>
        </p:txBody>
      </p:sp>
      <p:sp>
        <p:nvSpPr>
          <p:cNvPr id="78" name="Shape 78"/>
          <p:cNvSpPr/>
          <p:nvPr/>
        </p:nvSpPr>
        <p:spPr>
          <a:xfrm rot="5400000">
            <a:off x="4420118" y="298479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78"/>
          <p:cNvSpPr/>
          <p:nvPr/>
        </p:nvSpPr>
        <p:spPr>
          <a:xfrm rot="5400000">
            <a:off x="4420118" y="200470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048000" y="1544360"/>
            <a:ext cx="3124200" cy="457200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Подбор компонентов сервера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0" y="2450880"/>
            <a:ext cx="3124200" cy="533400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 ПО серверной части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0" y="3409950"/>
            <a:ext cx="3124200" cy="533400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Написание API для взаимодействия со сторонними системами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451300" cy="602726"/>
          </a:xfrm>
        </p:spPr>
        <p:txBody>
          <a:bodyPr>
            <a:noAutofit/>
          </a:bodyPr>
          <a:lstStyle/>
          <a:p>
            <a:pPr algn="ctr"/>
            <a:r>
              <a:rPr lang="ru" sz="2400" dirty="0" smtClean="0"/>
              <a:t>Компоненты сервера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8520600" cy="3048000"/>
          </a:xfrm>
        </p:spPr>
        <p:txBody>
          <a:bodyPr>
            <a:normAutofit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/>
              <a:t>Операционная система </a:t>
            </a:r>
            <a:r>
              <a:rPr lang="en-US" sz="2000" dirty="0" smtClean="0"/>
              <a:t>FreeBSD</a:t>
            </a:r>
            <a:r>
              <a:rPr lang="ru-RU" sz="2000" dirty="0" smtClean="0"/>
              <a:t>;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/>
              <a:t>Система управления базой данных </a:t>
            </a:r>
            <a:r>
              <a:rPr lang="ru-RU" sz="2000" dirty="0" err="1" smtClean="0"/>
              <a:t>MySQL</a:t>
            </a:r>
            <a:r>
              <a:rPr lang="ru-RU" sz="2000" dirty="0" smtClean="0"/>
              <a:t>;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HTTP</a:t>
            </a:r>
            <a:r>
              <a:rPr lang="ru-RU" sz="2000" dirty="0" smtClean="0"/>
              <a:t> </a:t>
            </a:r>
            <a:r>
              <a:rPr lang="en-US" sz="2000" dirty="0" smtClean="0"/>
              <a:t>–</a:t>
            </a:r>
            <a:r>
              <a:rPr lang="ru-RU" sz="2000" dirty="0" smtClean="0"/>
              <a:t> сервер </a:t>
            </a:r>
            <a:r>
              <a:rPr lang="en-US" sz="2000" dirty="0" smtClean="0"/>
              <a:t>Apache</a:t>
            </a:r>
            <a:r>
              <a:rPr lang="ru-RU" sz="2000" dirty="0" smtClean="0"/>
              <a:t>.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endParaRPr lang="ru-RU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451300" cy="602726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Язык </a:t>
            </a:r>
            <a:r>
              <a:rPr lang="en-US" sz="2400" dirty="0" smtClean="0"/>
              <a:t>PHP </a:t>
            </a:r>
            <a:r>
              <a:rPr lang="ru-RU" sz="2400" dirty="0" smtClean="0"/>
              <a:t>для разработки серверной части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76350"/>
            <a:ext cx="8520600" cy="3276600"/>
          </a:xfrm>
        </p:spPr>
        <p:txBody>
          <a:bodyPr>
            <a:normAutofit/>
          </a:bodyPr>
          <a:lstStyle/>
          <a:p>
            <a:pPr marL="731520" indent="-365760">
              <a:lnSpc>
                <a:spcPct val="160000"/>
              </a:lnSpc>
              <a:spcAft>
                <a:spcPts val="1800"/>
              </a:spcAft>
              <a:buNone/>
            </a:pPr>
            <a:r>
              <a:rPr lang="ru-RU" sz="2000" dirty="0" smtClean="0"/>
              <a:t>Преимущества использования:</a:t>
            </a:r>
          </a:p>
          <a:p>
            <a:pPr marL="731520" indent="-365760">
              <a:spcAft>
                <a:spcPts val="1800"/>
              </a:spcAft>
            </a:pPr>
            <a:r>
              <a:rPr lang="ru-RU" sz="1800" dirty="0" smtClean="0"/>
              <a:t>Сочетание простоты и эффективности;</a:t>
            </a:r>
            <a:endParaRPr lang="en-US" sz="1800" dirty="0" smtClean="0"/>
          </a:p>
          <a:p>
            <a:pPr marL="731520" indent="-365760">
              <a:spcAft>
                <a:spcPts val="1800"/>
              </a:spcAft>
            </a:pPr>
            <a:r>
              <a:rPr lang="ru-RU" sz="1800" dirty="0" smtClean="0"/>
              <a:t>Большое сообщество специалистов;</a:t>
            </a:r>
          </a:p>
          <a:p>
            <a:pPr marL="731520" indent="-365760">
              <a:spcAft>
                <a:spcPts val="1800"/>
              </a:spcAft>
            </a:pPr>
            <a:r>
              <a:rPr lang="ru-RU" sz="1800" dirty="0" smtClean="0"/>
              <a:t>Возможность реализовать поставленные </a:t>
            </a:r>
            <a:br>
              <a:rPr lang="ru-RU" sz="1800" dirty="0" smtClean="0"/>
            </a:br>
            <a:r>
              <a:rPr lang="ru-RU" sz="1800" dirty="0" smtClean="0"/>
              <a:t>задачи при разработке системы.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450"/>
            <a:ext cx="8527500" cy="5727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Научная новизна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774900" cy="34164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 smtClean="0"/>
              <a:t>Научную новизну представленной работы можно отметить по следующим пунктам: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Использование именно полиномиального способа аппроксимации при построении прогноза;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Использование рассмотренного алгоритма в автоматизированной системе ведения электронной коммерции.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450"/>
            <a:ext cx="8451300" cy="5727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Практическая значимость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927300" cy="341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Инструментарий, который дает возможность частично или полностью автоматизировать ведение электронной коммерции.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 smtClean="0"/>
              <a:t>Основное направление - автоматизация </a:t>
            </a:r>
            <a:br>
              <a:rPr lang="ru-RU" sz="2000" dirty="0" smtClean="0"/>
            </a:br>
            <a:r>
              <a:rPr lang="ru-RU" sz="2000" dirty="0" smtClean="0"/>
              <a:t>прогнозирования и принятия решений.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450"/>
            <a:ext cx="8451300" cy="5727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Заключение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При проектировании ЭСИТ успешно выполнен ряд задач:</a:t>
            </a:r>
            <a:br>
              <a:rPr lang="ru-RU" sz="2000" dirty="0" smtClean="0"/>
            </a:br>
            <a:endParaRPr lang="ru-RU" sz="20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Исследован ряд математических методов прогнозирования </a:t>
            </a:r>
            <a:br>
              <a:rPr lang="ru-RU" sz="1800" dirty="0" smtClean="0"/>
            </a:br>
            <a:r>
              <a:rPr lang="ru-RU" sz="1800" dirty="0" smtClean="0"/>
              <a:t>продаж на основе трендового анализа;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Определен наиболее эффективный метод аппроксимации;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Проведено испытание спроектированного алгоритма, </a:t>
            </a:r>
            <a:br>
              <a:rPr lang="ru-RU" sz="1800" dirty="0" smtClean="0"/>
            </a:br>
            <a:r>
              <a:rPr lang="ru-RU" sz="1800" dirty="0" smtClean="0"/>
              <a:t>результаты которого показали, что алгоритм строит высоко </a:t>
            </a:r>
            <a:br>
              <a:rPr lang="ru-RU" sz="1800" dirty="0" smtClean="0"/>
            </a:br>
            <a:r>
              <a:rPr lang="ru-RU" sz="1800" dirty="0" smtClean="0"/>
              <a:t>точный прогноз.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0" y="2114550"/>
            <a:ext cx="9144000" cy="10382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4000" dirty="0" smtClean="0"/>
              <a:t>Спасибо за внимание !</a:t>
            </a:r>
            <a:endParaRPr sz="40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Цель работы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Построить алгоритм прогнозирования продаж;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Найти наиболее эффективный способ аппроксимации;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Спроектировать систему, в которую будет внедрен алгоритм.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04800"/>
            <a:ext cx="8102599" cy="89535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Задачи решаемые для достижения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поставленной цели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504950"/>
            <a:ext cx="6447501" cy="344398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Провести эксперименты с разными способами аппроксимации данных и определить наиболее эффективный из них;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Построить математическую модель алгоритма;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Провести эксперименты на реальных данных и определить эффективность построенного алгоритма на практике;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Спроектировать экспертную систему в которую будет внедрен алгоритм.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8382000" cy="8382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Методы исследования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7492999" cy="32546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sz="2000" dirty="0" smtClean="0"/>
              <a:t>При решении поставленных задач были использованы методы: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 методы исследования операций, в частности трендовый анализ;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 методы компьютерного моделирования в среде </a:t>
            </a:r>
            <a:r>
              <a:rPr lang="en-US" sz="1800" dirty="0" smtClean="0"/>
              <a:t>MS Excel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 smtClean="0"/>
              <a:t>Обзор известных решений в области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прогнозирования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76350"/>
            <a:ext cx="7492999" cy="34290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sz="1800" dirty="0" smtClean="0"/>
              <a:t>Костенко И.Л. Основы построения вероятностных прогнозов </a:t>
            </a:r>
            <a:br>
              <a:rPr lang="ru-RU" sz="1800" dirty="0" smtClean="0"/>
            </a:br>
            <a:r>
              <a:rPr lang="ru-RU" sz="1800" dirty="0" smtClean="0"/>
              <a:t>предлагает методы построения прогноза, в основе которых лежит </a:t>
            </a:r>
            <a:br>
              <a:rPr lang="ru-RU" sz="1800" dirty="0" smtClean="0"/>
            </a:br>
            <a:r>
              <a:rPr lang="ru-RU" sz="1800" dirty="0" smtClean="0"/>
              <a:t>линейная аппроксимация данных;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sz="1800" dirty="0" smtClean="0"/>
              <a:t>Елисеева И.И., Курышева С.В. Эконометрика </a:t>
            </a:r>
            <a:br>
              <a:rPr lang="ru-RU" sz="1800" dirty="0" smtClean="0"/>
            </a:br>
            <a:r>
              <a:rPr lang="ru-RU" sz="1800" dirty="0" smtClean="0"/>
              <a:t>предлагают методы построения прогноза, в основе которых лежит логарифмическая аппроксимация данных;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sz="1800" dirty="0" smtClean="0"/>
              <a:t>Дмитриев М.Н. Алгоритм прогнозирования продаж</a:t>
            </a:r>
            <a:br>
              <a:rPr lang="ru-RU" sz="1800" dirty="0" smtClean="0"/>
            </a:br>
            <a:r>
              <a:rPr lang="ru-RU" sz="1800" dirty="0" smtClean="0"/>
              <a:t>предлагает методы прогнозирования, в основе которых лежит </a:t>
            </a:r>
            <a:br>
              <a:rPr lang="ru-RU" sz="1800" dirty="0" smtClean="0"/>
            </a:br>
            <a:r>
              <a:rPr lang="ru-RU" sz="1800" dirty="0" smtClean="0"/>
              <a:t>полиномиальная аппроксимация данных.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None/>
            </a:pPr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9550"/>
            <a:ext cx="8527500" cy="983726"/>
          </a:xfrm>
        </p:spPr>
        <p:txBody>
          <a:bodyPr>
            <a:noAutofit/>
          </a:bodyPr>
          <a:lstStyle/>
          <a:p>
            <a:pPr algn="ctr"/>
            <a:r>
              <a:rPr lang="ru" sz="2400" dirty="0" smtClean="0"/>
              <a:t>Исследованные в работе методы </a:t>
            </a:r>
            <a:br>
              <a:rPr lang="ru" sz="2400" dirty="0" smtClean="0"/>
            </a:br>
            <a:r>
              <a:rPr lang="ru" sz="2400" dirty="0" smtClean="0"/>
              <a:t>аппроксимации для трендового анализа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657350"/>
            <a:ext cx="3879300" cy="1828800"/>
          </a:xfrm>
        </p:spPr>
        <p:txBody>
          <a:bodyPr>
            <a:normAutofit lnSpcReduction="10000"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Полиномиальный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Логарифмический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Линейный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5750"/>
            <a:ext cx="8527500" cy="983726"/>
          </a:xfrm>
        </p:spPr>
        <p:txBody>
          <a:bodyPr>
            <a:noAutofit/>
          </a:bodyPr>
          <a:lstStyle/>
          <a:p>
            <a:pPr algn="ctr"/>
            <a:r>
              <a:rPr lang="ru" sz="2400" dirty="0" smtClean="0"/>
              <a:t>Выбор наиболее эффективного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" sz="2400" dirty="0" smtClean="0"/>
              <a:t>метода аппроксимации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657350"/>
            <a:ext cx="8520600" cy="1905000"/>
          </a:xfrm>
        </p:spPr>
        <p:txBody>
          <a:bodyPr>
            <a:normAutofit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>
                <a:solidFill>
                  <a:srgbClr val="CC4125"/>
                </a:solidFill>
              </a:rPr>
              <a:t>Полиномиальный </a:t>
            </a:r>
            <a:r>
              <a:rPr lang="en-US" sz="1800" dirty="0" smtClean="0">
                <a:solidFill>
                  <a:srgbClr val="CC4125"/>
                </a:solidFill>
              </a:rPr>
              <a:t>R2 = 0.7425</a:t>
            </a:r>
            <a:endParaRPr lang="ru-RU" sz="1800" dirty="0" smtClean="0">
              <a:solidFill>
                <a:srgbClr val="CC4125"/>
              </a:solidFill>
            </a:endParaRP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Логарифмический</a:t>
            </a:r>
            <a:r>
              <a:rPr lang="en-US" sz="1800" dirty="0" smtClean="0"/>
              <a:t> R2 = 0.0166</a:t>
            </a:r>
            <a:endParaRPr lang="ru-RU" sz="18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Линейный</a:t>
            </a:r>
            <a:r>
              <a:rPr lang="en-US" sz="1800" dirty="0" smtClean="0"/>
              <a:t> R2 = 0.0197</a:t>
            </a:r>
            <a:endParaRPr lang="ru-RU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5750"/>
            <a:ext cx="8527500" cy="76200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Сравнительная характеристика результатов</a:t>
            </a:r>
            <a:br>
              <a:rPr lang="ru-RU" sz="2400" dirty="0" smtClean="0"/>
            </a:br>
            <a:r>
              <a:rPr lang="ru-RU" sz="2400" dirty="0" smtClean="0"/>
              <a:t>линейной и полиномиальной аппроксимации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06556" y="3720465"/>
            <a:ext cx="4379844" cy="984885"/>
            <a:chOff x="4637690" y="1405100"/>
            <a:chExt cx="3962400" cy="984885"/>
          </a:xfrm>
        </p:grpSpPr>
        <p:pic>
          <p:nvPicPr>
            <p:cNvPr id="1027" name="Picture 3" descr="D:\Documents\University\Научная_работа\Диссертация\Презентация\Presentaion icon\fact_sal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4040" y="1540860"/>
              <a:ext cx="444500" cy="101600"/>
            </a:xfrm>
            <a:prstGeom prst="rect">
              <a:avLst/>
            </a:prstGeom>
            <a:noFill/>
          </p:spPr>
        </p:pic>
        <p:pic>
          <p:nvPicPr>
            <p:cNvPr id="1028" name="Picture 4" descr="D:\Documents\University\Научная_работа\Диссертация\Презентация\Presentaion icon\linear_tren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37690" y="1872429"/>
              <a:ext cx="457200" cy="25400"/>
            </a:xfrm>
            <a:prstGeom prst="rect">
              <a:avLst/>
            </a:prstGeom>
            <a:noFill/>
          </p:spPr>
        </p:pic>
        <p:pic>
          <p:nvPicPr>
            <p:cNvPr id="1029" name="Picture 5" descr="D:\Documents\University\Научная_работа\Диссертация\Презентация\Presentaion icon\polynomia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37690" y="2200232"/>
              <a:ext cx="457200" cy="254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291097" y="1405100"/>
              <a:ext cx="330899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Фактические продажи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6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Линейная линия тренда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6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Полиномиальная линия тренда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Picture 2" descr="C:\Users\Nikolay\Desktop\present_pol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7939" y="1200150"/>
            <a:ext cx="3192585" cy="2426556"/>
          </a:xfrm>
          <a:prstGeom prst="rect">
            <a:avLst/>
          </a:prstGeom>
          <a:noFill/>
        </p:spPr>
      </p:pic>
      <p:pic>
        <p:nvPicPr>
          <p:cNvPr id="4" name="Picture 3" descr="C:\Users\Nikolay\Desktop\present_linea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1200150"/>
            <a:ext cx="32766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528</Words>
  <PresentationFormat>On-screen Show (16:9)</PresentationFormat>
  <Paragraphs>137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Экспертная система прогнозирования продаж  и построение бизнес стратегии на рынке  электронной коммерции (ЭСИТ)</vt:lpstr>
      <vt:lpstr>Актуальность разработки</vt:lpstr>
      <vt:lpstr>Цель работы</vt:lpstr>
      <vt:lpstr>Задачи решаемые для достижения  поставленной цели</vt:lpstr>
      <vt:lpstr>Методы исследования</vt:lpstr>
      <vt:lpstr>Обзор известных решений в области  прогнозирования</vt:lpstr>
      <vt:lpstr>Исследованные в работе методы  аппроксимации для трендового анализа</vt:lpstr>
      <vt:lpstr>Выбор наиболее эффективного  метода аппроксимации</vt:lpstr>
      <vt:lpstr>Сравнительная характеристика результатов линейной и полиномиальной аппроксимации</vt:lpstr>
      <vt:lpstr>Сравнительная характеристика результатов  логарифмической и полиномиальной аппроксимации</vt:lpstr>
      <vt:lpstr>Математическая модель алгоритма  построения прогноза продаж</vt:lpstr>
      <vt:lpstr>Расчет прогнозного значения</vt:lpstr>
      <vt:lpstr>Задачи ЭСИТ</vt:lpstr>
      <vt:lpstr>Структура ЭСИТ </vt:lpstr>
      <vt:lpstr>Slide 15</vt:lpstr>
      <vt:lpstr>Фактор сезонности</vt:lpstr>
      <vt:lpstr>Расчет сезонной компоненты</vt:lpstr>
      <vt:lpstr>Расчет ошибки модели</vt:lpstr>
      <vt:lpstr>Сравнение результатов прогноза  и реальных продаж</vt:lpstr>
      <vt:lpstr>Процесс разработки системы</vt:lpstr>
      <vt:lpstr>Компоненты сервера</vt:lpstr>
      <vt:lpstr>Язык PHP для разработки серверной части </vt:lpstr>
      <vt:lpstr>Научная новизна</vt:lpstr>
      <vt:lpstr>Практическая значимость</vt:lpstr>
      <vt:lpstr>Заключение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Аналитическая система высокоточного прогнозирования продаж на рынке онлайн торговли</dc:title>
  <cp:lastModifiedBy>Nikolay</cp:lastModifiedBy>
  <cp:revision>181</cp:revision>
  <dcterms:modified xsi:type="dcterms:W3CDTF">2016-06-24T03:44:38Z</dcterms:modified>
</cp:coreProperties>
</file>