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6" r:id="rId3"/>
    <p:sldId id="258" r:id="rId4"/>
    <p:sldId id="266" r:id="rId5"/>
    <p:sldId id="277" r:id="rId6"/>
    <p:sldId id="274" r:id="rId7"/>
    <p:sldId id="275" r:id="rId8"/>
    <p:sldId id="271" r:id="rId9"/>
    <p:sldId id="272" r:id="rId10"/>
    <p:sldId id="27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600" y="742950"/>
            <a:ext cx="7232100" cy="320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dirty="0" smtClean="0"/>
              <a:t>Экспертная система прогнозирования продаж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" dirty="0" smtClean="0"/>
              <a:t>и </a:t>
            </a:r>
            <a:r>
              <a:rPr lang="ru" dirty="0" smtClean="0"/>
              <a:t>построение </a:t>
            </a:r>
            <a:r>
              <a:rPr lang="ru" dirty="0" smtClean="0"/>
              <a:t>бизнес</a:t>
            </a:r>
            <a:r>
              <a:rPr lang="en-US" dirty="0" smtClean="0"/>
              <a:t> </a:t>
            </a:r>
            <a:r>
              <a:rPr lang="ru" dirty="0" smtClean="0"/>
              <a:t>стратегии на </a:t>
            </a:r>
            <a:r>
              <a:rPr lang="ru" dirty="0" smtClean="0"/>
              <a:t>рынке электронной коммерции</a:t>
            </a:r>
            <a:endParaRPr lang="ru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2114550"/>
            <a:ext cx="85206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b="1" dirty="0" smtClean="0"/>
              <a:t>Основная </a:t>
            </a:r>
            <a:r>
              <a:rPr lang="ru" b="1" dirty="0" smtClean="0"/>
              <a:t>схема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58780" y="1123950"/>
            <a:ext cx="863600" cy="1603177"/>
            <a:chOff x="3581400" y="1581150"/>
            <a:chExt cx="863600" cy="1603177"/>
          </a:xfrm>
        </p:grpSpPr>
        <p:pic>
          <p:nvPicPr>
            <p:cNvPr id="1031" name="Picture 7" descr="C:\Users\Nikolay\Desktop\Presentaion icon\icon_serv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1400" y="1581150"/>
              <a:ext cx="863600" cy="1295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05050" y="28765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Сервер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6380" y="1286530"/>
            <a:ext cx="1219200" cy="1437620"/>
            <a:chOff x="5638800" y="1885950"/>
            <a:chExt cx="1219200" cy="1437620"/>
          </a:xfrm>
        </p:grpSpPr>
        <p:pic>
          <p:nvPicPr>
            <p:cNvPr id="1030" name="Picture 6" descr="C:\Users\Nikolay\Desktop\Presentaion icon\icon_db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885950"/>
              <a:ext cx="774700" cy="9144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638800" y="28003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Хранилище данных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1510" y="3115330"/>
            <a:ext cx="1219200" cy="1513820"/>
            <a:chOff x="1011620" y="3181350"/>
            <a:chExt cx="1219200" cy="1513820"/>
          </a:xfrm>
        </p:grpSpPr>
        <p:pic>
          <p:nvPicPr>
            <p:cNvPr id="1032" name="Picture 8" descr="C:\Users\Nikolay\Desktop\Presentaion icon\icon_us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181350"/>
              <a:ext cx="952500" cy="9779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11620" y="417195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Клиентские системы</a:t>
              </a:r>
            </a:p>
          </p:txBody>
        </p:sp>
      </p:grpSp>
      <p:pic>
        <p:nvPicPr>
          <p:cNvPr id="1035" name="Picture 11" descr="C:\Users\Nikolay\Desktop\Presentaion icon\icon_api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490" y="1680340"/>
            <a:ext cx="971550" cy="628650"/>
          </a:xfrm>
          <a:prstGeom prst="rect">
            <a:avLst/>
          </a:prstGeom>
          <a:noFill/>
        </p:spPr>
      </p:pic>
      <p:sp>
        <p:nvSpPr>
          <p:cNvPr id="23" name="Right Arrow 22"/>
          <p:cNvSpPr/>
          <p:nvPr/>
        </p:nvSpPr>
        <p:spPr>
          <a:xfrm flipH="1">
            <a:off x="2036380" y="1824198"/>
            <a:ext cx="838200" cy="2997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H="1">
            <a:off x="4779580" y="1809750"/>
            <a:ext cx="838200" cy="314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 flipH="1">
            <a:off x="753352" y="2607772"/>
            <a:ext cx="457200" cy="3220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238522" y="3357400"/>
            <a:ext cx="1295356" cy="1453645"/>
            <a:chOff x="3048000" y="3161924"/>
            <a:chExt cx="1676400" cy="1881251"/>
          </a:xfrm>
        </p:grpSpPr>
        <p:grpSp>
          <p:nvGrpSpPr>
            <p:cNvPr id="21" name="Group 20"/>
            <p:cNvGrpSpPr/>
            <p:nvPr/>
          </p:nvGrpSpPr>
          <p:grpSpPr>
            <a:xfrm>
              <a:off x="3048000" y="3161924"/>
              <a:ext cx="1676400" cy="1347106"/>
              <a:chOff x="1828800" y="3486150"/>
              <a:chExt cx="1706880" cy="1371600"/>
            </a:xfrm>
          </p:grpSpPr>
          <p:sp>
            <p:nvSpPr>
              <p:cNvPr id="19" name="Folded Corner 18"/>
              <p:cNvSpPr/>
              <p:nvPr/>
            </p:nvSpPr>
            <p:spPr>
              <a:xfrm>
                <a:off x="1828800" y="3638550"/>
                <a:ext cx="1706880" cy="1066800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7" name="Picture 13" descr="C:\Users\Nikolay\Downloads\1464549883_Technology_Mix_-_Final-15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981200" y="3486150"/>
                <a:ext cx="1371600" cy="13716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3231930" y="4366044"/>
              <a:ext cx="1295400" cy="67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Алгоритм расчета</a:t>
              </a:r>
            </a:p>
          </p:txBody>
        </p:sp>
      </p:grpSp>
      <p:sp>
        <p:nvSpPr>
          <p:cNvPr id="37" name="Up-Down Arrow 36"/>
          <p:cNvSpPr/>
          <p:nvPr/>
        </p:nvSpPr>
        <p:spPr>
          <a:xfrm>
            <a:off x="3733800" y="2758310"/>
            <a:ext cx="304800" cy="60960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Главные шаги алгоритма	</a:t>
            </a:r>
          </a:p>
        </p:txBody>
      </p:sp>
      <p:sp>
        <p:nvSpPr>
          <p:cNvPr id="74" name="Shape 74"/>
          <p:cNvSpPr/>
          <p:nvPr/>
        </p:nvSpPr>
        <p:spPr>
          <a:xfrm>
            <a:off x="3063825" y="1208775"/>
            <a:ext cx="3016200" cy="4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Определяем тренд</a:t>
            </a:r>
          </a:p>
        </p:txBody>
      </p:sp>
      <p:sp>
        <p:nvSpPr>
          <p:cNvPr id="75" name="Shape 75"/>
          <p:cNvSpPr/>
          <p:nvPr/>
        </p:nvSpPr>
        <p:spPr>
          <a:xfrm>
            <a:off x="3063974" y="20784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вычисление величины сезонной компоненты</a:t>
            </a:r>
          </a:p>
        </p:txBody>
      </p:sp>
      <p:sp>
        <p:nvSpPr>
          <p:cNvPr id="76" name="Shape 76"/>
          <p:cNvSpPr/>
          <p:nvPr/>
        </p:nvSpPr>
        <p:spPr>
          <a:xfrm>
            <a:off x="3063975" y="30898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Рассчитываем ошибки модели</a:t>
            </a:r>
          </a:p>
        </p:txBody>
      </p:sp>
      <p:sp>
        <p:nvSpPr>
          <p:cNvPr id="77" name="Shape 77"/>
          <p:cNvSpPr/>
          <p:nvPr/>
        </p:nvSpPr>
        <p:spPr>
          <a:xfrm>
            <a:off x="3063975" y="41012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 dirty="0">
                <a:solidFill>
                  <a:srgbClr val="3E4447"/>
                </a:solidFill>
                <a:highlight>
                  <a:srgbClr val="FFFFFF"/>
                </a:highlight>
              </a:rPr>
              <a:t>На основе модели строим окончательный прогноз объёма продаж</a:t>
            </a:r>
          </a:p>
        </p:txBody>
      </p:sp>
      <p:sp>
        <p:nvSpPr>
          <p:cNvPr id="78" name="Shape 78"/>
          <p:cNvSpPr/>
          <p:nvPr/>
        </p:nvSpPr>
        <p:spPr>
          <a:xfrm rot="5400000">
            <a:off x="4425525" y="2791721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4425525" y="3803133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4425525" y="1780316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Сравнительные результаты расчета разными методами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5629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9300" lvl="0" indent="-381000" rtl="0">
              <a:lnSpc>
                <a:spcPct val="142857"/>
              </a:lnSpc>
              <a:spcBef>
                <a:spcPts val="800"/>
              </a:spcBef>
              <a:spcAft>
                <a:spcPts val="1100"/>
              </a:spcAft>
              <a:buClr>
                <a:srgbClr val="CC4125"/>
              </a:buClr>
              <a:buSzPct val="100000"/>
            </a:pPr>
            <a:r>
              <a:rPr lang="ru" sz="2400" dirty="0">
                <a:solidFill>
                  <a:srgbClr val="CC4125"/>
                </a:solidFill>
                <a:highlight>
                  <a:srgbClr val="FFFFFF"/>
                </a:highlight>
              </a:rPr>
              <a:t>полиномиальный R2 = 0.7425;</a:t>
            </a:r>
          </a:p>
          <a:p>
            <a:pPr marL="749300" lvl="0" indent="-381000" rtl="0">
              <a:lnSpc>
                <a:spcPct val="142857"/>
              </a:lnSpc>
              <a:spcBef>
                <a:spcPts val="8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логарифмический R2 = 0,0166;</a:t>
            </a:r>
          </a:p>
          <a:p>
            <a:pPr marL="749300" lvl="0" indent="-381000" rtl="0">
              <a:lnSpc>
                <a:spcPct val="142857"/>
              </a:lnSpc>
              <a:spcBef>
                <a:spcPts val="16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степенной R2 = 0,0197;</a:t>
            </a:r>
          </a:p>
          <a:p>
            <a:pPr marL="749300" lvl="0" indent="-381000" rtl="0">
              <a:lnSpc>
                <a:spcPct val="142857"/>
              </a:lnSpc>
              <a:spcBef>
                <a:spcPts val="16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экспоненциальный R2 = 8Е-05</a:t>
            </a:r>
            <a:r>
              <a:rPr lang="ru" sz="2400" dirty="0" smtClean="0">
                <a:solidFill>
                  <a:srgbClr val="3E4447"/>
                </a:solidFill>
                <a:highlight>
                  <a:srgbClr val="FFFFFF"/>
                </a:highlight>
              </a:rPr>
              <a:t>.</a:t>
            </a:r>
            <a:endParaRPr lang="ru" sz="2400" dirty="0">
              <a:solidFill>
                <a:srgbClr val="3E44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Полиномиальное представление тренда</a:t>
            </a:r>
            <a:endParaRPr lang="en-US" b="1" dirty="0"/>
          </a:p>
        </p:txBody>
      </p:sp>
      <p:pic>
        <p:nvPicPr>
          <p:cNvPr id="4" name="Picture 3" descr="C:\Users\Nikolay\Desktop\pol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807" y="1165990"/>
            <a:ext cx="4976593" cy="338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 практике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40386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057400"/>
                <a:gridCol w="19812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817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407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225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340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296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120973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18.01.16 - 24.01.2016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428750"/>
            <a:ext cx="297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F = T + S ± E </a:t>
            </a:r>
            <a:r>
              <a:rPr lang="ru-RU" dirty="0" smtClean="0"/>
              <a:t>– прогнозируемое </a:t>
            </a:r>
            <a:r>
              <a:rPr lang="ru-RU" dirty="0" smtClean="0"/>
              <a:t>		       значение</a:t>
            </a:r>
            <a:r>
              <a:rPr lang="ru-RU" dirty="0" smtClean="0"/>
              <a:t>; </a:t>
            </a:r>
          </a:p>
          <a:p>
            <a:endParaRPr lang="ru-RU" b="1" i="1" dirty="0" smtClean="0"/>
          </a:p>
          <a:p>
            <a:r>
              <a:rPr lang="ru-RU" b="1" i="1" dirty="0" smtClean="0"/>
              <a:t>Т = 724,92 </a:t>
            </a:r>
            <a:r>
              <a:rPr lang="ru-RU" dirty="0" smtClean="0"/>
              <a:t>– тренд; </a:t>
            </a:r>
          </a:p>
          <a:p>
            <a:endParaRPr lang="ru-RU" b="1" i="1" dirty="0" smtClean="0"/>
          </a:p>
          <a:p>
            <a:r>
              <a:rPr lang="ru-RU" b="1" i="1" dirty="0" smtClean="0"/>
              <a:t>S = 62,44 </a:t>
            </a:r>
            <a:r>
              <a:rPr lang="ru-RU" dirty="0" smtClean="0"/>
              <a:t>– сезонная компонента; </a:t>
            </a:r>
          </a:p>
          <a:p>
            <a:endParaRPr lang="ru-RU" b="1" i="1" dirty="0" smtClean="0"/>
          </a:p>
          <a:p>
            <a:r>
              <a:rPr lang="ru-RU" b="1" i="1" dirty="0" smtClean="0"/>
              <a:t>Е = 0.8</a:t>
            </a:r>
            <a:r>
              <a:rPr lang="ru-RU" dirty="0" smtClean="0"/>
              <a:t> – ошибка модели;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сравнении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57912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895600"/>
                <a:gridCol w="28956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69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104775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428751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Прогноз – </a:t>
            </a:r>
            <a:r>
              <a:rPr lang="ru-RU" b="1" dirty="0" smtClean="0">
                <a:solidFill>
                  <a:srgbClr val="C00000"/>
                </a:solidFill>
              </a:rPr>
              <a:t>470.4</a:t>
            </a:r>
            <a:r>
              <a:rPr lang="ru-RU" b="1" dirty="0" smtClean="0"/>
              <a:t> (руб.)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Продажа - 468 (руб.)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Разработанные модули API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ru" dirty="0"/>
              <a:t>Модуль для покупателей</a:t>
            </a:r>
            <a:br>
              <a:rPr lang="ru" dirty="0"/>
            </a:br>
            <a:endParaRPr lang="ru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 dirty="0"/>
              <a:t>Модуль для продовца</a:t>
            </a:r>
            <a:br>
              <a:rPr lang="ru" dirty="0"/>
            </a:br>
            <a:endParaRPr lang="ru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ru" dirty="0"/>
              <a:t>Получение статистики </a:t>
            </a:r>
            <a:br>
              <a:rPr lang="ru" dirty="0"/>
            </a:br>
            <a:r>
              <a:rPr lang="ru" dirty="0"/>
              <a:t>и результатов анализа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Применение разработанных API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SDK - для мобильных и компьютерных платформ</a:t>
            </a:r>
            <a:br>
              <a:rPr lang="ru"/>
            </a:br>
            <a:endParaRPr lang="ru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Rest API - для предоставление данных в формате JSON / XML</a:t>
            </a:r>
            <a:br>
              <a:rPr lang="ru"/>
            </a:br>
            <a:endParaRPr lang="ru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ru"/>
              <a:t>Для написание встраиваемых модулей для CMS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spec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232</TotalTime>
  <Words>155</Words>
  <PresentationFormat>On-screen Show (16:9)</PresentationFormat>
  <Paragraphs>71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Экспертная система прогнозирования продаж  и построение бизнес стратегии на рынке электронной коммерции</vt:lpstr>
      <vt:lpstr>Основная схема</vt:lpstr>
      <vt:lpstr>Главные шаги алгоритма </vt:lpstr>
      <vt:lpstr>Сравнительные результаты расчета разными методами</vt:lpstr>
      <vt:lpstr>Полиномиальное представление тренда</vt:lpstr>
      <vt:lpstr>На практике</vt:lpstr>
      <vt:lpstr>В сравнении</vt:lpstr>
      <vt:lpstr>Разработанные модули API</vt:lpstr>
      <vt:lpstr>Применение разработанных API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23</cp:revision>
  <dcterms:modified xsi:type="dcterms:W3CDTF">2016-05-29T15:32:43Z</dcterms:modified>
</cp:coreProperties>
</file>