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3" r:id="rId1"/>
    <p:sldMasterId id="2147483676" r:id="rId2"/>
  </p:sldMasterIdLst>
  <p:notesMasterIdLst>
    <p:notesMasterId r:id="rId80"/>
  </p:notesMasterIdLst>
  <p:sldIdLst>
    <p:sldId id="333" r:id="rId3"/>
    <p:sldId id="256" r:id="rId4"/>
    <p:sldId id="257" r:id="rId5"/>
    <p:sldId id="337" r:id="rId6"/>
    <p:sldId id="339" r:id="rId7"/>
    <p:sldId id="340" r:id="rId8"/>
    <p:sldId id="342" r:id="rId9"/>
    <p:sldId id="344" r:id="rId10"/>
    <p:sldId id="345" r:id="rId11"/>
    <p:sldId id="347" r:id="rId12"/>
    <p:sldId id="334" r:id="rId13"/>
    <p:sldId id="270" r:id="rId14"/>
    <p:sldId id="324" r:id="rId15"/>
    <p:sldId id="25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3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4" r:id="rId38"/>
    <p:sldId id="292" r:id="rId39"/>
    <p:sldId id="295" r:id="rId40"/>
    <p:sldId id="297" r:id="rId41"/>
    <p:sldId id="296" r:id="rId42"/>
    <p:sldId id="298" r:id="rId43"/>
    <p:sldId id="299" r:id="rId44"/>
    <p:sldId id="300" r:id="rId45"/>
    <p:sldId id="313" r:id="rId46"/>
    <p:sldId id="314" r:id="rId47"/>
    <p:sldId id="315" r:id="rId48"/>
    <p:sldId id="316" r:id="rId49"/>
    <p:sldId id="317" r:id="rId50"/>
    <p:sldId id="318" r:id="rId51"/>
    <p:sldId id="320" r:id="rId52"/>
    <p:sldId id="321" r:id="rId53"/>
    <p:sldId id="322" r:id="rId54"/>
    <p:sldId id="323" r:id="rId55"/>
    <p:sldId id="325" r:id="rId56"/>
    <p:sldId id="326" r:id="rId57"/>
    <p:sldId id="335" r:id="rId58"/>
    <p:sldId id="268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27" r:id="rId72"/>
    <p:sldId id="328" r:id="rId73"/>
    <p:sldId id="329" r:id="rId74"/>
    <p:sldId id="330" r:id="rId75"/>
    <p:sldId id="331" r:id="rId76"/>
    <p:sldId id="332" r:id="rId77"/>
    <p:sldId id="336" r:id="rId78"/>
    <p:sldId id="263" r:id="rId7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943" autoAdjust="0"/>
  </p:normalViewPr>
  <p:slideViewPr>
    <p:cSldViewPr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fr-F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fr-F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fr-FR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95870649-8F89-41E7-BA7D-57E8FAA00AA3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type-annotations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cp.org/en/press/news/2007award_winners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type-annotations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cp.org/en/press/news/2007award_winners/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ambda.ninjackaton.ninja-squad.com/quizz/lambda.html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ppon.fr/2014/03/19/java-8-gestion-du-temps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akery.ch/fr/library/javafx-tutorial/part1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6/docs/technotes/guides/jar/jar.html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6/docs/api/java/util/ServiceLoader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DF6F6-4416-4884-A64E-8CFCA1C91A3A}" type="slidenum">
              <a:rPr lang="en-US" altLang="fr-FR"/>
              <a:pPr/>
              <a:t>2</a:t>
            </a:fld>
            <a:endParaRPr lang="en-US" altLang="fr-FR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baseline="0" smtClean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8 a apporté des améliorations significatives au langage.  Vous découvrirez les expressions lambda et exploiterez les possibilités de la programmation   fonctionnelle. Vous découvrirez de nouvelles API.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9, sorti en septembre 2017, apporte des changements significatifs au développement et déploiement d'applications Java avec les modules, qui permettent d'améliorer les performances et la sécurité.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10, sorti en mars 2018, démarre un nouveau cycle de sortie des versions de Java. Il simplifie également la déclaration des variables par la déduction automatique de type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smtClean="0">
                <a:latin typeface="Arial" panose="020B0604020202020204" pitchFamily="34" charset="0"/>
              </a:rPr>
              <a:t>Java 11, sorti en septembre 2018, est une LTS (Long Term Support) et bouleverse les habitudes par l'aspect commercial lié aux licences Oracle.</a:t>
            </a:r>
          </a:p>
          <a:p>
            <a:endParaRPr lang="fr-FR" sz="1200" b="0" i="0" u="none" strike="noStrike" baseline="0" smtClean="0">
              <a:latin typeface="Arial" panose="020B0604020202020204" pitchFamily="34" charset="0"/>
            </a:endParaRPr>
          </a:p>
          <a:p>
            <a:endParaRPr lang="fr-FR" sz="1200" b="0" i="0" u="none" strike="noStrike" baseline="0" smtClean="0">
              <a:latin typeface="Arial" panose="020B0604020202020204" pitchFamily="34" charset="0"/>
            </a:endParaRPr>
          </a:p>
          <a:p>
            <a:r>
              <a:rPr lang="fr-FR" sz="1200" b="0" i="0" u="none" strike="noStrike" baseline="0" smtClean="0">
                <a:latin typeface="Arial" panose="020B0604020202020204" pitchFamily="34" charset="0"/>
              </a:rPr>
              <a:t>Plus concrètement, cette formation sur les nouveautés Java 8 (et plus) vous apportera les connaissances et</a:t>
            </a:r>
          </a:p>
          <a:p>
            <a:r>
              <a:rPr lang="fr-FR" sz="1200" b="0" i="0" u="none" strike="noStrike" baseline="0" smtClean="0">
                <a:latin typeface="Arial" panose="020B0604020202020204" pitchFamily="34" charset="0"/>
              </a:rPr>
              <a:t>compétences nécessaires pour :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S'intéresser aux principes de la programmation fonctionnelle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Maîtriser les expressions lambda et les références de méthodes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Mettre en oeuvre les Streams pour manipuler des flux de données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Utiliser les méthodes par défaut des interfaces</a:t>
            </a:r>
          </a:p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smtClean="0">
                <a:latin typeface="Arial" panose="020B0604020202020204" pitchFamily="34" charset="0"/>
              </a:rPr>
              <a:t>Comprendre la nouvelle API Date&amp;Time (JSR 310)</a:t>
            </a:r>
            <a:endParaRPr lang="en-US" alt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Java et antérieur -&gt;</a:t>
            </a:r>
            <a:r>
              <a:rPr lang="fr-FR" baseline="0" dirty="0" smtClean="0"/>
              <a:t> Pas d’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 de méthodes  dans les interfaces</a:t>
            </a:r>
          </a:p>
          <a:p>
            <a:pPr marL="0" indent="0">
              <a:buNone/>
            </a:pPr>
            <a:r>
              <a:rPr lang="fr-FR" baseline="0" dirty="0" smtClean="0"/>
              <a:t>-(1) a : </a:t>
            </a:r>
            <a:r>
              <a:rPr lang="fr-FR" sz="1200" dirty="0" smtClean="0"/>
              <a:t> -  Factoriser le code commun (m1() en l’occurrence) dans une classe abstraite et laisser les autres la surcharger</a:t>
            </a:r>
          </a:p>
          <a:p>
            <a:pPr marL="0" indent="0">
              <a:buNone/>
            </a:pPr>
            <a:r>
              <a:rPr lang="fr-FR" sz="1200" dirty="0" smtClean="0"/>
              <a:t>            -  Extraire le code commun dans une classe utilitaire, sous forme de méthode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15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2236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</a:t>
            </a:r>
            <a:r>
              <a:rPr lang="fr-FR" smtClean="0"/>
              <a:t>choix délibéré des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16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4161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17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6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18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28869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19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17774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20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61860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21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86040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10114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 smtClean="0"/>
              <a:t>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interfaces définies avec des types génériques sont :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  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Consumer : opération qui accepte un unique argument (type T) et ne retourne pas de résultat. -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accept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(T);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Function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&lt;T,R&gt; : opération qui accepte un argument (type T) et retourne un résultat (type R). - 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apply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(T);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  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Supplier : opération qui ne prend pas d’argument et qui retourne un résultat (type T). - 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get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Notons l’interface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Predicate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qui est une spécialisation 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Function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visant à tester une valeur et retourner un booléen.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67591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7427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380EE-70C4-4078-B6C3-51EB3513212D}" type="slidenum">
              <a:rPr lang="en-US" altLang="fr-FR"/>
              <a:pPr/>
              <a:t>3</a:t>
            </a:fld>
            <a:endParaRPr lang="en-US" altLang="fr-FR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baseline="0" dirty="0" smtClean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Java 8 a apporté des améliorations significatives au langage.  Vous découvrirez les expressions lambda et exploiterez les possibilités de la programmation   fonctionnelle. Vous découvrirez de nouvelles API.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Java 9, sorti en septembre 2017, apporte des changements significatifs au développement et déploiement d'applications Java avec les modules, qui permettent d'améliorer les performances et la sécurité.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Java 10, sorti en mars 2018, démarre un nouveau cycle de sortie des versions de Java. Il simplifie également la déclaration des variables par la déduction automatique de type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Java 11, sorti en septembre 2018, est une LTS (Long </a:t>
            </a:r>
            <a:r>
              <a:rPr lang="fr-FR" sz="1200" b="0" i="0" u="none" strike="noStrike" baseline="0" dirty="0" err="1" smtClean="0">
                <a:latin typeface="Arial" panose="020B0604020202020204" pitchFamily="34" charset="0"/>
              </a:rPr>
              <a:t>Term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 Support) et bouleverse les habitudes par l'aspect commercial lié aux licences Oracle.</a:t>
            </a:r>
          </a:p>
          <a:p>
            <a:endParaRPr lang="fr-FR" sz="1200" b="0" i="0" u="none" strike="noStrike" baseline="0" dirty="0" smtClean="0">
              <a:latin typeface="Arial" panose="020B0604020202020204" pitchFamily="34" charset="0"/>
            </a:endParaRPr>
          </a:p>
          <a:p>
            <a:endParaRPr lang="fr-FR" sz="1200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Plus concrètement, cette formation sur les nouveautés Java 8 (et plus) vous apportera les connaissances et</a:t>
            </a:r>
          </a:p>
          <a:p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compétences nécessaires pour 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S'intéresser aux principes de la programmation fonctionnelle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Maîtriser les expressions lambda et les références de méthodes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Mettre en </a:t>
            </a:r>
            <a:r>
              <a:rPr lang="fr-FR" sz="1200" b="0" i="0" u="none" strike="noStrike" baseline="0" dirty="0" err="1" smtClean="0">
                <a:latin typeface="Arial" panose="020B0604020202020204" pitchFamily="34" charset="0"/>
              </a:rPr>
              <a:t>oeuvre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 les </a:t>
            </a:r>
            <a:r>
              <a:rPr lang="fr-FR" sz="1200" b="0" i="0" u="none" strike="noStrike" baseline="0" dirty="0" err="1" smtClean="0">
                <a:latin typeface="Arial" panose="020B0604020202020204" pitchFamily="34" charset="0"/>
              </a:rPr>
              <a:t>Streams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 pour manipuler des flux de données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Utiliser les méthodes par défaut des interfaces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· 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Comprendre la nouvelle API </a:t>
            </a:r>
            <a:r>
              <a:rPr lang="fr-FR" sz="1200" b="0" i="0" u="none" strike="noStrike" baseline="0" dirty="0" err="1" smtClean="0">
                <a:latin typeface="Arial" panose="020B0604020202020204" pitchFamily="34" charset="0"/>
              </a:rPr>
              <a:t>Date&amp;Time</a:t>
            </a:r>
            <a:r>
              <a:rPr lang="fr-FR" sz="1200" b="0" i="0" u="none" strike="noStrike" baseline="0" dirty="0" smtClean="0">
                <a:latin typeface="Arial" panose="020B0604020202020204" pitchFamily="34" charset="0"/>
              </a:rPr>
              <a:t> (JSR 310)</a:t>
            </a:r>
            <a:endParaRPr lang="en-US" alt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02446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pourquoi ne pas y avoir pensé plus tôt? Bah un choix délibéré des développeurs du langage,</a:t>
            </a:r>
            <a:r>
              <a:rPr lang="fr-FR" baseline="0" dirty="0" smtClean="0"/>
              <a:t> notamment pour éviter les effets de diamant observé dans d’autres langages</a:t>
            </a:r>
          </a:p>
          <a:p>
            <a:r>
              <a:rPr lang="fr-FR" baseline="0" dirty="0" smtClean="0"/>
              <a:t>-&gt;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classes filles sont alors libérées de l'obligation de fournir elles-mêmes une implémentation à cette méthode - en cas d'absence d'implémentation spécifique, c'est celle par défaut qui est utilisée.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73492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Ce n'est qu'en 2014, avec Java 8, que les expressions lambda qui permettent la mise en </a:t>
            </a:r>
            <a:r>
              <a:rPr lang="fr-FR" sz="1200" dirty="0" err="1" smtClean="0"/>
              <a:t>oeuvre</a:t>
            </a:r>
            <a:r>
              <a:rPr lang="fr-FR" sz="1200" dirty="0" smtClean="0"/>
              <a:t> d'une forme de </a:t>
            </a:r>
            <a:r>
              <a:rPr lang="fr-FR" sz="1200" dirty="0" err="1" smtClean="0"/>
              <a:t>closures</a:t>
            </a:r>
            <a:r>
              <a:rPr lang="fr-FR" sz="1200" dirty="0" smtClean="0"/>
              <a:t> sont intégrées dans le langage Java. Avant Java 8, la seule solution était d'utiliser une classe anonyme interne.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05964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Ce n'est qu'en 2014, avec Java 8, que les expressions lambda qui permettent la mise en </a:t>
            </a:r>
            <a:r>
              <a:rPr lang="fr-FR" sz="1200" dirty="0" err="1" smtClean="0"/>
              <a:t>oeuvre</a:t>
            </a:r>
            <a:r>
              <a:rPr lang="fr-FR" sz="1200" dirty="0" smtClean="0"/>
              <a:t> d'une forme de </a:t>
            </a:r>
            <a:r>
              <a:rPr lang="fr-FR" sz="1200" dirty="0" err="1" smtClean="0"/>
              <a:t>closures</a:t>
            </a:r>
            <a:r>
              <a:rPr lang="fr-FR" sz="1200" dirty="0" smtClean="0"/>
              <a:t> sont intégrées dans le langage Java. Avant Java 8, la seule solution était d'utiliser une classe anonyme interne.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47874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Lambda expression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conceptuellement une fonction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29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0299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Lambda expression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conceptuellement une fonction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30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34504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 seul argument =) possible d’omettre les parenthèses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31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64018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 seul argument =) possible d’omettre les parenthèses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89377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 seul argument =) possible d’omettre les parenthèses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43867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Les références de méthodes sont encore plus succinctes que les </a:t>
            </a:r>
            <a:r>
              <a:rPr lang="fr-FR" sz="1200" b="0" i="1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lamdda</a:t>
            </a:r>
            <a:endParaRPr lang="fr-FR" sz="1200" b="0" i="1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• Des outils comme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SpotBugs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et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SonarLint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dans Eclipse proposent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systématiquement les remplacements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• Lors du remplacement de la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lambda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par la référence, attention aux références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de méthodes avec variables liées (#2) : variable «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» définie avant la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définition de la 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lambda expression Versus 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méthode «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Instant.now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»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appelée dans la définition de la référence de méthode (cf. un exemple dans la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diapositive qui suit)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2037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 23 mai 1995, John Gage, Sun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Microsytems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et Marc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Andreessen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Netscape, montaient sur scène et annonçaient à l'audience du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SunWorld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que la technologie Java était réelle, officielle et qu'elle serait incorporée au navigateur Netscape.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0689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Avant Java 5, seul l'outil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Javadoc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utilisait des métadonnées en standard pour générer une documentation automatique du code source. (notamment @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deprécated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 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Annotations de type sont probablement l'une des fonctionnalités faisant le plus débat, mais aussi qui intéresse le moins de monde et ceci alors que la 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JSR 308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a reçu le prix de la 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JSR la plus innovante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enMai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 2007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13010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6B19D-36B0-4AEE-B65B-5293668F8AD0}" type="slidenum">
              <a:rPr lang="en-US" altLang="fr-FR"/>
              <a:pPr/>
              <a:t>36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46469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Avant Java 5, seul l'outil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Javadoc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utilisait des métadonnées en standard pour générer une documentation automatique du code source. (notamment @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deprécated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 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Les Annotations de type sont probablement l'une des fonctionnalités faisant le plus débat, mais aussi qui intéresse le moins de monde et ceci alors que la 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JSR 308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a reçu le prix de la 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JSR la plus innovante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enMai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 2007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6413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partir d’un </a:t>
            </a:r>
            <a:r>
              <a:rPr lang="fr-FR" dirty="0" err="1" smtClean="0"/>
              <a:t>interval</a:t>
            </a:r>
            <a:r>
              <a:rPr lang="fr-FR" dirty="0" smtClean="0"/>
              <a:t> </a:t>
            </a:r>
          </a:p>
          <a:p>
            <a:r>
              <a:rPr lang="fr-FR" dirty="0" smtClean="0"/>
              <a:t>      ● </a:t>
            </a:r>
            <a:r>
              <a:rPr lang="fr-FR" dirty="0" err="1" smtClean="0"/>
              <a:t>IntStream.range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end) </a:t>
            </a:r>
          </a:p>
          <a:p>
            <a:r>
              <a:rPr lang="fr-FR" dirty="0" smtClean="0"/>
              <a:t>– A partir d’un tableau</a:t>
            </a:r>
          </a:p>
          <a:p>
            <a:r>
              <a:rPr lang="fr-FR" dirty="0" smtClean="0"/>
              <a:t>     ● </a:t>
            </a:r>
            <a:r>
              <a:rPr lang="fr-FR" dirty="0" err="1" smtClean="0"/>
              <a:t>Arrays.stream</a:t>
            </a:r>
            <a:r>
              <a:rPr lang="fr-FR" dirty="0" smtClean="0"/>
              <a:t>(E[] </a:t>
            </a:r>
            <a:r>
              <a:rPr lang="fr-FR" dirty="0" err="1" smtClean="0"/>
              <a:t>array</a:t>
            </a:r>
            <a:r>
              <a:rPr lang="fr-FR" dirty="0" smtClean="0"/>
              <a:t>) </a:t>
            </a:r>
          </a:p>
          <a:p>
            <a:r>
              <a:rPr lang="fr-FR" dirty="0" smtClean="0"/>
              <a:t>– A d’une liste chainée </a:t>
            </a:r>
          </a:p>
          <a:p>
            <a:r>
              <a:rPr lang="fr-FR" dirty="0" smtClean="0"/>
              <a:t>    ● </a:t>
            </a:r>
            <a:r>
              <a:rPr lang="fr-FR" dirty="0" err="1" smtClean="0"/>
              <a:t>Stream.iterate</a:t>
            </a:r>
            <a:r>
              <a:rPr lang="fr-FR" dirty="0" smtClean="0"/>
              <a:t>(</a:t>
            </a:r>
            <a:r>
              <a:rPr lang="fr-FR" dirty="0" err="1" smtClean="0"/>
              <a:t>head</a:t>
            </a:r>
            <a:r>
              <a:rPr lang="fr-FR" dirty="0" smtClean="0"/>
              <a:t>, e -&gt; e != </a:t>
            </a:r>
            <a:r>
              <a:rPr lang="fr-FR" dirty="0" err="1" smtClean="0"/>
              <a:t>null</a:t>
            </a:r>
            <a:r>
              <a:rPr lang="fr-FR" dirty="0" smtClean="0"/>
              <a:t>, e -&gt; </a:t>
            </a:r>
            <a:r>
              <a:rPr lang="fr-FR" dirty="0" err="1" smtClean="0"/>
              <a:t>e.next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92504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39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87914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40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036264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</a:t>
            </a:r>
          </a:p>
          <a:p>
            <a:r>
              <a:rPr lang="fr-FR" baseline="0" dirty="0" smtClean="0"/>
              <a:t>      </a:t>
            </a:r>
            <a:r>
              <a:rPr lang="fr-FR" dirty="0" smtClean="0"/>
              <a:t> </a:t>
            </a:r>
            <a:r>
              <a:rPr lang="fr-FR" dirty="0" err="1" smtClean="0"/>
              <a:t>IntStream</a:t>
            </a:r>
            <a:r>
              <a:rPr lang="fr-FR" dirty="0" smtClean="0"/>
              <a:t> .</a:t>
            </a:r>
            <a:r>
              <a:rPr lang="fr-FR" dirty="0" err="1" smtClean="0"/>
              <a:t>iterate</a:t>
            </a:r>
            <a:r>
              <a:rPr lang="fr-FR" dirty="0" smtClean="0"/>
              <a:t>(1, n -&gt; 2 * n + 1) // </a:t>
            </a:r>
            <a:r>
              <a:rPr lang="fr-FR" dirty="0" err="1" smtClean="0"/>
              <a:t>stream</a:t>
            </a:r>
            <a:r>
              <a:rPr lang="fr-FR" dirty="0" smtClean="0"/>
              <a:t> infinie ! </a:t>
            </a:r>
          </a:p>
          <a:p>
            <a:r>
              <a:rPr lang="fr-FR" dirty="0" smtClean="0"/>
              <a:t>	.</a:t>
            </a:r>
            <a:r>
              <a:rPr lang="fr-FR" dirty="0" err="1" smtClean="0"/>
              <a:t>takeWhile</a:t>
            </a:r>
            <a:r>
              <a:rPr lang="fr-FR" dirty="0" smtClean="0"/>
              <a:t>(v -&gt; v &lt; 100) </a:t>
            </a:r>
          </a:p>
          <a:p>
            <a:r>
              <a:rPr lang="fr-FR" dirty="0" smtClean="0"/>
              <a:t>	.</a:t>
            </a:r>
            <a:r>
              <a:rPr lang="fr-FR" dirty="0" err="1" smtClean="0"/>
              <a:t>forEach</a:t>
            </a:r>
            <a:r>
              <a:rPr lang="fr-FR" dirty="0" smtClean="0"/>
              <a:t>(</a:t>
            </a:r>
            <a:r>
              <a:rPr lang="fr-FR" dirty="0" err="1" smtClean="0"/>
              <a:t>System.out</a:t>
            </a:r>
            <a:r>
              <a:rPr lang="fr-FR" dirty="0" smtClean="0"/>
              <a:t>::</a:t>
            </a:r>
            <a:r>
              <a:rPr lang="fr-FR" dirty="0" err="1" smtClean="0"/>
              <a:t>println</a:t>
            </a:r>
            <a:r>
              <a:rPr lang="fr-FR" dirty="0" smtClean="0"/>
              <a:t>);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18418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69533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240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 le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resultat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d’un calcul peut ne pas exister, au lieu d’utiliser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null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on utilise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qui oblige l’utilisateur 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gerer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le cas ou il n’y a pas de valeur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Exemples: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Trouver la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premiere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valeur d’un Stream&lt;E&gt;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Stream.findFirst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Calculer le maximum d’un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intStream.max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9447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Annotations (permettant notamment la génération du code)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97663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 le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resultat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d’un calcul peut ne pas exister, au lieu d’utiliser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null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on utilise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qui oblige l’utilisateur 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gerer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le cas ou il n’y a pas de valeur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Exemples: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Trouver la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premiere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valeur d’un Stream&lt;E&gt;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Stream.findFirst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Calculer le maximum d’un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intStream.max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9424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Si le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resultat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d’un calcul peut ne pas exister, au lieu d’utiliser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null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on utilise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qui oblige l’utilisateur 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gerer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le cas ou il n’y a pas de valeur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Exemples: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Trouver la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premiere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valeur d’un Stream&lt;E&gt;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Stream.findFirst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&lt;E&gt;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● Calculer le maximum d’un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intStream.max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() renvoie un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OptionalInt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00317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r>
              <a:rPr lang="fr-FR" baseline="0" dirty="0" smtClean="0"/>
              <a:t> de connaissance: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http://lambda.ninjackaton.ninja-squad.com/quizz/lambda.html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49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646829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²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52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807678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Sans </a:t>
            </a:r>
            <a:r>
              <a:rPr lang="fr-FR" dirty="0" err="1" smtClean="0"/>
              <a:t>TimeZone</a:t>
            </a:r>
            <a:r>
              <a:rPr lang="fr-FR" dirty="0" smtClean="0"/>
              <a:t> les choses sont plus simples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53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658329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hlinkClick r:id="rId3"/>
              </a:rPr>
              <a:t>https://blog.ippon.fr/2014/03/19/java-8-gestion-du-temps/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55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429221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TP : </a:t>
            </a:r>
            <a:r>
              <a:rPr lang="fr-FR" dirty="0" smtClean="0">
                <a:hlinkClick r:id="rId3"/>
              </a:rPr>
              <a:t>https://code.makery.ch/fr/library/javafx-tutorial/part1/</a:t>
            </a:r>
            <a:endParaRPr lang="fr-FR" dirty="0" smtClean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Depuis, Silverlight est mort et Flex a été donné à la fondation Apache en 2011.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 son côté, Oracle continue de faire évoluer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JavaFX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en lui donnant de nouvelles fonctionnalités et en le déployant sur iOS et Android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56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526749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Depuis toujours : (Classes, </a:t>
            </a:r>
            <a:r>
              <a:rPr lang="fr-FR" dirty="0" err="1" smtClean="0">
                <a:sym typeface="Wingdings" panose="05000000000000000000" pitchFamily="2" charset="2"/>
              </a:rPr>
              <a:t>enum</a:t>
            </a:r>
            <a:r>
              <a:rPr lang="fr-FR" dirty="0" smtClean="0">
                <a:sym typeface="Wingdings" panose="05000000000000000000" pitchFamily="2" charset="2"/>
              </a:rPr>
              <a:t>, interfaces, … ) -&gt; package -&gt; jar [ ]  </a:t>
            </a:r>
            <a:r>
              <a:rPr lang="fr-FR" dirty="0" err="1" smtClean="0">
                <a:sym typeface="Wingdings" panose="05000000000000000000" pitchFamily="2" charset="2"/>
              </a:rPr>
              <a:t>classpath</a:t>
            </a:r>
            <a:endParaRPr lang="fr-FR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Jar = zip + </a:t>
            </a:r>
            <a:r>
              <a:rPr lang="fr-FR" dirty="0" err="1" smtClean="0">
                <a:sym typeface="Wingdings" panose="05000000000000000000" pitchFamily="2" charset="2"/>
              </a:rPr>
              <a:t>metadata</a:t>
            </a:r>
            <a:endParaRPr lang="fr-FR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fr-FR" sz="1200" dirty="0" err="1" smtClean="0"/>
              <a:t>Transitivité</a:t>
            </a:r>
            <a:r>
              <a:rPr lang="en-US" altLang="fr-FR" sz="1200" dirty="0" smtClean="0"/>
              <a:t> : jar</a:t>
            </a:r>
            <a:r>
              <a:rPr lang="en-US" altLang="fr-FR" sz="1200" baseline="0" dirty="0" smtClean="0"/>
              <a:t> A depend de B pour </a:t>
            </a:r>
            <a:r>
              <a:rPr lang="en-US" altLang="fr-FR" sz="1200" baseline="0" dirty="0" err="1" smtClean="0"/>
              <a:t>fonctionner</a:t>
            </a:r>
            <a:r>
              <a:rPr lang="en-US" altLang="fr-FR" sz="1200" baseline="0" dirty="0" smtClean="0"/>
              <a:t>.  B </a:t>
            </a:r>
            <a:r>
              <a:rPr lang="en-US" altLang="fr-FR" sz="1200" baseline="0" dirty="0" err="1" smtClean="0"/>
              <a:t>peut</a:t>
            </a:r>
            <a:r>
              <a:rPr lang="en-US" altLang="fr-FR" sz="1200" baseline="0" dirty="0" smtClean="0"/>
              <a:t> </a:t>
            </a:r>
            <a:r>
              <a:rPr lang="en-US" altLang="fr-FR" sz="1200" baseline="0" dirty="0" err="1" smtClean="0"/>
              <a:t>être</a:t>
            </a:r>
            <a:r>
              <a:rPr lang="en-US" altLang="fr-FR" sz="1200" baseline="0" dirty="0" smtClean="0"/>
              <a:t> absent du </a:t>
            </a:r>
            <a:r>
              <a:rPr lang="en-US" altLang="fr-FR" sz="1200" baseline="0" dirty="0" err="1" smtClean="0"/>
              <a:t>classpath</a:t>
            </a:r>
            <a:r>
              <a:rPr lang="en-US" altLang="fr-FR" sz="1200" baseline="0" dirty="0" smtClean="0"/>
              <a:t> et A continue </a:t>
            </a:r>
            <a:r>
              <a:rPr lang="en-US" altLang="fr-FR" sz="1200" baseline="0" dirty="0" err="1" smtClean="0"/>
              <a:t>cependant</a:t>
            </a:r>
            <a:r>
              <a:rPr lang="en-US" altLang="fr-FR" sz="1200" baseline="0" dirty="0" smtClean="0"/>
              <a:t> de </a:t>
            </a:r>
            <a:r>
              <a:rPr lang="en-US" altLang="fr-FR" sz="1200" baseline="0" dirty="0" err="1" smtClean="0"/>
              <a:t>fonctionner</a:t>
            </a:r>
            <a:r>
              <a:rPr lang="en-US" altLang="fr-FR" sz="1200" baseline="0" dirty="0" smtClean="0"/>
              <a:t> ( </a:t>
            </a:r>
            <a:r>
              <a:rPr lang="en-US" altLang="fr-FR" sz="1200" baseline="0" dirty="0" err="1" smtClean="0"/>
              <a:t>étant</a:t>
            </a:r>
            <a:r>
              <a:rPr lang="en-US" altLang="fr-FR" sz="1200" baseline="0" dirty="0" smtClean="0"/>
              <a:t> un </a:t>
            </a:r>
            <a:r>
              <a:rPr lang="en-US" altLang="fr-FR" sz="1200" baseline="0" dirty="0" err="1" smtClean="0"/>
              <a:t>binaire</a:t>
            </a:r>
            <a:r>
              <a:rPr lang="en-US" altLang="fr-FR" sz="1200" baseline="0" dirty="0" smtClean="0"/>
              <a:t>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58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836497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Depuis toujours : (Classes, </a:t>
            </a:r>
            <a:r>
              <a:rPr lang="fr-FR" dirty="0" err="1" smtClean="0">
                <a:sym typeface="Wingdings" panose="05000000000000000000" pitchFamily="2" charset="2"/>
              </a:rPr>
              <a:t>enum</a:t>
            </a:r>
            <a:r>
              <a:rPr lang="fr-FR" dirty="0" smtClean="0">
                <a:sym typeface="Wingdings" panose="05000000000000000000" pitchFamily="2" charset="2"/>
              </a:rPr>
              <a:t>, interfaces, … ) -&gt; package -&gt; jar [ ]  </a:t>
            </a:r>
            <a:r>
              <a:rPr lang="fr-FR" dirty="0" err="1" smtClean="0">
                <a:sym typeface="Wingdings" panose="05000000000000000000" pitchFamily="2" charset="2"/>
              </a:rPr>
              <a:t>classpath</a:t>
            </a:r>
            <a:endParaRPr lang="fr-FR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Jar = zip + </a:t>
            </a:r>
            <a:r>
              <a:rPr lang="fr-FR" dirty="0" err="1" smtClean="0">
                <a:sym typeface="Wingdings" panose="05000000000000000000" pitchFamily="2" charset="2"/>
              </a:rPr>
              <a:t>metadata</a:t>
            </a:r>
            <a:endParaRPr lang="fr-FR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fr-FR" sz="1200" dirty="0" err="1" smtClean="0"/>
              <a:t>Transitivité</a:t>
            </a:r>
            <a:r>
              <a:rPr lang="en-US" altLang="fr-FR" sz="1200" dirty="0" smtClean="0"/>
              <a:t> : jar</a:t>
            </a:r>
            <a:r>
              <a:rPr lang="en-US" altLang="fr-FR" sz="1200" baseline="0" dirty="0" smtClean="0"/>
              <a:t> A depend de B pour </a:t>
            </a:r>
            <a:r>
              <a:rPr lang="en-US" altLang="fr-FR" sz="1200" baseline="0" dirty="0" err="1" smtClean="0"/>
              <a:t>fonctionner</a:t>
            </a:r>
            <a:r>
              <a:rPr lang="en-US" altLang="fr-FR" sz="1200" baseline="0" dirty="0" smtClean="0"/>
              <a:t>.  B </a:t>
            </a:r>
            <a:r>
              <a:rPr lang="en-US" altLang="fr-FR" sz="1200" baseline="0" dirty="0" err="1" smtClean="0"/>
              <a:t>peut</a:t>
            </a:r>
            <a:r>
              <a:rPr lang="en-US" altLang="fr-FR" sz="1200" baseline="0" dirty="0" smtClean="0"/>
              <a:t> </a:t>
            </a:r>
            <a:r>
              <a:rPr lang="en-US" altLang="fr-FR" sz="1200" baseline="0" dirty="0" err="1" smtClean="0"/>
              <a:t>être</a:t>
            </a:r>
            <a:r>
              <a:rPr lang="en-US" altLang="fr-FR" sz="1200" baseline="0" dirty="0" smtClean="0"/>
              <a:t> absent du </a:t>
            </a:r>
            <a:r>
              <a:rPr lang="en-US" altLang="fr-FR" sz="1200" baseline="0" dirty="0" err="1" smtClean="0"/>
              <a:t>classpath</a:t>
            </a:r>
            <a:r>
              <a:rPr lang="en-US" altLang="fr-FR" sz="1200" baseline="0" dirty="0" smtClean="0"/>
              <a:t> et A continue </a:t>
            </a:r>
            <a:r>
              <a:rPr lang="en-US" altLang="fr-FR" sz="1200" baseline="0" dirty="0" err="1" smtClean="0"/>
              <a:t>cependant</a:t>
            </a:r>
            <a:r>
              <a:rPr lang="en-US" altLang="fr-FR" sz="1200" baseline="0" dirty="0" smtClean="0"/>
              <a:t> de </a:t>
            </a:r>
            <a:r>
              <a:rPr lang="en-US" altLang="fr-FR" sz="1200" baseline="0" dirty="0" err="1" smtClean="0"/>
              <a:t>fonctionner</a:t>
            </a:r>
            <a:r>
              <a:rPr lang="en-US" altLang="fr-FR" sz="1200" baseline="0" dirty="0" smtClean="0"/>
              <a:t> ( </a:t>
            </a:r>
            <a:r>
              <a:rPr lang="en-US" altLang="fr-FR" sz="1200" baseline="0" dirty="0" err="1" smtClean="0"/>
              <a:t>étant</a:t>
            </a:r>
            <a:r>
              <a:rPr lang="en-US" altLang="fr-FR" sz="1200" baseline="0" dirty="0" smtClean="0"/>
              <a:t> un </a:t>
            </a:r>
            <a:r>
              <a:rPr lang="en-US" altLang="fr-FR" sz="1200" baseline="0" dirty="0" err="1" smtClean="0"/>
              <a:t>binaire</a:t>
            </a:r>
            <a:r>
              <a:rPr lang="en-US" altLang="fr-FR" sz="1200" baseline="0" dirty="0" smtClean="0"/>
              <a:t>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59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500098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Vu comme ça,</a:t>
            </a:r>
            <a:r>
              <a:rPr lang="fr-FR" baseline="0" dirty="0" smtClean="0"/>
              <a:t> un module est un jar ( au sens collection de packages). Sauf que les jars ne fournissent pas des mécanismes pour décrire </a:t>
            </a:r>
            <a:r>
              <a:rPr lang="fr-FR" baseline="0" dirty="0" err="1" smtClean="0"/>
              <a:t>l’access</a:t>
            </a:r>
            <a:r>
              <a:rPr lang="fr-FR" baseline="0" dirty="0" smtClean="0"/>
              <a:t> et la structure des packages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fr-FR" baseline="0" dirty="0" smtClean="0"/>
              <a:t>Dans un jar public = public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fr-FR" baseline="0" dirty="0" smtClean="0"/>
              <a:t>Un jar ne définit pas de dépendances 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60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8197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String dans les blocs</a:t>
            </a:r>
            <a:r>
              <a:rPr lang="fr-FR" baseline="0" dirty="0" smtClean="0"/>
              <a:t> switch </a:t>
            </a:r>
          </a:p>
          <a:p>
            <a:r>
              <a:rPr lang="fr-FR" baseline="0" dirty="0" smtClean="0"/>
              <a:t>Gestion automatique des ressources dans les blocs </a:t>
            </a:r>
            <a:r>
              <a:rPr lang="fr-FR" baseline="0" dirty="0" err="1" smtClean="0"/>
              <a:t>try</a:t>
            </a:r>
            <a:endParaRPr lang="fr-FR" baseline="0" dirty="0" smtClean="0"/>
          </a:p>
          <a:p>
            <a:r>
              <a:rPr lang="fr-FR" baseline="0" dirty="0" smtClean="0"/>
              <a:t>166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76469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Comment le module-info.java</a:t>
            </a:r>
            <a:r>
              <a:rPr lang="fr-FR" baseline="0" dirty="0" smtClean="0"/>
              <a:t> est introduit dans le projet?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61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70545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À gauche</a:t>
            </a:r>
            <a:r>
              <a:rPr lang="fr-FR" baseline="0" dirty="0" smtClean="0"/>
              <a:t> structure classique du package</a:t>
            </a:r>
            <a:endParaRPr lang="fr-FR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Nouveau dossier </a:t>
            </a:r>
            <a:r>
              <a:rPr lang="fr-FR" dirty="0" err="1" smtClean="0"/>
              <a:t>com.example.model</a:t>
            </a:r>
            <a:r>
              <a:rPr lang="fr-FR" baseline="0" dirty="0" smtClean="0"/>
              <a:t> = nom du module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772233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Comment le module-info.java</a:t>
            </a:r>
            <a:r>
              <a:rPr lang="fr-FR" baseline="0" dirty="0" smtClean="0"/>
              <a:t> est introduit dans le projet?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88813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err="1" smtClean="0"/>
              <a:t>Basiquement</a:t>
            </a:r>
            <a:r>
              <a:rPr lang="fr-FR" dirty="0" smtClean="0"/>
              <a:t>,</a:t>
            </a:r>
            <a:r>
              <a:rPr lang="fr-FR" baseline="0" dirty="0" smtClean="0"/>
              <a:t> on expose un module qui peut être utilisé par un autre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69296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On peut tout aussi </a:t>
            </a:r>
            <a:r>
              <a:rPr lang="fr-FR" dirty="0" err="1" smtClean="0"/>
              <a:t>controler</a:t>
            </a:r>
            <a:r>
              <a:rPr lang="fr-FR" baseline="0" dirty="0" smtClean="0"/>
              <a:t> la portée de l’exposition d’un module en le déclarant explicitement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082534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On peut tout aussi </a:t>
            </a:r>
            <a:r>
              <a:rPr lang="fr-FR" dirty="0" err="1" smtClean="0"/>
              <a:t>controler</a:t>
            </a:r>
            <a:r>
              <a:rPr lang="fr-FR" baseline="0" dirty="0" smtClean="0"/>
              <a:t> la portée de l’exposition d’un module en le déclarant explicitement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225308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Le </a:t>
            </a:r>
            <a:r>
              <a:rPr lang="fr-FR" dirty="0" err="1" smtClean="0"/>
              <a:t>Jdk</a:t>
            </a:r>
            <a:r>
              <a:rPr lang="fr-FR" dirty="0" smtClean="0"/>
              <a:t> (très</a:t>
            </a:r>
            <a:r>
              <a:rPr lang="fr-FR" baseline="0" dirty="0" smtClean="0"/>
              <a:t> logiquement) a lui aussi été totalement </a:t>
            </a:r>
            <a:r>
              <a:rPr lang="fr-FR" baseline="0" dirty="0" err="1" smtClean="0"/>
              <a:t>modularisé</a:t>
            </a:r>
            <a:r>
              <a:rPr lang="fr-FR" baseline="0" dirty="0" smtClean="0"/>
              <a:t> pour être compatible avec la notion de modules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aseline="0" dirty="0" smtClean="0"/>
              <a:t>Lire la </a:t>
            </a:r>
            <a:r>
              <a:rPr lang="fr-FR" baseline="0" dirty="0" err="1" smtClean="0"/>
              <a:t>javadoc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547993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Le </a:t>
            </a:r>
            <a:r>
              <a:rPr lang="fr-FR" dirty="0" err="1" smtClean="0"/>
              <a:t>Jdk</a:t>
            </a:r>
            <a:r>
              <a:rPr lang="fr-FR" dirty="0" smtClean="0"/>
              <a:t> (très</a:t>
            </a:r>
            <a:r>
              <a:rPr lang="fr-FR" baseline="0" dirty="0" smtClean="0"/>
              <a:t> logiquement) a lui aussi été totalement </a:t>
            </a:r>
            <a:r>
              <a:rPr lang="fr-FR" baseline="0" dirty="0" err="1" smtClean="0"/>
              <a:t>modularisé</a:t>
            </a:r>
            <a:r>
              <a:rPr lang="fr-FR" baseline="0" dirty="0" smtClean="0"/>
              <a:t> pour être compatible avec la notion de modules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aseline="0" dirty="0" smtClean="0"/>
              <a:t>Lire la </a:t>
            </a:r>
            <a:r>
              <a:rPr lang="fr-FR" baseline="0" dirty="0" err="1" smtClean="0"/>
              <a:t>javadoc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68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53684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Le </a:t>
            </a:r>
            <a:r>
              <a:rPr lang="fr-FR" dirty="0" err="1" smtClean="0"/>
              <a:t>Jdk</a:t>
            </a:r>
            <a:r>
              <a:rPr lang="fr-FR" dirty="0" smtClean="0"/>
              <a:t> (très</a:t>
            </a:r>
            <a:r>
              <a:rPr lang="fr-FR" baseline="0" dirty="0" smtClean="0"/>
              <a:t> logiquement) a lui aussi été totalement </a:t>
            </a:r>
            <a:r>
              <a:rPr lang="fr-FR" baseline="0" dirty="0" err="1" smtClean="0"/>
              <a:t>modularisé</a:t>
            </a:r>
            <a:r>
              <a:rPr lang="fr-FR" baseline="0" dirty="0" smtClean="0"/>
              <a:t> pour être compatible avec la notion de modules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baseline="0" dirty="0" smtClean="0"/>
              <a:t>Lire la </a:t>
            </a:r>
            <a:r>
              <a:rPr lang="fr-FR" baseline="0" dirty="0" err="1" smtClean="0"/>
              <a:t>javadoc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69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23141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>
                <a:hlinkClick r:id="rId3"/>
              </a:rPr>
              <a:t>https://docs.oracle.com/javase/6/docs/technotes/guides/jar/jar.html</a:t>
            </a:r>
            <a:r>
              <a:rPr lang="fr-FR" dirty="0" smtClean="0"/>
              <a:t> : spécification jar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>
                <a:hlinkClick r:id="rId4"/>
              </a:rPr>
              <a:t>https://docs.oracle.com/javase/6/docs/api/java/util/ServiceLoader.html</a:t>
            </a:r>
            <a:r>
              <a:rPr lang="fr-FR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dirty="0" smtClean="0"/>
              <a:t>Nécessaire</a:t>
            </a:r>
            <a:r>
              <a:rPr lang="fr-FR" baseline="0" dirty="0" smtClean="0"/>
              <a:t> pour réduire le couplage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70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9557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JSR 335 et projet lambda</a:t>
            </a:r>
          </a:p>
          <a:p>
            <a:r>
              <a:rPr lang="fr-FR" dirty="0" smtClean="0"/>
              <a:t>Introduit la</a:t>
            </a:r>
            <a:r>
              <a:rPr lang="fr-FR" baseline="0" dirty="0" smtClean="0"/>
              <a:t> programmation fonctionnelle</a:t>
            </a:r>
          </a:p>
          <a:p>
            <a:r>
              <a:rPr lang="fr-FR" baseline="0" dirty="0" smtClean="0"/>
              <a:t>Date &amp; Time </a:t>
            </a:r>
            <a:r>
              <a:rPr lang="fr-FR" baseline="0" dirty="0" smtClean="0">
                <a:sym typeface="Wingdings" panose="05000000000000000000" pitchFamily="2" charset="2"/>
              </a:rPr>
              <a:t> JSR 310 Basé sur </a:t>
            </a:r>
            <a:r>
              <a:rPr lang="fr-FR" baseline="0" dirty="0" err="1" smtClean="0">
                <a:sym typeface="Wingdings" panose="05000000000000000000" pitchFamily="2" charset="2"/>
              </a:rPr>
              <a:t>Joda</a:t>
            </a:r>
            <a:r>
              <a:rPr lang="fr-FR" baseline="0" dirty="0" smtClean="0">
                <a:sym typeface="Wingdings" panose="05000000000000000000" pitchFamily="2" charset="2"/>
              </a:rPr>
              <a:t> Time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8316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nouvelle version java tous les 6 mois </a:t>
            </a:r>
          </a:p>
          <a:p>
            <a:r>
              <a:rPr lang="fr-FR" dirty="0" smtClean="0"/>
              <a:t>Les autres changements concernent essentiellement la plateforme</a:t>
            </a:r>
            <a:r>
              <a:rPr lang="fr-FR" baseline="0" dirty="0" smtClean="0"/>
              <a:t> en elle-même et ses performances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49-8F89-41E7-BA7D-57E8FAA00AA3}" type="slidenum">
              <a:rPr lang="en-US" altLang="fr-FR" smtClean="0"/>
              <a:pPr/>
              <a:t>10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8045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DF6F6-4416-4884-A64E-8CFCA1C91A3A}" type="slidenum">
              <a:rPr lang="en-US" altLang="fr-FR"/>
              <a:pPr/>
              <a:t>11</a:t>
            </a:fld>
            <a:endParaRPr lang="en-US" altLang="fr-FR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37006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6B19D-36B0-4AEE-B65B-5293668F8AD0}" type="slidenum">
              <a:rPr lang="en-US" altLang="fr-FR"/>
              <a:pPr/>
              <a:t>14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/>
              <a:t>Lesson descriptions should be brief.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altLang="en-US" noProof="0" smtClean="0"/>
              <a:t>Modifiez le style du titre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fr-FR" altLang="en-US" noProof="0" smtClean="0"/>
              <a:t>Modifier le style des sous-titres du masque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A260D8-9893-4A87-BE72-DE0667AB72E9}" type="slidenum">
              <a:rPr lang="en-US" altLang="en-US"/>
              <a:pPr/>
              <a:t>‹N°›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41E3E-33C4-4B37-9639-60906E4B2FD9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1C95E-EC5B-496F-8A17-F717CBB2F831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72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BBCE405-68A2-46A0-B526-8F86209004AB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77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1833F3C-C350-4B77-A985-CD6BF4510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2770" y="1819126"/>
            <a:ext cx="5138459" cy="32197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18B942-1D25-475D-B564-E47A8A92F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2920" y="5319405"/>
            <a:ext cx="3763596" cy="13359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457CC-C887-494F-A223-97DA62721208}"/>
              </a:ext>
            </a:extLst>
          </p:cNvPr>
          <p:cNvSpPr/>
          <p:nvPr userDrawn="1"/>
        </p:nvSpPr>
        <p:spPr>
          <a:xfrm>
            <a:off x="861211" y="1458152"/>
            <a:ext cx="7421577" cy="367032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135F55-9B28-4110-89AC-CFE2963E67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2" y="345012"/>
            <a:ext cx="2209098" cy="9753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0C3987-331D-4AFD-A6F6-A28E3FA7E5C7}"/>
              </a:ext>
            </a:extLst>
          </p:cNvPr>
          <p:cNvCxnSpPr/>
          <p:nvPr userDrawn="1"/>
        </p:nvCxnSpPr>
        <p:spPr>
          <a:xfrm>
            <a:off x="1776186" y="3747207"/>
            <a:ext cx="5591627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0EFAEC08-2D81-4ECB-A297-447775409A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4136" y="3945108"/>
            <a:ext cx="1955727" cy="163073"/>
          </a:xfrm>
        </p:spPr>
        <p:txBody>
          <a:bodyPr>
            <a:normAutofit/>
          </a:bodyPr>
          <a:lstStyle>
            <a:lvl1pPr marL="0" indent="0" algn="ctr">
              <a:buNone/>
              <a:defRPr sz="706">
                <a:solidFill>
                  <a:schemeClr val="bg2">
                    <a:lumMod val="50000"/>
                  </a:schemeClr>
                </a:solidFill>
                <a:latin typeface="Signika" panose="02010003020600000004" pitchFamily="2" charset="0"/>
              </a:defRPr>
            </a:lvl1pPr>
          </a:lstStyle>
          <a:p>
            <a:pPr lvl="0"/>
            <a:r>
              <a:rPr lang="fr-FR" dirty="0"/>
              <a:t>CODE STAGE – Rév n°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087EF5-B3A7-4730-93B4-DA8B143EE9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7846" y="2233187"/>
            <a:ext cx="4468310" cy="1361909"/>
          </a:xfrm>
        </p:spPr>
        <p:txBody>
          <a:bodyPr>
            <a:normAutofit/>
          </a:bodyPr>
          <a:lstStyle>
            <a:lvl1pPr marL="0" marR="0" indent="0" algn="l" defTabSz="48485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22"/>
            </a:lvl1pPr>
          </a:lstStyle>
          <a:p>
            <a:pPr lvl="0"/>
            <a:r>
              <a:rPr lang="fr-FR" dirty="0"/>
              <a:t>Titre du cours</a:t>
            </a:r>
          </a:p>
        </p:txBody>
      </p:sp>
    </p:spTree>
    <p:extLst>
      <p:ext uri="{BB962C8B-B14F-4D97-AF65-F5344CB8AC3E}">
        <p14:creationId xmlns:p14="http://schemas.microsoft.com/office/powerpoint/2010/main" val="146485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672074A7-7E3C-4254-A3AD-3612137D2D70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06" y="733230"/>
            <a:ext cx="1602984" cy="7074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63CD44-5C9A-45D8-B201-F34773A35D73}"/>
              </a:ext>
            </a:extLst>
          </p:cNvPr>
          <p:cNvSpPr/>
          <p:nvPr userDrawn="1"/>
        </p:nvSpPr>
        <p:spPr>
          <a:xfrm>
            <a:off x="1278851" y="1825241"/>
            <a:ext cx="6586291" cy="64761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8652" tIns="29326" rIns="58652" bIns="29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Zone de texte 452">
            <a:extLst>
              <a:ext uri="{FF2B5EF4-FFF2-40B4-BE49-F238E27FC236}">
                <a16:creationId xmlns:a16="http://schemas.microsoft.com/office/drawing/2014/main" id="{4566EAC9-79E9-46C6-B55B-4871350D6B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93529" y="1828500"/>
            <a:ext cx="6156934" cy="64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8652" tIns="29326" rIns="58652" bIns="29326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02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Ce support de cours est extrait de l’ouvrage </a:t>
            </a:r>
            <a:r>
              <a:rPr lang="fr-FR" sz="1026" dirty="0" err="1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DevUp</a:t>
            </a:r>
            <a:r>
              <a:rPr lang="fr-FR" sz="102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83" b="1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fr-FR" sz="1283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r>
              <a:rPr lang="fr-FR" sz="1283" b="1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Hacking éthique</a:t>
            </a:r>
            <a:r>
              <a:rPr lang="fr-FR" sz="1283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r>
              <a:rPr lang="fr-FR" sz="1283" b="1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Signika" panose="02010003020600000004" pitchFamily="2" charset="0"/>
              </a:rPr>
              <a:t>»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02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dans lequel sont abord</a:t>
            </a:r>
            <a:r>
              <a:rPr lang="fr-FR" sz="102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Signika" panose="02010003020600000004" pitchFamily="2" charset="0"/>
              </a:rPr>
              <a:t>é</a:t>
            </a:r>
            <a:r>
              <a:rPr lang="fr-FR" sz="102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 les chapitres suivants</a:t>
            </a:r>
            <a:r>
              <a:rPr lang="fr-FR" sz="1026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r>
              <a:rPr lang="fr-FR" sz="102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4B8DDD9-1AB9-4B29-9941-07BD434DABE0}"/>
              </a:ext>
            </a:extLst>
          </p:cNvPr>
          <p:cNvCxnSpPr/>
          <p:nvPr userDrawn="1"/>
        </p:nvCxnSpPr>
        <p:spPr>
          <a:xfrm>
            <a:off x="1278851" y="2579517"/>
            <a:ext cx="658629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F68D22-0BBD-43EE-BB52-EC2D07463549}"/>
              </a:ext>
            </a:extLst>
          </p:cNvPr>
          <p:cNvCxnSpPr/>
          <p:nvPr userDrawn="1"/>
        </p:nvCxnSpPr>
        <p:spPr>
          <a:xfrm>
            <a:off x="1278851" y="4636815"/>
            <a:ext cx="658629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 de texte 2">
            <a:extLst>
              <a:ext uri="{FF2B5EF4-FFF2-40B4-BE49-F238E27FC236}">
                <a16:creationId xmlns:a16="http://schemas.microsoft.com/office/drawing/2014/main" id="{980F0482-6D81-4410-9E6B-58A7349A60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78851" y="2584349"/>
            <a:ext cx="4577677" cy="20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8652" tIns="29326" rIns="58652" bIns="29326" anchor="t" anchorCtr="0">
            <a:spAutoFit/>
          </a:bodyPr>
          <a:lstStyle/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État de l’art du hacking éthique</a:t>
            </a:r>
          </a:p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Prise d’emprunte et reconnaissance</a:t>
            </a:r>
          </a:p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Scan réseau</a:t>
            </a:r>
          </a:p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Énumération</a:t>
            </a:r>
          </a:p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Hacking système</a:t>
            </a:r>
          </a:p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Typologie des malwares</a:t>
            </a:r>
          </a:p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 err="1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Sniffing</a:t>
            </a:r>
            <a:endParaRPr lang="fr-FR" sz="706" kern="1200" dirty="0">
              <a:solidFill>
                <a:schemeClr val="tx1"/>
              </a:solidFill>
              <a:effectLst/>
              <a:latin typeface="Signika" panose="0201000302060000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Histoire du hacking</a:t>
            </a:r>
          </a:p>
          <a:p>
            <a:pPr marL="219936" lvl="0" indent="-219936" algn="l" defTabSz="293248" rtl="0" eaLnBrk="1" latinLnBrk="0" hangingPunct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kern="1200" dirty="0">
                <a:solidFill>
                  <a:schemeClr val="tx1"/>
                </a:solidFill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Social engineering</a:t>
            </a:r>
          </a:p>
        </p:txBody>
      </p:sp>
      <p:sp>
        <p:nvSpPr>
          <p:cNvPr id="20" name="Zone de texte 2">
            <a:extLst>
              <a:ext uri="{FF2B5EF4-FFF2-40B4-BE49-F238E27FC236}">
                <a16:creationId xmlns:a16="http://schemas.microsoft.com/office/drawing/2014/main" id="{52C992BC-689E-4A90-B555-593C441378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1996" y="2579517"/>
            <a:ext cx="3664513" cy="17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8652" tIns="29326" rIns="58652" bIns="29326" anchor="t" anchorCtr="0">
            <a:spAutoFit/>
          </a:bodyPr>
          <a:lstStyle/>
          <a:p>
            <a:pPr marL="219936" lvl="0" indent="-219936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Denial-of-Service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9936" lvl="0" indent="-219936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Vol de session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9936" lvl="0" indent="-219936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Hacking serveur Web (TOP 10 OSWAP)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9936" lvl="0" indent="-219936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Hacking client Web (TOP 10 OSWAP)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9936" lvl="0" indent="-219936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Hacking Wi-Fi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9936" lvl="0" indent="-219936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Hacking mobile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9936" lvl="0" indent="-219936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Cryptographie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9936" lvl="0" indent="-219936">
              <a:lnSpc>
                <a:spcPct val="200000"/>
              </a:lnSpc>
              <a:spcAft>
                <a:spcPts val="513"/>
              </a:spcAft>
              <a:buFont typeface="Wingdings" panose="05000000000000000000" pitchFamily="2" charset="2"/>
              <a:buChar char=""/>
            </a:pP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Buffer </a:t>
            </a:r>
            <a:r>
              <a:rPr lang="fr-FR" sz="706" dirty="0" err="1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overflows</a:t>
            </a:r>
            <a:r>
              <a:rPr lang="fr-FR" sz="706" dirty="0">
                <a:effectLst/>
                <a:latin typeface="Signika" panose="020100030206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et format Strings</a:t>
            </a:r>
            <a:endParaRPr lang="fr-FR" sz="706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0214481-48CF-46D9-B7B8-35885CAE6F24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55" y="4953517"/>
            <a:ext cx="4232892" cy="1472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355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F72AB-E91C-4A7B-AAB3-4BA3BBC0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5025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 de chapitre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A250CA-C43B-4C7D-BC78-0A28A84D4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887662"/>
            <a:ext cx="9144000" cy="197033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F2D8808-B5E2-402F-9E01-024D825C2890}"/>
              </a:ext>
            </a:extLst>
          </p:cNvPr>
          <p:cNvCxnSpPr/>
          <p:nvPr userDrawn="1"/>
        </p:nvCxnSpPr>
        <p:spPr>
          <a:xfrm>
            <a:off x="1526393" y="2626587"/>
            <a:ext cx="60912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F58D8FAA-6D64-4DD7-93F4-BAA71940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46" y="2002611"/>
            <a:ext cx="6278107" cy="347443"/>
          </a:xfrm>
        </p:spPr>
        <p:txBody>
          <a:bodyPr anchor="t">
            <a:normAutofit/>
          </a:bodyPr>
          <a:lstStyle>
            <a:lvl1pPr algn="r">
              <a:defRPr sz="1604" b="1" cap="all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655332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 de chap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A250CA-C43B-4C7D-BC78-0A28A84D4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364885"/>
            <a:ext cx="9144000" cy="197033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F2D8808-B5E2-402F-9E01-024D825C2890}"/>
              </a:ext>
            </a:extLst>
          </p:cNvPr>
          <p:cNvCxnSpPr/>
          <p:nvPr userDrawn="1"/>
        </p:nvCxnSpPr>
        <p:spPr>
          <a:xfrm>
            <a:off x="1526392" y="2473582"/>
            <a:ext cx="60912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F58D8FAA-6D64-4DD7-93F4-BAA71940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46" y="2002611"/>
            <a:ext cx="6278107" cy="347443"/>
          </a:xfrm>
        </p:spPr>
        <p:txBody>
          <a:bodyPr anchor="t">
            <a:normAutofit/>
          </a:bodyPr>
          <a:lstStyle>
            <a:lvl1pPr algn="r">
              <a:defRPr sz="1604" b="1" cap="all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DEF1957-8AA0-40D8-B865-E6EFDC4A1956}"/>
              </a:ext>
            </a:extLst>
          </p:cNvPr>
          <p:cNvSpPr txBox="1">
            <a:spLocks/>
          </p:cNvSpPr>
          <p:nvPr userDrawn="1"/>
        </p:nvSpPr>
        <p:spPr>
          <a:xfrm>
            <a:off x="1432945" y="2607152"/>
            <a:ext cx="6278107" cy="347443"/>
          </a:xfrm>
          <a:prstGeom prst="rect">
            <a:avLst/>
          </a:prstGeom>
        </p:spPr>
        <p:txBody>
          <a:bodyPr vert="horz" lIns="58652" tIns="29326" rIns="58652" bIns="29326" rtlCol="0" anchor="t">
            <a:normAutofit/>
          </a:bodyPr>
          <a:lstStyle>
            <a:lvl1pPr algn="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500" b="1" kern="1200" cap="all">
                <a:solidFill>
                  <a:schemeClr val="bg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fr-FR" sz="1539" i="1"/>
              <a:t>Cliquez et modifiez le titre</a:t>
            </a:r>
            <a:endParaRPr lang="fr-FR" sz="1539" i="1" dirty="0"/>
          </a:p>
        </p:txBody>
      </p:sp>
    </p:spTree>
    <p:extLst>
      <p:ext uri="{BB962C8B-B14F-4D97-AF65-F5344CB8AC3E}">
        <p14:creationId xmlns:p14="http://schemas.microsoft.com/office/powerpoint/2010/main" val="287074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04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n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E9D12-92E5-4E6A-9B86-929D7423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0F8F6-521F-401D-BE5A-585AD0E33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723" y="799799"/>
            <a:ext cx="4018981" cy="5524409"/>
          </a:xfrm>
        </p:spPr>
        <p:txBody>
          <a:bodyPr/>
          <a:lstStyle>
            <a:lvl1pPr>
              <a:defRPr sz="1796"/>
            </a:lvl1pPr>
            <a:lvl2pPr>
              <a:defRPr sz="1539"/>
            </a:lvl2pPr>
            <a:lvl3pPr>
              <a:defRPr sz="1283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07E785-CF52-4C63-8BBE-6C4C7AEE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7102" y="799799"/>
            <a:ext cx="4018981" cy="5524409"/>
          </a:xfrm>
        </p:spPr>
        <p:txBody>
          <a:bodyPr/>
          <a:lstStyle>
            <a:lvl1pPr>
              <a:defRPr sz="1796"/>
            </a:lvl1pPr>
            <a:lvl2pPr>
              <a:defRPr sz="1539"/>
            </a:lvl2pPr>
            <a:lvl3pPr>
              <a:defRPr sz="1283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46488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DBEFF-C30E-47C8-9F3E-E2EC5D40BECC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54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10701-4169-495D-8E60-B044920E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D714A-6223-4154-81A7-94E18596F6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2981" y="897617"/>
            <a:ext cx="8430407" cy="5333088"/>
          </a:xfrm>
        </p:spPr>
        <p:txBody>
          <a:bodyPr/>
          <a:lstStyle>
            <a:lvl1pPr>
              <a:defRPr>
                <a:latin typeface="+mn-lt"/>
              </a:defRPr>
            </a:lvl1pPr>
            <a:lvl3pPr>
              <a:defRPr/>
            </a:lvl3pPr>
            <a:lvl4pPr marL="848498" indent="-121214">
              <a:buFont typeface="Calibri" panose="020F0502020204030204" pitchFamily="34" charset="0"/>
              <a:buChar char="-"/>
              <a:defRPr sz="770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8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ème de couv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7DF6-BD40-4DB6-AF74-C61408CC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409ED9-69E5-40A6-B0B7-B0B9B91C4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26" y="740663"/>
            <a:ext cx="5578547" cy="2812217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D28B288D-F0D4-43D5-BE9A-10808EA7AC70}"/>
              </a:ext>
            </a:extLst>
          </p:cNvPr>
          <p:cNvGrpSpPr/>
          <p:nvPr userDrawn="1"/>
        </p:nvGrpSpPr>
        <p:grpSpPr>
          <a:xfrm>
            <a:off x="1920642" y="3749385"/>
            <a:ext cx="5302715" cy="2389361"/>
            <a:chOff x="1577236" y="5845396"/>
            <a:chExt cx="4383946" cy="372508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ABEF83D-8511-45C6-89E5-16ACF3A83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82" t="27513" r="36320" b="29507"/>
            <a:stretch/>
          </p:blipFill>
          <p:spPr>
            <a:xfrm>
              <a:off x="3028987" y="5845396"/>
              <a:ext cx="1068703" cy="945407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F94FE05-6606-436A-9C6B-2201A7E662ED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032" y="7097160"/>
              <a:ext cx="2834612" cy="5062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9860CC-DB1A-41B1-A794-59D16271CCB3}"/>
                </a:ext>
              </a:extLst>
            </p:cNvPr>
            <p:cNvSpPr/>
            <p:nvPr/>
          </p:nvSpPr>
          <p:spPr>
            <a:xfrm>
              <a:off x="1577236" y="8166367"/>
              <a:ext cx="4383946" cy="140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977" dirty="0">
                  <a:latin typeface="Calibri" pitchFamily="34" charset="0"/>
                  <a:cs typeface="Calibri" pitchFamily="34" charset="0"/>
                </a:rPr>
                <a:t>Découvrez également l’ensemble des stages à votre disposition sur notre site</a:t>
              </a:r>
            </a:p>
            <a:p>
              <a:pPr algn="ctr"/>
              <a:endParaRPr lang="fr-FR" sz="977" dirty="0">
                <a:latin typeface="Calibri" pitchFamily="34" charset="0"/>
                <a:cs typeface="Calibri" pitchFamily="34" charset="0"/>
              </a:endParaRPr>
            </a:p>
            <a:p>
              <a:pPr algn="ctr"/>
              <a:endParaRPr lang="fr-FR" sz="977" dirty="0">
                <a:latin typeface="Calibri" pitchFamily="34" charset="0"/>
                <a:cs typeface="Calibri" pitchFamily="34" charset="0"/>
              </a:endParaRPr>
            </a:p>
            <a:p>
              <a:endParaRPr lang="fr-FR" sz="977" dirty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fr-FR" sz="1344" b="1" dirty="0">
                  <a:latin typeface="Calibri" pitchFamily="34" charset="0"/>
                  <a:cs typeface="Calibri" pitchFamily="34" charset="0"/>
                </a:rPr>
                <a:t>http://www.m2iformation.fr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7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6C01B-C41F-406F-9D5A-1FB204512970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9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4152A-37AD-44D0-B66D-603C6359B546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10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340ED-24E4-4478-BB02-05754253DF03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32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3F383-9B6E-4978-8217-530737302CDE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21D1F-46E8-4F9A-A41B-3FB8100A3316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4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37238-5F5E-42D7-A33D-251BD345C9FF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1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89554-9D57-4192-86B0-441847BB06E0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35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932BD90-C9A2-48F3-A414-E90B87ABB8A1}" type="slidenum">
              <a:rPr lang="en-US" altLang="en-US"/>
              <a:pPr/>
              <a:t>‹N°›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21A4C8-2992-4416-8D50-98147E7FD91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3347" y="456027"/>
            <a:ext cx="714315" cy="977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C29B66-DC01-4ADD-9CF4-E3F57CE5DEA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023" y="6315939"/>
            <a:ext cx="1509278" cy="50098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3CED8A7-C886-4AF7-B71A-DE024C5B9A73}"/>
              </a:ext>
            </a:extLst>
          </p:cNvPr>
          <p:cNvCxnSpPr>
            <a:cxnSpLocks/>
          </p:cNvCxnSpPr>
          <p:nvPr userDrawn="1"/>
        </p:nvCxnSpPr>
        <p:spPr>
          <a:xfrm>
            <a:off x="192981" y="6640090"/>
            <a:ext cx="86495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F671BB8-FB6B-48AA-B24D-495419BE63E4}"/>
              </a:ext>
            </a:extLst>
          </p:cNvPr>
          <p:cNvSpPr/>
          <p:nvPr userDrawn="1"/>
        </p:nvSpPr>
        <p:spPr>
          <a:xfrm>
            <a:off x="8759840" y="6596241"/>
            <a:ext cx="165378" cy="8769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CD2E474-E0BF-4834-B2B5-7CDA3133ECAA}"/>
              </a:ext>
            </a:extLst>
          </p:cNvPr>
          <p:cNvSpPr txBox="1">
            <a:spLocks/>
          </p:cNvSpPr>
          <p:nvPr userDrawn="1"/>
        </p:nvSpPr>
        <p:spPr>
          <a:xfrm>
            <a:off x="8623387" y="6542507"/>
            <a:ext cx="438283" cy="195167"/>
          </a:xfrm>
          <a:prstGeom prst="rect">
            <a:avLst/>
          </a:prstGeom>
        </p:spPr>
        <p:txBody>
          <a:bodyPr vert="horz" lIns="58652" tIns="29326" rIns="58652" bIns="2932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b="0" i="0" kern="1200">
                <a:solidFill>
                  <a:schemeClr val="bg1"/>
                </a:solidFill>
                <a:latin typeface="Signika"/>
                <a:ea typeface="+mn-ea"/>
                <a:cs typeface="Signik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11F0-3DE0-6444-AA49-1193577F1443}" type="slidenum">
              <a:rPr lang="fr-FR" sz="385" smtClean="0"/>
              <a:pPr/>
              <a:t>‹N°›</a:t>
            </a:fld>
            <a:endParaRPr lang="fr-FR" sz="385" dirty="0"/>
          </a:p>
        </p:txBody>
      </p:sp>
      <p:sp>
        <p:nvSpPr>
          <p:cNvPr id="18" name="Espace réservé du titre 17">
            <a:extLst>
              <a:ext uri="{FF2B5EF4-FFF2-40B4-BE49-F238E27FC236}">
                <a16:creationId xmlns:a16="http://schemas.microsoft.com/office/drawing/2014/main" id="{D702BE5E-EAA6-46E7-B612-576C5506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81" y="104727"/>
            <a:ext cx="8430407" cy="40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100D92E9-4D67-4218-90AD-8CD41FD0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981" y="608608"/>
            <a:ext cx="8430407" cy="553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A3D6C8-D20B-4545-A41D-B08F71E4E031}"/>
              </a:ext>
            </a:extLst>
          </p:cNvPr>
          <p:cNvSpPr txBox="1"/>
          <p:nvPr userDrawn="1"/>
        </p:nvSpPr>
        <p:spPr>
          <a:xfrm>
            <a:off x="4051040" y="6674746"/>
            <a:ext cx="1799730" cy="19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STAGE - Rév </a:t>
            </a:r>
          </a:p>
        </p:txBody>
      </p:sp>
    </p:spTree>
    <p:extLst>
      <p:ext uri="{BB962C8B-B14F-4D97-AF65-F5344CB8AC3E}">
        <p14:creationId xmlns:p14="http://schemas.microsoft.com/office/powerpoint/2010/main" val="9995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lvl1pPr algn="l" defTabSz="484856" rtl="0" eaLnBrk="1" latinLnBrk="0" hangingPunct="1">
        <a:lnSpc>
          <a:spcPct val="90000"/>
        </a:lnSpc>
        <a:spcBef>
          <a:spcPct val="0"/>
        </a:spcBef>
        <a:buNone/>
        <a:defRPr lang="fr-FR" sz="1988" kern="1200" smtClean="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121214" indent="-121214" algn="l" defTabSz="484856" rtl="0" eaLnBrk="1" latinLnBrk="0" hangingPunct="1">
        <a:lnSpc>
          <a:spcPct val="90000"/>
        </a:lnSpc>
        <a:spcBef>
          <a:spcPts val="530"/>
        </a:spcBef>
        <a:buClr>
          <a:srgbClr val="C00000"/>
        </a:buClr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363642" indent="-121214" algn="l" defTabSz="484856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2pPr>
      <a:lvl3pPr marL="668136" indent="-183280" algn="l" defTabSz="484856" rtl="0" eaLnBrk="1" latinLnBrk="0" hangingPunct="1">
        <a:lnSpc>
          <a:spcPct val="90000"/>
        </a:lnSpc>
        <a:spcBef>
          <a:spcPts val="265"/>
        </a:spcBef>
        <a:buFont typeface="Calibri" panose="020F0502020204030204" pitchFamily="34" charset="0"/>
        <a:buChar char="‐"/>
        <a:defRPr sz="898" kern="1200">
          <a:solidFill>
            <a:schemeClr val="tx1"/>
          </a:solidFill>
          <a:latin typeface="+mn-lt"/>
          <a:ea typeface="+mn-ea"/>
          <a:cs typeface="+mn-cs"/>
        </a:defRPr>
      </a:lvl3pPr>
      <a:lvl4pPr marL="848498" indent="-121214" algn="l" defTabSz="484856" rtl="0" eaLnBrk="1" latinLnBrk="0" hangingPunct="1">
        <a:lnSpc>
          <a:spcPct val="90000"/>
        </a:lnSpc>
        <a:spcBef>
          <a:spcPts val="265"/>
        </a:spcBef>
        <a:buFont typeface="Calibri" panose="020F0502020204030204" pitchFamily="34" charset="0"/>
        <a:buChar char="-"/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1090927" indent="-121214" algn="l" defTabSz="484856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333355" indent="-121214" algn="l" defTabSz="484856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575783" indent="-121214" algn="l" defTabSz="484856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818211" indent="-121214" algn="l" defTabSz="484856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2060640" indent="-121214" algn="l" defTabSz="484856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42428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84856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27285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69713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212141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54569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96998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39426" algn="l" defTabSz="484856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docs.oracle.com/javase/8/docs/api/java/util/function/Predicate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igsaw/doc/jdk-modularization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133087-D1DC-4877-8283-0B2B2939CA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84157C1-A8B2-4E9D-A393-13582A81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Les nouveautés de JAVA 8 à Java 11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3763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Mars 2018 : Java SE 10</a:t>
            </a:r>
          </a:p>
          <a:p>
            <a:pPr lvl="1"/>
            <a:r>
              <a:rPr lang="fr-FR" dirty="0" smtClean="0"/>
              <a:t>Inférence de type variables locales</a:t>
            </a:r>
          </a:p>
          <a:p>
            <a:pPr lvl="1"/>
            <a:r>
              <a:rPr lang="fr-FR" dirty="0" smtClean="0"/>
              <a:t> Graal – JIT compiler </a:t>
            </a:r>
          </a:p>
          <a:p>
            <a:pPr lvl="1"/>
            <a:r>
              <a:rPr lang="fr-FR" dirty="0" err="1" smtClean="0"/>
              <a:t>Parallèlisation</a:t>
            </a:r>
            <a:r>
              <a:rPr lang="fr-FR" dirty="0" smtClean="0"/>
              <a:t> complète de GC G1</a:t>
            </a:r>
          </a:p>
          <a:p>
            <a:r>
              <a:rPr lang="fr-FR" dirty="0"/>
              <a:t>Septembre 2018 : Java SE 11</a:t>
            </a:r>
          </a:p>
          <a:p>
            <a:pPr lvl="1"/>
            <a:r>
              <a:rPr lang="fr-FR" dirty="0"/>
              <a:t>Epsilon GC</a:t>
            </a:r>
          </a:p>
          <a:p>
            <a:pPr lvl="1"/>
            <a:r>
              <a:rPr lang="fr-FR" dirty="0"/>
              <a:t>Constante dynamique dans les fichiers de classe</a:t>
            </a:r>
          </a:p>
          <a:p>
            <a:pPr lvl="1"/>
            <a:r>
              <a:rPr lang="fr-FR" dirty="0"/>
              <a:t>Suppression de modules Java EE et </a:t>
            </a:r>
            <a:r>
              <a:rPr lang="fr-FR" dirty="0" err="1"/>
              <a:t>corba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33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/>
          <a:lstStyle/>
          <a:p>
            <a:r>
              <a:rPr lang="fr-FR" dirty="0">
                <a:latin typeface="Franklin Gothic Book" panose="020B0503020102020204" pitchFamily="34" charset="0"/>
              </a:rPr>
              <a:t>I</a:t>
            </a:r>
            <a:r>
              <a:rPr lang="fr-FR" dirty="0" smtClean="0">
                <a:latin typeface="Franklin Gothic Book" panose="020B0503020102020204" pitchFamily="34" charset="0"/>
              </a:rPr>
              <a:t>. Rappel </a:t>
            </a:r>
            <a:r>
              <a:rPr lang="fr-FR" dirty="0" smtClean="0">
                <a:latin typeface="Franklin Gothic Book" panose="020B0503020102020204" pitchFamily="34" charset="0"/>
              </a:rPr>
              <a:t>des nouveautés en Java 8</a:t>
            </a:r>
            <a:endParaRPr lang="fr-FR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</a:t>
            </a:r>
            <a:r>
              <a:rPr lang="fr-FR" dirty="0" smtClean="0"/>
              <a:t>8 est </a:t>
            </a:r>
            <a:r>
              <a:rPr lang="fr-FR" dirty="0" smtClean="0"/>
              <a:t>probablement la version la plus importante depuis la création du langage </a:t>
            </a:r>
            <a:r>
              <a:rPr lang="fr-FR" dirty="0" smtClean="0"/>
              <a:t>du </a:t>
            </a:r>
            <a:r>
              <a:rPr lang="fr-FR" dirty="0" smtClean="0"/>
              <a:t>fait de l’impact sur: </a:t>
            </a:r>
          </a:p>
          <a:p>
            <a:pPr lvl="1"/>
            <a:r>
              <a:rPr lang="en-US" dirty="0" smtClean="0"/>
              <a:t>Le language</a:t>
            </a:r>
            <a:endParaRPr lang="en-US" dirty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compilateur</a:t>
            </a:r>
            <a:endParaRPr lang="en-US" dirty="0"/>
          </a:p>
          <a:p>
            <a:pPr lvl="1"/>
            <a:r>
              <a:rPr lang="en-US" dirty="0" smtClean="0"/>
              <a:t>Les libraries</a:t>
            </a:r>
            <a:endParaRPr lang="en-US" dirty="0"/>
          </a:p>
          <a:p>
            <a:pPr lvl="1"/>
            <a:r>
              <a:rPr lang="en-US" dirty="0" smtClean="0"/>
              <a:t>Les API</a:t>
            </a:r>
            <a:endParaRPr lang="en-US" dirty="0"/>
          </a:p>
          <a:p>
            <a:pPr lvl="1"/>
            <a:r>
              <a:rPr lang="en-US" dirty="0" smtClean="0"/>
              <a:t>Le runtime </a:t>
            </a:r>
            <a:r>
              <a:rPr lang="en-US" dirty="0"/>
              <a:t>(JVM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96843"/>
            <a:ext cx="5915118" cy="5138737"/>
          </a:xfrm>
        </p:spPr>
      </p:pic>
    </p:spTree>
    <p:extLst>
      <p:ext uri="{BB962C8B-B14F-4D97-AF65-F5344CB8AC3E}">
        <p14:creationId xmlns:p14="http://schemas.microsoft.com/office/powerpoint/2010/main" val="34547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endParaRPr lang="en-US" altLang="fr-F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altLang="fr-FR" dirty="0" smtClean="0"/>
              <a:t>1: Les interfaces </a:t>
            </a:r>
          </a:p>
          <a:p>
            <a:pPr lvl="1"/>
            <a:r>
              <a:rPr lang="en-US" altLang="fr-FR" dirty="0" err="1" smtClean="0"/>
              <a:t>Méthodes</a:t>
            </a:r>
            <a:r>
              <a:rPr lang="en-US" altLang="fr-FR" dirty="0" smtClean="0"/>
              <a:t> par </a:t>
            </a:r>
            <a:r>
              <a:rPr lang="en-US" altLang="fr-FR" dirty="0" err="1" smtClean="0"/>
              <a:t>défaut</a:t>
            </a:r>
            <a:r>
              <a:rPr lang="en-US" altLang="fr-FR" dirty="0" smtClean="0"/>
              <a:t> </a:t>
            </a:r>
          </a:p>
          <a:p>
            <a:pPr lvl="1"/>
            <a:r>
              <a:rPr lang="en-US" altLang="fr-FR" dirty="0" err="1" smtClean="0"/>
              <a:t>Methodes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statiques</a:t>
            </a:r>
            <a:endParaRPr lang="en-US" altLang="fr-FR" dirty="0" smtClean="0"/>
          </a:p>
          <a:p>
            <a:r>
              <a:rPr lang="en-US" altLang="fr-FR" dirty="0" smtClean="0"/>
              <a:t>2: </a:t>
            </a:r>
            <a:r>
              <a:rPr lang="en-US" altLang="fr-FR" dirty="0" err="1" smtClean="0"/>
              <a:t>Référence</a:t>
            </a:r>
            <a:r>
              <a:rPr lang="en-US" altLang="fr-FR" dirty="0" smtClean="0"/>
              <a:t> de </a:t>
            </a:r>
            <a:r>
              <a:rPr lang="en-US" altLang="fr-FR" dirty="0" err="1" smtClean="0"/>
              <a:t>méthodes</a:t>
            </a:r>
            <a:endParaRPr lang="en-US" altLang="fr-FR" dirty="0" smtClean="0"/>
          </a:p>
          <a:p>
            <a:r>
              <a:rPr lang="en-US" altLang="fr-FR" dirty="0" smtClean="0"/>
              <a:t>3</a:t>
            </a:r>
            <a:r>
              <a:rPr lang="en-US" altLang="fr-FR" dirty="0"/>
              <a:t>: </a:t>
            </a:r>
            <a:r>
              <a:rPr lang="en-US" altLang="fr-FR" dirty="0" smtClean="0"/>
              <a:t>Expressions lambda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altLang="fr-FR" sz="3000" dirty="0" smtClean="0"/>
              <a:t>4: Annotation de type </a:t>
            </a:r>
            <a:endParaRPr lang="en-US" altLang="fr-FR" sz="3000" dirty="0"/>
          </a:p>
          <a:p>
            <a:pPr marL="344487" lvl="1" indent="0">
              <a:buNone/>
            </a:pPr>
            <a:endParaRPr lang="en-US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9263"/>
            <a:ext cx="8435280" cy="441166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Quelques situations rencontrées dans les versions antérieures à java 8 (1)</a:t>
            </a:r>
          </a:p>
          <a:p>
            <a:pPr marL="0" indent="0">
              <a:buNone/>
            </a:pPr>
            <a:r>
              <a:rPr lang="fr-FR" sz="2000" dirty="0" smtClean="0"/>
              <a:t>Lorsque plusieurs classes partagent la même implémentation</a:t>
            </a:r>
          </a:p>
          <a:p>
            <a:pPr marL="0" indent="0">
              <a:buNone/>
            </a:pPr>
            <a:r>
              <a:rPr lang="fr-FR" sz="2000" dirty="0" smtClean="0"/>
              <a:t>   – Soit I une interface fournissant une méthode m1()</a:t>
            </a:r>
          </a:p>
          <a:p>
            <a:pPr marL="0" indent="0">
              <a:buNone/>
            </a:pPr>
            <a:r>
              <a:rPr lang="fr-FR" sz="2000" dirty="0" smtClean="0"/>
              <a:t>   – Soient C1, C2,... CN des classes implantant I</a:t>
            </a:r>
          </a:p>
          <a:p>
            <a:pPr marL="0" indent="0">
              <a:buNone/>
            </a:pPr>
            <a:r>
              <a:rPr lang="fr-FR" sz="2000" dirty="0" smtClean="0"/>
              <a:t>  a)  Gestion du code commun : Si certains Ci ont la même implémentation de m1() quelle stratégie adopter?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   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b) Evolution : Si on ajoute une </a:t>
            </a:r>
            <a:r>
              <a:rPr lang="fr-FR" sz="2000" dirty="0" err="1" smtClean="0"/>
              <a:t>methode</a:t>
            </a:r>
            <a:r>
              <a:rPr lang="fr-FR" sz="2000" dirty="0" smtClean="0"/>
              <a:t> m2() à l’interface par la suite, il faut modifier toutes les Ci  </a:t>
            </a:r>
          </a:p>
        </p:txBody>
      </p:sp>
    </p:spTree>
    <p:extLst>
      <p:ext uri="{BB962C8B-B14F-4D97-AF65-F5344CB8AC3E}">
        <p14:creationId xmlns:p14="http://schemas.microsoft.com/office/powerpoint/2010/main" val="12524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 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961456"/>
            <a:ext cx="8579296" cy="4411662"/>
          </a:xfrm>
        </p:spPr>
        <p:txBody>
          <a:bodyPr/>
          <a:lstStyle/>
          <a:p>
            <a:r>
              <a:rPr lang="fr-FR" sz="1600" dirty="0"/>
              <a:t>Solution apportée par java 8 : </a:t>
            </a:r>
            <a:r>
              <a:rPr lang="fr-FR" sz="1600" dirty="0" smtClean="0"/>
              <a:t>Permettre </a:t>
            </a:r>
            <a:r>
              <a:rPr lang="fr-FR" sz="1600" dirty="0"/>
              <a:t>aux méthodes déclarées dans les interfaces d'avoir une implémentation </a:t>
            </a:r>
            <a:r>
              <a:rPr lang="fr-FR" sz="1600" dirty="0" smtClean="0"/>
              <a:t>!</a:t>
            </a:r>
          </a:p>
          <a:p>
            <a:r>
              <a:rPr lang="fr-FR" sz="1600" dirty="0" smtClean="0"/>
              <a:t>Syntaxe</a:t>
            </a:r>
          </a:p>
          <a:p>
            <a:pPr lvl="1"/>
            <a:r>
              <a:rPr lang="fr-FR" sz="1200" dirty="0" smtClean="0"/>
              <a:t>La syntaxe est simple et sans surprises : il suffit de fournir un corps à la méthode, et de la qualifier avec le mot-clé default (mot-clé déjà utilisé pour les annotations, si vous vous rappelez).</a:t>
            </a:r>
          </a:p>
          <a:p>
            <a:pPr marL="344487" lvl="1" indent="0">
              <a:buNone/>
            </a:pPr>
            <a:endParaRPr lang="fr-FR" sz="12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7913" y="3429000"/>
            <a:ext cx="8054527" cy="11411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interface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Foo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	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default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foo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	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	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"Default implementation of foo()"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	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 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4816326"/>
          </a:xfrm>
        </p:spPr>
        <p:txBody>
          <a:bodyPr/>
          <a:lstStyle/>
          <a:p>
            <a:pPr marL="344487" lvl="1" indent="0">
              <a:buNone/>
            </a:pPr>
            <a:endParaRPr lang="fr-FR" sz="1200" dirty="0"/>
          </a:p>
          <a:p>
            <a:pPr marL="342900" lvl="1" indent="-342900">
              <a:buClr>
                <a:schemeClr val="tx2"/>
              </a:buClr>
            </a:pPr>
            <a:r>
              <a:rPr lang="fr-FR" sz="1600" dirty="0"/>
              <a:t>Implémentation </a:t>
            </a:r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  <a:p>
            <a:pPr marL="344487" lvl="1" indent="0">
              <a:buNone/>
            </a:pPr>
            <a:endParaRPr lang="fr-FR" sz="1200" dirty="0" smtClean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 smtClean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 smtClean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 smtClean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 smtClean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endParaRPr lang="fr-FR" sz="1200" dirty="0" smtClean="0"/>
          </a:p>
          <a:p>
            <a:pPr marL="344487" lvl="1" indent="0">
              <a:buNone/>
            </a:pPr>
            <a:endParaRPr lang="fr-FR" sz="1200" dirty="0"/>
          </a:p>
          <a:p>
            <a:pPr marL="344487" lvl="1" indent="0">
              <a:buNone/>
            </a:pPr>
            <a:r>
              <a:rPr lang="fr-FR" sz="1200" dirty="0" smtClean="0"/>
              <a:t>					Résultat :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7819" y="2132856"/>
            <a:ext cx="4284983" cy="251080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interface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Itf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/** Pas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d'implémentation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-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comme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en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Java 7 et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antérieur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b="1" i="1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US" altLang="fr-FR" sz="900" b="1" i="1" dirty="0" smtClean="0">
                <a:solidFill>
                  <a:srgbClr val="008000"/>
                </a:solidFill>
                <a:latin typeface="courier"/>
              </a:rPr>
              <a:t>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foo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8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/**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Implémentation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par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défaut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,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qu'on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surchargera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dans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la             </a:t>
            </a:r>
            <a:r>
              <a:rPr kumimoji="0" lang="en-US" altLang="fr-FR" sz="900" b="1" i="1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  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classe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fille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*/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default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bar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Itf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 -&gt; bar() [default]"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 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/**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Implémentation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par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défaut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, non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surchargée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dans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la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classe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</a:t>
            </a:r>
            <a:r>
              <a:rPr kumimoji="0" lang="en-US" altLang="fr-FR" sz="900" b="1" i="1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fille</a:t>
            </a:r>
            <a:r>
              <a:rPr kumimoji="0" lang="en-US" altLang="fr-FR" sz="9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*/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default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baz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Itf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 -&gt;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baz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() [default]"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 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98165" y="2132856"/>
            <a:ext cx="4028692" cy="2495414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Cls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implements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Itf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lvl="1" eaLnBrk="1" hangingPunct="1"/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@Override </a:t>
            </a:r>
          </a:p>
          <a:p>
            <a:pPr lvl="1" eaLnBrk="1" hangingPunct="1"/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foo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lvl="1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Cls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 -&gt; foo()"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lvl="1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 </a:t>
            </a:r>
            <a:endParaRPr lang="en-US" altLang="fr-FR" sz="800" dirty="0">
              <a:solidFill>
                <a:srgbClr val="444444"/>
              </a:solidFill>
              <a:latin typeface="inherit"/>
            </a:endParaRPr>
          </a:p>
          <a:p>
            <a:pPr lvl="1" eaLnBrk="1" hangingPunct="1"/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@Override </a:t>
            </a:r>
          </a:p>
          <a:p>
            <a:pPr lvl="1" eaLnBrk="1" hangingPunct="1"/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bar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lvl="1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Cls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 -&gt; bar()"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lvl="1" eaLnBrk="1" hangingPunct="1"/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 </a:t>
            </a:r>
          </a:p>
          <a:p>
            <a:pPr lvl="1" eaLnBrk="1" hangingPunct="1"/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/* NON SURCHARGE </a:t>
            </a:r>
          </a:p>
          <a:p>
            <a:pPr lvl="1" eaLnBrk="1" hangingPunct="1"/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@Override </a:t>
            </a:r>
          </a:p>
          <a:p>
            <a:pPr lvl="1" eaLnBrk="1" hangingPunct="1"/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public void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baz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() { </a:t>
            </a:r>
          </a:p>
          <a:p>
            <a:pPr lvl="1" eaLnBrk="1" hangingPunct="1"/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System.out.println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("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Cls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 -&gt;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baz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()"); </a:t>
            </a:r>
          </a:p>
          <a:p>
            <a:pPr lvl="1" eaLnBrk="1" hangingPunct="1"/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}*/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7818" y="4782812"/>
            <a:ext cx="4284983" cy="1556695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Test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static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main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String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[]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args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lvl="1" eaLnBrk="1" hangingPunct="1"/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Cls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cls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Cls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lvl="1" eaLnBrk="1" hangingPunct="1"/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cls.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foo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lvl="1" eaLnBrk="1" hangingPunct="1"/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cls.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bar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lvl="1" eaLnBrk="1" hangingPunct="1"/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cls.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baz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01124" y="5301208"/>
            <a:ext cx="1380180" cy="818031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Cls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 -&gt; foo()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Cls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 -&gt; bar()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Itf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 -&gt;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baz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() [default]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961456"/>
            <a:ext cx="8579296" cy="4411662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smtClean="0"/>
              <a:t>Nouveau concept induit : Les traits ou Extension</a:t>
            </a:r>
          </a:p>
          <a:p>
            <a:r>
              <a:rPr lang="fr-FR" sz="1600" dirty="0" smtClean="0"/>
              <a:t>Traits : </a:t>
            </a:r>
            <a:r>
              <a:rPr lang="fr-FR" sz="1600" dirty="0" err="1" smtClean="0"/>
              <a:t>Process</a:t>
            </a:r>
            <a:r>
              <a:rPr lang="fr-FR" sz="1600" dirty="0" smtClean="0"/>
              <a:t> permettant d’encapsuler un ensemble cohérent de méthodes, à caractère transverse et réutilisable et en général composé de : </a:t>
            </a:r>
          </a:p>
          <a:p>
            <a:pPr lvl="1"/>
            <a:r>
              <a:rPr lang="fr-FR" sz="1200" dirty="0" smtClean="0"/>
              <a:t>une méthode abstraite qui fait le lien avec la classe sur laquelle il est appliqué</a:t>
            </a:r>
          </a:p>
          <a:p>
            <a:pPr lvl="1"/>
            <a:r>
              <a:rPr lang="fr-FR" sz="1200" dirty="0" smtClean="0"/>
              <a:t>un certain nombre de méthodes additionnelles, dont l'implémentation est fournie par le trait lui-même car elles sont directement dérivables du comportement de la méthode abstraite.</a:t>
            </a:r>
          </a:p>
          <a:p>
            <a:pPr lvl="1"/>
            <a:endParaRPr lang="fr-FR" sz="1200" dirty="0" smtClean="0"/>
          </a:p>
          <a:p>
            <a:pPr marL="342900" lvl="1" indent="-342900">
              <a:buClr>
                <a:schemeClr val="tx2"/>
              </a:buClr>
            </a:pPr>
            <a:r>
              <a:rPr lang="fr-FR" sz="1600" dirty="0"/>
              <a:t>Exemple : </a:t>
            </a:r>
            <a:r>
              <a:rPr lang="fr-FR" sz="1600" dirty="0" smtClean="0"/>
              <a:t>Comparable et </a:t>
            </a:r>
            <a:r>
              <a:rPr lang="fr-FR" sz="1600" dirty="0" err="1" smtClean="0"/>
              <a:t>Ordorable</a:t>
            </a:r>
            <a:endParaRPr lang="fr-FR" sz="1600" dirty="0" smtClean="0"/>
          </a:p>
          <a:p>
            <a:pPr marL="638175" lvl="2" indent="-342900">
              <a:buClr>
                <a:schemeClr val="tx2"/>
              </a:buClr>
            </a:pPr>
            <a:r>
              <a:rPr lang="fr-FR" sz="1300" dirty="0" smtClean="0"/>
              <a:t>Comparable&lt;T&gt; </a:t>
            </a:r>
          </a:p>
          <a:p>
            <a:pPr marL="931863" lvl="3" indent="-342900"/>
            <a:r>
              <a:rPr lang="fr-FR" sz="1000" dirty="0" smtClean="0"/>
              <a:t>Interface du JDK (utilisé notamment dans les API)</a:t>
            </a:r>
          </a:p>
          <a:p>
            <a:pPr marL="931863" lvl="3" indent="-342900"/>
            <a:r>
              <a:rPr lang="fr-FR" sz="1000" dirty="0" smtClean="0">
                <a:solidFill>
                  <a:srgbClr val="444444"/>
                </a:solidFill>
                <a:latin typeface="inherit"/>
              </a:rPr>
              <a:t>Expose une seule méthode : public </a:t>
            </a:r>
            <a:r>
              <a:rPr lang="fr-FR" sz="1000" dirty="0" err="1">
                <a:solidFill>
                  <a:srgbClr val="444444"/>
                </a:solidFill>
                <a:latin typeface="inherit"/>
              </a:rPr>
              <a:t>int</a:t>
            </a:r>
            <a:r>
              <a:rPr lang="fr-FR" sz="10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fr-FR" sz="1000" dirty="0" err="1">
                <a:solidFill>
                  <a:srgbClr val="444444"/>
                </a:solidFill>
                <a:latin typeface="inherit"/>
              </a:rPr>
              <a:t>compareTo</a:t>
            </a:r>
            <a:r>
              <a:rPr lang="fr-FR" sz="1000" dirty="0">
                <a:solidFill>
                  <a:srgbClr val="444444"/>
                </a:solidFill>
                <a:latin typeface="inherit"/>
              </a:rPr>
              <a:t>(T o)</a:t>
            </a:r>
          </a:p>
          <a:p>
            <a:pPr marL="931863" lvl="3" indent="-342900"/>
            <a:r>
              <a:rPr lang="fr-FR" sz="1000" dirty="0" smtClean="0"/>
              <a:t>Ne pouvant modifier l’interface nous allons l’étendre </a:t>
            </a:r>
            <a:endParaRPr lang="fr-FR" sz="1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4161" y="3501008"/>
            <a:ext cx="3226839" cy="224919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interface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Orderable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&lt;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&gt;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extends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Comparable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&lt;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&gt;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// La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méthode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compareTo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()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est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définie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 //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dans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 la super-interface Comparable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default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boolean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isAfter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 other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return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compareTo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other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&gt;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urier"/>
              </a:rPr>
              <a:t>0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default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boolean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isBefore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 other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return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compareTo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other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&lt;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urier"/>
              </a:rPr>
              <a:t>0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default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boolean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isSameAs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 other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return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compareTo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other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==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CC66CC"/>
                </a:solidFill>
                <a:effectLst/>
                <a:latin typeface="courier"/>
              </a:rPr>
              <a:t>0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961456"/>
            <a:ext cx="8579296" cy="4411662"/>
          </a:xfrm>
        </p:spPr>
        <p:txBody>
          <a:bodyPr/>
          <a:lstStyle/>
          <a:p>
            <a:r>
              <a:rPr lang="fr-FR" sz="1600" dirty="0"/>
              <a:t>On peut l'appliquer à une classe</a:t>
            </a:r>
            <a:r>
              <a:rPr lang="fr-FR" sz="1600" dirty="0" smtClean="0"/>
              <a:t>...</a:t>
            </a:r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Qui </a:t>
            </a:r>
            <a:r>
              <a:rPr lang="fr-FR" sz="1600" dirty="0" err="1" smtClean="0"/>
              <a:t>beneficie</a:t>
            </a:r>
            <a:r>
              <a:rPr lang="fr-FR" sz="1600" dirty="0" smtClean="0"/>
              <a:t> des </a:t>
            </a:r>
            <a:r>
              <a:rPr lang="fr-FR" sz="1600" dirty="0" err="1" smtClean="0"/>
              <a:t>methodes</a:t>
            </a:r>
            <a:r>
              <a:rPr lang="fr-FR" sz="1600" dirty="0" smtClean="0"/>
              <a:t> </a:t>
            </a:r>
            <a:r>
              <a:rPr lang="fr-FR" sz="1600" dirty="0" err="1" smtClean="0"/>
              <a:t>isBefore</a:t>
            </a:r>
            <a:r>
              <a:rPr lang="fr-FR" sz="1600" dirty="0" smtClean="0"/>
              <a:t>() and </a:t>
            </a:r>
            <a:r>
              <a:rPr lang="fr-FR" sz="1600" dirty="0" err="1" smtClean="0"/>
              <a:t>isAfter</a:t>
            </a:r>
            <a:r>
              <a:rPr lang="fr-FR" sz="1600" dirty="0" smtClean="0"/>
              <a:t>() </a:t>
            </a:r>
            <a:endParaRPr lang="fr-FR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503349"/>
            <a:ext cx="2987991" cy="1818305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Person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implements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Orderable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&lt;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Person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&gt;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private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final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String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Person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String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  this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name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 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    @Override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int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compareTo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Person other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     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return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name.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compareTo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other.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 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63888" y="2487960"/>
            <a:ext cx="4757707" cy="1833694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Test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static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main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String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[]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args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  Person laurel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Person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"Laurel"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  Person hardy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Person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"Hardy"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"Laurel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compareto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 Hardy : 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+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laurel.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compareTo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hardy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"Laurel &gt; Hardy : 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+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laurel.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isAfter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hardy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 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"Laurel &lt; Hardy : 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+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laurel.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isBefore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hardy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"Laurel == Hardy : 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+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laurel.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isSameAs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hardy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652120" y="4653136"/>
            <a:ext cx="1663911" cy="94114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Laurel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compareto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 Hardy 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Laurel &gt; Hardy : true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Laurel &lt; Hardy :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Laurel == Hardy : false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/>
          <a:lstStyle/>
          <a:p>
            <a:r>
              <a:rPr lang="fr-FR" sz="4000" dirty="0"/>
              <a:t>Les nouveautés de JAVA 8 à Java 11</a:t>
            </a:r>
            <a:endParaRPr lang="fr-FR" dirty="0">
              <a:latin typeface="Franklin Gothic Book" panose="020B05030201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fr-FR" dirty="0" smtClean="0"/>
              <a:t>NGASSA </a:t>
            </a:r>
          </a:p>
          <a:p>
            <a:r>
              <a:rPr lang="en-US" altLang="fr-FR" dirty="0" smtClean="0"/>
              <a:t>Hubert </a:t>
            </a:r>
            <a:r>
              <a:rPr lang="en-US" altLang="fr-FR" dirty="0" smtClean="0"/>
              <a:t>Landry</a:t>
            </a:r>
          </a:p>
          <a:p>
            <a:r>
              <a:rPr lang="en-US" altLang="fr-FR" dirty="0" smtClean="0"/>
              <a:t>Senior </a:t>
            </a:r>
            <a:r>
              <a:rPr lang="en-US" altLang="fr-FR" dirty="0" err="1" smtClean="0"/>
              <a:t>Ing</a:t>
            </a:r>
            <a:r>
              <a:rPr lang="en-US" altLang="fr-FR" dirty="0" smtClean="0"/>
              <a:t>. chez </a:t>
            </a:r>
            <a:r>
              <a:rPr lang="en-US" altLang="fr-FR" dirty="0" err="1" smtClean="0"/>
              <a:t>Softeam</a:t>
            </a:r>
            <a:r>
              <a:rPr lang="en-US" altLang="fr-FR" dirty="0" smtClean="0"/>
              <a:t> Group</a:t>
            </a:r>
            <a:endParaRPr lang="en-US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 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961456"/>
            <a:ext cx="8579296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1600" dirty="0" smtClean="0"/>
              <a:t>La problématique des diamants ou losanges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 smtClean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sz="1600" dirty="0" smtClean="0"/>
              <a:t>Pour résoudre le conflit, une seule solution : implémenter la méthode au niveau de la classe elle-même, car l'implémentation de la classe est toujours prioritaire.</a:t>
            </a:r>
          </a:p>
          <a:p>
            <a:pPr lvl="7">
              <a:buFont typeface="Wingdings" panose="05000000000000000000" pitchFamily="2" charset="2"/>
              <a:buChar char="à"/>
            </a:pPr>
            <a:r>
              <a:rPr lang="fr-FR" sz="1000" dirty="0" err="1" smtClean="0"/>
              <a:t>Inconvenient</a:t>
            </a:r>
            <a:r>
              <a:rPr lang="fr-FR" sz="1000" dirty="0" smtClean="0"/>
              <a:t>:  Le code des méthodes par défaut n'est plus appelable directement. Par exemple super().</a:t>
            </a:r>
            <a:r>
              <a:rPr lang="fr-FR" sz="1000" dirty="0" err="1" smtClean="0"/>
              <a:t>foo</a:t>
            </a:r>
            <a:r>
              <a:rPr lang="fr-FR" sz="1000" dirty="0" smtClean="0"/>
              <a:t>() </a:t>
            </a:r>
          </a:p>
          <a:p>
            <a:pPr lvl="7">
              <a:buFont typeface="Wingdings" panose="05000000000000000000" pitchFamily="2" charset="2"/>
              <a:buChar char="à"/>
            </a:pPr>
            <a:r>
              <a:rPr lang="fr-FR" sz="1000" dirty="0" smtClean="0"/>
              <a:t>Pour y </a:t>
            </a:r>
            <a:r>
              <a:rPr lang="fr-FR" sz="1000" dirty="0" err="1" smtClean="0"/>
              <a:t>remedier</a:t>
            </a:r>
            <a:r>
              <a:rPr lang="fr-FR" sz="1000" dirty="0" smtClean="0"/>
              <a:t> Java 8 ajoute la syntaxe </a:t>
            </a:r>
            <a:r>
              <a:rPr lang="fr-FR" sz="1000" i="1" dirty="0" smtClean="0"/>
              <a:t>&lt;Interface&gt;.super.&lt;méthode&gt;</a:t>
            </a:r>
          </a:p>
          <a:p>
            <a:pPr lvl="7">
              <a:buFont typeface="Wingdings" panose="05000000000000000000" pitchFamily="2" charset="2"/>
              <a:buChar char="à"/>
            </a:pPr>
            <a:r>
              <a:rPr lang="fr-FR" sz="1000" i="1" dirty="0" smtClean="0">
                <a:solidFill>
                  <a:srgbClr val="FF0000"/>
                </a:solidFill>
              </a:rPr>
              <a:t>LE PROBLÈME DE L'HÉRITAGE EN DIAMANT EST DONC RÉSOLU PAR UNE VÉRIFICATION DE COMPATIBILITÉ AU NIVEAU DU COMPILATEUR, PLUS UNE SYNTAXE POUR ACCÉDER SÉLECTIVEMENT AUX IMPLÉMENTATIONS PAR DÉFAUT DES INTERFACES.</a:t>
            </a:r>
          </a:p>
          <a:p>
            <a:pPr lvl="8">
              <a:buFont typeface="Wingdings" panose="05000000000000000000" pitchFamily="2" charset="2"/>
              <a:buChar char="à"/>
            </a:pPr>
            <a:endParaRPr lang="fr-FR" sz="1000" dirty="0" smtClean="0"/>
          </a:p>
          <a:p>
            <a:pPr>
              <a:buFont typeface="Wingdings" panose="05000000000000000000" pitchFamily="2" charset="2"/>
              <a:buChar char="à"/>
            </a:pPr>
            <a:endParaRPr lang="fr-FR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276872"/>
            <a:ext cx="7934858" cy="2372303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interface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default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foo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"A -&gt; foo()"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800" dirty="0">
              <a:solidFill>
                <a:srgbClr val="444444"/>
              </a:solidFill>
              <a:latin typeface="inheri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interface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InterfaceB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default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foo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"B -&gt; foo()"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  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private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Test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implements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,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InterfaceB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//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Erreur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 de compilation : "class Test inherits unrelated defaults for foo() from types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InterfaceA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 and </a:t>
            </a:r>
            <a:r>
              <a:rPr kumimoji="0" lang="en-US" altLang="fr-FR" sz="9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InterfaceB</a:t>
            </a:r>
            <a:r>
              <a:rPr kumimoji="0" lang="en-US" altLang="fr-FR" sz="9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"/>
              </a:rPr>
              <a:t>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5205540"/>
            <a:ext cx="2909445" cy="11411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Test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implements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InterfaceA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,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InterfaceB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public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void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foo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"Test -&gt; foo()"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(Interfaces: Default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961456"/>
            <a:ext cx="8579296" cy="4411662"/>
          </a:xfrm>
        </p:spPr>
        <p:txBody>
          <a:bodyPr/>
          <a:lstStyle/>
          <a:p>
            <a:r>
              <a:rPr lang="fr-FR" sz="1600" dirty="0" smtClean="0"/>
              <a:t>Compilation ou </a:t>
            </a:r>
            <a:r>
              <a:rPr lang="fr-FR" sz="1600" dirty="0" err="1" smtClean="0"/>
              <a:t>Runtime</a:t>
            </a:r>
            <a:r>
              <a:rPr lang="fr-FR" sz="1600" dirty="0" smtClean="0"/>
              <a:t> ?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Quel résultat ?  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Étrange non?</a:t>
            </a:r>
            <a:endParaRPr lang="fr-FR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0554" y="2314895"/>
            <a:ext cx="4416268" cy="186447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Object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proxy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=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Proxy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newProxyInstance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 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Test.</a:t>
            </a:r>
            <a:r>
              <a:rPr kumimoji="0" lang="en-US" altLang="fr-F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getClassLoader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[]{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InterfaceA.</a:t>
            </a:r>
            <a:r>
              <a:rPr kumimoji="0" lang="en-US" altLang="fr-F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,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InterfaceB.</a:t>
            </a:r>
            <a:r>
              <a:rPr kumimoji="0" lang="en-US" altLang="fr-F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class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tagetProxy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,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targetMethod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,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targetMethodArgs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-&gt;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{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en-US" altLang="fr-FR" sz="800" dirty="0" smtClean="0">
                <a:solidFill>
                  <a:srgbClr val="444444"/>
                </a:solidFill>
                <a:latin typeface="inherit"/>
              </a:rPr>
              <a:t>         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3399"/>
                </a:solidFill>
                <a:effectLst/>
                <a:latin typeface="courier"/>
              </a:rPr>
              <a:t>System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out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println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"/>
              </a:rPr>
              <a:t>"Calling "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+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targetMethod.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toGenericString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339933"/>
                </a:solidFill>
                <a:latin typeface="courier"/>
              </a:rPr>
              <a:t> </a:t>
            </a:r>
            <a:r>
              <a:rPr lang="en-US" altLang="fr-FR" sz="900" dirty="0" smtClean="0">
                <a:solidFill>
                  <a:srgbClr val="339933"/>
                </a:solidFill>
                <a:latin typeface="courier"/>
              </a:rPr>
              <a:t>    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return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kumimoji="0" lang="en-US" altLang="fr-FR" sz="9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"/>
              </a:rPr>
              <a:t>null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800" dirty="0">
                <a:solidFill>
                  <a:srgbClr val="444444"/>
                </a:solidFill>
                <a:latin typeface="inherit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})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339933"/>
              </a:solidFill>
              <a:effectLst/>
              <a:latin typeface="courier"/>
            </a:endParaRPr>
          </a:p>
          <a:p>
            <a:pPr eaLnBrk="1" hangingPunct="1"/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((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InterfaceA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proxy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foo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"/>
              </a:rPr>
              <a:t>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eaLnBrk="1" hangingPunct="1"/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((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InterfaceB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proxy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.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6633"/>
                </a:solidFill>
                <a:effectLst/>
                <a:latin typeface="courier"/>
              </a:rPr>
              <a:t>foo</a:t>
            </a:r>
            <a:r>
              <a:rPr kumimoji="0" lang="en-US" altLang="fr-F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"/>
              </a:rPr>
              <a:t>()</a:t>
            </a:r>
            <a:r>
              <a:rPr lang="en-US" altLang="fr-FR" sz="700" dirty="0"/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4700182"/>
            <a:ext cx="2760365" cy="694921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Calling public default void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InterfaceA.foo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Calling public default void </a:t>
            </a:r>
            <a:r>
              <a:rPr kumimoji="0" lang="en-US" altLang="fr-FR" sz="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InterfaceA.foo</a:t>
            </a:r>
            <a:r>
              <a:rPr kumimoji="0" lang="en-US" altLang="fr-FR" sz="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"/>
              </a:rPr>
              <a:t>()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Modifications du </a:t>
            </a:r>
            <a:r>
              <a:rPr lang="en-US" altLang="fr-FR" dirty="0" err="1" smtClean="0"/>
              <a:t>langage</a:t>
            </a:r>
            <a:r>
              <a:rPr lang="en-US" altLang="fr-FR" dirty="0" smtClean="0"/>
              <a:t> </a:t>
            </a:r>
            <a:br>
              <a:rPr lang="en-US" altLang="fr-FR" dirty="0" smtClean="0"/>
            </a:br>
            <a:r>
              <a:rPr lang="en-US" altLang="fr-FR" dirty="0" smtClean="0"/>
              <a:t>(Interfaces : static Methods)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961456"/>
            <a:ext cx="8579296" cy="4411662"/>
          </a:xfrm>
        </p:spPr>
        <p:txBody>
          <a:bodyPr/>
          <a:lstStyle/>
          <a:p>
            <a:r>
              <a:rPr lang="fr-FR" sz="1600" dirty="0" smtClean="0"/>
              <a:t>Les </a:t>
            </a:r>
            <a:r>
              <a:rPr lang="fr-FR" sz="1600" dirty="0" err="1" smtClean="0"/>
              <a:t>methodes</a:t>
            </a:r>
            <a:r>
              <a:rPr lang="fr-FR" sz="1600" dirty="0" smtClean="0"/>
              <a:t> statiques introduites en java 8 sont d’un point de vue fonctionnel, similaire au méthodes par défaut, à la seule différence qu’on ne puisse pas les surcharger. 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Elles sont généralement utilisées en tant qu’utilitaires (test de nullité, tri etc…)</a:t>
            </a:r>
          </a:p>
          <a:p>
            <a:r>
              <a:rPr lang="fr-FR" sz="1600" dirty="0" smtClean="0"/>
              <a:t>Permettent de sécuriser le code qu’on ne souhaite pas surcharger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2564904"/>
            <a:ext cx="328030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fr-FR" sz="1000" b="1" i="0" u="none" strike="noStrike" cap="none" normalizeH="0" baseline="0" dirty="0" smtClean="0" bmk="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ublic</a:t>
            </a:r>
            <a:r>
              <a:rPr kumimoji="0" lang="en-US" altLang="fr-F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1000" b="1" i="0" u="none" strike="noStrike" cap="none" normalizeH="0" baseline="0" dirty="0" smtClean="0" bmk="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fr-F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Function&lt;T, R&gt; 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 apply(T t) 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000" b="1" i="0" u="none" strike="noStrike" cap="none" normalizeH="0" baseline="0" dirty="0" smtClean="0" bmk="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static</a:t>
            </a:r>
            <a:r>
              <a:rPr kumimoji="0" lang="en-US" altLang="fr-F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&lt;T&gt; Function&lt;T, T&gt; identity() 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000" b="1" i="0" u="none" strike="noStrike" cap="none" normalizeH="0" baseline="0" dirty="0" smtClean="0" bmk="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return</a:t>
            </a:r>
            <a:r>
              <a:rPr kumimoji="0" lang="en-US" altLang="fr-F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-&gt; t 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 smtClean="0"/>
              <a:t>Modifications du </a:t>
            </a:r>
            <a:r>
              <a:rPr lang="en-US" altLang="fr-FR" sz="3200" dirty="0" err="1" smtClean="0"/>
              <a:t>langage</a:t>
            </a:r>
            <a:r>
              <a:rPr lang="en-US" altLang="fr-FR" sz="3200" dirty="0" smtClean="0"/>
              <a:t> </a:t>
            </a:r>
            <a:br>
              <a:rPr lang="en-US" altLang="fr-FR" sz="3200" dirty="0" smtClean="0"/>
            </a:br>
            <a:r>
              <a:rPr lang="en-US" altLang="fr-FR" sz="3200" dirty="0" smtClean="0"/>
              <a:t>(Interfaces : interface </a:t>
            </a:r>
            <a:r>
              <a:rPr lang="en-US" altLang="fr-FR" sz="3200" dirty="0" err="1" smtClean="0"/>
              <a:t>fonctionnelle</a:t>
            </a:r>
            <a:r>
              <a:rPr lang="en-US" alt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556792"/>
            <a:ext cx="8579296" cy="4896544"/>
          </a:xfrm>
        </p:spPr>
        <p:txBody>
          <a:bodyPr/>
          <a:lstStyle/>
          <a:p>
            <a:r>
              <a:rPr lang="fr-FR" sz="1400" dirty="0" smtClean="0"/>
              <a:t>Une interface fonctionnelle est une interface qui déclare une seule méthode abstraite.</a:t>
            </a:r>
          </a:p>
          <a:p>
            <a:r>
              <a:rPr lang="fr-FR" sz="1400" dirty="0"/>
              <a:t>Cette méthode abstraite est appelée la méthode fonctionnelle de l'interface fonctionnelle.</a:t>
            </a:r>
          </a:p>
          <a:p>
            <a:r>
              <a:rPr lang="fr-FR" sz="1400" dirty="0" smtClean="0"/>
              <a:t>Une interface fonctionnelle peut cependant déclarer d'autres méthodes non abstraites mais doit fournir une </a:t>
            </a:r>
            <a:r>
              <a:rPr lang="fr-FR" sz="1400" dirty="0" err="1" smtClean="0"/>
              <a:t>implementation</a:t>
            </a:r>
            <a:r>
              <a:rPr lang="fr-FR" sz="1400" dirty="0" smtClean="0"/>
              <a:t> par </a:t>
            </a:r>
            <a:r>
              <a:rPr lang="fr-FR" sz="1400" dirty="0" err="1" smtClean="0"/>
              <a:t>defaut</a:t>
            </a:r>
            <a:r>
              <a:rPr lang="fr-FR" sz="1400" dirty="0" smtClean="0"/>
              <a:t> (default) à toutes ces méthodes</a:t>
            </a:r>
          </a:p>
          <a:p>
            <a:r>
              <a:rPr lang="fr-FR" sz="1400" dirty="0" smtClean="0"/>
              <a:t>Une interface fonctionnelle peut aussi définir des méthodes statiques.</a:t>
            </a:r>
          </a:p>
          <a:p>
            <a:r>
              <a:rPr lang="fr-FR" sz="1400" dirty="0" smtClean="0"/>
              <a:t>Exemple : </a:t>
            </a:r>
            <a:r>
              <a:rPr lang="fr-FR" sz="1400" dirty="0" err="1">
                <a:hlinkClick r:id="rId4"/>
              </a:rPr>
              <a:t>java.util.function.Predicate</a:t>
            </a:r>
            <a:endParaRPr lang="fr-FR" sz="1400" dirty="0" smtClean="0"/>
          </a:p>
          <a:p>
            <a:endParaRPr lang="fr-FR" sz="16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9025" y="3482918"/>
            <a:ext cx="6059016" cy="334573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FunctionalInterface</a:t>
            </a:r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public interface Predicate&lt;T&gt; {</a:t>
            </a:r>
          </a:p>
          <a:p>
            <a:pPr lvl="0" eaLnBrk="1" hangingPunct="1"/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test(T t);</a:t>
            </a:r>
          </a:p>
          <a:p>
            <a:pPr lvl="0" eaLnBrk="1" hangingPunct="1"/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default Predicate&lt;T&gt; and(Predicate&lt;? super T&gt; other) {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Objects.requireNonNull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(other);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    return (t) -&gt; test(t) &amp;&amp;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other.test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(t);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eaLnBrk="1" hangingPunct="1"/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default Predicate&lt;T&gt; negate() {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    return (t) -&gt; !test(t);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eaLnBrk="1" hangingPunct="1"/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default Predicate&lt;T&gt; or(Predicate&lt;? super T&gt; other) {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Objects.requireNonNull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(other);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    return (t) -&gt; test(t) ||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other.test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(t);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eaLnBrk="1" hangingPunct="1"/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static &lt;T&gt; Predicate&lt;T&gt;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isEqual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(Object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targetRef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    return (null ==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targetRef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 ? Objects::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: object -&gt;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targetRef.equals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(object);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lvl="0" eaLnBrk="1" hangingPunct="1"/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20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 smtClean="0"/>
              <a:t>Modifications du </a:t>
            </a:r>
            <a:r>
              <a:rPr lang="en-US" altLang="fr-FR" sz="3200" dirty="0" err="1" smtClean="0"/>
              <a:t>langage</a:t>
            </a:r>
            <a:r>
              <a:rPr lang="en-US" altLang="fr-FR" sz="3200" dirty="0" smtClean="0"/>
              <a:t> </a:t>
            </a:r>
            <a:br>
              <a:rPr lang="en-US" altLang="fr-FR" sz="3200" dirty="0" smtClean="0"/>
            </a:br>
            <a:r>
              <a:rPr lang="en-US" altLang="fr-FR" sz="3200" dirty="0" smtClean="0"/>
              <a:t>(Interfaces : interface </a:t>
            </a:r>
            <a:r>
              <a:rPr lang="en-US" altLang="fr-FR" sz="3200" dirty="0" err="1" smtClean="0"/>
              <a:t>fonctionnelle</a:t>
            </a:r>
            <a:r>
              <a:rPr lang="en-US" alt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4816326"/>
          </a:xfrm>
        </p:spPr>
        <p:txBody>
          <a:bodyPr/>
          <a:lstStyle/>
          <a:p>
            <a:pPr marL="285750" lvl="1" indent="-285750">
              <a:buClr>
                <a:schemeClr val="tx2"/>
              </a:buClr>
              <a:buFont typeface="Wingdings" panose="05000000000000000000" pitchFamily="2" charset="2"/>
              <a:buChar char="à"/>
            </a:pPr>
            <a:r>
              <a:rPr lang="fr-FR" sz="1600" dirty="0" smtClean="0">
                <a:sym typeface="Wingdings" panose="05000000000000000000" pitchFamily="2" charset="2"/>
              </a:rPr>
              <a:t>Revenons un peu en arrière</a:t>
            </a:r>
          </a:p>
          <a:p>
            <a:pPr lvl="1"/>
            <a:r>
              <a:rPr lang="fr-FR" sz="1200" dirty="0" smtClean="0"/>
              <a:t>  </a:t>
            </a:r>
            <a:r>
              <a:rPr lang="fr-FR" sz="1200" dirty="0"/>
              <a:t>Avant </a:t>
            </a:r>
            <a:r>
              <a:rPr lang="fr-FR" sz="1200" dirty="0" smtClean="0"/>
              <a:t>Java </a:t>
            </a:r>
            <a:r>
              <a:rPr lang="fr-FR" sz="1200" dirty="0"/>
              <a:t>8 comment passait-t-on une fonction en paramètre </a:t>
            </a:r>
            <a:endParaRPr lang="fr-FR" sz="1200" dirty="0" smtClean="0"/>
          </a:p>
          <a:p>
            <a:pPr lvl="1"/>
            <a:endParaRPr lang="fr-FR" sz="1200" dirty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Pour utiliser notre </a:t>
            </a:r>
            <a:r>
              <a:rPr lang="fr-FR" sz="1200" dirty="0" err="1" smtClean="0"/>
              <a:t>NameParser</a:t>
            </a:r>
            <a:r>
              <a:rPr lang="fr-FR" sz="1200" dirty="0" smtClean="0"/>
              <a:t>, nous devons l’appeler en lui passant une instance d’une classe implémentant l’interface Creator. Nous avons donc recours à une classe anonyme :</a:t>
            </a:r>
          </a:p>
          <a:p>
            <a:pPr marL="344487" lvl="1" indent="0">
              <a:buNone/>
            </a:pPr>
            <a:r>
              <a:rPr lang="fr-FR" sz="1200" dirty="0" smtClean="0"/>
              <a:t>					</a:t>
            </a:r>
            <a:endParaRPr lang="fr-FR" sz="1200" dirty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					-  Responsabilités sont clairement dissociées</a:t>
            </a:r>
          </a:p>
          <a:p>
            <a:pPr marL="344487" lvl="1" indent="0">
              <a:buNone/>
            </a:pPr>
            <a:r>
              <a:rPr lang="fr-FR" sz="1200" dirty="0">
                <a:sym typeface="Wingdings" panose="05000000000000000000" pitchFamily="2" charset="2"/>
              </a:rPr>
              <a:t>	</a:t>
            </a:r>
            <a:r>
              <a:rPr lang="fr-FR" sz="1200" dirty="0" smtClean="0">
                <a:sym typeface="Wingdings" panose="05000000000000000000" pitchFamily="2" charset="2"/>
              </a:rPr>
              <a:t>				/!\ syntaxe résultante est très verbeuse et la lisibilité du 					    code est rendue difficile…</a:t>
            </a:r>
            <a:endParaRPr lang="fr-FR" sz="1200" dirty="0" smtClean="0"/>
          </a:p>
          <a:p>
            <a:pPr lvl="1"/>
            <a:endParaRPr lang="fr-FR" sz="1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2132856"/>
            <a:ext cx="3141886" cy="223774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67944" y="2132856"/>
            <a:ext cx="3141886" cy="223774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NameParser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Creator creator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creator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Creator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5085184"/>
            <a:ext cx="3975447" cy="112974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NameParser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parser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NameParser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res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"Eric Clapton"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Creator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fr-F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(Interfaces : interface fonctionnelle)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961456"/>
            <a:ext cx="8579296" cy="4411662"/>
          </a:xfrm>
        </p:spPr>
        <p:txBody>
          <a:bodyPr/>
          <a:lstStyle/>
          <a:p>
            <a:r>
              <a:rPr lang="fr-FR" sz="1800" dirty="0" smtClean="0"/>
              <a:t>Java 8 apporte une réponse au problème précédent grâce aux “interfaces fonctionnelles”. Mais pour cela nous devons évoquer des notions que nous verrons dans la suite .</a:t>
            </a:r>
          </a:p>
          <a:p>
            <a:r>
              <a:rPr lang="fr-FR" sz="1800" dirty="0" smtClean="0"/>
              <a:t>Le but d’une interface fonctionnelle est de définir la signature d’une méthode qui pourra être utilisée pour passer en paramètre :</a:t>
            </a:r>
          </a:p>
          <a:p>
            <a:endParaRPr lang="fr-FR" sz="1800" dirty="0" smtClean="0"/>
          </a:p>
          <a:p>
            <a:pPr lvl="1"/>
            <a:r>
              <a:rPr lang="fr-FR" sz="1400" dirty="0" smtClean="0"/>
              <a:t>une référence vers une méthode statique</a:t>
            </a:r>
          </a:p>
          <a:p>
            <a:pPr lvl="1"/>
            <a:r>
              <a:rPr lang="fr-FR" sz="1400" dirty="0" smtClean="0"/>
              <a:t>une référence vers une méthode d’instance</a:t>
            </a:r>
          </a:p>
          <a:p>
            <a:pPr lvl="1"/>
            <a:r>
              <a:rPr lang="fr-FR" sz="1400" dirty="0" smtClean="0"/>
              <a:t>une référence vers un constructeur</a:t>
            </a:r>
          </a:p>
          <a:p>
            <a:pPr lvl="1"/>
            <a:r>
              <a:rPr lang="fr-FR" sz="1400" dirty="0" smtClean="0"/>
              <a:t>une expression </a:t>
            </a:r>
            <a:r>
              <a:rPr lang="fr-FR" sz="1400" dirty="0" err="1" smtClean="0"/>
              <a:t>lamba</a:t>
            </a:r>
            <a:r>
              <a:rPr lang="fr-FR" sz="1400" dirty="0" smtClean="0"/>
              <a:t>.</a:t>
            </a:r>
          </a:p>
          <a:p>
            <a:endParaRPr lang="fr-FR" sz="1600" dirty="0" smtClean="0"/>
          </a:p>
          <a:p>
            <a:r>
              <a:rPr lang="fr-FR" sz="1600" dirty="0" smtClean="0"/>
              <a:t>Nous y reviendrons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1123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(Interfaces : interface fonctionnelle du </a:t>
            </a:r>
            <a:r>
              <a:rPr lang="fr-FR" altLang="fr-FR" sz="3200" dirty="0" err="1" smtClean="0"/>
              <a:t>jdk</a:t>
            </a:r>
            <a:r>
              <a:rPr lang="fr-FR" altLang="fr-FR" sz="3200" dirty="0" smtClean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961456"/>
            <a:ext cx="8579296" cy="4411662"/>
          </a:xfrm>
        </p:spPr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476865" y="1772816"/>
            <a:ext cx="8579296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Package </a:t>
            </a:r>
            <a:r>
              <a:rPr lang="fr-FR" sz="2400" i="1" dirty="0" err="1" smtClean="0"/>
              <a:t>java.util.function</a:t>
            </a:r>
            <a:endParaRPr lang="fr-FR" sz="2400" i="1" dirty="0"/>
          </a:p>
          <a:p>
            <a:pPr lvl="1"/>
            <a:r>
              <a:rPr lang="fr-FR" sz="2800" dirty="0" smtClean="0"/>
              <a:t>Rôle : </a:t>
            </a:r>
            <a:r>
              <a:rPr lang="fr-FR" sz="2000" dirty="0" smtClean="0"/>
              <a:t>Fournir </a:t>
            </a:r>
            <a:r>
              <a:rPr lang="fr-FR" sz="2000" dirty="0"/>
              <a:t>un certain nombre </a:t>
            </a:r>
            <a:r>
              <a:rPr lang="fr-FR" sz="2000" dirty="0" smtClean="0"/>
              <a:t>d'interfaces fonctionnelles standards </a:t>
            </a:r>
            <a:endParaRPr lang="fr-FR" sz="1000" i="1" dirty="0" smtClean="0"/>
          </a:p>
          <a:p>
            <a:pPr lvl="1"/>
            <a:r>
              <a:rPr lang="fr-FR" sz="2400" dirty="0"/>
              <a:t>Contenu (interfaces de base)</a:t>
            </a:r>
          </a:p>
          <a:p>
            <a:pPr lvl="2"/>
            <a:r>
              <a:rPr lang="fr-FR" sz="1600" dirty="0" smtClean="0"/>
              <a:t>Consumer&lt;T</a:t>
            </a:r>
            <a:r>
              <a:rPr lang="fr-FR" sz="1600" dirty="0"/>
              <a:t>&gt; (méthode </a:t>
            </a:r>
            <a:r>
              <a:rPr lang="fr-FR" sz="1600" dirty="0" err="1"/>
              <a:t>accept</a:t>
            </a:r>
            <a:r>
              <a:rPr lang="fr-FR" sz="1600" dirty="0"/>
              <a:t>(T t</a:t>
            </a:r>
            <a:r>
              <a:rPr lang="fr-FR" sz="1600" dirty="0" smtClean="0"/>
              <a:t>)) :  </a:t>
            </a:r>
            <a:r>
              <a:rPr lang="fr-FR" sz="1600" dirty="0"/>
              <a:t>Appliquer une méthode (sans retour) à un objet</a:t>
            </a:r>
          </a:p>
          <a:p>
            <a:pPr lvl="2"/>
            <a:r>
              <a:rPr lang="fr-FR" sz="1400" dirty="0" err="1" smtClean="0"/>
              <a:t>Function</a:t>
            </a:r>
            <a:r>
              <a:rPr lang="fr-FR" sz="1400" dirty="0" smtClean="0"/>
              <a:t>&lt;T,R</a:t>
            </a:r>
            <a:r>
              <a:rPr lang="fr-FR" sz="1400" dirty="0"/>
              <a:t>&gt; (méthode R </a:t>
            </a:r>
            <a:r>
              <a:rPr lang="fr-FR" sz="1400" dirty="0" err="1"/>
              <a:t>apply</a:t>
            </a:r>
            <a:r>
              <a:rPr lang="fr-FR" sz="1400" dirty="0"/>
              <a:t>(T t</a:t>
            </a:r>
            <a:r>
              <a:rPr lang="fr-FR" sz="1400" dirty="0" smtClean="0"/>
              <a:t>)) </a:t>
            </a:r>
            <a:r>
              <a:rPr lang="fr-FR" sz="1400" dirty="0"/>
              <a:t>: Appliquer une méthode (avec retour) à un objet</a:t>
            </a:r>
          </a:p>
          <a:p>
            <a:pPr lvl="2"/>
            <a:r>
              <a:rPr lang="fr-FR" sz="1800" dirty="0" err="1" smtClean="0"/>
              <a:t>Predicate</a:t>
            </a:r>
            <a:r>
              <a:rPr lang="fr-FR" sz="1800" dirty="0" smtClean="0"/>
              <a:t>&lt;T</a:t>
            </a:r>
            <a:r>
              <a:rPr lang="fr-FR" sz="1800" dirty="0"/>
              <a:t>&gt; (méthode </a:t>
            </a:r>
            <a:r>
              <a:rPr lang="fr-FR" sz="1800" dirty="0" err="1"/>
              <a:t>boolean</a:t>
            </a:r>
            <a:r>
              <a:rPr lang="fr-FR" sz="1800" dirty="0"/>
              <a:t> test(T t</a:t>
            </a:r>
            <a:r>
              <a:rPr lang="fr-FR" sz="1800" dirty="0" smtClean="0"/>
              <a:t>)) </a:t>
            </a:r>
            <a:r>
              <a:rPr lang="fr-FR" sz="1800" dirty="0"/>
              <a:t>: Évaluer une propriété (vrai/faux) sur un objet</a:t>
            </a:r>
          </a:p>
          <a:p>
            <a:pPr lvl="2"/>
            <a:r>
              <a:rPr lang="fr-FR" sz="1400" dirty="0" smtClean="0"/>
              <a:t>Supplier&lt;T</a:t>
            </a:r>
            <a:r>
              <a:rPr lang="fr-FR" sz="1400" dirty="0"/>
              <a:t>&gt; (méthode T </a:t>
            </a:r>
            <a:r>
              <a:rPr lang="fr-FR" sz="1400" dirty="0" err="1"/>
              <a:t>get</a:t>
            </a:r>
            <a:r>
              <a:rPr lang="fr-FR" sz="1400" dirty="0" smtClean="0"/>
              <a:t>()) </a:t>
            </a:r>
            <a:r>
              <a:rPr lang="fr-FR" sz="1400" dirty="0"/>
              <a:t>: Obtenir un objet</a:t>
            </a:r>
          </a:p>
          <a:p>
            <a:r>
              <a:rPr lang="fr-FR" sz="2400" dirty="0"/>
              <a:t>Autres </a:t>
            </a:r>
            <a:r>
              <a:rPr lang="fr-FR" sz="2400" dirty="0" smtClean="0"/>
              <a:t>interfaces : </a:t>
            </a:r>
            <a:r>
              <a:rPr lang="fr-FR" sz="2400" dirty="0"/>
              <a:t>Versions dédiées aux types simples ou </a:t>
            </a:r>
            <a:r>
              <a:rPr lang="fr-FR" sz="2400" dirty="0" smtClean="0"/>
              <a:t>prenant 2 </a:t>
            </a:r>
            <a:r>
              <a:rPr lang="fr-FR" sz="2400" dirty="0"/>
              <a:t>paramètres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98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(Les expressions Lambda: historique)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4816326"/>
          </a:xfrm>
        </p:spPr>
        <p:txBody>
          <a:bodyPr/>
          <a:lstStyle/>
          <a:p>
            <a:r>
              <a:rPr lang="fr-FR" sz="1600" dirty="0" smtClean="0"/>
              <a:t>L'ajout des expressions lambda dans le langage Java a été un processus long qui a nécessité plus de huit années de travail. </a:t>
            </a:r>
          </a:p>
          <a:p>
            <a:pPr lvl="1"/>
            <a:r>
              <a:rPr lang="fr-FR" sz="1200" dirty="0"/>
              <a:t>2009 : lancement du projet Lambda</a:t>
            </a:r>
          </a:p>
          <a:p>
            <a:pPr lvl="1"/>
            <a:r>
              <a:rPr lang="fr-FR" sz="1200" dirty="0" smtClean="0"/>
              <a:t>2006 </a:t>
            </a:r>
            <a:r>
              <a:rPr lang="fr-FR" sz="1200" dirty="0"/>
              <a:t>: propositions pour ajouter le concept de « </a:t>
            </a:r>
            <a:r>
              <a:rPr lang="fr-FR" sz="1200" dirty="0" smtClean="0"/>
              <a:t>cl</a:t>
            </a:r>
            <a:r>
              <a:rPr lang="fr-FR" sz="1200" dirty="0"/>
              <a:t>ô</a:t>
            </a:r>
            <a:r>
              <a:rPr lang="fr-FR" sz="1200" dirty="0" smtClean="0"/>
              <a:t>ture </a:t>
            </a:r>
            <a:r>
              <a:rPr lang="fr-FR" sz="1200" dirty="0"/>
              <a:t>»/« fermeture </a:t>
            </a:r>
            <a:r>
              <a:rPr lang="fr-FR" sz="1200" dirty="0" smtClean="0"/>
              <a:t>» </a:t>
            </a:r>
            <a:r>
              <a:rPr lang="fr-FR" sz="1600" dirty="0" smtClean="0"/>
              <a:t>(</a:t>
            </a:r>
            <a:r>
              <a:rPr lang="fr-FR" sz="1600" dirty="0" err="1"/>
              <a:t>closure</a:t>
            </a:r>
            <a:r>
              <a:rPr lang="fr-FR" sz="1600" dirty="0"/>
              <a:t>)</a:t>
            </a:r>
          </a:p>
          <a:p>
            <a:r>
              <a:rPr lang="fr-FR" sz="1600" dirty="0" smtClean="0"/>
              <a:t>1997 </a:t>
            </a:r>
            <a:r>
              <a:rPr lang="fr-FR" sz="1600" dirty="0"/>
              <a:t>: ajout du concept de « classe anonyme » (</a:t>
            </a:r>
            <a:r>
              <a:rPr lang="fr-FR" sz="1600" dirty="0" err="1"/>
              <a:t>anonymous</a:t>
            </a:r>
            <a:r>
              <a:rPr lang="fr-FR" sz="1600" dirty="0"/>
              <a:t> </a:t>
            </a:r>
            <a:r>
              <a:rPr lang="fr-FR" sz="1600" dirty="0" err="1"/>
              <a:t>inner</a:t>
            </a:r>
            <a:r>
              <a:rPr lang="fr-FR" sz="1600" dirty="0"/>
              <a:t> class)</a:t>
            </a:r>
          </a:p>
          <a:p>
            <a:r>
              <a:rPr lang="fr-FR" sz="1600" dirty="0" smtClean="0"/>
              <a:t>1941 </a:t>
            </a:r>
            <a:r>
              <a:rPr lang="fr-FR" sz="1600" dirty="0"/>
              <a:t>: travaux d’Alonzo Church sur la </a:t>
            </a:r>
            <a:r>
              <a:rPr lang="fr-FR" sz="1600" dirty="0" smtClean="0"/>
              <a:t>théorie </a:t>
            </a:r>
            <a:r>
              <a:rPr lang="fr-FR" sz="1600" dirty="0"/>
              <a:t>du </a:t>
            </a:r>
            <a:r>
              <a:rPr lang="fr-FR" sz="1600" dirty="0" smtClean="0"/>
              <a:t>calcul, d’où </a:t>
            </a:r>
            <a:r>
              <a:rPr lang="fr-FR" sz="1600" dirty="0"/>
              <a:t>vient la </a:t>
            </a:r>
            <a:r>
              <a:rPr lang="fr-FR" sz="1600" dirty="0" smtClean="0"/>
              <a:t>terminologie</a:t>
            </a:r>
          </a:p>
          <a:p>
            <a:endParaRPr lang="fr-FR" sz="1600" dirty="0" smtClean="0"/>
          </a:p>
          <a:p>
            <a:r>
              <a:rPr lang="fr-FR" sz="1600" dirty="0" smtClean="0"/>
              <a:t>Quelques contraintes qui ont amené la réticences à plusieurs propositions qui ont été faites entretemps :</a:t>
            </a:r>
          </a:p>
          <a:p>
            <a:pPr lvl="1"/>
            <a:r>
              <a:rPr lang="fr-FR" sz="1200" dirty="0" smtClean="0"/>
              <a:t>ne pas ajouter un nouveau type fonction au </a:t>
            </a:r>
            <a:r>
              <a:rPr lang="fr-FR" sz="1200" dirty="0" err="1" smtClean="0"/>
              <a:t>lagage</a:t>
            </a:r>
            <a:r>
              <a:rPr lang="fr-FR" sz="1200" dirty="0" smtClean="0"/>
              <a:t> pour éviter les écueils des </a:t>
            </a:r>
            <a:r>
              <a:rPr lang="fr-FR" sz="1200" dirty="0" err="1" smtClean="0"/>
              <a:t>generics</a:t>
            </a:r>
            <a:endParaRPr lang="fr-FR" sz="1200" dirty="0" smtClean="0"/>
          </a:p>
          <a:p>
            <a:pPr lvl="1"/>
            <a:r>
              <a:rPr lang="fr-FR" sz="1200" dirty="0" smtClean="0"/>
              <a:t>s'appuyer sur les interfaces qui existent déjà et permettent donc une transition en douceur</a:t>
            </a:r>
          </a:p>
          <a:p>
            <a:pPr lvl="1"/>
            <a:r>
              <a:rPr lang="fr-FR" sz="1200" dirty="0" smtClean="0"/>
              <a:t>les expressions lambda ne sont pas transformées en classes par le compilateur : elles n'utilisent donc pas les classes anonymes internes</a:t>
            </a:r>
          </a:p>
          <a:p>
            <a:r>
              <a:rPr lang="fr-FR" sz="1600" dirty="0" smtClean="0"/>
              <a:t>Ce qui a impliqué quelques déconvenues à leur intégration au langage (bien que ceux-ci constituent un véritable atout au langage Java).  </a:t>
            </a:r>
          </a:p>
          <a:p>
            <a:r>
              <a:rPr lang="fr-FR" sz="1600" dirty="0"/>
              <a:t>Ce sont les premiers pas vers la programmation orientée fonction, appelée aussi programmation fonctionnelle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847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(Les expressions Lambda: historique)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4816326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Pourquoi des lambda expressions JAVA </a:t>
            </a:r>
            <a:r>
              <a:rPr lang="fr-FR" sz="2400" dirty="0" smtClean="0"/>
              <a:t>?</a:t>
            </a:r>
          </a:p>
          <a:p>
            <a:r>
              <a:rPr lang="fr-FR" sz="1600" dirty="0" smtClean="0"/>
              <a:t>Commençons </a:t>
            </a:r>
            <a:r>
              <a:rPr lang="fr-FR" sz="1600" dirty="0"/>
              <a:t>avec un code qui </a:t>
            </a:r>
            <a:r>
              <a:rPr lang="fr-FR" sz="1600" dirty="0" smtClean="0"/>
              <a:t>itère </a:t>
            </a:r>
            <a:r>
              <a:rPr lang="fr-FR" sz="1600" dirty="0"/>
              <a:t>sur une collection d’objets </a:t>
            </a:r>
            <a:r>
              <a:rPr lang="fr-FR" sz="1600" dirty="0" smtClean="0"/>
              <a:t>modifiables</a:t>
            </a:r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lvl="1"/>
            <a:r>
              <a:rPr lang="fr-FR" sz="1600" dirty="0"/>
              <a:t>La ligne 2 de ce code est traduit par le compilateur en le code qui suit :</a:t>
            </a:r>
          </a:p>
          <a:p>
            <a:pPr marL="344487" lvl="1" indent="0">
              <a:buNone/>
            </a:pPr>
            <a:r>
              <a:rPr lang="fr-FR" sz="1600" dirty="0" smtClean="0"/>
              <a:t>						/!\ </a:t>
            </a:r>
            <a:r>
              <a:rPr lang="fr-FR" sz="1200" dirty="0">
                <a:solidFill>
                  <a:srgbClr val="FF0000"/>
                </a:solidFill>
              </a:rPr>
              <a:t>Problème : le compilateur </a:t>
            </a:r>
            <a:r>
              <a:rPr lang="fr-FR" sz="1200" dirty="0" smtClean="0">
                <a:solidFill>
                  <a:srgbClr val="FF0000"/>
                </a:solidFill>
              </a:rPr>
              <a:t>génère du</a:t>
            </a:r>
          </a:p>
          <a:p>
            <a:pPr marL="344487" lvl="1" indent="0">
              <a:buNone/>
            </a:pPr>
            <a:r>
              <a:rPr lang="fr-FR" sz="1200" dirty="0">
                <a:solidFill>
                  <a:srgbClr val="FF0000"/>
                </a:solidFill>
              </a:rPr>
              <a:t>	</a:t>
            </a:r>
            <a:r>
              <a:rPr lang="fr-FR" sz="1200" dirty="0" smtClean="0">
                <a:solidFill>
                  <a:srgbClr val="FF0000"/>
                </a:solidFill>
              </a:rPr>
              <a:t>					qui sera toujours séquentiel</a:t>
            </a:r>
            <a:r>
              <a:rPr lang="fr-FR" sz="1600" dirty="0" smtClean="0"/>
              <a:t>                                                                            </a:t>
            </a:r>
            <a:endParaRPr lang="fr-FR" sz="1600" dirty="0"/>
          </a:p>
          <a:p>
            <a:pPr marL="344487" lvl="1" indent="0">
              <a:buNone/>
            </a:pPr>
            <a:endParaRPr lang="fr-FR" sz="1800" dirty="0" smtClean="0">
              <a:solidFill>
                <a:srgbClr val="FF0000"/>
              </a:solidFill>
            </a:endParaRPr>
          </a:p>
          <a:p>
            <a:pPr lvl="1"/>
            <a:r>
              <a:rPr lang="fr-FR" sz="1600" dirty="0" smtClean="0"/>
              <a:t>Nous </a:t>
            </a:r>
            <a:r>
              <a:rPr lang="fr-FR" sz="1600" dirty="0"/>
              <a:t>souhaiterions une exécution qui puisse être parallèle à la demande</a:t>
            </a:r>
            <a:r>
              <a:rPr lang="fr-FR" sz="1600" dirty="0" smtClean="0"/>
              <a:t>, c’est-</a:t>
            </a:r>
            <a:r>
              <a:rPr lang="fr-FR" sz="1600" dirty="0"/>
              <a:t>`a-dire selon la mise en œuvre de la méthode </a:t>
            </a:r>
            <a:r>
              <a:rPr lang="fr-FR" sz="1600" dirty="0" err="1"/>
              <a:t>forEach</a:t>
            </a:r>
            <a:endParaRPr lang="fr-FR" sz="1600" dirty="0"/>
          </a:p>
          <a:p>
            <a:pPr lvl="1"/>
            <a:r>
              <a:rPr lang="fr-FR" sz="1600" dirty="0" smtClean="0"/>
              <a:t>D’o</a:t>
            </a:r>
            <a:r>
              <a:rPr lang="fr-FR" sz="1600" dirty="0"/>
              <a:t>ù</a:t>
            </a:r>
            <a:r>
              <a:rPr lang="fr-FR" sz="1600" dirty="0" smtClean="0"/>
              <a:t>, </a:t>
            </a:r>
            <a:r>
              <a:rPr lang="fr-FR" sz="1600" dirty="0"/>
              <a:t>nous souhaitons quelque chose comme ceci :</a:t>
            </a:r>
          </a:p>
          <a:p>
            <a:pPr marL="344487" lvl="1" indent="0">
              <a:buNone/>
            </a:pPr>
            <a:endParaRPr lang="fr-FR" sz="18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2305516"/>
            <a:ext cx="4844269" cy="10026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List&lt;Point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Arrays.asList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(new Point(1,2), new Point(2,4));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for(Point p :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{ </a:t>
            </a: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altLang="fr-FR" sz="900" b="1" dirty="0" err="1" smtClean="0">
                <a:solidFill>
                  <a:srgbClr val="000000"/>
                </a:solidFill>
                <a:latin typeface="courier"/>
              </a:rPr>
              <a:t>p.translate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(1,1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); </a:t>
            </a:r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}</a:t>
            </a:r>
            <a:r>
              <a:rPr kumimoji="0" lang="en-US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52118"/>
            <a:ext cx="4982127" cy="7256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Iterator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pointItr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pointList.iterator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while (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pointItr.hasNext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((Point)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pointItr.next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()).translate(1,1);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7584" y="5506524"/>
            <a:ext cx="4982127" cy="7256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List&lt;Point&gt;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pointList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Arrays.asList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(new Point(1,2), new Point(2,4));</a:t>
            </a:r>
          </a:p>
          <a:p>
            <a:pPr lvl="0" eaLnBrk="1" hangingPunct="1"/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pointList.forEach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(/*translation d’un point selon le vecteur (1,1)*/);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23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(Les expressions Lambda: </a:t>
            </a:r>
            <a:r>
              <a:rPr lang="fr-FR" altLang="fr-FR" sz="3200" dirty="0" err="1" smtClean="0"/>
              <a:t>Definition</a:t>
            </a:r>
            <a:r>
              <a:rPr lang="fr-FR" altLang="fr-FR" sz="3200" dirty="0" smtClean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76248"/>
            <a:ext cx="8579296" cy="5301208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      </a:t>
            </a:r>
            <a:r>
              <a:rPr lang="fr-FR" sz="1600" dirty="0" smtClean="0"/>
              <a:t>Une </a:t>
            </a:r>
            <a:r>
              <a:rPr lang="fr-FR" sz="1600" dirty="0"/>
              <a:t>expression lambda est </a:t>
            </a:r>
            <a:r>
              <a:rPr lang="fr-FR" sz="1600" dirty="0" smtClean="0">
                <a:solidFill>
                  <a:srgbClr val="FF0000"/>
                </a:solidFill>
              </a:rPr>
              <a:t>conceptuellement une </a:t>
            </a:r>
            <a:r>
              <a:rPr lang="fr-FR" sz="1600" dirty="0">
                <a:solidFill>
                  <a:srgbClr val="FF0000"/>
                </a:solidFill>
              </a:rPr>
              <a:t>fonction anonyme </a:t>
            </a:r>
            <a:r>
              <a:rPr lang="fr-FR" sz="1600" dirty="0"/>
              <a:t>: sa définition se fait sans déclaration explicite du type de retour, ni de modificateurs d'accès ni de nom. C'est un raccourci syntaxique qui </a:t>
            </a:r>
            <a:r>
              <a:rPr lang="fr-FR" sz="1600" dirty="0" smtClean="0"/>
              <a:t>permet </a:t>
            </a:r>
            <a:r>
              <a:rPr lang="fr-FR" sz="1600" dirty="0"/>
              <a:t>de définir une méthode directement à l'endroit où elle est utilisée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Sa syntaxe : </a:t>
            </a:r>
          </a:p>
          <a:p>
            <a:pPr lvl="1"/>
            <a:r>
              <a:rPr lang="fr-FR" sz="1200" dirty="0"/>
              <a:t>un ensemble de paramètres, d'aucun à plusieurs</a:t>
            </a:r>
          </a:p>
          <a:p>
            <a:pPr lvl="1"/>
            <a:r>
              <a:rPr lang="fr-FR" sz="1200" dirty="0"/>
              <a:t>l'opérateur -&gt;</a:t>
            </a:r>
          </a:p>
          <a:p>
            <a:pPr lvl="1"/>
            <a:r>
              <a:rPr lang="fr-FR" sz="1200" dirty="0"/>
              <a:t>le corps de la </a:t>
            </a:r>
            <a:r>
              <a:rPr lang="fr-FR" sz="1200" dirty="0" smtClean="0"/>
              <a:t>fonction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1600" dirty="0" smtClean="0"/>
              <a:t>Elle peut prendre deux formes principales :</a:t>
            </a:r>
          </a:p>
          <a:p>
            <a:pPr lvl="1"/>
            <a:r>
              <a:rPr lang="fr-FR" sz="1200" dirty="0"/>
              <a:t>(paramètres) -&gt; expression;</a:t>
            </a:r>
          </a:p>
          <a:p>
            <a:pPr lvl="1"/>
            <a:r>
              <a:rPr lang="fr-FR" sz="1200" dirty="0"/>
              <a:t>(paramètres) -&gt; { traitements; </a:t>
            </a:r>
            <a:r>
              <a:rPr lang="fr-FR" sz="1200" dirty="0" smtClean="0"/>
              <a:t>}</a:t>
            </a:r>
            <a:endParaRPr lang="fr-FR" sz="1200" dirty="0" smtClean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Une expression lambda est aussi un objet (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une instance d’une interface (fonctionnelle))</a:t>
            </a:r>
          </a:p>
          <a:p>
            <a:pPr marL="344487" lvl="1" indent="0">
              <a:buNone/>
            </a:pPr>
            <a:endParaRPr lang="fr-FR" sz="1600" dirty="0" smtClean="0"/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  <a:p>
            <a:pPr marL="342900" lvl="1" indent="-342900">
              <a:buClr>
                <a:schemeClr val="tx2"/>
              </a:buClr>
            </a:pPr>
            <a:endParaRPr lang="fr-FR" sz="1600" dirty="0" smtClean="0"/>
          </a:p>
          <a:p>
            <a:pPr marL="0" lvl="1" indent="0">
              <a:buClr>
                <a:schemeClr val="tx2"/>
              </a:buClr>
              <a:buNone/>
            </a:pPr>
            <a:r>
              <a:rPr lang="fr-FR" sz="1600" dirty="0" smtClean="0"/>
              <a:t>     </a:t>
            </a:r>
            <a:r>
              <a:rPr lang="fr-FR" sz="1600" dirty="0">
                <a:sym typeface="Wingdings" panose="05000000000000000000" pitchFamily="2" charset="2"/>
              </a:rPr>
              <a:t> Une lambda </a:t>
            </a:r>
            <a:r>
              <a:rPr lang="fr-FR" sz="1600" dirty="0" smtClean="0">
                <a:sym typeface="Wingdings" panose="05000000000000000000" pitchFamily="2" charset="2"/>
              </a:rPr>
              <a:t>peut être utilisée là où </a:t>
            </a:r>
            <a:r>
              <a:rPr lang="fr-FR" sz="1600" dirty="0">
                <a:sym typeface="Wingdings" panose="05000000000000000000" pitchFamily="2" charset="2"/>
              </a:rPr>
              <a:t>une interface fonctionnelle est </a:t>
            </a:r>
            <a:r>
              <a:rPr lang="fr-FR" sz="1600" dirty="0" smtClean="0">
                <a:sym typeface="Wingdings" panose="05000000000000000000" pitchFamily="2" charset="2"/>
              </a:rPr>
              <a:t>déclarée</a:t>
            </a:r>
          </a:p>
          <a:p>
            <a:pPr lvl="1"/>
            <a:r>
              <a:rPr lang="fr-FR" sz="1200" dirty="0"/>
              <a:t>Interface fonctionnelle =&gt; une </a:t>
            </a:r>
            <a:r>
              <a:rPr lang="fr-FR" sz="1200" dirty="0" smtClean="0"/>
              <a:t>méthode </a:t>
            </a:r>
            <a:r>
              <a:rPr lang="fr-FR" sz="1200" dirty="0"/>
              <a:t>=&gt; pas </a:t>
            </a:r>
            <a:r>
              <a:rPr lang="fr-FR" sz="1200" dirty="0" smtClean="0"/>
              <a:t>d’ambiguïté</a:t>
            </a:r>
          </a:p>
          <a:p>
            <a:pPr lvl="1"/>
            <a:r>
              <a:rPr lang="fr-FR" sz="1200" dirty="0"/>
              <a:t>P.ex., « public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forEach</a:t>
            </a:r>
            <a:r>
              <a:rPr lang="fr-FR" sz="1200" dirty="0"/>
              <a:t>(Consumer&lt;? super T&gt; consumer); »</a:t>
            </a:r>
          </a:p>
          <a:p>
            <a:pPr marL="344487" lvl="1" indent="0">
              <a:buNone/>
            </a:pPr>
            <a:r>
              <a:rPr lang="fr-FR" sz="1200" dirty="0" smtClean="0"/>
              <a:t>        permet d’écrire </a:t>
            </a:r>
            <a:r>
              <a:rPr lang="fr-FR" sz="1200" dirty="0"/>
              <a:t>« </a:t>
            </a:r>
            <a:r>
              <a:rPr lang="fr-FR" sz="1200" dirty="0" err="1"/>
              <a:t>pointList.forEach</a:t>
            </a:r>
            <a:r>
              <a:rPr lang="fr-FR" sz="1200" dirty="0"/>
              <a:t>(p -&gt; </a:t>
            </a:r>
            <a:r>
              <a:rPr lang="fr-FR" sz="1200" dirty="0" err="1"/>
              <a:t>p.translate</a:t>
            </a:r>
            <a:r>
              <a:rPr lang="fr-FR" sz="1200" dirty="0"/>
              <a:t>(1, 1)); »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4581128"/>
            <a:ext cx="5257844" cy="8641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Runnable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r = () -&gt; </a:t>
            </a:r>
            <a:r>
              <a:rPr lang="fr-FR" altLang="fr-FR" sz="900" b="1" dirty="0" smtClean="0">
                <a:solidFill>
                  <a:srgbClr val="000000"/>
                </a:solidFill>
                <a:latin typeface="courier"/>
              </a:rPr>
              <a:t>{};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// </a:t>
            </a:r>
            <a:r>
              <a:rPr lang="fr-FR" altLang="fr-FR" sz="900" b="1" dirty="0" smtClean="0">
                <a:solidFill>
                  <a:srgbClr val="000000"/>
                </a:solidFill>
                <a:latin typeface="courier"/>
              </a:rPr>
              <a:t>crée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une lambda expression</a:t>
            </a:r>
          </a:p>
          <a:p>
            <a:pPr lvl="0" eaLnBrk="1" hangingPunct="1"/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// et affecte une </a:t>
            </a:r>
            <a:r>
              <a:rPr lang="fr-FR" altLang="fr-FR" sz="900" b="1" dirty="0" smtClean="0">
                <a:solidFill>
                  <a:srgbClr val="000000"/>
                </a:solidFill>
                <a:latin typeface="courier"/>
              </a:rPr>
              <a:t>référence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vers cette lambda expression à</a:t>
            </a:r>
            <a:r>
              <a:rPr lang="fr-FR" altLang="fr-FR" sz="9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r</a:t>
            </a:r>
          </a:p>
          <a:p>
            <a:pPr lvl="0" eaLnBrk="1" hangingPunct="1"/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Object o = r; // transtypage vers le haut, comme pour une </a:t>
            </a:r>
            <a:r>
              <a:rPr lang="fr-FR" altLang="fr-FR" sz="900" b="1" dirty="0" smtClean="0">
                <a:solidFill>
                  <a:srgbClr val="000000"/>
                </a:solidFill>
                <a:latin typeface="courier"/>
              </a:rPr>
              <a:t>référence/un 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objet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64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Introduction</a:t>
            </a:r>
            <a:r>
              <a:rPr lang="en-US" altLang="fr-FR" dirty="0" smtClean="0"/>
              <a:t> </a:t>
            </a:r>
            <a:endParaRPr lang="en-US" altLang="fr-F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 smtClean="0"/>
              <a:t>Historique</a:t>
            </a:r>
            <a:r>
              <a:rPr lang="en-US" altLang="fr-FR" dirty="0" smtClean="0"/>
              <a:t> des versions java </a:t>
            </a:r>
          </a:p>
          <a:p>
            <a:pPr lvl="1"/>
            <a:r>
              <a:rPr lang="fr-FR" sz="1600" dirty="0"/>
              <a:t>1996 : JDK 1.0</a:t>
            </a:r>
          </a:p>
          <a:p>
            <a:pPr lvl="1"/>
            <a:r>
              <a:rPr lang="fr-FR" sz="1600" dirty="0"/>
              <a:t>1997 : JDK 1.1</a:t>
            </a:r>
          </a:p>
          <a:p>
            <a:pPr lvl="1"/>
            <a:r>
              <a:rPr lang="fr-FR" sz="1600" dirty="0"/>
              <a:t>1998 : JDK 1.2, appelé Java 2</a:t>
            </a:r>
          </a:p>
          <a:p>
            <a:pPr lvl="1"/>
            <a:r>
              <a:rPr lang="fr-FR" sz="1600" dirty="0"/>
              <a:t>2000 : JDK 1.3</a:t>
            </a:r>
          </a:p>
          <a:p>
            <a:pPr lvl="1"/>
            <a:r>
              <a:rPr lang="fr-FR" sz="1600" dirty="0"/>
              <a:t>2002 : JDK 1.4</a:t>
            </a:r>
          </a:p>
          <a:p>
            <a:pPr lvl="1"/>
            <a:r>
              <a:rPr lang="fr-FR" sz="1600" dirty="0"/>
              <a:t>2004 : JDK 1.5, appelé Java 5</a:t>
            </a:r>
          </a:p>
          <a:p>
            <a:pPr lvl="1"/>
            <a:r>
              <a:rPr lang="fr-FR" sz="1600" dirty="0"/>
              <a:t>2006 : JDK 1.6, appelé Java 6</a:t>
            </a:r>
          </a:p>
          <a:p>
            <a:pPr lvl="1"/>
            <a:r>
              <a:rPr lang="fr-FR" sz="1600" dirty="0"/>
              <a:t>2011 : JDK 1.7, appelé Java 7</a:t>
            </a:r>
          </a:p>
          <a:p>
            <a:pPr lvl="1"/>
            <a:r>
              <a:rPr lang="fr-FR" sz="1600" dirty="0">
                <a:solidFill>
                  <a:srgbClr val="00B050"/>
                </a:solidFill>
              </a:rPr>
              <a:t>2014 : JDK 1.8, appelé Java 8.</a:t>
            </a:r>
          </a:p>
          <a:p>
            <a:pPr lvl="1"/>
            <a:r>
              <a:rPr lang="fr-FR" sz="1600" dirty="0" smtClean="0">
                <a:solidFill>
                  <a:srgbClr val="00B050"/>
                </a:solidFill>
              </a:rPr>
              <a:t>septembre </a:t>
            </a:r>
            <a:r>
              <a:rPr lang="fr-FR" sz="1600" dirty="0">
                <a:solidFill>
                  <a:srgbClr val="00B050"/>
                </a:solidFill>
              </a:rPr>
              <a:t>2017 : JDK 9.</a:t>
            </a:r>
          </a:p>
          <a:p>
            <a:pPr lvl="1"/>
            <a:r>
              <a:rPr lang="fr-FR" sz="1600" dirty="0">
                <a:solidFill>
                  <a:srgbClr val="00B050"/>
                </a:solidFill>
              </a:rPr>
              <a:t>mars 2018 : JDK 10.</a:t>
            </a:r>
          </a:p>
          <a:p>
            <a:pPr lvl="1"/>
            <a:r>
              <a:rPr lang="fr-FR" sz="1600" dirty="0">
                <a:solidFill>
                  <a:srgbClr val="00B050"/>
                </a:solidFill>
              </a:rPr>
              <a:t>septembre 2018 : JDK 11.</a:t>
            </a:r>
          </a:p>
          <a:p>
            <a:pPr lvl="1"/>
            <a:r>
              <a:rPr lang="fr-FR" sz="1600" dirty="0"/>
              <a:t>mars 2019 : JDK </a:t>
            </a:r>
            <a:r>
              <a:rPr lang="fr-FR" sz="1600" dirty="0" smtClean="0"/>
              <a:t>12</a:t>
            </a:r>
            <a:endParaRPr lang="fr-FR" sz="1600" dirty="0"/>
          </a:p>
          <a:p>
            <a:pPr lvl="1"/>
            <a:endParaRPr lang="en-US" altLang="fr-FR" dirty="0" smtClean="0"/>
          </a:p>
          <a:p>
            <a:endParaRPr lang="en-US" altLang="fr-FR" dirty="0" smtClean="0"/>
          </a:p>
          <a:p>
            <a:endParaRPr lang="en-US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(Les expressions Lambda: </a:t>
            </a:r>
            <a:r>
              <a:rPr lang="fr-FR" altLang="fr-FR" sz="3200" dirty="0" err="1" smtClean="0"/>
              <a:t>Definition</a:t>
            </a:r>
            <a:r>
              <a:rPr lang="fr-FR" altLang="fr-FR" sz="3200" dirty="0" smtClean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5301208"/>
          </a:xfrm>
        </p:spPr>
        <p:txBody>
          <a:bodyPr/>
          <a:lstStyle/>
          <a:p>
            <a:r>
              <a:rPr lang="fr-FR" sz="2000" dirty="0" smtClean="0"/>
              <a:t>L'écriture d'une expression lambda doit respecter plusieurs règles générales :</a:t>
            </a:r>
          </a:p>
          <a:p>
            <a:pPr lvl="1"/>
            <a:r>
              <a:rPr lang="fr-FR" sz="2000" dirty="0" smtClean="0"/>
              <a:t>zéro</a:t>
            </a:r>
            <a:r>
              <a:rPr lang="fr-FR" sz="2000" dirty="0"/>
              <a:t>, un ou plusieurs paramètres dont le type peut être déclaré explicitement ou inféré par le compilateur selon le contexte</a:t>
            </a:r>
          </a:p>
          <a:p>
            <a:pPr lvl="1"/>
            <a:r>
              <a:rPr lang="fr-FR" sz="2000" dirty="0"/>
              <a:t>les paramètres sont entourés par des parenthèses et séparés par des virgules. Des parenthèses vides indiquent qu'il n'y a pas de paramètre</a:t>
            </a:r>
          </a:p>
          <a:p>
            <a:pPr lvl="1"/>
            <a:r>
              <a:rPr lang="fr-FR" sz="2000" dirty="0"/>
              <a:t>lorsqu'il n'y a qu'un seul paramètre et que son type est inféré alors les parenthèses ne sont pas obligatoires</a:t>
            </a:r>
          </a:p>
          <a:p>
            <a:pPr lvl="1"/>
            <a:r>
              <a:rPr lang="fr-FR" sz="2000" dirty="0"/>
              <a:t>le corps de l'expression peut contenir zéro, une ou plusieurs instructions. Si le corps ne contient d'une seule instruction, les accolades ne sont pas obligatoires et le type de retour correspond à celui de l'instruction. Lorsqu'il y a plusieurs instructions alors elles doivent être entourées avec des accolades</a:t>
            </a:r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684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(Les expressions Lambda: </a:t>
            </a:r>
            <a:r>
              <a:rPr lang="fr-FR" altLang="fr-FR" sz="3200" dirty="0" err="1" smtClean="0"/>
              <a:t>Definition</a:t>
            </a:r>
            <a:r>
              <a:rPr lang="fr-FR" altLang="fr-FR" sz="3200" dirty="0" smtClean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b="1" dirty="0"/>
              <a:t>Exemples de </a:t>
            </a:r>
            <a:r>
              <a:rPr lang="fr-FR" b="1" i="1" dirty="0"/>
              <a:t>lambda </a:t>
            </a:r>
            <a:r>
              <a:rPr lang="fr-FR" b="1" i="1" dirty="0" smtClean="0"/>
              <a:t>expressions</a:t>
            </a:r>
          </a:p>
          <a:p>
            <a:pPr marL="342900" lvl="1" indent="-342900">
              <a:buClr>
                <a:schemeClr val="tx2"/>
              </a:buClr>
            </a:pPr>
            <a:endParaRPr lang="fr-FR" b="1" i="1" dirty="0"/>
          </a:p>
          <a:p>
            <a:pPr marL="342900" lvl="1" indent="-342900">
              <a:buClr>
                <a:schemeClr val="tx2"/>
              </a:buClr>
            </a:pPr>
            <a:endParaRPr lang="fr-FR" b="1" i="1" dirty="0" smtClean="0"/>
          </a:p>
          <a:p>
            <a:pPr marL="342900" lvl="1" indent="-342900">
              <a:buClr>
                <a:schemeClr val="tx2"/>
              </a:buClr>
            </a:pPr>
            <a:endParaRPr lang="fr-FR" b="1" i="1" dirty="0"/>
          </a:p>
          <a:p>
            <a:pPr marL="342900" lvl="1" indent="-342900">
              <a:buClr>
                <a:schemeClr val="tx2"/>
              </a:buClr>
            </a:pPr>
            <a:endParaRPr lang="fr-FR" b="1" i="1" dirty="0" smtClean="0"/>
          </a:p>
          <a:p>
            <a:pPr marL="342900" lvl="1" indent="-342900">
              <a:buClr>
                <a:schemeClr val="tx2"/>
              </a:buClr>
            </a:pPr>
            <a:endParaRPr lang="fr-FR" i="1" dirty="0"/>
          </a:p>
          <a:p>
            <a:pPr marL="342900" lvl="1" indent="-342900">
              <a:buClr>
                <a:schemeClr val="tx2"/>
              </a:buClr>
            </a:pPr>
            <a:r>
              <a:rPr lang="fr-FR" sz="2000" i="1" dirty="0"/>
              <a:t>Types des arguments explicites (1, 4) ou </a:t>
            </a:r>
            <a:r>
              <a:rPr lang="fr-FR" sz="2000" i="1" dirty="0" smtClean="0"/>
              <a:t>inférés </a:t>
            </a:r>
            <a:r>
              <a:rPr lang="fr-FR" sz="2000" i="1" dirty="0"/>
              <a:t>(2, 5, 6</a:t>
            </a:r>
            <a:r>
              <a:rPr lang="fr-FR" sz="2000" i="1" dirty="0" smtClean="0"/>
              <a:t>)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600" b="1" i="1" dirty="0" smtClean="0"/>
              <a:t>Pas </a:t>
            </a:r>
            <a:r>
              <a:rPr lang="fr-FR" sz="1600" b="1" i="1" dirty="0"/>
              <a:t>de </a:t>
            </a:r>
            <a:r>
              <a:rPr lang="fr-FR" sz="1600" b="1" i="1" dirty="0" smtClean="0"/>
              <a:t>mélange </a:t>
            </a:r>
            <a:r>
              <a:rPr lang="fr-FR" sz="1600" b="1" i="1" dirty="0"/>
              <a:t>entre « explicite » et « </a:t>
            </a:r>
            <a:r>
              <a:rPr lang="fr-FR" sz="1600" b="1" i="1" dirty="0" smtClean="0"/>
              <a:t>inféré »</a:t>
            </a:r>
          </a:p>
          <a:p>
            <a:pPr marL="342900" lvl="1" indent="-342900">
              <a:buClr>
                <a:schemeClr val="tx2"/>
              </a:buClr>
            </a:pPr>
            <a:r>
              <a:rPr lang="fr-FR" sz="2000" i="1" dirty="0"/>
              <a:t>Le corps peut ˆ</a:t>
            </a:r>
            <a:r>
              <a:rPr lang="fr-FR" sz="2000" i="1" dirty="0" err="1"/>
              <a:t>etre</a:t>
            </a:r>
            <a:r>
              <a:rPr lang="fr-FR" sz="2000" i="1" dirty="0"/>
              <a:t> un bloc (6) ou une expression (1–5)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600" b="1" i="1" dirty="0" smtClean="0"/>
              <a:t>Bloc </a:t>
            </a:r>
            <a:r>
              <a:rPr lang="fr-FR" sz="1600" b="1" i="1" dirty="0"/>
              <a:t>retournant une valeur (dit value-compatible) ou rien (</a:t>
            </a:r>
            <a:r>
              <a:rPr lang="fr-FR" sz="1600" b="1" i="1" dirty="0" smtClean="0"/>
              <a:t>dit </a:t>
            </a:r>
            <a:r>
              <a:rPr lang="fr-FR" sz="1600" b="1" i="1" dirty="0" err="1" smtClean="0"/>
              <a:t>void</a:t>
            </a:r>
            <a:r>
              <a:rPr lang="fr-FR" sz="1600" b="1" i="1" dirty="0" smtClean="0"/>
              <a:t>-compatible</a:t>
            </a:r>
            <a:r>
              <a:rPr lang="fr-FR" sz="1600" b="1" i="1" dirty="0"/>
              <a:t>)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600" b="1" i="1" dirty="0" smtClean="0"/>
              <a:t>Idem </a:t>
            </a:r>
            <a:r>
              <a:rPr lang="fr-FR" sz="1600" b="1" i="1" dirty="0"/>
              <a:t>pour l’expression : une valeur (1, 2, 3, 5) ou rien (4)</a:t>
            </a:r>
          </a:p>
          <a:p>
            <a:pPr marL="342900" lvl="1" indent="-342900">
              <a:buClr>
                <a:schemeClr val="tx2"/>
              </a:buClr>
            </a:pPr>
            <a:endParaRPr lang="fr-FR" b="1" i="1" dirty="0"/>
          </a:p>
          <a:p>
            <a:pPr marL="342900" lvl="1" indent="-342900">
              <a:buClr>
                <a:schemeClr val="tx2"/>
              </a:buClr>
            </a:pPr>
            <a:endParaRPr lang="fr-FR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5048" y="2060848"/>
            <a:ext cx="8219256" cy="238769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1400" b="1" dirty="0" smtClean="0">
                <a:solidFill>
                  <a:srgbClr val="000000"/>
                </a:solidFill>
                <a:latin typeface="courier"/>
              </a:rPr>
              <a:t>1-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x,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y) -&gt; x + y //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retourne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la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somme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 smtClean="0">
                <a:solidFill>
                  <a:srgbClr val="000000"/>
                </a:solidFill>
                <a:latin typeface="courier"/>
              </a:rPr>
              <a:t>des </a:t>
            </a:r>
            <a:r>
              <a:rPr lang="en-US" altLang="fr-FR" sz="1400" b="1" dirty="0" err="1" smtClean="0">
                <a:solidFill>
                  <a:srgbClr val="000000"/>
                </a:solidFill>
                <a:latin typeface="courier"/>
              </a:rPr>
              <a:t>deux</a:t>
            </a:r>
            <a:r>
              <a:rPr lang="en-US" altLang="fr-FR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arguments</a:t>
            </a:r>
          </a:p>
          <a:p>
            <a:pPr lvl="0" eaLnBrk="1" hangingPunct="1"/>
            <a:r>
              <a:rPr lang="en-US" altLang="fr-FR" sz="1400" b="1" dirty="0" smtClean="0">
                <a:solidFill>
                  <a:srgbClr val="000000"/>
                </a:solidFill>
                <a:latin typeface="courier"/>
              </a:rPr>
              <a:t>2-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(x, y) -&gt; x - y //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retourne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la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diff´erence</a:t>
            </a:r>
            <a:endParaRPr lang="en-US" altLang="fr-FR" sz="14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1400" b="1" dirty="0" smtClean="0">
                <a:solidFill>
                  <a:srgbClr val="000000"/>
                </a:solidFill>
                <a:latin typeface="courier"/>
              </a:rPr>
              <a:t>3-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() -&gt; 42 // pas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d’argument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retourne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42</a:t>
            </a:r>
          </a:p>
          <a:p>
            <a:pPr lvl="0" eaLnBrk="1" hangingPunct="1"/>
            <a:r>
              <a:rPr lang="en-US" altLang="fr-FR" sz="1400" b="1" dirty="0" smtClean="0">
                <a:solidFill>
                  <a:srgbClr val="000000"/>
                </a:solidFill>
                <a:latin typeface="courier"/>
              </a:rPr>
              <a:t>4-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(String s) -&gt;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(s) //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affiche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l’argument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et ne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retourne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rien</a:t>
            </a:r>
            <a:endParaRPr lang="en-US" altLang="fr-FR" sz="14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1400" b="1" dirty="0" smtClean="0">
                <a:solidFill>
                  <a:srgbClr val="000000"/>
                </a:solidFill>
                <a:latin typeface="courier"/>
              </a:rPr>
              <a:t>5- 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x -&gt; 2 * x // un argument (sans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parenth`eses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0" eaLnBrk="1" hangingPunct="1"/>
            <a:r>
              <a:rPr lang="en-US" altLang="fr-FR" sz="1400" b="1" dirty="0" smtClean="0">
                <a:solidFill>
                  <a:srgbClr val="000000"/>
                </a:solidFill>
                <a:latin typeface="courier"/>
              </a:rPr>
              <a:t>6- 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c -&gt; f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s =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c.size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();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c.clear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(); return s; g // type de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l’argument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poss´edant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les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m´ethodes</a:t>
            </a:r>
            <a:endParaRPr lang="en-US" altLang="fr-FR" sz="14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size() et clear(),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p.ex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. </a:t>
            </a:r>
            <a:r>
              <a:rPr lang="en-US" altLang="fr-FR" sz="1400" b="1" dirty="0" err="1">
                <a:solidFill>
                  <a:srgbClr val="000000"/>
                </a:solidFill>
                <a:latin typeface="courier"/>
              </a:rPr>
              <a:t>une</a:t>
            </a:r>
            <a:r>
              <a:rPr lang="en-US" altLang="fr-FR" sz="1400" b="1" dirty="0">
                <a:solidFill>
                  <a:srgbClr val="000000"/>
                </a:solidFill>
                <a:latin typeface="courier"/>
              </a:rPr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40366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(Les expressions Lambda: Définition)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b="1" dirty="0" smtClean="0"/>
              <a:t>Contexte d’exécution </a:t>
            </a:r>
            <a:r>
              <a:rPr lang="fr-FR" b="1" dirty="0"/>
              <a:t>d’une </a:t>
            </a:r>
            <a:r>
              <a:rPr lang="fr-FR" b="1" i="1" dirty="0"/>
              <a:t>lambda </a:t>
            </a:r>
            <a:r>
              <a:rPr lang="fr-FR" b="1" i="1" dirty="0" smtClean="0"/>
              <a:t>expression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800" dirty="0" smtClean="0"/>
              <a:t>Une </a:t>
            </a:r>
            <a:r>
              <a:rPr lang="fr-FR" sz="1800" dirty="0"/>
              <a:t>lambda expression </a:t>
            </a:r>
            <a:r>
              <a:rPr lang="fr-FR" sz="1800" dirty="0" smtClean="0"/>
              <a:t>s’exécute </a:t>
            </a:r>
            <a:r>
              <a:rPr lang="fr-FR" sz="1800" dirty="0"/>
              <a:t>dans un </a:t>
            </a:r>
            <a:r>
              <a:rPr lang="fr-FR" sz="1800" dirty="0" smtClean="0"/>
              <a:t>contexte</a:t>
            </a:r>
          </a:p>
          <a:p>
            <a:pPr marL="931863" lvl="3" indent="-342900"/>
            <a:r>
              <a:rPr lang="fr-FR" sz="1600" dirty="0" smtClean="0"/>
              <a:t> </a:t>
            </a:r>
            <a:r>
              <a:rPr lang="fr-FR" sz="1600" dirty="0"/>
              <a:t>Comme attribut de classe : class Bar </a:t>
            </a:r>
            <a:r>
              <a:rPr lang="fr-FR" sz="1600" dirty="0" smtClean="0"/>
              <a:t>{ </a:t>
            </a:r>
            <a:r>
              <a:rPr lang="fr-FR" sz="1600" dirty="0" err="1"/>
              <a:t>Foo</a:t>
            </a:r>
            <a:r>
              <a:rPr lang="fr-FR" sz="1600" dirty="0"/>
              <a:t> </a:t>
            </a:r>
            <a:r>
              <a:rPr lang="fr-FR" sz="1600" dirty="0" err="1"/>
              <a:t>foo</a:t>
            </a:r>
            <a:r>
              <a:rPr lang="fr-FR" sz="1600" dirty="0"/>
              <a:t> = ()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smtClean="0"/>
              <a:t>42</a:t>
            </a:r>
            <a:r>
              <a:rPr lang="fr-FR" sz="1600" dirty="0"/>
              <a:t>; </a:t>
            </a:r>
            <a:r>
              <a:rPr lang="fr-FR" sz="1600" dirty="0" smtClean="0"/>
              <a:t>}</a:t>
            </a:r>
          </a:p>
          <a:p>
            <a:pPr marL="931863" lvl="3" indent="-342900"/>
            <a:r>
              <a:rPr lang="fr-FR" sz="1600" dirty="0" smtClean="0"/>
              <a:t> Comme </a:t>
            </a:r>
            <a:r>
              <a:rPr lang="fr-FR" sz="1600" dirty="0"/>
              <a:t>variable locale : </a:t>
            </a:r>
            <a:r>
              <a:rPr lang="fr-FR" sz="1600" dirty="0" err="1"/>
              <a:t>void</a:t>
            </a:r>
            <a:r>
              <a:rPr lang="fr-FR" sz="1600" dirty="0"/>
              <a:t> bar() f </a:t>
            </a:r>
            <a:r>
              <a:rPr lang="fr-FR" sz="1600" dirty="0" err="1"/>
              <a:t>Foo</a:t>
            </a:r>
            <a:r>
              <a:rPr lang="fr-FR" sz="1600" dirty="0"/>
              <a:t> </a:t>
            </a:r>
            <a:r>
              <a:rPr lang="fr-FR" sz="1600" dirty="0" err="1"/>
              <a:t>foo</a:t>
            </a:r>
            <a:r>
              <a:rPr lang="fr-FR" sz="1600" dirty="0"/>
              <a:t> = () </a:t>
            </a:r>
            <a:r>
              <a:rPr lang="fr-FR" sz="1600" dirty="0" smtClean="0">
                <a:sym typeface="Wingdings" panose="05000000000000000000" pitchFamily="2" charset="2"/>
              </a:rPr>
              <a:t></a:t>
            </a:r>
            <a:r>
              <a:rPr lang="fr-FR" sz="1600" dirty="0" smtClean="0"/>
              <a:t> </a:t>
            </a:r>
            <a:r>
              <a:rPr lang="fr-FR" sz="1600" dirty="0"/>
              <a:t>42; g;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800" dirty="0"/>
              <a:t>Elle peut utiliser les variables de son contexte, y compris « </a:t>
            </a:r>
            <a:r>
              <a:rPr lang="fr-FR" sz="1800" dirty="0" err="1"/>
              <a:t>this</a:t>
            </a:r>
            <a:r>
              <a:rPr lang="fr-FR" sz="1800" dirty="0"/>
              <a:t> » </a:t>
            </a:r>
            <a:r>
              <a:rPr lang="fr-FR" sz="1800" dirty="0" smtClean="0"/>
              <a:t>lorsqu’elle </a:t>
            </a:r>
            <a:r>
              <a:rPr lang="fr-FR" sz="1800" dirty="0"/>
              <a:t>est imbriquée dans une instance de classe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800" dirty="0"/>
              <a:t>Règles classiques d’utilisation et de nommage des </a:t>
            </a:r>
            <a:r>
              <a:rPr lang="fr-FR" sz="1800" dirty="0" smtClean="0"/>
              <a:t>éléments </a:t>
            </a:r>
            <a:r>
              <a:rPr lang="fr-FR" sz="1800" dirty="0"/>
              <a:t>du </a:t>
            </a:r>
            <a:r>
              <a:rPr lang="fr-FR" sz="1800" dirty="0" smtClean="0"/>
              <a:t>contexte</a:t>
            </a:r>
          </a:p>
          <a:p>
            <a:pPr marL="931863" lvl="3" indent="-342900"/>
            <a:r>
              <a:rPr lang="fr-FR" sz="1600" dirty="0"/>
              <a:t>Un exemple </a:t>
            </a:r>
            <a:r>
              <a:rPr lang="fr-FR" sz="1600" dirty="0" smtClean="0"/>
              <a:t>légal </a:t>
            </a:r>
            <a:r>
              <a:rPr lang="fr-FR" sz="1600" dirty="0"/>
              <a:t>: l’argument « i » de la lambda cache l’attribut « i »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1600" dirty="0" smtClean="0"/>
              <a:t>                     </a:t>
            </a:r>
            <a:r>
              <a:rPr lang="fr-FR" sz="1600" i="1" dirty="0" smtClean="0"/>
              <a:t>class </a:t>
            </a:r>
            <a:r>
              <a:rPr lang="fr-FR" sz="1600" i="1" dirty="0"/>
              <a:t>Bar </a:t>
            </a:r>
            <a:r>
              <a:rPr lang="fr-FR" sz="1600" i="1" dirty="0" smtClean="0"/>
              <a:t>{ </a:t>
            </a:r>
            <a:r>
              <a:rPr lang="fr-FR" sz="1600" i="1" dirty="0" err="1">
                <a:solidFill>
                  <a:srgbClr val="FF0000"/>
                </a:solidFill>
              </a:rPr>
              <a:t>int</a:t>
            </a:r>
            <a:r>
              <a:rPr lang="fr-FR" sz="1600" i="1" dirty="0">
                <a:solidFill>
                  <a:srgbClr val="FF0000"/>
                </a:solidFill>
              </a:rPr>
              <a:t> i</a:t>
            </a:r>
            <a:r>
              <a:rPr lang="fr-FR" sz="1600" i="1" dirty="0"/>
              <a:t>; </a:t>
            </a:r>
            <a:r>
              <a:rPr lang="fr-FR" sz="1600" i="1" dirty="0" err="1"/>
              <a:t>Foo</a:t>
            </a:r>
            <a:r>
              <a:rPr lang="fr-FR" sz="1600" i="1" dirty="0"/>
              <a:t> </a:t>
            </a:r>
            <a:r>
              <a:rPr lang="fr-FR" sz="1600" i="1" dirty="0" err="1"/>
              <a:t>foo</a:t>
            </a:r>
            <a:r>
              <a:rPr lang="fr-FR" sz="1600" i="1" dirty="0"/>
              <a:t> = </a:t>
            </a:r>
            <a:r>
              <a:rPr lang="fr-FR" sz="1600" i="1" dirty="0">
                <a:solidFill>
                  <a:srgbClr val="FF0000"/>
                </a:solidFill>
              </a:rPr>
              <a:t>i</a:t>
            </a:r>
            <a:r>
              <a:rPr lang="fr-FR" sz="1600" i="1" dirty="0"/>
              <a:t> </a:t>
            </a:r>
            <a:r>
              <a:rPr lang="fr-FR" sz="1600" i="1" dirty="0" smtClean="0">
                <a:sym typeface="Wingdings" panose="05000000000000000000" pitchFamily="2" charset="2"/>
              </a:rPr>
              <a:t> </a:t>
            </a:r>
            <a:r>
              <a:rPr lang="fr-FR" sz="1600" i="1" dirty="0" smtClean="0"/>
              <a:t>i </a:t>
            </a:r>
            <a:r>
              <a:rPr lang="fr-FR" sz="1600" i="1" dirty="0"/>
              <a:t>* 2; </a:t>
            </a:r>
            <a:r>
              <a:rPr lang="fr-FR" sz="1600" i="1" dirty="0" smtClean="0"/>
              <a:t>};</a:t>
            </a:r>
            <a:endParaRPr lang="fr-FR" sz="1600" i="1" dirty="0"/>
          </a:p>
          <a:p>
            <a:pPr marL="638175" lvl="2" indent="-342900">
              <a:buClr>
                <a:schemeClr val="tx2"/>
              </a:buClr>
            </a:pPr>
            <a:r>
              <a:rPr lang="fr-FR" sz="1800" dirty="0" smtClean="0"/>
              <a:t>Un </a:t>
            </a:r>
            <a:r>
              <a:rPr lang="fr-FR" sz="1800" dirty="0"/>
              <a:t>exemple </a:t>
            </a:r>
            <a:r>
              <a:rPr lang="fr-FR" sz="1800" dirty="0" smtClean="0"/>
              <a:t>illégal </a:t>
            </a:r>
            <a:r>
              <a:rPr lang="fr-FR" sz="1800" dirty="0"/>
              <a:t>: « i » est d´</a:t>
            </a:r>
            <a:r>
              <a:rPr lang="fr-FR" sz="1800" dirty="0" err="1"/>
              <a:t>ej`a</a:t>
            </a:r>
            <a:r>
              <a:rPr lang="fr-FR" sz="1800" dirty="0"/>
              <a:t> une variable locale de « bar »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1600" dirty="0" smtClean="0"/>
              <a:t> 	 </a:t>
            </a:r>
            <a:r>
              <a:rPr lang="fr-FR" sz="1600" i="1" dirty="0" smtClean="0"/>
              <a:t> </a:t>
            </a:r>
            <a:r>
              <a:rPr lang="fr-FR" sz="1600" i="1" dirty="0" err="1"/>
              <a:t>void</a:t>
            </a:r>
            <a:r>
              <a:rPr lang="fr-FR" sz="1600" i="1" dirty="0"/>
              <a:t> bar() {</a:t>
            </a:r>
            <a:r>
              <a:rPr lang="fr-FR" sz="1600" i="1" dirty="0" err="1" smtClean="0"/>
              <a:t>int</a:t>
            </a:r>
            <a:r>
              <a:rPr lang="fr-FR" sz="1600" i="1" dirty="0" smtClean="0"/>
              <a:t> </a:t>
            </a:r>
            <a:r>
              <a:rPr lang="fr-FR" sz="1600" i="1" dirty="0"/>
              <a:t>i; </a:t>
            </a:r>
            <a:r>
              <a:rPr lang="fr-FR" sz="1600" i="1" dirty="0" err="1"/>
              <a:t>Foo</a:t>
            </a:r>
            <a:r>
              <a:rPr lang="fr-FR" sz="1600" i="1" dirty="0"/>
              <a:t> </a:t>
            </a:r>
            <a:r>
              <a:rPr lang="fr-FR" sz="1600" i="1" dirty="0" err="1"/>
              <a:t>foo</a:t>
            </a:r>
            <a:r>
              <a:rPr lang="fr-FR" sz="1600" i="1" dirty="0"/>
              <a:t> = i </a:t>
            </a:r>
            <a:r>
              <a:rPr lang="fr-FR" sz="1600" i="1" dirty="0" smtClean="0">
                <a:sym typeface="Wingdings" panose="05000000000000000000" pitchFamily="2" charset="2"/>
              </a:rPr>
              <a:t></a:t>
            </a:r>
            <a:r>
              <a:rPr lang="fr-FR" sz="1600" i="1" dirty="0" smtClean="0"/>
              <a:t> </a:t>
            </a:r>
            <a:r>
              <a:rPr lang="fr-FR" sz="1600" i="1" dirty="0"/>
              <a:t>i * 2; </a:t>
            </a:r>
            <a:r>
              <a:rPr lang="fr-FR" sz="1600" i="1" dirty="0" smtClean="0"/>
              <a:t>};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0643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(référence de </a:t>
            </a:r>
            <a:r>
              <a:rPr lang="fr-FR" altLang="fr-FR" sz="3200" dirty="0" err="1" smtClean="0"/>
              <a:t>methodes</a:t>
            </a:r>
            <a:r>
              <a:rPr lang="fr-FR" altLang="fr-FR" sz="3200" dirty="0" smtClean="0"/>
              <a:t>: Définition)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Cas particulier d’une lambda expression avec un seul </a:t>
            </a:r>
            <a:r>
              <a:rPr lang="fr-FR" sz="2000" dirty="0" smtClean="0"/>
              <a:t>argument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/>
              <a:t>l’expression est un unique </a:t>
            </a:r>
            <a:r>
              <a:rPr lang="fr-FR" sz="1700" dirty="0" smtClean="0"/>
              <a:t>appel à </a:t>
            </a:r>
            <a:r>
              <a:rPr lang="fr-FR" sz="1700" dirty="0"/>
              <a:t>une </a:t>
            </a:r>
            <a:r>
              <a:rPr lang="fr-FR" sz="1700" dirty="0" smtClean="0"/>
              <a:t>méthode </a:t>
            </a:r>
            <a:r>
              <a:rPr lang="fr-FR" sz="1700" dirty="0"/>
              <a:t>avec un seul </a:t>
            </a:r>
            <a:r>
              <a:rPr lang="fr-FR" sz="1700" dirty="0" smtClean="0"/>
              <a:t>argument</a:t>
            </a:r>
            <a:endParaRPr lang="fr-FR" sz="1700" dirty="0"/>
          </a:p>
          <a:p>
            <a:pPr marL="931863" lvl="3" indent="-342900"/>
            <a:r>
              <a:rPr lang="fr-FR" sz="1400" dirty="0"/>
              <a:t>Par exemple : </a:t>
            </a:r>
            <a:r>
              <a:rPr lang="fr-FR" sz="1400" i="1" dirty="0" err="1"/>
              <a:t>str</a:t>
            </a:r>
            <a:r>
              <a:rPr lang="fr-FR" sz="1400" i="1" dirty="0"/>
              <a:t> </a:t>
            </a:r>
            <a:r>
              <a:rPr lang="fr-FR" sz="1400" i="1" dirty="0" smtClean="0">
                <a:sym typeface="Wingdings" panose="05000000000000000000" pitchFamily="2" charset="2"/>
              </a:rPr>
              <a:t></a:t>
            </a:r>
            <a:r>
              <a:rPr lang="fr-FR" sz="1400" i="1" dirty="0" smtClean="0"/>
              <a:t> </a:t>
            </a:r>
            <a:r>
              <a:rPr lang="fr-FR" sz="1400" i="1" dirty="0" err="1"/>
              <a:t>Integer.parseInt</a:t>
            </a:r>
            <a:r>
              <a:rPr lang="fr-FR" sz="1400" i="1" dirty="0"/>
              <a:t>(</a:t>
            </a:r>
            <a:r>
              <a:rPr lang="fr-FR" sz="1400" i="1" dirty="0" err="1"/>
              <a:t>str</a:t>
            </a:r>
            <a:r>
              <a:rPr lang="fr-FR" sz="1400" i="1" dirty="0"/>
              <a:t>)</a:t>
            </a:r>
            <a:r>
              <a:rPr lang="fr-FR" sz="1400" dirty="0"/>
              <a:t> </a:t>
            </a:r>
            <a:endParaRPr lang="fr-FR" sz="1400" dirty="0" smtClean="0"/>
          </a:p>
          <a:p>
            <a:pPr marL="931863" lvl="3" indent="-342900"/>
            <a:r>
              <a:rPr lang="fr-FR" sz="1400" dirty="0" smtClean="0"/>
              <a:t>Simplification </a:t>
            </a:r>
            <a:r>
              <a:rPr lang="fr-FR" sz="1400" dirty="0"/>
              <a:t>de </a:t>
            </a:r>
            <a:r>
              <a:rPr lang="fr-FR" sz="1400" dirty="0" smtClean="0"/>
              <a:t>l’écriture </a:t>
            </a:r>
            <a:r>
              <a:rPr lang="fr-FR" sz="1400" dirty="0"/>
              <a:t>avec la forme « </a:t>
            </a:r>
            <a:r>
              <a:rPr lang="fr-FR" sz="1400" dirty="0" smtClean="0"/>
              <a:t>référence </a:t>
            </a:r>
            <a:r>
              <a:rPr lang="fr-FR" sz="1400" dirty="0"/>
              <a:t>de </a:t>
            </a:r>
            <a:r>
              <a:rPr lang="fr-FR" sz="1400" dirty="0" smtClean="0"/>
              <a:t>méthode </a:t>
            </a:r>
            <a:r>
              <a:rPr lang="fr-FR" sz="1400" dirty="0"/>
              <a:t>»</a:t>
            </a:r>
          </a:p>
          <a:p>
            <a:pPr marL="588963" lvl="3" indent="0">
              <a:buNone/>
            </a:pPr>
            <a:r>
              <a:rPr lang="fr-FR" sz="1400" dirty="0" smtClean="0"/>
              <a:t>     − </a:t>
            </a:r>
            <a:r>
              <a:rPr lang="fr-FR" sz="1400" dirty="0"/>
              <a:t>Pour le </a:t>
            </a:r>
            <a:r>
              <a:rPr lang="fr-FR" sz="1400" dirty="0" smtClean="0"/>
              <a:t>même exemple </a:t>
            </a:r>
            <a:r>
              <a:rPr lang="fr-FR" sz="1400" dirty="0"/>
              <a:t>: </a:t>
            </a:r>
            <a:r>
              <a:rPr lang="fr-FR" sz="1400" i="1" dirty="0" err="1"/>
              <a:t>Integer</a:t>
            </a:r>
            <a:r>
              <a:rPr lang="fr-FR" sz="1400" i="1" dirty="0"/>
              <a:t>::</a:t>
            </a:r>
            <a:r>
              <a:rPr lang="fr-FR" sz="1400" i="1" dirty="0" err="1" smtClean="0"/>
              <a:t>parseInt</a:t>
            </a:r>
            <a:endParaRPr lang="fr-FR" sz="1400" i="1" dirty="0" smtClean="0"/>
          </a:p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Plus </a:t>
            </a:r>
            <a:r>
              <a:rPr lang="fr-FR" sz="2000" dirty="0" smtClean="0"/>
              <a:t>généralement</a:t>
            </a:r>
            <a:r>
              <a:rPr lang="fr-FR" sz="2000" dirty="0"/>
              <a:t>, une lambda expression peut ê</a:t>
            </a:r>
            <a:r>
              <a:rPr lang="fr-FR" sz="2000" dirty="0" smtClean="0"/>
              <a:t>tre représentée </a:t>
            </a:r>
            <a:r>
              <a:rPr lang="fr-FR" sz="2000" dirty="0"/>
              <a:t>par </a:t>
            </a:r>
            <a:r>
              <a:rPr lang="fr-FR" sz="2000" dirty="0" smtClean="0"/>
              <a:t>une méthode concrète </a:t>
            </a:r>
            <a:r>
              <a:rPr lang="fr-FR" sz="2000" dirty="0"/>
              <a:t>d’une </a:t>
            </a:r>
            <a:r>
              <a:rPr lang="fr-FR" sz="2000" dirty="0" smtClean="0"/>
              <a:t>classe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2000" dirty="0" smtClean="0"/>
              <a:t>    </a:t>
            </a:r>
            <a:r>
              <a:rPr lang="fr-FR" sz="2000" dirty="0" smtClean="0">
                <a:sym typeface="Wingdings" panose="05000000000000000000" pitchFamily="2" charset="2"/>
              </a:rPr>
              <a:t> </a:t>
            </a:r>
            <a:r>
              <a:rPr lang="fr-FR" sz="2000" i="1" dirty="0" smtClean="0">
                <a:solidFill>
                  <a:srgbClr val="FF0000"/>
                </a:solidFill>
              </a:rPr>
              <a:t>Une référence </a:t>
            </a:r>
            <a:r>
              <a:rPr lang="fr-FR" sz="2000" i="1" dirty="0">
                <a:solidFill>
                  <a:srgbClr val="FF0000"/>
                </a:solidFill>
              </a:rPr>
              <a:t>de </a:t>
            </a:r>
            <a:r>
              <a:rPr lang="fr-FR" sz="2000" i="1" dirty="0" smtClean="0">
                <a:solidFill>
                  <a:srgbClr val="FF0000"/>
                </a:solidFill>
              </a:rPr>
              <a:t>méthode </a:t>
            </a:r>
            <a:r>
              <a:rPr lang="fr-FR" sz="2000" i="1" dirty="0">
                <a:solidFill>
                  <a:srgbClr val="FF0000"/>
                </a:solidFill>
              </a:rPr>
              <a:t>est un raccourci </a:t>
            </a:r>
            <a:r>
              <a:rPr lang="fr-FR" sz="2000" i="1" dirty="0" smtClean="0">
                <a:solidFill>
                  <a:srgbClr val="FF0000"/>
                </a:solidFill>
              </a:rPr>
              <a:t>d’écriture </a:t>
            </a:r>
            <a:r>
              <a:rPr lang="fr-FR" sz="2000" i="1" dirty="0">
                <a:solidFill>
                  <a:srgbClr val="FF0000"/>
                </a:solidFill>
              </a:rPr>
              <a:t>d’une lambda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2000" i="1" dirty="0" smtClean="0">
                <a:solidFill>
                  <a:srgbClr val="FF0000"/>
                </a:solidFill>
              </a:rPr>
              <a:t> expression</a:t>
            </a:r>
            <a:r>
              <a:rPr lang="fr-FR" sz="2000" dirty="0" smtClean="0"/>
              <a:t> </a:t>
            </a:r>
            <a:r>
              <a:rPr lang="fr-FR" sz="2000" dirty="0"/>
              <a:t>avec un argument et l’expression </a:t>
            </a:r>
            <a:r>
              <a:rPr lang="fr-FR" sz="2000" dirty="0" smtClean="0"/>
              <a:t>formée </a:t>
            </a:r>
            <a:r>
              <a:rPr lang="fr-FR" sz="2000" dirty="0"/>
              <a:t>de l’appel unique de </a:t>
            </a:r>
            <a:r>
              <a:rPr lang="fr-FR" sz="2000" dirty="0" smtClean="0"/>
              <a:t>la méthode référencée</a:t>
            </a:r>
          </a:p>
          <a:p>
            <a:pPr marL="0" lvl="1" indent="0">
              <a:buClr>
                <a:schemeClr val="tx2"/>
              </a:buClr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123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(référence de méthodes: Syntaxe)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sz="2000" dirty="0"/>
              <a:t>Syntaxe 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 err="1" smtClean="0"/>
              <a:t>ReferenceType</a:t>
            </a:r>
            <a:r>
              <a:rPr lang="fr-FR" sz="1700" dirty="0"/>
              <a:t>::Identifier pour </a:t>
            </a:r>
            <a:r>
              <a:rPr lang="fr-FR" sz="1700" dirty="0" smtClean="0"/>
              <a:t>méthode </a:t>
            </a:r>
            <a:r>
              <a:rPr lang="fr-FR" sz="1700" dirty="0"/>
              <a:t>de classe,</a:t>
            </a:r>
          </a:p>
          <a:p>
            <a:pPr marL="931863" lvl="3" indent="-342900"/>
            <a:r>
              <a:rPr lang="fr-FR" sz="1400" i="1" dirty="0"/>
              <a:t>p.ex. « </a:t>
            </a:r>
            <a:r>
              <a:rPr lang="fr-FR" sz="1400" i="1" dirty="0" err="1"/>
              <a:t>Integer</a:t>
            </a:r>
            <a:r>
              <a:rPr lang="fr-FR" sz="1400" i="1" dirty="0"/>
              <a:t>::</a:t>
            </a:r>
            <a:r>
              <a:rPr lang="fr-FR" sz="1400" i="1" dirty="0" err="1"/>
              <a:t>parseInt</a:t>
            </a:r>
            <a:r>
              <a:rPr lang="fr-FR" sz="1400" i="1" dirty="0"/>
              <a:t> » 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 err="1"/>
              <a:t>ObjectReference</a:t>
            </a:r>
            <a:r>
              <a:rPr lang="fr-FR" sz="1700" dirty="0"/>
              <a:t>::Identifier pour </a:t>
            </a:r>
            <a:r>
              <a:rPr lang="fr-FR" sz="1700" dirty="0" smtClean="0"/>
              <a:t>méthode </a:t>
            </a:r>
            <a:r>
              <a:rPr lang="fr-FR" sz="1700" dirty="0"/>
              <a:t>d’instance </a:t>
            </a:r>
          </a:p>
          <a:p>
            <a:pPr marL="931863" lvl="3" indent="-342900"/>
            <a:r>
              <a:rPr lang="fr-FR" sz="1400" dirty="0"/>
              <a:t>p.ex. « </a:t>
            </a:r>
            <a:r>
              <a:rPr lang="fr-FR" sz="1400" dirty="0" err="1"/>
              <a:t>System.out</a:t>
            </a:r>
            <a:r>
              <a:rPr lang="fr-FR" sz="1400" dirty="0"/>
              <a:t>::</a:t>
            </a:r>
            <a:r>
              <a:rPr lang="fr-FR" sz="1400" dirty="0" err="1"/>
              <a:t>println</a:t>
            </a:r>
            <a:r>
              <a:rPr lang="fr-FR" sz="1400" dirty="0"/>
              <a:t> </a:t>
            </a:r>
            <a:r>
              <a:rPr lang="fr-FR" sz="1400" dirty="0" smtClean="0"/>
              <a:t>»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 smtClean="0"/>
              <a:t> </a:t>
            </a:r>
            <a:r>
              <a:rPr lang="fr-FR" sz="1700" dirty="0"/>
              <a:t>• </a:t>
            </a:r>
            <a:r>
              <a:rPr lang="fr-FR" sz="1700" dirty="0" err="1"/>
              <a:t>ReferenceType</a:t>
            </a:r>
            <a:r>
              <a:rPr lang="fr-FR" sz="1700" dirty="0"/>
              <a:t>::new pour constructeur, </a:t>
            </a:r>
            <a:endParaRPr lang="fr-FR" sz="1700" dirty="0" smtClean="0"/>
          </a:p>
          <a:p>
            <a:pPr marL="931863" lvl="3" indent="-342900"/>
            <a:r>
              <a:rPr lang="fr-FR" sz="1400" dirty="0" smtClean="0"/>
              <a:t>p.ex</a:t>
            </a:r>
            <a:r>
              <a:rPr lang="fr-FR" sz="1400" dirty="0"/>
              <a:t>. « </a:t>
            </a:r>
            <a:r>
              <a:rPr lang="fr-FR" sz="1400" dirty="0" err="1"/>
              <a:t>ArrayList</a:t>
            </a:r>
            <a:r>
              <a:rPr lang="fr-FR" sz="1400" dirty="0"/>
              <a:t>::new </a:t>
            </a:r>
            <a:r>
              <a:rPr lang="fr-FR" sz="1400" dirty="0" smtClean="0"/>
              <a:t>»</a:t>
            </a:r>
            <a:endParaRPr lang="fr-FR" sz="1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29850"/>
              </p:ext>
            </p:extLst>
          </p:nvPr>
        </p:nvGraphicFramePr>
        <p:xfrm>
          <a:off x="179512" y="3645025"/>
          <a:ext cx="8784975" cy="293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723">
                  <a:extLst>
                    <a:ext uri="{9D8B030D-6E8A-4147-A177-3AD203B41FA5}">
                      <a16:colId xmlns:a16="http://schemas.microsoft.com/office/drawing/2014/main" val="2006304917"/>
                    </a:ext>
                  </a:extLst>
                </a:gridCol>
                <a:gridCol w="2753126">
                  <a:extLst>
                    <a:ext uri="{9D8B030D-6E8A-4147-A177-3AD203B41FA5}">
                      <a16:colId xmlns:a16="http://schemas.microsoft.com/office/drawing/2014/main" val="477413375"/>
                    </a:ext>
                  </a:extLst>
                </a:gridCol>
                <a:gridCol w="2753126">
                  <a:extLst>
                    <a:ext uri="{9D8B030D-6E8A-4147-A177-3AD203B41FA5}">
                      <a16:colId xmlns:a16="http://schemas.microsoft.com/office/drawing/2014/main" val="1923974691"/>
                    </a:ext>
                  </a:extLst>
                </a:gridCol>
              </a:tblGrid>
              <a:tr h="801254">
                <a:tc>
                  <a:txBody>
                    <a:bodyPr/>
                    <a:lstStyle/>
                    <a:p>
                      <a:r>
                        <a:rPr lang="fr-F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Forme «l</a:t>
                      </a:r>
                      <a:r>
                        <a:rPr lang="fr-FR" sz="1800" b="1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ambda expression </a:t>
                      </a:r>
                      <a:r>
                        <a:rPr lang="fr-F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Forme «référence de méthode 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de méthode de référence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05493"/>
                  </a:ext>
                </a:extLst>
              </a:tr>
              <a:tr h="350873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str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Integer.parseInt</a:t>
                      </a:r>
                      <a:r>
                        <a:rPr lang="fr-FR" sz="1400" dirty="0" smtClean="0"/>
                        <a:t>(</a:t>
                      </a:r>
                      <a:r>
                        <a:rPr lang="fr-FR" sz="1400" dirty="0" err="1" smtClean="0"/>
                        <a:t>str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Statique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91849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Instant.now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then.isAfter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Instant.now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()::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isAfter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Lié</a:t>
                      </a:r>
                    </a:p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4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02989"/>
                  </a:ext>
                </a:extLst>
              </a:tr>
              <a:tr h="417944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str.toLowerCase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String::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Libre (</a:t>
                      </a:r>
                      <a:r>
                        <a:rPr lang="fr-FR" sz="14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unbound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952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&lt;K,V&gt;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&lt;K,V&gt;::new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Constructeur de classe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73903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int</a:t>
                      </a:r>
                      <a:r>
                        <a:rPr lang="fr-FR" sz="1400" dirty="0" smtClean="0"/>
                        <a:t>[]::new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Constructeur de tableau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8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 smtClean="0"/>
              <a:t>Modifications du langage </a:t>
            </a:r>
            <a:br>
              <a:rPr lang="fr-FR" altLang="fr-FR" sz="3200" dirty="0" smtClean="0"/>
            </a:br>
            <a:r>
              <a:rPr lang="fr-FR" altLang="fr-FR" sz="3200" dirty="0" smtClean="0"/>
              <a:t>(Type annotation: définition)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sz="2000" dirty="0" smtClean="0"/>
              <a:t>De </a:t>
            </a:r>
            <a:r>
              <a:rPr lang="fr-FR" sz="2000" dirty="0"/>
              <a:t>manière générale, Les annotations ont été spécifiées dans la JSR </a:t>
            </a:r>
            <a:r>
              <a:rPr lang="fr-FR" sz="2000" dirty="0" smtClean="0"/>
              <a:t>175 ( implémenté dans java SE 5): </a:t>
            </a:r>
            <a:r>
              <a:rPr lang="fr-FR" sz="2000" dirty="0"/>
              <a:t>leur but est d'intégrer au langage Java des métadonnées. </a:t>
            </a:r>
            <a:endParaRPr lang="fr-FR" sz="2000" dirty="0" smtClean="0"/>
          </a:p>
          <a:p>
            <a:pPr marL="342900" lvl="1" indent="-342900">
              <a:buClr>
                <a:schemeClr val="tx2"/>
              </a:buClr>
            </a:pPr>
            <a:r>
              <a:rPr lang="fr-FR" sz="2000" dirty="0" smtClean="0"/>
              <a:t>Avant java 8, les annotations sont essentiellement utilisées dans des déclarations. </a:t>
            </a:r>
          </a:p>
          <a:p>
            <a:pPr marL="342900" lvl="1" indent="-342900">
              <a:buClr>
                <a:schemeClr val="tx2"/>
              </a:buClr>
            </a:pPr>
            <a:r>
              <a:rPr lang="fr-FR" sz="2000" dirty="0" smtClean="0"/>
              <a:t>Le renforcement de cette notion d’annotation dans Java est donc de Java </a:t>
            </a:r>
            <a:r>
              <a:rPr lang="fr-FR" sz="2000" dirty="0"/>
              <a:t>- </a:t>
            </a:r>
            <a:r>
              <a:rPr lang="fr-FR" sz="1200" i="1" dirty="0"/>
              <a:t>un langage fortement typé comme tout le monde le sait</a:t>
            </a:r>
            <a:r>
              <a:rPr lang="fr-FR" sz="1200" dirty="0"/>
              <a:t> </a:t>
            </a:r>
            <a:r>
              <a:rPr lang="fr-FR" sz="2000" dirty="0"/>
              <a:t>- encore plus typé. </a:t>
            </a:r>
            <a:endParaRPr lang="fr-FR" sz="2000" dirty="0" smtClean="0"/>
          </a:p>
          <a:p>
            <a:pPr marL="342900" lvl="1" indent="-342900">
              <a:buClr>
                <a:schemeClr val="tx2"/>
              </a:buClr>
            </a:pPr>
            <a:r>
              <a:rPr lang="fr-FR" sz="2000" dirty="0" smtClean="0"/>
              <a:t>Les annotation de type (comme le nom indique) sont donc des annotations qui peuvent être placée partout où on utilise un type. </a:t>
            </a:r>
            <a:endParaRPr lang="fr-FR" sz="2000" dirty="0"/>
          </a:p>
          <a:p>
            <a:pPr marL="931863" lvl="3" indent="-342900"/>
            <a:r>
              <a:rPr lang="fr-FR" sz="1400" dirty="0" smtClean="0"/>
              <a:t>Operateur </a:t>
            </a:r>
            <a:r>
              <a:rPr lang="fr-FR" sz="1400" i="1" dirty="0" smtClean="0"/>
              <a:t>new</a:t>
            </a:r>
          </a:p>
          <a:p>
            <a:pPr marL="931863" lvl="3" indent="-342900"/>
            <a:r>
              <a:rPr lang="fr-FR" sz="1400" dirty="0" smtClean="0"/>
              <a:t>Un type forcé (</a:t>
            </a:r>
            <a:r>
              <a:rPr lang="fr-FR" sz="1400" i="1" dirty="0" err="1" smtClean="0"/>
              <a:t>cast</a:t>
            </a:r>
            <a:r>
              <a:rPr lang="fr-FR" sz="1400" dirty="0" smtClean="0"/>
              <a:t>)</a:t>
            </a:r>
          </a:p>
          <a:p>
            <a:pPr marL="931863" lvl="3" indent="-342900"/>
            <a:r>
              <a:rPr lang="fr-FR" sz="1400" dirty="0" smtClean="0"/>
              <a:t>À coté des clauses </a:t>
            </a:r>
            <a:r>
              <a:rPr lang="fr-FR" sz="1400" i="1" dirty="0" err="1" smtClean="0"/>
              <a:t>implements</a:t>
            </a:r>
            <a:r>
              <a:rPr lang="fr-FR" sz="1400" dirty="0" smtClean="0"/>
              <a:t> </a:t>
            </a:r>
            <a:r>
              <a:rPr lang="fr-FR" sz="1400" i="1" dirty="0" smtClean="0"/>
              <a:t> ou </a:t>
            </a:r>
            <a:r>
              <a:rPr lang="fr-FR" sz="1400" i="1" dirty="0" err="1" smtClean="0"/>
              <a:t>throws</a:t>
            </a:r>
            <a:endParaRPr lang="fr-FR" sz="1400" i="1" dirty="0" smtClean="0"/>
          </a:p>
          <a:p>
            <a:pPr marL="342900" lvl="1" indent="-342900">
              <a:buClr>
                <a:schemeClr val="tx2"/>
              </a:buClr>
            </a:pPr>
            <a:endParaRPr lang="fr-FR" sz="2000" dirty="0" smtClean="0"/>
          </a:p>
          <a:p>
            <a:pPr marL="342900" lvl="1" indent="-342900">
              <a:buClr>
                <a:schemeClr val="tx2"/>
              </a:buClr>
            </a:pPr>
            <a:endParaRPr lang="fr-FR" sz="2000" dirty="0" smtClean="0"/>
          </a:p>
          <a:p>
            <a:pPr marL="342900" lvl="1" indent="-342900">
              <a:buClr>
                <a:schemeClr val="tx2"/>
              </a:buClr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233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 smtClean="0"/>
              <a:t>Librairie</a:t>
            </a:r>
            <a:r>
              <a:rPr lang="en-US" altLang="fr-FR" dirty="0" smtClean="0"/>
              <a:t>: </a:t>
            </a:r>
            <a:r>
              <a:rPr lang="en-US" altLang="fr-FR" sz="3200" dirty="0" smtClean="0"/>
              <a:t>Focus sur </a:t>
            </a:r>
            <a:r>
              <a:rPr lang="en-US" altLang="fr-FR" sz="3200" dirty="0" err="1" smtClean="0"/>
              <a:t>queslques</a:t>
            </a:r>
            <a:r>
              <a:rPr lang="en-US" altLang="fr-FR" sz="3200" dirty="0" smtClean="0"/>
              <a:t> APIs</a:t>
            </a:r>
            <a:endParaRPr lang="en-US" altLang="fr-FR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altLang="fr-FR" sz="2800" dirty="0" smtClean="0"/>
              <a:t>1: L’API </a:t>
            </a:r>
            <a:r>
              <a:rPr lang="en-US" altLang="fr-FR" sz="2800" dirty="0" smtClean="0"/>
              <a:t>Stream</a:t>
            </a:r>
          </a:p>
          <a:p>
            <a:r>
              <a:rPr lang="en-US" altLang="fr-FR" sz="2800" dirty="0" smtClean="0"/>
              <a:t>2</a:t>
            </a:r>
            <a:r>
              <a:rPr lang="en-US" altLang="fr-FR" sz="2800" dirty="0" smtClean="0"/>
              <a:t>: </a:t>
            </a:r>
            <a:r>
              <a:rPr lang="fr-FR" sz="2800" dirty="0"/>
              <a:t>Nouvelle API Date et </a:t>
            </a:r>
            <a:r>
              <a:rPr lang="fr-FR" sz="2800" dirty="0" smtClean="0"/>
              <a:t>Time(JSR </a:t>
            </a:r>
            <a:r>
              <a:rPr lang="fr-FR" sz="2800" dirty="0"/>
              <a:t>310) de </a:t>
            </a:r>
            <a:r>
              <a:rPr lang="fr-FR" sz="2800" dirty="0" smtClean="0"/>
              <a:t>Java8</a:t>
            </a:r>
          </a:p>
          <a:p>
            <a:r>
              <a:rPr lang="en-US" altLang="fr-FR" dirty="0" smtClean="0"/>
              <a:t>3: </a:t>
            </a:r>
            <a:r>
              <a:rPr lang="fr-FR" dirty="0" err="1" smtClean="0"/>
              <a:t>Optional</a:t>
            </a:r>
            <a:endParaRPr lang="fr-FR" dirty="0" smtClean="0"/>
          </a:p>
          <a:p>
            <a:r>
              <a:rPr lang="fr-FR" altLang="fr-FR" dirty="0" err="1" smtClean="0"/>
              <a:t>DateTimeAPI</a:t>
            </a:r>
            <a:endParaRPr lang="fr-FR" altLang="fr-FR" dirty="0" smtClean="0"/>
          </a:p>
          <a:p>
            <a:r>
              <a:rPr lang="fr-FR" altLang="fr-FR" dirty="0" err="1" smtClean="0"/>
              <a:t>JavaFX</a:t>
            </a:r>
            <a:r>
              <a:rPr lang="fr-FR" altLang="fr-FR" dirty="0" smtClean="0"/>
              <a:t> (</a:t>
            </a:r>
            <a:r>
              <a:rPr lang="fr-FR" altLang="fr-FR" dirty="0" err="1" smtClean="0"/>
              <a:t>eventuellement</a:t>
            </a:r>
            <a:r>
              <a:rPr lang="fr-FR" altLang="fr-FR" dirty="0" smtClean="0"/>
              <a:t>)</a:t>
            </a:r>
            <a:endParaRPr lang="en-US" altLang="fr-FR" dirty="0" smtClean="0"/>
          </a:p>
          <a:p>
            <a:pPr marL="344487" lvl="1" indent="0">
              <a:buNone/>
            </a:pP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7424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 err="1"/>
              <a:t>Librairie</a:t>
            </a:r>
            <a:r>
              <a:rPr lang="en-US" altLang="fr-FR" sz="3200" dirty="0"/>
              <a:t>: L’API Stream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008" y="1556792"/>
            <a:ext cx="8579296" cy="5301208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fr-FR" sz="2000" dirty="0" smtClean="0"/>
              <a:t>Rappel des motivations générales qui ont induit l’utilisation des lambda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/>
              <a:t>Motivation 1 : introduire des </a:t>
            </a:r>
            <a:r>
              <a:rPr lang="fr-FR" sz="1700" dirty="0" smtClean="0"/>
              <a:t>éléments </a:t>
            </a:r>
            <a:r>
              <a:rPr lang="fr-FR" sz="1700" dirty="0"/>
              <a:t>de programmation </a:t>
            </a:r>
            <a:r>
              <a:rPr lang="fr-FR" sz="1700" dirty="0" smtClean="0"/>
              <a:t>orientés fonction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/>
              <a:t>Motivation 2 : raccourcir </a:t>
            </a:r>
            <a:r>
              <a:rPr lang="fr-FR" sz="1700" dirty="0" smtClean="0"/>
              <a:t>l’écriture </a:t>
            </a:r>
            <a:r>
              <a:rPr lang="fr-FR" sz="1700" dirty="0"/>
              <a:t>avec le nouveau sucre syntaxique « </a:t>
            </a:r>
            <a:r>
              <a:rPr lang="fr-FR" sz="1700" dirty="0" smtClean="0"/>
              <a:t>-&gt; »</a:t>
            </a:r>
          </a:p>
          <a:p>
            <a:pPr marL="638175" lvl="2" indent="-342900">
              <a:buClr>
                <a:schemeClr val="tx2"/>
              </a:buClr>
            </a:pPr>
            <a:r>
              <a:rPr lang="fr-FR" sz="1700" dirty="0">
                <a:solidFill>
                  <a:srgbClr val="00B050"/>
                </a:solidFill>
              </a:rPr>
              <a:t>Motivation 3 : permettre des </a:t>
            </a:r>
            <a:r>
              <a:rPr lang="fr-FR" sz="1700" dirty="0" smtClean="0">
                <a:solidFill>
                  <a:srgbClr val="00B050"/>
                </a:solidFill>
              </a:rPr>
              <a:t>exécutions parallèles</a:t>
            </a:r>
          </a:p>
          <a:p>
            <a:pPr marL="931863" lvl="3" indent="-342900"/>
            <a:r>
              <a:rPr lang="fr-FR" sz="1400" dirty="0"/>
              <a:t>C’est cette motivation qui donne la </a:t>
            </a:r>
            <a:r>
              <a:rPr lang="fr-FR" sz="1400" dirty="0" smtClean="0"/>
              <a:t>bibliothèque </a:t>
            </a:r>
            <a:r>
              <a:rPr lang="fr-FR" sz="1400" dirty="0"/>
              <a:t>des </a:t>
            </a:r>
            <a:r>
              <a:rPr lang="fr-FR" sz="1400" dirty="0" err="1"/>
              <a:t>Streams</a:t>
            </a:r>
            <a:endParaRPr lang="fr-FR" sz="1400" dirty="0"/>
          </a:p>
          <a:p>
            <a:pPr marL="588963" lvl="3" indent="0">
              <a:buNone/>
            </a:pPr>
            <a:r>
              <a:rPr lang="fr-FR" sz="1400" i="1" dirty="0" smtClean="0"/>
              <a:t>Exemple :</a:t>
            </a:r>
            <a:r>
              <a:rPr lang="fr-FR" sz="1400" dirty="0" smtClean="0"/>
              <a:t> Imaginons </a:t>
            </a:r>
            <a:r>
              <a:rPr lang="fr-FR" sz="1400" dirty="0"/>
              <a:t>une collection de grande taille ET un ordinateur avec </a:t>
            </a:r>
            <a:r>
              <a:rPr lang="fr-FR" sz="1400" dirty="0" smtClean="0"/>
              <a:t>plusieurs </a:t>
            </a:r>
            <a:r>
              <a:rPr lang="fr-FR" sz="1400" dirty="0" err="1"/>
              <a:t>coeurs</a:t>
            </a:r>
            <a:endParaRPr lang="fr-FR" sz="1400" dirty="0"/>
          </a:p>
          <a:p>
            <a:pPr marL="588963" lvl="3" indent="0">
              <a:buNone/>
            </a:pPr>
            <a:r>
              <a:rPr lang="fr-FR" sz="1400" dirty="0" smtClean="0"/>
              <a:t>   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dirty="0" smtClean="0"/>
              <a:t>Mise </a:t>
            </a:r>
            <a:r>
              <a:rPr lang="fr-FR" sz="1400" dirty="0"/>
              <a:t>en </a:t>
            </a:r>
            <a:r>
              <a:rPr lang="fr-FR" sz="1400" dirty="0" err="1"/>
              <a:t>oeuvre</a:t>
            </a:r>
            <a:r>
              <a:rPr lang="fr-FR" sz="1400" dirty="0"/>
              <a:t> du paradigme de programmation « </a:t>
            </a:r>
            <a:r>
              <a:rPr lang="fr-FR" sz="1400" dirty="0" err="1"/>
              <a:t>Map</a:t>
            </a:r>
            <a:r>
              <a:rPr lang="fr-FR" sz="1400" dirty="0"/>
              <a:t>/</a:t>
            </a:r>
            <a:r>
              <a:rPr lang="fr-FR" sz="1400" dirty="0" err="1"/>
              <a:t>Reduce</a:t>
            </a:r>
            <a:r>
              <a:rPr lang="fr-FR" sz="1400" dirty="0"/>
              <a:t> </a:t>
            </a:r>
            <a:r>
              <a:rPr lang="fr-FR" sz="1400" dirty="0" smtClean="0"/>
              <a:t>»</a:t>
            </a:r>
          </a:p>
          <a:p>
            <a:pPr marL="588963" lvl="3" indent="0">
              <a:buNone/>
            </a:pPr>
            <a:endParaRPr lang="fr-FR" sz="1400" dirty="0" smtClean="0"/>
          </a:p>
          <a:p>
            <a:pPr marL="588963" lvl="3" indent="0">
              <a:buNone/>
            </a:pPr>
            <a:endParaRPr lang="fr-F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6" y="3789040"/>
            <a:ext cx="2088232" cy="11411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double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maxDistance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</a:t>
            </a:r>
          </a:p>
          <a:p>
            <a:pPr lvl="0" eaLnBrk="1" hangingPunct="1"/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pointList.parallelStream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.map(p -&gt;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p.distance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(0, 0))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.reduce(Double::max)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orElse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(0.0);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789040"/>
            <a:ext cx="407828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</a:t>
            </a:r>
            <a:br>
              <a:rPr lang="fr-FR" dirty="0" smtClean="0"/>
            </a:br>
            <a:r>
              <a:rPr lang="fr-FR" dirty="0" smtClean="0"/>
              <a:t>L’api Stream (Définition)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err="1"/>
              <a:t>java.util.stream.Stream</a:t>
            </a:r>
            <a:r>
              <a:rPr lang="fr-FR" sz="1800" dirty="0"/>
              <a:t> </a:t>
            </a:r>
            <a:r>
              <a:rPr lang="fr-FR" sz="1800" dirty="0" smtClean="0"/>
              <a:t>: </a:t>
            </a:r>
            <a:r>
              <a:rPr lang="fr-FR" sz="1800" i="1" dirty="0" smtClean="0"/>
              <a:t>Abstraction d’un flux d’élément sur lequel on veut faire des calculs</a:t>
            </a:r>
          </a:p>
          <a:p>
            <a:r>
              <a:rPr lang="fr-FR" sz="1800" dirty="0" smtClean="0"/>
              <a:t>Du coup un </a:t>
            </a:r>
            <a:r>
              <a:rPr lang="fr-FR" sz="1800" dirty="0" err="1" smtClean="0"/>
              <a:t>stream</a:t>
            </a:r>
            <a:r>
              <a:rPr lang="fr-FR" sz="1800" dirty="0" smtClean="0"/>
              <a:t> n’est pas: </a:t>
            </a:r>
          </a:p>
          <a:p>
            <a:pPr lvl="1"/>
            <a:r>
              <a:rPr lang="fr-FR" sz="1600" dirty="0"/>
              <a:t>Une Collection car </a:t>
            </a:r>
            <a:r>
              <a:rPr lang="fr-FR" sz="1600" dirty="0" smtClean="0"/>
              <a:t>un </a:t>
            </a:r>
            <a:r>
              <a:rPr lang="fr-FR" sz="1600" dirty="0"/>
              <a:t>Stream ne contient pas d’élément</a:t>
            </a:r>
          </a:p>
          <a:p>
            <a:pPr lvl="1"/>
            <a:r>
              <a:rPr lang="fr-FR" sz="1600" dirty="0"/>
              <a:t>Un </a:t>
            </a:r>
            <a:r>
              <a:rPr lang="fr-FR" sz="1600" dirty="0" err="1"/>
              <a:t>Iterator</a:t>
            </a:r>
            <a:r>
              <a:rPr lang="fr-FR" sz="1600" dirty="0"/>
              <a:t> car </a:t>
            </a:r>
            <a:r>
              <a:rPr lang="fr-FR" sz="1600" dirty="0" smtClean="0"/>
              <a:t>un </a:t>
            </a:r>
            <a:r>
              <a:rPr lang="fr-FR" sz="1600" dirty="0"/>
              <a:t>Stream correspond à un calcul complet et pas à une étape du calcul. Un Stream à une vision plus globale du traitement.</a:t>
            </a:r>
          </a:p>
          <a:p>
            <a:r>
              <a:rPr lang="fr-FR" sz="1800" dirty="0"/>
              <a:t>Comme un Stream ne stocke pas les données, elles proviennent d’une </a:t>
            </a:r>
            <a:r>
              <a:rPr lang="fr-FR" sz="1800" dirty="0" smtClean="0"/>
              <a:t>source</a:t>
            </a:r>
          </a:p>
          <a:p>
            <a:pPr lvl="1"/>
            <a:r>
              <a:rPr lang="fr-FR" sz="1600" dirty="0"/>
              <a:t>A partir de valeurs </a:t>
            </a:r>
            <a:endParaRPr lang="fr-FR" sz="1600" dirty="0" smtClean="0"/>
          </a:p>
          <a:p>
            <a:pPr lvl="2"/>
            <a:r>
              <a:rPr lang="fr-FR" sz="1400" dirty="0" smtClean="0"/>
              <a:t> </a:t>
            </a:r>
            <a:r>
              <a:rPr lang="fr-FR" sz="1400" dirty="0" err="1" smtClean="0"/>
              <a:t>Stream.empty</a:t>
            </a:r>
            <a:r>
              <a:rPr lang="fr-FR" sz="1400" dirty="0" smtClean="0"/>
              <a:t>(), </a:t>
            </a:r>
            <a:r>
              <a:rPr lang="fr-FR" sz="1400" dirty="0" err="1" smtClean="0"/>
              <a:t>Stream.of</a:t>
            </a:r>
            <a:r>
              <a:rPr lang="fr-FR" sz="1400" dirty="0" smtClean="0"/>
              <a:t>(E… </a:t>
            </a:r>
            <a:r>
              <a:rPr lang="fr-FR" sz="1400" dirty="0" err="1" smtClean="0"/>
              <a:t>element</a:t>
            </a:r>
            <a:r>
              <a:rPr lang="fr-FR" sz="1400" dirty="0" smtClean="0"/>
              <a:t>), </a:t>
            </a:r>
            <a:r>
              <a:rPr lang="fr-FR" sz="1400" dirty="0" err="1" smtClean="0"/>
              <a:t>Stream.ofNullable</a:t>
            </a:r>
            <a:r>
              <a:rPr lang="fr-FR" sz="1400" dirty="0" smtClean="0"/>
              <a:t>(E </a:t>
            </a:r>
            <a:r>
              <a:rPr lang="fr-FR" sz="1400" dirty="0" err="1" smtClean="0"/>
              <a:t>element</a:t>
            </a:r>
            <a:r>
              <a:rPr lang="fr-FR" sz="1400" dirty="0" smtClean="0"/>
              <a:t>)</a:t>
            </a:r>
          </a:p>
          <a:p>
            <a:pPr lvl="1"/>
            <a:r>
              <a:rPr lang="fr-FR" sz="1800" dirty="0"/>
              <a:t>A partir d’une collection </a:t>
            </a:r>
            <a:endParaRPr lang="fr-FR" sz="1800" dirty="0" smtClean="0"/>
          </a:p>
          <a:p>
            <a:pPr lvl="2"/>
            <a:r>
              <a:rPr lang="fr-FR" sz="1600" dirty="0" smtClean="0"/>
              <a:t> </a:t>
            </a:r>
            <a:r>
              <a:rPr lang="fr-FR" sz="1600" dirty="0" err="1"/>
              <a:t>collection.stream</a:t>
            </a:r>
            <a:r>
              <a:rPr lang="fr-FR" sz="1600" dirty="0"/>
              <a:t>()</a:t>
            </a:r>
          </a:p>
          <a:p>
            <a:pPr lvl="1"/>
            <a:r>
              <a:rPr lang="fr-FR" sz="1800" dirty="0"/>
              <a:t>A partir d’un fichier </a:t>
            </a:r>
            <a:endParaRPr lang="fr-FR" sz="1800" dirty="0" smtClean="0"/>
          </a:p>
          <a:p>
            <a:pPr lvl="2"/>
            <a:r>
              <a:rPr lang="fr-FR" sz="1600" dirty="0" err="1" smtClean="0"/>
              <a:t>Files.lines</a:t>
            </a:r>
            <a:r>
              <a:rPr lang="fr-FR" sz="1600" dirty="0" smtClean="0"/>
              <a:t>(Path </a:t>
            </a:r>
            <a:r>
              <a:rPr lang="fr-FR" sz="1600" dirty="0" err="1"/>
              <a:t>path</a:t>
            </a:r>
            <a:r>
              <a:rPr lang="fr-FR" sz="1600" dirty="0"/>
              <a:t>)</a:t>
            </a:r>
          </a:p>
          <a:p>
            <a:pPr lvl="1"/>
            <a:r>
              <a:rPr lang="fr-FR" sz="2400" dirty="0" err="1" smtClean="0"/>
              <a:t>Ect</a:t>
            </a:r>
            <a:r>
              <a:rPr lang="fr-FR" sz="2400" dirty="0" smtClean="0"/>
              <a:t>… 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2513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</a:t>
            </a:r>
            <a:br>
              <a:rPr lang="fr-FR" dirty="0" smtClean="0"/>
            </a:br>
            <a:r>
              <a:rPr lang="fr-FR" dirty="0" smtClean="0"/>
              <a:t>L’api Stream (Les opérations)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L’API des </a:t>
            </a:r>
            <a:r>
              <a:rPr lang="fr-FR" sz="3200" dirty="0" err="1" smtClean="0"/>
              <a:t>Streams</a:t>
            </a:r>
            <a:r>
              <a:rPr lang="fr-FR" sz="3200" dirty="0" smtClean="0"/>
              <a:t> est basé sur des opérations </a:t>
            </a:r>
            <a:r>
              <a:rPr lang="fr-FR" sz="2800" dirty="0"/>
              <a:t>s</a:t>
            </a:r>
            <a:r>
              <a:rPr lang="fr-FR" sz="2800" dirty="0" smtClean="0"/>
              <a:t>ans </a:t>
            </a:r>
            <a:r>
              <a:rPr lang="fr-FR" sz="2800" dirty="0"/>
              <a:t>état (</a:t>
            </a:r>
            <a:r>
              <a:rPr lang="fr-FR" sz="2800" dirty="0" err="1"/>
              <a:t>stateless</a:t>
            </a:r>
            <a:r>
              <a:rPr lang="fr-FR" sz="2800" dirty="0" smtClean="0"/>
              <a:t>)</a:t>
            </a:r>
          </a:p>
          <a:p>
            <a:pPr lvl="2"/>
            <a:r>
              <a:rPr lang="fr-FR" sz="2000" dirty="0" err="1"/>
              <a:t>filter</a:t>
            </a:r>
            <a:r>
              <a:rPr lang="fr-FR" sz="2000" dirty="0"/>
              <a:t>, </a:t>
            </a:r>
            <a:r>
              <a:rPr lang="fr-FR" sz="2000" dirty="0" err="1"/>
              <a:t>map</a:t>
            </a:r>
            <a:r>
              <a:rPr lang="fr-FR" sz="2000" dirty="0"/>
              <a:t>/</a:t>
            </a:r>
            <a:r>
              <a:rPr lang="fr-FR" sz="2000" dirty="0" err="1"/>
              <a:t>flatMap</a:t>
            </a:r>
            <a:r>
              <a:rPr lang="fr-FR" sz="2000" dirty="0"/>
              <a:t>, </a:t>
            </a:r>
            <a:r>
              <a:rPr lang="fr-FR" sz="2000" dirty="0" err="1" smtClean="0"/>
              <a:t>reduce</a:t>
            </a:r>
            <a:endParaRPr lang="fr-FR" sz="2000" dirty="0"/>
          </a:p>
          <a:p>
            <a:pPr lvl="2"/>
            <a:r>
              <a:rPr lang="fr-FR" sz="1700" dirty="0" smtClean="0"/>
              <a:t>Dites « </a:t>
            </a:r>
            <a:r>
              <a:rPr lang="fr-FR" sz="1700" i="1" dirty="0" smtClean="0"/>
              <a:t>Short circuit</a:t>
            </a:r>
            <a:r>
              <a:rPr lang="fr-FR" sz="1700" dirty="0" smtClean="0"/>
              <a:t> », </a:t>
            </a:r>
            <a:r>
              <a:rPr lang="fr-FR" sz="2100" dirty="0" smtClean="0"/>
              <a:t>capable </a:t>
            </a:r>
            <a:r>
              <a:rPr lang="fr-FR" sz="2100" dirty="0"/>
              <a:t>d’arrêter le calcul si résultat est </a:t>
            </a:r>
            <a:r>
              <a:rPr lang="fr-FR" sz="2100" dirty="0" smtClean="0"/>
              <a:t>trouvé (</a:t>
            </a:r>
            <a:r>
              <a:rPr lang="fr-FR" sz="2000" i="1" dirty="0" err="1" smtClean="0"/>
              <a:t>limit</a:t>
            </a:r>
            <a:r>
              <a:rPr lang="fr-FR" sz="2000" i="1" dirty="0"/>
              <a:t>(), </a:t>
            </a:r>
            <a:r>
              <a:rPr lang="fr-FR" sz="2000" i="1" dirty="0" err="1"/>
              <a:t>findFirst</a:t>
            </a:r>
            <a:r>
              <a:rPr lang="fr-FR" sz="2000" i="1" dirty="0"/>
              <a:t>()/</a:t>
            </a:r>
            <a:r>
              <a:rPr lang="fr-FR" sz="2000" i="1" dirty="0" err="1"/>
              <a:t>findAny</a:t>
            </a:r>
            <a:r>
              <a:rPr lang="fr-FR" sz="2000" i="1" dirty="0"/>
              <a:t>(), </a:t>
            </a:r>
            <a:r>
              <a:rPr lang="fr-FR" sz="2000" i="1" dirty="0" err="1"/>
              <a:t>takeWhile</a:t>
            </a:r>
            <a:r>
              <a:rPr lang="fr-FR" sz="2000" i="1" dirty="0" smtClean="0"/>
              <a:t>()</a:t>
            </a:r>
            <a:r>
              <a:rPr lang="fr-FR" sz="2000" dirty="0" smtClean="0"/>
              <a:t>)</a:t>
            </a:r>
            <a:endParaRPr lang="fr-FR" sz="1800" dirty="0"/>
          </a:p>
          <a:p>
            <a:pPr lvl="1"/>
            <a:r>
              <a:rPr lang="fr-FR" sz="2400" dirty="0"/>
              <a:t>Les opérations </a:t>
            </a:r>
            <a:r>
              <a:rPr lang="fr-FR" sz="2400" dirty="0" smtClean="0"/>
              <a:t>intermédiaire qui </a:t>
            </a:r>
            <a:r>
              <a:rPr lang="fr-FR" sz="2400" dirty="0"/>
              <a:t>modifie le </a:t>
            </a:r>
            <a:r>
              <a:rPr lang="fr-FR" sz="2400" dirty="0" smtClean="0"/>
              <a:t>Stream</a:t>
            </a:r>
            <a:endParaRPr lang="fr-FR" sz="1800" dirty="0" smtClean="0"/>
          </a:p>
          <a:p>
            <a:pPr lvl="1"/>
            <a:r>
              <a:rPr lang="fr-FR" sz="2400" dirty="0"/>
              <a:t>les opérations terminales </a:t>
            </a:r>
            <a:r>
              <a:rPr lang="fr-FR" sz="2400" dirty="0" smtClean="0"/>
              <a:t>qui lancent </a:t>
            </a:r>
            <a:r>
              <a:rPr lang="fr-FR" sz="2400" dirty="0"/>
              <a:t>le calcul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0709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5022105"/>
          </a:xfrm>
        </p:spPr>
        <p:txBody>
          <a:bodyPr/>
          <a:lstStyle/>
          <a:p>
            <a:r>
              <a:rPr lang="fr-FR" sz="2400" dirty="0" smtClean="0"/>
              <a:t>1996 : </a:t>
            </a:r>
            <a:r>
              <a:rPr lang="fr-FR" sz="2400" dirty="0" err="1" smtClean="0"/>
              <a:t>jdk</a:t>
            </a:r>
            <a:r>
              <a:rPr lang="fr-FR" sz="2400" dirty="0" smtClean="0"/>
              <a:t> 1.0</a:t>
            </a:r>
          </a:p>
          <a:p>
            <a:pPr lvl="1"/>
            <a:r>
              <a:rPr lang="fr-FR" sz="2000" dirty="0" smtClean="0"/>
              <a:t> Nom de code OAK(Solaris Windows Mac os et linux)</a:t>
            </a:r>
          </a:p>
          <a:p>
            <a:pPr lvl="1"/>
            <a:r>
              <a:rPr lang="fr-FR" sz="2000" dirty="0" err="1" smtClean="0"/>
              <a:t>Runtime</a:t>
            </a:r>
            <a:r>
              <a:rPr lang="fr-FR" sz="2000" dirty="0" smtClean="0"/>
              <a:t> Java </a:t>
            </a:r>
          </a:p>
          <a:p>
            <a:pPr lvl="1"/>
            <a:r>
              <a:rPr lang="fr-FR" sz="2000" dirty="0" smtClean="0"/>
              <a:t>JVM</a:t>
            </a:r>
          </a:p>
          <a:p>
            <a:pPr lvl="1"/>
            <a:r>
              <a:rPr lang="fr-FR" sz="2000" dirty="0" smtClean="0"/>
              <a:t>Et premières bibliothèques de classe</a:t>
            </a:r>
          </a:p>
          <a:p>
            <a:pPr lvl="1"/>
            <a:r>
              <a:rPr lang="fr-FR" sz="2000" dirty="0" smtClean="0"/>
              <a:t>Outils( compilateur java </a:t>
            </a:r>
            <a:r>
              <a:rPr lang="fr-FR" sz="2000" dirty="0" err="1" smtClean="0"/>
              <a:t>ect</a:t>
            </a:r>
            <a:r>
              <a:rPr lang="fr-FR" sz="2000" dirty="0" smtClean="0"/>
              <a:t>…)</a:t>
            </a:r>
          </a:p>
          <a:p>
            <a:pPr lvl="1"/>
            <a:r>
              <a:rPr lang="fr-FR" sz="2000" dirty="0" smtClean="0"/>
              <a:t>JRE(arrivé un peu plus tard)</a:t>
            </a:r>
          </a:p>
          <a:p>
            <a:r>
              <a:rPr lang="fr-FR" sz="2400" dirty="0"/>
              <a:t>1997: </a:t>
            </a:r>
            <a:r>
              <a:rPr lang="fr-FR" sz="2400" dirty="0" err="1"/>
              <a:t>jdk</a:t>
            </a:r>
            <a:r>
              <a:rPr lang="fr-FR" sz="2400" dirty="0"/>
              <a:t> 1.1</a:t>
            </a:r>
          </a:p>
          <a:p>
            <a:pPr lvl="1"/>
            <a:r>
              <a:rPr lang="fr-FR" sz="2000" dirty="0" err="1"/>
              <a:t>Reflection</a:t>
            </a:r>
            <a:endParaRPr lang="fr-FR" sz="2000" dirty="0"/>
          </a:p>
          <a:p>
            <a:pPr lvl="1"/>
            <a:r>
              <a:rPr lang="fr-FR" sz="2000" dirty="0"/>
              <a:t>RMI</a:t>
            </a:r>
          </a:p>
          <a:p>
            <a:pPr lvl="1"/>
            <a:r>
              <a:rPr lang="fr-FR" sz="2000" dirty="0"/>
              <a:t>Java </a:t>
            </a:r>
            <a:r>
              <a:rPr lang="fr-FR" sz="2000" dirty="0" err="1"/>
              <a:t>bean</a:t>
            </a:r>
            <a:endParaRPr lang="fr-FR" sz="2000" dirty="0"/>
          </a:p>
          <a:p>
            <a:pPr lvl="1"/>
            <a:r>
              <a:rPr lang="fr-FR" sz="2000" dirty="0" err="1"/>
              <a:t>Inner</a:t>
            </a:r>
            <a:r>
              <a:rPr lang="fr-FR" sz="2000" dirty="0"/>
              <a:t> Class</a:t>
            </a:r>
          </a:p>
          <a:p>
            <a:pPr lvl="1"/>
            <a:r>
              <a:rPr lang="fr-FR" sz="2000" dirty="0"/>
              <a:t>JDBC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46283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:</a:t>
            </a:r>
            <a:br>
              <a:rPr lang="fr-FR" dirty="0" smtClean="0"/>
            </a:br>
            <a:r>
              <a:rPr lang="fr-FR" dirty="0" smtClean="0"/>
              <a:t>L’api Stream (Les opérations)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Opérations </a:t>
            </a:r>
            <a:r>
              <a:rPr lang="fr-FR" sz="1800" dirty="0" smtClean="0"/>
              <a:t>intermédiaires(1/2)</a:t>
            </a:r>
          </a:p>
          <a:p>
            <a:pPr lvl="1"/>
            <a:r>
              <a:rPr lang="fr-FR" sz="1600" dirty="0"/>
              <a:t>Sélectionne si un </a:t>
            </a:r>
            <a:r>
              <a:rPr lang="fr-FR" sz="1600" dirty="0" smtClean="0"/>
              <a:t>élément </a:t>
            </a:r>
            <a:r>
              <a:rPr lang="fr-FR" sz="1600" dirty="0"/>
              <a:t>reste </a:t>
            </a:r>
            <a:endParaRPr lang="fr-FR" sz="1600" dirty="0" smtClean="0"/>
          </a:p>
          <a:p>
            <a:pPr marL="344487" lvl="1" indent="0">
              <a:buNone/>
            </a:pPr>
            <a:r>
              <a:rPr lang="fr-FR" sz="1600" dirty="0"/>
              <a:t> </a:t>
            </a:r>
            <a:r>
              <a:rPr lang="fr-FR" sz="1600" dirty="0" smtClean="0"/>
              <a:t>   dans Stream </a:t>
            </a:r>
            <a:r>
              <a:rPr lang="fr-FR" sz="1600" i="1" dirty="0" err="1"/>
              <a:t>filter</a:t>
            </a:r>
            <a:r>
              <a:rPr lang="fr-FR" sz="1600" i="1" dirty="0"/>
              <a:t>(</a:t>
            </a:r>
            <a:r>
              <a:rPr lang="fr-FR" sz="1600" i="1" dirty="0" err="1"/>
              <a:t>Predicate</a:t>
            </a:r>
            <a:r>
              <a:rPr lang="fr-FR" sz="1600" i="1" dirty="0" smtClean="0"/>
              <a:t>)</a:t>
            </a:r>
          </a:p>
          <a:p>
            <a:pPr lvl="1"/>
            <a:r>
              <a:rPr lang="fr-FR" sz="1600" dirty="0"/>
              <a:t>Transforme un élément Stream </a:t>
            </a:r>
            <a:endParaRPr lang="fr-FR" sz="1600" dirty="0" smtClean="0"/>
          </a:p>
          <a:p>
            <a:pPr marL="344487" lvl="1" indent="0">
              <a:buNone/>
            </a:pPr>
            <a:r>
              <a:rPr lang="fr-FR" sz="1600" dirty="0"/>
              <a:t>	</a:t>
            </a:r>
            <a:r>
              <a:rPr lang="fr-FR" sz="1600" i="1" dirty="0" smtClean="0"/>
              <a:t>&lt;R&gt; Stream &lt;R&gt; </a:t>
            </a:r>
            <a:r>
              <a:rPr lang="fr-FR" sz="1600" i="1" dirty="0" err="1" smtClean="0"/>
              <a:t>map</a:t>
            </a:r>
            <a:r>
              <a:rPr lang="fr-FR" sz="1600" i="1" dirty="0"/>
              <a:t>( </a:t>
            </a:r>
            <a:endParaRPr lang="fr-FR" sz="1600" i="1" dirty="0" smtClean="0"/>
          </a:p>
          <a:p>
            <a:pPr marL="344487" lvl="1" indent="0">
              <a:buNone/>
            </a:pPr>
            <a:r>
              <a:rPr lang="fr-FR" sz="1600" i="1" dirty="0"/>
              <a:t>	</a:t>
            </a:r>
            <a:r>
              <a:rPr lang="fr-FR" sz="1600" i="1" dirty="0" err="1" smtClean="0"/>
              <a:t>Function</a:t>
            </a:r>
            <a:r>
              <a:rPr lang="fr-FR" sz="1600" i="1" dirty="0" smtClean="0"/>
              <a:t>&lt;? </a:t>
            </a:r>
            <a:r>
              <a:rPr lang="fr-FR" sz="1600" i="1" dirty="0"/>
              <a:t>super E, ? </a:t>
            </a:r>
            <a:r>
              <a:rPr lang="fr-FR" sz="1600" i="1" dirty="0" err="1"/>
              <a:t>extends</a:t>
            </a:r>
            <a:r>
              <a:rPr lang="fr-FR" sz="1600" i="1" dirty="0"/>
              <a:t> </a:t>
            </a:r>
            <a:r>
              <a:rPr lang="fr-FR" sz="1600" i="1" dirty="0" smtClean="0"/>
              <a:t>R&gt;)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err="1"/>
              <a:t>Tranforme</a:t>
            </a:r>
            <a:r>
              <a:rPr lang="fr-FR" sz="1600" dirty="0"/>
              <a:t> un </a:t>
            </a:r>
            <a:r>
              <a:rPr lang="fr-FR" sz="1600" dirty="0" err="1"/>
              <a:t>élement</a:t>
            </a:r>
            <a:r>
              <a:rPr lang="fr-FR" sz="1600" dirty="0"/>
              <a:t> en une série </a:t>
            </a:r>
            <a:endParaRPr lang="fr-FR" sz="1600" dirty="0" smtClean="0"/>
          </a:p>
          <a:p>
            <a:pPr marL="344487" lvl="1" indent="0">
              <a:buNone/>
            </a:pPr>
            <a:r>
              <a:rPr lang="fr-FR" sz="1600" dirty="0"/>
              <a:t> </a:t>
            </a:r>
            <a:r>
              <a:rPr lang="fr-FR" sz="1600" dirty="0" smtClean="0"/>
              <a:t>  d’</a:t>
            </a:r>
            <a:r>
              <a:rPr lang="fr-FR" sz="1600" dirty="0" err="1" smtClean="0"/>
              <a:t>élements</a:t>
            </a:r>
            <a:endParaRPr lang="fr-FR" sz="1600" dirty="0"/>
          </a:p>
          <a:p>
            <a:pPr marL="344487" lvl="1" indent="0">
              <a:buNone/>
            </a:pPr>
            <a:r>
              <a:rPr lang="fr-FR" sz="1600" dirty="0" smtClean="0"/>
              <a:t>	</a:t>
            </a:r>
            <a:r>
              <a:rPr lang="fr-FR" sz="1600" i="1" dirty="0" smtClean="0"/>
              <a:t>&lt;</a:t>
            </a:r>
            <a:r>
              <a:rPr lang="fr-FR" sz="1600" i="1" dirty="0"/>
              <a:t>R&gt; Stream&lt;R&gt; </a:t>
            </a:r>
            <a:r>
              <a:rPr lang="fr-FR" sz="1600" i="1" dirty="0" err="1"/>
              <a:t>flatMap</a:t>
            </a:r>
            <a:r>
              <a:rPr lang="fr-FR" sz="1600" i="1" dirty="0"/>
              <a:t>(</a:t>
            </a:r>
          </a:p>
          <a:p>
            <a:pPr marL="344487" lvl="1" indent="0">
              <a:buNone/>
            </a:pPr>
            <a:r>
              <a:rPr lang="fr-FR" sz="1600" i="1" dirty="0" err="1" smtClean="0"/>
              <a:t>Function</a:t>
            </a:r>
            <a:r>
              <a:rPr lang="fr-FR" sz="1600" i="1" dirty="0"/>
              <a:t>&lt;? super E, ? </a:t>
            </a:r>
            <a:r>
              <a:rPr lang="fr-FR" sz="1600" i="1" dirty="0" err="1"/>
              <a:t>extends</a:t>
            </a:r>
            <a:r>
              <a:rPr lang="fr-FR" sz="1600" i="1" dirty="0"/>
              <a:t> Stream&lt;R</a:t>
            </a:r>
            <a:r>
              <a:rPr lang="fr-FR" sz="1600" i="1" dirty="0" smtClean="0"/>
              <a:t>&gt;&gt;)</a:t>
            </a:r>
          </a:p>
          <a:p>
            <a:pPr lvl="1"/>
            <a:r>
              <a:rPr lang="fr-FR" sz="1600" i="1" dirty="0"/>
              <a:t>Saute des </a:t>
            </a:r>
            <a:r>
              <a:rPr lang="fr-FR" sz="1600" i="1" dirty="0" smtClean="0"/>
              <a:t>éléments</a:t>
            </a:r>
            <a:endParaRPr lang="fr-FR" sz="1600" i="1" dirty="0"/>
          </a:p>
          <a:p>
            <a:pPr lvl="2"/>
            <a:r>
              <a:rPr lang="fr-FR" sz="1400" i="1" dirty="0"/>
              <a:t>Stream&lt;E&gt; skip(</a:t>
            </a:r>
            <a:r>
              <a:rPr lang="fr-FR" sz="1400" i="1" dirty="0" err="1"/>
              <a:t>int</a:t>
            </a:r>
            <a:r>
              <a:rPr lang="fr-FR" sz="1400" i="1" dirty="0"/>
              <a:t> </a:t>
            </a:r>
            <a:r>
              <a:rPr lang="fr-FR" sz="1400" i="1" dirty="0" err="1"/>
              <a:t>length</a:t>
            </a:r>
            <a:r>
              <a:rPr lang="fr-FR" sz="1400" i="1" dirty="0" smtClean="0"/>
              <a:t>)</a:t>
            </a:r>
          </a:p>
          <a:p>
            <a:pPr lvl="1"/>
            <a:r>
              <a:rPr lang="fr-FR" sz="1600" i="1" dirty="0" smtClean="0"/>
              <a:t>Sélectionne </a:t>
            </a:r>
            <a:r>
              <a:rPr lang="fr-FR" sz="1600" i="1" dirty="0"/>
              <a:t>les </a:t>
            </a:r>
            <a:r>
              <a:rPr lang="fr-FR" sz="1600" i="1" dirty="0" smtClean="0"/>
              <a:t>premiers éléments </a:t>
            </a:r>
          </a:p>
          <a:p>
            <a:pPr lvl="2"/>
            <a:r>
              <a:rPr lang="fr-FR" sz="1300" i="1" dirty="0" smtClean="0"/>
              <a:t>Stream&lt;E</a:t>
            </a:r>
            <a:r>
              <a:rPr lang="fr-FR" sz="1300" i="1" dirty="0"/>
              <a:t>&gt; </a:t>
            </a:r>
            <a:r>
              <a:rPr lang="fr-FR" sz="1300" i="1" dirty="0" err="1"/>
              <a:t>limit</a:t>
            </a:r>
            <a:r>
              <a:rPr lang="fr-FR" sz="1300" i="1" dirty="0"/>
              <a:t>(</a:t>
            </a:r>
            <a:r>
              <a:rPr lang="fr-FR" sz="1300" i="1" dirty="0" err="1"/>
              <a:t>int</a:t>
            </a:r>
            <a:r>
              <a:rPr lang="fr-FR" sz="1300" i="1" dirty="0"/>
              <a:t> </a:t>
            </a:r>
            <a:r>
              <a:rPr lang="fr-FR" sz="1300" i="1" dirty="0" err="1"/>
              <a:t>maxSize</a:t>
            </a:r>
            <a:r>
              <a:rPr lang="fr-FR" sz="1300" i="1" dirty="0"/>
              <a:t>)</a:t>
            </a:r>
            <a:endParaRPr lang="fr-FR" sz="1300" i="1" dirty="0" smtClean="0"/>
          </a:p>
        </p:txBody>
      </p:sp>
      <p:pic>
        <p:nvPicPr>
          <p:cNvPr id="1026" name="Picture 2" descr="10 Examples of Stream in Java 8 - count + filter + map + distinct + coll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230425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8 Stream API Example Filter Map Redu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30" y="3062197"/>
            <a:ext cx="208306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8 flatMap example with strea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00" y="4661914"/>
            <a:ext cx="3091172" cy="18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:</a:t>
            </a:r>
            <a:br>
              <a:rPr lang="fr-FR" dirty="0"/>
            </a:br>
            <a:r>
              <a:rPr lang="fr-FR" dirty="0"/>
              <a:t>L’api Stream (Les opérations)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Opérations </a:t>
            </a:r>
            <a:r>
              <a:rPr lang="fr-FR" sz="2400" dirty="0" smtClean="0"/>
              <a:t>intermédiaires(2/2)</a:t>
            </a:r>
          </a:p>
          <a:p>
            <a:pPr lvl="1"/>
            <a:r>
              <a:rPr lang="fr-FR" sz="2000" dirty="0"/>
              <a:t>Supprime les doublons</a:t>
            </a:r>
          </a:p>
          <a:p>
            <a:pPr lvl="2"/>
            <a:r>
              <a:rPr lang="fr-FR" sz="2000" i="1" dirty="0" smtClean="0"/>
              <a:t>Stream&lt;E&gt; distinct()</a:t>
            </a:r>
            <a:endParaRPr lang="fr-FR" sz="2000" i="1" dirty="0"/>
          </a:p>
          <a:p>
            <a:pPr lvl="1"/>
            <a:r>
              <a:rPr lang="fr-FR" sz="2000" dirty="0"/>
              <a:t>Trie les </a:t>
            </a:r>
            <a:r>
              <a:rPr lang="fr-FR" sz="2000" dirty="0" err="1"/>
              <a:t>élements</a:t>
            </a:r>
            <a:endParaRPr lang="fr-FR" sz="2000" dirty="0"/>
          </a:p>
          <a:p>
            <a:pPr lvl="2"/>
            <a:r>
              <a:rPr lang="fr-FR" sz="2000" i="1" dirty="0"/>
              <a:t>Stream&lt;E&gt; </a:t>
            </a:r>
            <a:r>
              <a:rPr lang="fr-FR" sz="2000" i="1" dirty="0" err="1"/>
              <a:t>sorted</a:t>
            </a:r>
            <a:r>
              <a:rPr lang="fr-FR" sz="2000" i="1" dirty="0"/>
              <a:t>(</a:t>
            </a:r>
            <a:r>
              <a:rPr lang="fr-FR" sz="2000" i="1" dirty="0" err="1"/>
              <a:t>Comparator</a:t>
            </a:r>
            <a:r>
              <a:rPr lang="fr-FR" sz="2000" i="1" dirty="0"/>
              <a:t>&lt;? super E&gt;)</a:t>
            </a:r>
          </a:p>
          <a:p>
            <a:pPr lvl="1"/>
            <a:r>
              <a:rPr lang="fr-FR" sz="2000" dirty="0"/>
              <a:t>Obtenir les éléments au milieu du </a:t>
            </a:r>
            <a:r>
              <a:rPr lang="fr-FR" sz="2000" dirty="0" smtClean="0"/>
              <a:t>Stream (pour </a:t>
            </a:r>
            <a:r>
              <a:rPr lang="fr-FR" sz="2000" dirty="0"/>
              <a:t>débugger)</a:t>
            </a:r>
          </a:p>
          <a:p>
            <a:pPr lvl="2"/>
            <a:r>
              <a:rPr lang="fr-FR" sz="2000" i="1" dirty="0"/>
              <a:t>Stream&lt;E&gt; </a:t>
            </a:r>
            <a:r>
              <a:rPr lang="fr-FR" sz="2000" i="1" dirty="0" err="1"/>
              <a:t>peek</a:t>
            </a:r>
            <a:r>
              <a:rPr lang="fr-FR" sz="2000" i="1" dirty="0"/>
              <a:t>(Consumer&lt;? super E&gt;)</a:t>
            </a:r>
          </a:p>
          <a:p>
            <a:pPr lvl="1"/>
            <a:r>
              <a:rPr lang="fr-FR" sz="2000" dirty="0"/>
              <a:t>Sélectionner/supprimer des </a:t>
            </a:r>
            <a:r>
              <a:rPr lang="fr-FR" sz="2000" dirty="0" err="1"/>
              <a:t>élements</a:t>
            </a:r>
            <a:r>
              <a:rPr lang="fr-FR" sz="2000" dirty="0"/>
              <a:t> (stop après)</a:t>
            </a:r>
          </a:p>
          <a:p>
            <a:pPr lvl="2"/>
            <a:r>
              <a:rPr lang="fr-FR" sz="1700" i="1" dirty="0"/>
              <a:t>Stream&lt;E&gt; </a:t>
            </a:r>
            <a:r>
              <a:rPr lang="fr-FR" sz="1700" i="1" dirty="0" err="1"/>
              <a:t>takeWhile</a:t>
            </a:r>
            <a:r>
              <a:rPr lang="fr-FR" sz="1700" i="1" dirty="0"/>
              <a:t>(</a:t>
            </a:r>
            <a:r>
              <a:rPr lang="fr-FR" sz="1700" i="1" dirty="0" err="1"/>
              <a:t>Predicate</a:t>
            </a:r>
            <a:r>
              <a:rPr lang="fr-FR" sz="1700" i="1" dirty="0"/>
              <a:t>&lt;? super E&gt;)</a:t>
            </a:r>
          </a:p>
          <a:p>
            <a:pPr lvl="2"/>
            <a:r>
              <a:rPr lang="fr-FR" sz="1700" i="1" dirty="0"/>
              <a:t>Stream&lt;E&gt; </a:t>
            </a:r>
            <a:r>
              <a:rPr lang="fr-FR" sz="1700" i="1" dirty="0" err="1"/>
              <a:t>dropWhile</a:t>
            </a:r>
            <a:r>
              <a:rPr lang="fr-FR" sz="1700" i="1" dirty="0"/>
              <a:t>(</a:t>
            </a:r>
            <a:r>
              <a:rPr lang="fr-FR" sz="1700" i="1" dirty="0" err="1"/>
              <a:t>Predicate</a:t>
            </a:r>
            <a:r>
              <a:rPr lang="fr-FR" sz="1700" i="1" dirty="0"/>
              <a:t>&lt;? super E&gt;)</a:t>
            </a:r>
          </a:p>
        </p:txBody>
      </p:sp>
    </p:spTree>
    <p:extLst>
      <p:ext uri="{BB962C8B-B14F-4D97-AF65-F5344CB8AC3E}">
        <p14:creationId xmlns:p14="http://schemas.microsoft.com/office/powerpoint/2010/main" val="540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Librairie </a:t>
            </a:r>
            <a:r>
              <a:rPr lang="fr-FR" sz="2800" dirty="0" smtClean="0"/>
              <a:t>: L’api </a:t>
            </a:r>
            <a:r>
              <a:rPr lang="fr-FR" sz="2800" dirty="0"/>
              <a:t>Stream (Les opérations)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/>
          <a:lstStyle/>
          <a:p>
            <a:r>
              <a:rPr lang="fr-FR" sz="1800" dirty="0"/>
              <a:t>Opérations </a:t>
            </a:r>
            <a:r>
              <a:rPr lang="fr-FR" sz="1800" dirty="0" smtClean="0"/>
              <a:t>Terminales</a:t>
            </a:r>
          </a:p>
          <a:p>
            <a:pPr lvl="1"/>
            <a:r>
              <a:rPr lang="fr-FR" sz="1600" dirty="0"/>
              <a:t>Compte les éléments</a:t>
            </a:r>
          </a:p>
          <a:p>
            <a:pPr lvl="2"/>
            <a:r>
              <a:rPr lang="fr-FR" sz="1400" i="1" dirty="0"/>
              <a:t>long count()</a:t>
            </a:r>
          </a:p>
          <a:p>
            <a:pPr lvl="1"/>
            <a:r>
              <a:rPr lang="fr-FR" sz="1600" dirty="0"/>
              <a:t>Appel le consumer pour chaque </a:t>
            </a:r>
            <a:r>
              <a:rPr lang="fr-FR" sz="1600" dirty="0" err="1"/>
              <a:t>élement</a:t>
            </a:r>
            <a:endParaRPr lang="fr-FR" sz="1600" dirty="0"/>
          </a:p>
          <a:p>
            <a:pPr lvl="2"/>
            <a:r>
              <a:rPr lang="fr-FR" sz="1400" i="1" dirty="0"/>
              <a:t>Stream&lt;E&gt; </a:t>
            </a:r>
            <a:r>
              <a:rPr lang="fr-FR" sz="1400" i="1" dirty="0" err="1"/>
              <a:t>forEach</a:t>
            </a:r>
            <a:r>
              <a:rPr lang="fr-FR" sz="1400" i="1" dirty="0"/>
              <a:t>(Consumer&lt;? super E&gt;)</a:t>
            </a:r>
          </a:p>
          <a:p>
            <a:pPr lvl="2"/>
            <a:r>
              <a:rPr lang="fr-FR" sz="1400" dirty="0"/>
              <a:t>Stream&lt;E&gt; </a:t>
            </a:r>
            <a:r>
              <a:rPr lang="fr-FR" sz="1400" dirty="0" err="1"/>
              <a:t>forEachOrdered</a:t>
            </a:r>
            <a:r>
              <a:rPr lang="fr-FR" sz="1400" dirty="0"/>
              <a:t>(Consumer&lt;? </a:t>
            </a:r>
            <a:r>
              <a:rPr lang="fr-FR" sz="1400" dirty="0" err="1" smtClean="0"/>
              <a:t>superE</a:t>
            </a:r>
            <a:r>
              <a:rPr lang="fr-FR" sz="1400" dirty="0"/>
              <a:t>&gt;)</a:t>
            </a:r>
          </a:p>
          <a:p>
            <a:pPr lvl="1"/>
            <a:r>
              <a:rPr lang="fr-FR" sz="1600" dirty="0"/>
              <a:t>Vrai si tout les/au moins un </a:t>
            </a:r>
            <a:r>
              <a:rPr lang="fr-FR" sz="1600" dirty="0" err="1"/>
              <a:t>élement</a:t>
            </a:r>
            <a:r>
              <a:rPr lang="fr-FR" sz="1600" dirty="0"/>
              <a:t>(s) </a:t>
            </a:r>
            <a:r>
              <a:rPr lang="fr-FR" sz="1600" dirty="0" smtClean="0"/>
              <a:t>qui match</a:t>
            </a:r>
            <a:endParaRPr lang="fr-FR" sz="1600" dirty="0"/>
          </a:p>
          <a:p>
            <a:pPr lvl="2"/>
            <a:r>
              <a:rPr lang="fr-FR" sz="1400" i="1" dirty="0" err="1"/>
              <a:t>allMatch</a:t>
            </a:r>
            <a:r>
              <a:rPr lang="fr-FR" sz="1400" i="1" dirty="0"/>
              <a:t>(</a:t>
            </a:r>
            <a:r>
              <a:rPr lang="fr-FR" sz="1400" i="1" dirty="0" err="1"/>
              <a:t>Predicate</a:t>
            </a:r>
            <a:r>
              <a:rPr lang="fr-FR" sz="1400" i="1" dirty="0"/>
              <a:t>&lt;? super E&gt;)</a:t>
            </a:r>
          </a:p>
          <a:p>
            <a:pPr lvl="2"/>
            <a:r>
              <a:rPr lang="fr-FR" sz="1400" i="1" dirty="0" err="1" smtClean="0"/>
              <a:t>anyMatch</a:t>
            </a:r>
            <a:r>
              <a:rPr lang="fr-FR" sz="1400" i="1" dirty="0" smtClean="0"/>
              <a:t>(</a:t>
            </a:r>
            <a:r>
              <a:rPr lang="fr-FR" sz="1400" i="1" dirty="0" err="1" smtClean="0"/>
              <a:t>Predicate</a:t>
            </a:r>
            <a:r>
              <a:rPr lang="fr-FR" sz="1400" i="1" dirty="0"/>
              <a:t>&lt;? super E</a:t>
            </a:r>
            <a:r>
              <a:rPr lang="fr-FR" sz="1400" i="1" dirty="0" smtClean="0"/>
              <a:t>&gt;)</a:t>
            </a:r>
            <a:endParaRPr lang="fr-FR" sz="1400" i="1" dirty="0"/>
          </a:p>
          <a:p>
            <a:pPr lvl="1"/>
            <a:r>
              <a:rPr lang="fr-FR" sz="1600" dirty="0"/>
              <a:t>Trouver le/un premier </a:t>
            </a:r>
            <a:r>
              <a:rPr lang="fr-FR" sz="1600" dirty="0" err="1"/>
              <a:t>élement</a:t>
            </a:r>
            <a:endParaRPr lang="fr-FR" sz="1600" dirty="0"/>
          </a:p>
          <a:p>
            <a:pPr lvl="2"/>
            <a:r>
              <a:rPr lang="fr-FR" sz="1400" dirty="0"/>
              <a:t>Stream&lt;E&gt; </a:t>
            </a:r>
            <a:r>
              <a:rPr lang="fr-FR" sz="1400" dirty="0" err="1"/>
              <a:t>findFirst</a:t>
            </a:r>
            <a:r>
              <a:rPr lang="fr-FR" sz="1400" dirty="0"/>
              <a:t>()</a:t>
            </a:r>
          </a:p>
          <a:p>
            <a:pPr lvl="2"/>
            <a:r>
              <a:rPr lang="fr-FR" sz="1400" dirty="0"/>
              <a:t>Stream&lt;E&gt; </a:t>
            </a:r>
            <a:r>
              <a:rPr lang="fr-FR" sz="1400" dirty="0" err="1"/>
              <a:t>findAny</a:t>
            </a:r>
            <a:r>
              <a:rPr lang="fr-FR" sz="1400" dirty="0"/>
              <a:t>()</a:t>
            </a:r>
          </a:p>
          <a:p>
            <a:pPr lvl="1"/>
            <a:r>
              <a:rPr lang="fr-FR" sz="1600" dirty="0"/>
              <a:t>Créer un tableau</a:t>
            </a:r>
          </a:p>
          <a:p>
            <a:pPr lvl="2"/>
            <a:r>
              <a:rPr lang="fr-FR" sz="1400" i="1" dirty="0"/>
              <a:t>E</a:t>
            </a:r>
            <a:r>
              <a:rPr lang="fr-FR" sz="1400" i="1" dirty="0" smtClean="0"/>
              <a:t>[ ] </a:t>
            </a:r>
            <a:r>
              <a:rPr lang="fr-FR" sz="1400" i="1" dirty="0" err="1"/>
              <a:t>toArray</a:t>
            </a:r>
            <a:r>
              <a:rPr lang="fr-FR" sz="1400" i="1" dirty="0"/>
              <a:t>(</a:t>
            </a:r>
            <a:r>
              <a:rPr lang="fr-FR" sz="1400" i="1" dirty="0" err="1"/>
              <a:t>IntFunction</a:t>
            </a:r>
            <a:r>
              <a:rPr lang="fr-FR" sz="1400" i="1" dirty="0"/>
              <a:t>&lt;E</a:t>
            </a:r>
            <a:r>
              <a:rPr lang="fr-FR" sz="1400" i="1" dirty="0" smtClean="0"/>
              <a:t>[ ]&gt;)</a:t>
            </a:r>
            <a:endParaRPr lang="fr-FR" sz="1400" i="1" dirty="0"/>
          </a:p>
          <a:p>
            <a:pPr lvl="1"/>
            <a:r>
              <a:rPr lang="fr-FR" sz="1600" dirty="0" err="1" smtClean="0"/>
              <a:t>aggrège</a:t>
            </a:r>
            <a:r>
              <a:rPr lang="fr-FR" sz="1600" dirty="0" smtClean="0"/>
              <a:t> </a:t>
            </a:r>
            <a:r>
              <a:rPr lang="fr-FR" sz="1600" dirty="0"/>
              <a:t>les données (sans mutation)</a:t>
            </a:r>
          </a:p>
          <a:p>
            <a:pPr lvl="2"/>
            <a:r>
              <a:rPr lang="fr-FR" sz="1300" i="1" dirty="0" err="1"/>
              <a:t>reduce</a:t>
            </a:r>
            <a:r>
              <a:rPr lang="fr-FR" sz="1300" i="1" dirty="0"/>
              <a:t>(T </a:t>
            </a:r>
            <a:r>
              <a:rPr lang="fr-FR" sz="1300" i="1" dirty="0" err="1"/>
              <a:t>seed</a:t>
            </a:r>
            <a:r>
              <a:rPr lang="fr-FR" sz="1300" i="1" dirty="0"/>
              <a:t>, </a:t>
            </a:r>
            <a:r>
              <a:rPr lang="fr-FR" sz="1300" i="1" dirty="0" err="1"/>
              <a:t>BinaryOperator</a:t>
            </a:r>
            <a:r>
              <a:rPr lang="fr-FR" sz="1300" i="1" dirty="0"/>
              <a:t>&lt;T&gt; </a:t>
            </a:r>
            <a:r>
              <a:rPr lang="fr-FR" sz="1300" i="1" dirty="0" err="1"/>
              <a:t>reducer</a:t>
            </a:r>
            <a:r>
              <a:rPr lang="fr-FR" sz="1300" i="1" dirty="0"/>
              <a:t>)</a:t>
            </a:r>
          </a:p>
          <a:p>
            <a:pPr lvl="1"/>
            <a:r>
              <a:rPr lang="fr-FR" sz="1600" dirty="0" err="1" smtClean="0"/>
              <a:t>aggrège</a:t>
            </a:r>
            <a:r>
              <a:rPr lang="fr-FR" sz="1600" dirty="0" smtClean="0"/>
              <a:t> </a:t>
            </a:r>
            <a:r>
              <a:rPr lang="fr-FR" sz="1600" dirty="0"/>
              <a:t>les données (mutable)</a:t>
            </a:r>
          </a:p>
          <a:p>
            <a:pPr lvl="2"/>
            <a:r>
              <a:rPr lang="fr-FR" sz="1300" i="1" dirty="0"/>
              <a:t>T </a:t>
            </a:r>
            <a:r>
              <a:rPr lang="fr-FR" sz="1300" i="1" dirty="0" err="1"/>
              <a:t>collect</a:t>
            </a:r>
            <a:r>
              <a:rPr lang="fr-FR" sz="1300" i="1" dirty="0"/>
              <a:t>(Collector&lt;E,A,T&gt;)</a:t>
            </a:r>
          </a:p>
        </p:txBody>
      </p:sp>
    </p:spTree>
    <p:extLst>
      <p:ext uri="{BB962C8B-B14F-4D97-AF65-F5344CB8AC3E}">
        <p14:creationId xmlns:p14="http://schemas.microsoft.com/office/powerpoint/2010/main" val="25665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 :</a:t>
            </a:r>
            <a:br>
              <a:rPr lang="fr-FR" dirty="0"/>
            </a:br>
            <a:r>
              <a:rPr lang="fr-FR" dirty="0"/>
              <a:t>L’api Stream (Les opérations)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Des </a:t>
            </a:r>
            <a:r>
              <a:rPr lang="fr-FR" sz="2800" dirty="0" err="1"/>
              <a:t>Streams</a:t>
            </a:r>
            <a:r>
              <a:rPr lang="fr-FR" sz="2800" dirty="0"/>
              <a:t> de type primitif </a:t>
            </a:r>
            <a:endParaRPr lang="fr-FR" sz="2800" dirty="0" smtClean="0"/>
          </a:p>
          <a:p>
            <a:pPr lvl="1"/>
            <a:r>
              <a:rPr lang="fr-FR" sz="2400" dirty="0" err="1" smtClean="0"/>
              <a:t>IntStream</a:t>
            </a:r>
            <a:r>
              <a:rPr lang="fr-FR" sz="2400" dirty="0"/>
              <a:t>, </a:t>
            </a:r>
            <a:r>
              <a:rPr lang="fr-FR" sz="2400" dirty="0" err="1"/>
              <a:t>LongStream</a:t>
            </a:r>
            <a:r>
              <a:rPr lang="fr-FR" sz="2400" dirty="0"/>
              <a:t> et </a:t>
            </a:r>
            <a:r>
              <a:rPr lang="fr-FR" sz="2400" dirty="0" err="1"/>
              <a:t>DoubleStream</a:t>
            </a:r>
            <a:r>
              <a:rPr lang="fr-FR" sz="2400" dirty="0"/>
              <a:t> </a:t>
            </a:r>
            <a:endParaRPr lang="fr-FR" sz="2400" dirty="0" smtClean="0"/>
          </a:p>
          <a:p>
            <a:pPr lvl="2"/>
            <a:r>
              <a:rPr lang="fr-FR" sz="2000" dirty="0" smtClean="0"/>
              <a:t>Évite </a:t>
            </a:r>
            <a:r>
              <a:rPr lang="fr-FR" sz="2000" dirty="0"/>
              <a:t>le </a:t>
            </a:r>
            <a:r>
              <a:rPr lang="fr-FR" sz="2000" dirty="0" err="1"/>
              <a:t>boxing</a:t>
            </a:r>
            <a:r>
              <a:rPr lang="fr-FR" sz="2000" dirty="0"/>
              <a:t> </a:t>
            </a:r>
            <a:endParaRPr lang="fr-FR" sz="2000" dirty="0" smtClean="0"/>
          </a:p>
          <a:p>
            <a:pPr lvl="2"/>
            <a:r>
              <a:rPr lang="fr-FR" sz="2000" dirty="0" smtClean="0"/>
              <a:t>Possède </a:t>
            </a:r>
            <a:r>
              <a:rPr lang="fr-FR" sz="2000" dirty="0"/>
              <a:t>des méthodes spécifiques (</a:t>
            </a:r>
            <a:r>
              <a:rPr lang="fr-FR" sz="2000" dirty="0" err="1"/>
              <a:t>sum</a:t>
            </a:r>
            <a:r>
              <a:rPr lang="fr-FR" sz="2000" dirty="0"/>
              <a:t>, </a:t>
            </a:r>
            <a:r>
              <a:rPr lang="fr-FR" sz="2000" dirty="0" err="1"/>
              <a:t>average</a:t>
            </a:r>
            <a:r>
              <a:rPr lang="fr-FR" sz="2000" dirty="0"/>
              <a:t>, etc.) </a:t>
            </a:r>
            <a:endParaRPr lang="fr-FR" sz="2000" dirty="0" smtClean="0"/>
          </a:p>
          <a:p>
            <a:pPr marL="693737" lvl="2" indent="0">
              <a:buNone/>
            </a:pPr>
            <a:r>
              <a:rPr lang="fr-FR" sz="2000" dirty="0" smtClean="0"/>
              <a:t>Sur </a:t>
            </a:r>
            <a:r>
              <a:rPr lang="fr-FR" sz="2000" dirty="0"/>
              <a:t>un Stream, il existe plusieurs version de </a:t>
            </a:r>
            <a:r>
              <a:rPr lang="fr-FR" sz="2000" dirty="0" err="1"/>
              <a:t>map</a:t>
            </a:r>
            <a:r>
              <a:rPr lang="fr-FR" sz="2000" dirty="0"/>
              <a:t>(), </a:t>
            </a:r>
            <a:r>
              <a:rPr lang="fr-FR" sz="2000" dirty="0" err="1"/>
              <a:t>mapToInt</a:t>
            </a:r>
            <a:r>
              <a:rPr lang="fr-FR" sz="2000" dirty="0"/>
              <a:t>, </a:t>
            </a:r>
            <a:r>
              <a:rPr lang="fr-FR" sz="2000" dirty="0" err="1"/>
              <a:t>mapToDouble</a:t>
            </a:r>
            <a:r>
              <a:rPr lang="fr-FR" sz="2000" dirty="0"/>
              <a:t>, </a:t>
            </a:r>
            <a:r>
              <a:rPr lang="fr-FR" sz="2000" dirty="0" err="1"/>
              <a:t>mapToLong</a:t>
            </a:r>
            <a:r>
              <a:rPr lang="fr-FR" sz="2000" dirty="0"/>
              <a:t> qui renvoie des Stream de type primitif (même chose pour </a:t>
            </a:r>
            <a:r>
              <a:rPr lang="fr-FR" sz="2000" dirty="0" err="1"/>
              <a:t>flatMap</a:t>
            </a:r>
            <a:r>
              <a:rPr lang="fr-FR" sz="2000" dirty="0" smtClean="0"/>
              <a:t>)</a:t>
            </a:r>
          </a:p>
          <a:p>
            <a:pPr marL="693737" lvl="2" indent="0">
              <a:buNone/>
            </a:pPr>
            <a:r>
              <a:rPr lang="fr-FR" sz="2000" i="1" dirty="0" smtClean="0"/>
              <a:t>Exemple d’utilisation : </a:t>
            </a:r>
            <a:r>
              <a:rPr lang="fr-FR" sz="2000" dirty="0"/>
              <a:t>Afficher les valeurs inférieur à 100 de la </a:t>
            </a:r>
            <a:r>
              <a:rPr lang="fr-FR" sz="2000" dirty="0" smtClean="0"/>
              <a:t>suite: </a:t>
            </a:r>
          </a:p>
          <a:p>
            <a:pPr marL="693737" lvl="2" indent="0">
              <a:buNone/>
            </a:pPr>
            <a:r>
              <a:rPr lang="fr-FR" sz="2000" dirty="0" smtClean="0"/>
              <a:t> </a:t>
            </a:r>
            <a:r>
              <a:rPr lang="fr-FR" sz="2000" dirty="0"/>
              <a:t>– U0 = 1 </a:t>
            </a:r>
            <a:endParaRPr lang="fr-FR" sz="2000" dirty="0" smtClean="0"/>
          </a:p>
          <a:p>
            <a:pPr marL="693737" lvl="2" indent="0">
              <a:buNone/>
            </a:pPr>
            <a:r>
              <a:rPr lang="fr-FR" sz="2000" dirty="0" smtClean="0"/>
              <a:t> – </a:t>
            </a:r>
            <a:r>
              <a:rPr lang="fr-FR" sz="2000" dirty="0"/>
              <a:t>Un = 2 * Un-1 + 1 </a:t>
            </a:r>
            <a:endParaRPr lang="fr-FR" sz="2000" dirty="0" smtClean="0"/>
          </a:p>
          <a:p>
            <a:pPr marL="693737" lvl="2" indent="0">
              <a:buNone/>
            </a:pPr>
            <a:r>
              <a:rPr lang="fr-FR" sz="2000" dirty="0" smtClean="0"/>
              <a:t>Remarque: Un </a:t>
            </a:r>
            <a:r>
              <a:rPr lang="fr-FR" sz="2000" dirty="0" err="1" smtClean="0"/>
              <a:t>stream</a:t>
            </a:r>
            <a:r>
              <a:rPr lang="fr-FR" sz="2000" dirty="0" smtClean="0"/>
              <a:t> peut être infinie</a:t>
            </a:r>
          </a:p>
        </p:txBody>
      </p:sp>
    </p:spTree>
    <p:extLst>
      <p:ext uri="{BB962C8B-B14F-4D97-AF65-F5344CB8AC3E}">
        <p14:creationId xmlns:p14="http://schemas.microsoft.com/office/powerpoint/2010/main" val="42450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:</a:t>
            </a:r>
            <a:br>
              <a:rPr lang="fr-FR" sz="3200" dirty="0"/>
            </a:br>
            <a:r>
              <a:rPr lang="fr-FR" sz="3200" dirty="0"/>
              <a:t>L’api Stream </a:t>
            </a:r>
            <a:r>
              <a:rPr lang="fr-FR" sz="3200" dirty="0" smtClean="0"/>
              <a:t>( Les </a:t>
            </a:r>
            <a:r>
              <a:rPr lang="fr-FR" sz="3200" dirty="0" err="1" smtClean="0"/>
              <a:t>streams</a:t>
            </a:r>
            <a:r>
              <a:rPr lang="fr-FR" sz="3200" dirty="0" smtClean="0"/>
              <a:t> parallèles)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Généralités:</a:t>
            </a:r>
          </a:p>
          <a:p>
            <a:endParaRPr lang="fr-FR" sz="2000" dirty="0"/>
          </a:p>
          <a:p>
            <a:r>
              <a:rPr lang="fr-FR" sz="2000" dirty="0" smtClean="0"/>
              <a:t>Les </a:t>
            </a:r>
            <a:r>
              <a:rPr lang="fr-FR" sz="2000" dirty="0" err="1" smtClean="0"/>
              <a:t>streams</a:t>
            </a:r>
            <a:r>
              <a:rPr lang="fr-FR" sz="2000" dirty="0" smtClean="0"/>
              <a:t> parallèles induisent le réelle notion de calcul simultanés, avec chaque élément dans un thread séparé. </a:t>
            </a:r>
            <a:endParaRPr lang="fr-FR" sz="2000" dirty="0"/>
          </a:p>
          <a:p>
            <a:r>
              <a:rPr lang="fr-FR" sz="2000" dirty="0" smtClean="0"/>
              <a:t>L’existence de thread ne garanti pas forcément la performance. Il faut tenir compte:</a:t>
            </a:r>
          </a:p>
          <a:p>
            <a:pPr lvl="1"/>
            <a:r>
              <a:rPr lang="fr-FR" sz="1600" dirty="0"/>
              <a:t>De l’OS</a:t>
            </a:r>
          </a:p>
          <a:p>
            <a:pPr lvl="1"/>
            <a:r>
              <a:rPr lang="fr-FR" sz="1600" dirty="0"/>
              <a:t>Du matériel (nombre de cœur, vitesse du processeur </a:t>
            </a:r>
            <a:r>
              <a:rPr lang="fr-FR" sz="1600" dirty="0" err="1"/>
              <a:t>ect</a:t>
            </a:r>
            <a:r>
              <a:rPr lang="fr-FR" sz="1600" dirty="0"/>
              <a:t>…)</a:t>
            </a:r>
          </a:p>
          <a:p>
            <a:r>
              <a:rPr lang="fr-FR" sz="2000" dirty="0" smtClean="0"/>
              <a:t>Du fait de l’utilisation de thread, la charge est plus importante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1850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:</a:t>
            </a:r>
            <a:br>
              <a:rPr lang="fr-FR" sz="3200" dirty="0"/>
            </a:br>
            <a:r>
              <a:rPr lang="fr-FR" sz="3200" dirty="0"/>
              <a:t>L’api Stream </a:t>
            </a:r>
            <a:r>
              <a:rPr lang="fr-FR" sz="3200" dirty="0" smtClean="0"/>
              <a:t>( Les </a:t>
            </a:r>
            <a:r>
              <a:rPr lang="fr-FR" sz="3200" dirty="0" err="1" smtClean="0"/>
              <a:t>streams</a:t>
            </a:r>
            <a:r>
              <a:rPr lang="fr-FR" sz="3200" dirty="0" smtClean="0"/>
              <a:t> parallèles)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/>
          <a:lstStyle/>
          <a:p>
            <a:r>
              <a:rPr lang="fr-FR" sz="2000" dirty="0" smtClean="0"/>
              <a:t>Création d’une </a:t>
            </a:r>
            <a:r>
              <a:rPr lang="fr-FR" sz="2000" dirty="0" err="1" smtClean="0"/>
              <a:t>stream</a:t>
            </a:r>
            <a:r>
              <a:rPr lang="fr-FR" sz="2000" dirty="0" smtClean="0"/>
              <a:t> parallèle : </a:t>
            </a:r>
          </a:p>
          <a:p>
            <a:pPr lvl="1"/>
            <a:r>
              <a:rPr lang="fr-FR" sz="1600" dirty="0" smtClean="0"/>
              <a:t>À partir d’une </a:t>
            </a:r>
            <a:r>
              <a:rPr lang="fr-FR" sz="1600" dirty="0" err="1" smtClean="0"/>
              <a:t>stream</a:t>
            </a:r>
            <a:r>
              <a:rPr lang="fr-FR" sz="1600" dirty="0" smtClean="0"/>
              <a:t> : </a:t>
            </a:r>
          </a:p>
          <a:p>
            <a:pPr lvl="2"/>
            <a:r>
              <a:rPr lang="fr-FR" sz="1300" dirty="0" smtClean="0"/>
              <a:t>Exemple: </a:t>
            </a:r>
            <a:endParaRPr lang="fr-FR" sz="1300" dirty="0"/>
          </a:p>
          <a:p>
            <a:endParaRPr lang="fr-FR" sz="2000" dirty="0" smtClean="0"/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À partir d’une source : </a:t>
            </a:r>
          </a:p>
          <a:p>
            <a:pPr lvl="2"/>
            <a:r>
              <a:rPr lang="fr-FR" sz="1300" dirty="0" smtClean="0"/>
              <a:t>Exemple : </a:t>
            </a:r>
          </a:p>
          <a:p>
            <a:pPr lvl="2"/>
            <a:endParaRPr lang="fr-FR" sz="13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  <a:p>
            <a:pPr marL="342900" lvl="2" indent="-342900">
              <a:buClr>
                <a:schemeClr val="tx2"/>
              </a:buClr>
            </a:pPr>
            <a:r>
              <a:rPr lang="fr-FR" sz="2000" dirty="0"/>
              <a:t>Mise en œuvre de </a:t>
            </a:r>
            <a:r>
              <a:rPr lang="fr-FR" sz="2000" dirty="0" err="1"/>
              <a:t>stream</a:t>
            </a:r>
            <a:r>
              <a:rPr lang="fr-FR" sz="2000" dirty="0"/>
              <a:t> </a:t>
            </a:r>
            <a:r>
              <a:rPr lang="fr-FR" sz="2000" dirty="0" smtClean="0"/>
              <a:t>Parallèle</a:t>
            </a:r>
          </a:p>
          <a:p>
            <a:pPr marL="636588" lvl="3" indent="-342900"/>
            <a:r>
              <a:rPr lang="fr-FR" sz="1700" dirty="0" smtClean="0"/>
              <a:t>Exemple: voir </a:t>
            </a:r>
            <a:r>
              <a:rPr lang="fr-FR" sz="1700" dirty="0" err="1" smtClean="0"/>
              <a:t>Algo</a:t>
            </a:r>
            <a:r>
              <a:rPr lang="fr-FR" sz="1700" dirty="0" smtClean="0"/>
              <a:t> </a:t>
            </a:r>
            <a:r>
              <a:rPr lang="fr-FR" sz="1700" dirty="0" smtClean="0"/>
              <a:t>nombre </a:t>
            </a:r>
            <a:r>
              <a:rPr lang="fr-FR" sz="1700" dirty="0" smtClean="0"/>
              <a:t>premier</a:t>
            </a:r>
          </a:p>
          <a:p>
            <a:pPr marL="342900" lvl="2" indent="-342900">
              <a:buClr>
                <a:schemeClr val="tx2"/>
              </a:buClr>
            </a:pPr>
            <a:r>
              <a:rPr lang="fr-FR" sz="2000" dirty="0" smtClean="0"/>
              <a:t>Mise en œuvre de l’aléa du fait des threads </a:t>
            </a:r>
          </a:p>
          <a:p>
            <a:pPr marL="636588" lvl="3" indent="-342900"/>
            <a:r>
              <a:rPr lang="fr-FR" sz="1700" dirty="0"/>
              <a:t>Exemple: </a:t>
            </a:r>
            <a:r>
              <a:rPr lang="fr-FR" sz="1700" dirty="0" smtClean="0"/>
              <a:t>voir  </a:t>
            </a:r>
            <a:r>
              <a:rPr lang="fr-FR" sz="1700" dirty="0" smtClean="0"/>
              <a:t>affichage </a:t>
            </a:r>
            <a:r>
              <a:rPr lang="fr-FR" sz="1700" dirty="0" smtClean="0"/>
              <a:t>aléatoire</a:t>
            </a:r>
            <a:endParaRPr lang="fr-FR" sz="1700" dirty="0"/>
          </a:p>
          <a:p>
            <a:pPr marL="342900" lvl="2" indent="-342900">
              <a:buClr>
                <a:schemeClr val="tx2"/>
              </a:buClr>
            </a:pPr>
            <a:r>
              <a:rPr lang="fr-FR" sz="2000" dirty="0" smtClean="0"/>
              <a:t>Mise en œuvre de la performance </a:t>
            </a:r>
          </a:p>
          <a:p>
            <a:pPr marL="636588" lvl="3" indent="-342900"/>
            <a:r>
              <a:rPr lang="fr-FR" sz="1700" dirty="0" smtClean="0"/>
              <a:t>Exemple : voir performance avec les thread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2636912"/>
            <a:ext cx="6048672" cy="4001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Stream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stream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Stream.of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"John"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"Mike"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Ryan"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"Donald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"Matthew"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Stream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parallelStream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stream.parallel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</a:t>
            </a:r>
            <a:r>
              <a:rPr kumimoji="0" lang="fr-FR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59632" y="3835980"/>
            <a:ext cx="6048672" cy="52322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Stream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parallelStream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Arrays.asList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"John"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"Mike"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Ryan"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"Donald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25969"/>
                </a:solidFill>
                <a:effectLst/>
                <a:latin typeface="SFMono-Regular"/>
              </a:rPr>
              <a:t>"Matthew"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parallelStream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alt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</a:t>
            </a:r>
            <a:r>
              <a:rPr lang="fr-FR" sz="3200" dirty="0" smtClean="0"/>
              <a:t>: L’api </a:t>
            </a:r>
            <a:r>
              <a:rPr lang="fr-FR" sz="3200" dirty="0" err="1" smtClean="0"/>
              <a:t>Optional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/>
          <a:lstStyle/>
          <a:p>
            <a:r>
              <a:rPr lang="fr-FR" sz="1800" dirty="0" smtClean="0"/>
              <a:t>Pr</a:t>
            </a:r>
            <a:r>
              <a:rPr lang="fr-FR" sz="2000" dirty="0" smtClean="0"/>
              <a:t>oblématique</a:t>
            </a:r>
            <a:r>
              <a:rPr lang="fr-FR" sz="1800" dirty="0" smtClean="0"/>
              <a:t> :</a:t>
            </a:r>
            <a:r>
              <a:rPr lang="fr-FR" sz="1700" dirty="0" smtClean="0"/>
              <a:t> </a:t>
            </a:r>
          </a:p>
          <a:p>
            <a:pPr lvl="1"/>
            <a:r>
              <a:rPr lang="fr-FR" sz="1300" dirty="0"/>
              <a:t>une méthode retourne une valeur ou reçoit un argument ;</a:t>
            </a:r>
          </a:p>
          <a:p>
            <a:pPr lvl="1"/>
            <a:r>
              <a:rPr lang="fr-FR" sz="1300" dirty="0"/>
              <a:t>dans certains cas, on veut dire que cette valeur peut être absente ;</a:t>
            </a:r>
          </a:p>
          <a:p>
            <a:pPr lvl="1"/>
            <a:r>
              <a:rPr lang="fr-FR" sz="1300" dirty="0"/>
              <a:t>solution usuelle : </a:t>
            </a:r>
            <a:r>
              <a:rPr lang="fr-FR" sz="1300" dirty="0" smtClean="0"/>
              <a:t>renvoyer </a:t>
            </a:r>
            <a:r>
              <a:rPr lang="fr-FR" sz="1300" dirty="0"/>
              <a:t>(ou passer) </a:t>
            </a:r>
            <a:r>
              <a:rPr lang="fr-FR" sz="1300" dirty="0" err="1"/>
              <a:t>null</a:t>
            </a:r>
            <a:r>
              <a:rPr lang="fr-FR" sz="1300" dirty="0" smtClean="0"/>
              <a:t>.</a:t>
            </a:r>
          </a:p>
          <a:p>
            <a:pPr lvl="1"/>
            <a:endParaRPr lang="fr-FR" sz="13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rgbClr val="FF0000"/>
                </a:solidFill>
              </a:rPr>
              <a:t>Ça n’est pas explicite. Du coup, le programmeur se méfie de tout argument ou toute valeur retournée de type objet.</a:t>
            </a:r>
          </a:p>
          <a:p>
            <a:r>
              <a:rPr lang="fr-FR" sz="1600" dirty="0" err="1"/>
              <a:t>Optional</a:t>
            </a:r>
            <a:r>
              <a:rPr lang="fr-FR" sz="1600" dirty="0"/>
              <a:t> permet de le rendre explicite ;</a:t>
            </a:r>
          </a:p>
          <a:p>
            <a:r>
              <a:rPr lang="fr-FR" sz="1600" dirty="0"/>
              <a:t>ça ne </a:t>
            </a:r>
            <a:r>
              <a:rPr lang="fr-FR" sz="1600" dirty="0" err="1"/>
              <a:t>résoud</a:t>
            </a:r>
            <a:r>
              <a:rPr lang="fr-FR" sz="1600" dirty="0"/>
              <a:t> que partiellement le problème (il est au niveau du langage lui-même) ;</a:t>
            </a:r>
          </a:p>
          <a:p>
            <a:r>
              <a:rPr lang="fr-FR" sz="1600" b="1" i="1" dirty="0" err="1">
                <a:solidFill>
                  <a:srgbClr val="00B050"/>
                </a:solidFill>
              </a:rPr>
              <a:t>Optional</a:t>
            </a:r>
            <a:r>
              <a:rPr lang="fr-FR" sz="1600" dirty="0">
                <a:solidFill>
                  <a:srgbClr val="00B050"/>
                </a:solidFill>
              </a:rPr>
              <a:t> est un </a:t>
            </a:r>
            <a:r>
              <a:rPr lang="fr-FR" sz="1600" dirty="0" err="1">
                <a:solidFill>
                  <a:srgbClr val="00B050"/>
                </a:solidFill>
              </a:rPr>
              <a:t>monad</a:t>
            </a:r>
            <a:r>
              <a:rPr lang="fr-FR" sz="1600" dirty="0">
                <a:solidFill>
                  <a:srgbClr val="00B050"/>
                </a:solidFill>
              </a:rPr>
              <a:t> comme Stream, en plus de représenter une valeur </a:t>
            </a:r>
            <a:r>
              <a:rPr lang="fr-FR" sz="1600" dirty="0" smtClean="0">
                <a:solidFill>
                  <a:srgbClr val="00B050"/>
                </a:solidFill>
              </a:rPr>
              <a:t>(ou non) d’un </a:t>
            </a:r>
            <a:r>
              <a:rPr lang="fr-FR" sz="1600" dirty="0">
                <a:solidFill>
                  <a:srgbClr val="00B050"/>
                </a:solidFill>
              </a:rPr>
              <a:t>calcul, il est possible d’effectuer des opérations directement sur un </a:t>
            </a:r>
            <a:r>
              <a:rPr lang="fr-FR" sz="1600" dirty="0" err="1" smtClean="0">
                <a:solidFill>
                  <a:srgbClr val="00B050"/>
                </a:solidFill>
              </a:rPr>
              <a:t>Optional</a:t>
            </a:r>
            <a:endParaRPr lang="fr-FR" sz="1600" dirty="0" smtClean="0">
              <a:solidFill>
                <a:srgbClr val="00B050"/>
              </a:solidFill>
            </a:endParaRPr>
          </a:p>
          <a:p>
            <a:pPr lvl="1"/>
            <a:r>
              <a:rPr lang="fr-FR" sz="1200" dirty="0" smtClean="0">
                <a:solidFill>
                  <a:srgbClr val="00B050"/>
                </a:solidFill>
              </a:rPr>
              <a:t>Exemple </a:t>
            </a:r>
            <a:r>
              <a:rPr lang="fr-FR" sz="1200" dirty="0">
                <a:solidFill>
                  <a:srgbClr val="00B050"/>
                </a:solidFill>
              </a:rPr>
              <a:t>:  on demande à l’</a:t>
            </a:r>
            <a:r>
              <a:rPr lang="fr-FR" sz="1200" dirty="0" err="1">
                <a:solidFill>
                  <a:srgbClr val="00B050"/>
                </a:solidFill>
              </a:rPr>
              <a:t>Optional</a:t>
            </a:r>
            <a:r>
              <a:rPr lang="fr-FR" sz="1200" dirty="0">
                <a:solidFill>
                  <a:srgbClr val="00B050"/>
                </a:solidFill>
              </a:rPr>
              <a:t> de faire le calcul</a:t>
            </a:r>
            <a:endParaRPr lang="fr-FR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4797152"/>
            <a:ext cx="2952328" cy="10026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Optional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&lt;String&gt;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= …</a:t>
            </a:r>
          </a:p>
          <a:p>
            <a:pPr lvl="0" eaLnBrk="1" hangingPunct="1"/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if (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opt.isPresent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()) {</a:t>
            </a:r>
          </a:p>
          <a:p>
            <a:pPr lvl="0" eaLnBrk="1" hangingPunct="1"/>
            <a:r>
              <a:rPr lang="fr-FR" altLang="fr-FR" sz="9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fr-FR" altLang="fr-FR" sz="900" b="1" dirty="0" err="1" smtClean="0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fr-FR" altLang="fr-FR" sz="9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altLang="fr-FR" sz="900" b="1" dirty="0" err="1" smtClean="0">
                <a:solidFill>
                  <a:srgbClr val="000000"/>
                </a:solidFill>
                <a:latin typeface="courier"/>
              </a:rPr>
              <a:t>opt.get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());</a:t>
            </a:r>
          </a:p>
          <a:p>
            <a:pPr lvl="0" eaLnBrk="1" hangingPunct="1"/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82119" y="4908117"/>
            <a:ext cx="2952328" cy="7256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Optional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&lt;String&gt;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 = …</a:t>
            </a:r>
          </a:p>
          <a:p>
            <a:pPr lvl="0" eaLnBrk="1" hangingPunct="1"/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opt.ifPresent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(v -&gt; </a:t>
            </a:r>
            <a:r>
              <a:rPr lang="fr-FR" altLang="fr-FR" sz="9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fr-FR" altLang="fr-FR" sz="900" b="1" dirty="0">
                <a:solidFill>
                  <a:srgbClr val="000000"/>
                </a:solidFill>
                <a:latin typeface="courier"/>
              </a:rPr>
              <a:t>(v));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8" name="Flèche droite 7"/>
          <p:cNvSpPr/>
          <p:nvPr/>
        </p:nvSpPr>
        <p:spPr bwMode="auto">
          <a:xfrm>
            <a:off x="3851920" y="5229200"/>
            <a:ext cx="1230199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</a:t>
            </a:r>
            <a:r>
              <a:rPr lang="fr-FR" sz="3200" dirty="0" smtClean="0"/>
              <a:t>: L’api </a:t>
            </a:r>
            <a:r>
              <a:rPr lang="fr-FR" sz="3200" dirty="0" err="1" smtClean="0"/>
              <a:t>Optional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/>
          <a:lstStyle/>
          <a:p>
            <a:r>
              <a:rPr lang="fr-FR" sz="2000" dirty="0" err="1"/>
              <a:t>Creer</a:t>
            </a:r>
            <a:r>
              <a:rPr lang="fr-FR" sz="2000" dirty="0"/>
              <a:t> un </a:t>
            </a:r>
            <a:r>
              <a:rPr lang="fr-FR" sz="2000" dirty="0" err="1" smtClean="0"/>
              <a:t>Optional</a:t>
            </a:r>
            <a:endParaRPr lang="fr-FR" sz="2000" dirty="0" smtClean="0"/>
          </a:p>
          <a:p>
            <a:pPr lvl="1"/>
            <a:r>
              <a:rPr lang="fr-FR" sz="1800" dirty="0" err="1"/>
              <a:t>Optional</a:t>
            </a:r>
            <a:r>
              <a:rPr lang="fr-FR" sz="1800" dirty="0"/>
              <a:t> possède des méthodes statiques </a:t>
            </a:r>
            <a:r>
              <a:rPr lang="fr-FR" sz="1800" dirty="0" smtClean="0"/>
              <a:t>de </a:t>
            </a:r>
          </a:p>
          <a:p>
            <a:pPr lvl="2"/>
            <a:r>
              <a:rPr lang="fr-FR" sz="1600" dirty="0" smtClean="0"/>
              <a:t>création </a:t>
            </a:r>
            <a:r>
              <a:rPr lang="fr-FR" sz="1600" dirty="0"/>
              <a:t>(</a:t>
            </a:r>
            <a:r>
              <a:rPr lang="fr-FR" sz="1600" dirty="0" err="1"/>
              <a:t>static</a:t>
            </a:r>
            <a:r>
              <a:rPr lang="fr-FR" sz="1600" dirty="0"/>
              <a:t> </a:t>
            </a:r>
            <a:r>
              <a:rPr lang="fr-FR" sz="1600" dirty="0" err="1"/>
              <a:t>factory</a:t>
            </a:r>
            <a:r>
              <a:rPr lang="fr-FR" sz="1600" dirty="0"/>
              <a:t> </a:t>
            </a:r>
            <a:r>
              <a:rPr lang="fr-FR" sz="1600" dirty="0" err="1"/>
              <a:t>methods</a:t>
            </a:r>
            <a:r>
              <a:rPr lang="fr-FR" sz="1600" dirty="0" smtClean="0"/>
              <a:t>)</a:t>
            </a:r>
          </a:p>
          <a:p>
            <a:pPr lvl="3"/>
            <a:r>
              <a:rPr lang="fr-FR" sz="1300" dirty="0" smtClean="0"/>
              <a:t>Créer </a:t>
            </a:r>
            <a:r>
              <a:rPr lang="fr-FR" sz="1300" dirty="0"/>
              <a:t>un </a:t>
            </a:r>
            <a:r>
              <a:rPr lang="fr-FR" sz="1300" dirty="0" err="1"/>
              <a:t>Optional</a:t>
            </a:r>
            <a:r>
              <a:rPr lang="fr-FR" sz="1300" dirty="0"/>
              <a:t> sans valeur</a:t>
            </a:r>
          </a:p>
          <a:p>
            <a:pPr marL="0" indent="0">
              <a:buNone/>
            </a:pPr>
            <a:r>
              <a:rPr lang="fr-FR" sz="1200" dirty="0" smtClean="0"/>
              <a:t>		</a:t>
            </a:r>
            <a:r>
              <a:rPr lang="fr-FR" sz="1200" i="1" dirty="0" err="1" smtClean="0"/>
              <a:t>Optional.empty</a:t>
            </a:r>
            <a:r>
              <a:rPr lang="fr-FR" sz="1200" i="1" dirty="0"/>
              <a:t>()</a:t>
            </a:r>
          </a:p>
          <a:p>
            <a:pPr lvl="2"/>
            <a:r>
              <a:rPr lang="fr-FR" sz="1600" dirty="0"/>
              <a:t>Créer un </a:t>
            </a:r>
            <a:r>
              <a:rPr lang="fr-FR" sz="1600" dirty="0" err="1"/>
              <a:t>Optional</a:t>
            </a:r>
            <a:r>
              <a:rPr lang="fr-FR" sz="1600" dirty="0"/>
              <a:t> avec une valeur non </a:t>
            </a:r>
            <a:r>
              <a:rPr lang="fr-FR" sz="1600" dirty="0" err="1"/>
              <a:t>null</a:t>
            </a:r>
            <a:endParaRPr lang="fr-FR" sz="1600" dirty="0"/>
          </a:p>
          <a:p>
            <a:pPr marL="0" indent="0">
              <a:buNone/>
            </a:pPr>
            <a:r>
              <a:rPr lang="fr-FR" sz="1200" dirty="0" smtClean="0"/>
              <a:t>		</a:t>
            </a:r>
            <a:r>
              <a:rPr lang="fr-FR" sz="1200" i="1" dirty="0" err="1"/>
              <a:t>Optional.of</a:t>
            </a:r>
            <a:r>
              <a:rPr lang="fr-FR" sz="1200" i="1" dirty="0"/>
              <a:t>(E </a:t>
            </a:r>
            <a:r>
              <a:rPr lang="fr-FR" sz="1200" i="1" dirty="0" err="1"/>
              <a:t>element</a:t>
            </a:r>
            <a:r>
              <a:rPr lang="fr-FR" sz="1200" i="1" dirty="0"/>
              <a:t>)</a:t>
            </a:r>
          </a:p>
          <a:p>
            <a:pPr lvl="2"/>
            <a:r>
              <a:rPr lang="fr-FR" sz="1600" dirty="0"/>
              <a:t>Créer un </a:t>
            </a:r>
            <a:r>
              <a:rPr lang="fr-FR" sz="1600" dirty="0" err="1"/>
              <a:t>Optional</a:t>
            </a:r>
            <a:r>
              <a:rPr lang="fr-FR" sz="1600" dirty="0"/>
              <a:t> qui peut être </a:t>
            </a:r>
            <a:r>
              <a:rPr lang="fr-FR" sz="1600" dirty="0" err="1"/>
              <a:t>null</a:t>
            </a:r>
            <a:endParaRPr lang="fr-FR" sz="1600" dirty="0"/>
          </a:p>
          <a:p>
            <a:pPr marL="0" indent="0">
              <a:buNone/>
            </a:pPr>
            <a:r>
              <a:rPr lang="fr-FR" sz="1200" dirty="0" smtClean="0"/>
              <a:t>		</a:t>
            </a:r>
            <a:r>
              <a:rPr lang="fr-FR" sz="1200" i="1" dirty="0" err="1"/>
              <a:t>Optional.ofNullable</a:t>
            </a:r>
            <a:r>
              <a:rPr lang="fr-FR" sz="1200" i="1" dirty="0"/>
              <a:t>(E </a:t>
            </a:r>
            <a:r>
              <a:rPr lang="fr-FR" sz="1200" i="1" dirty="0" err="1"/>
              <a:t>elementOrNull</a:t>
            </a:r>
            <a:r>
              <a:rPr lang="fr-FR" sz="1200" i="1" dirty="0" smtClean="0"/>
              <a:t>)</a:t>
            </a:r>
          </a:p>
          <a:p>
            <a:pPr marL="0" indent="0">
              <a:buNone/>
            </a:pPr>
            <a:endParaRPr lang="fr-FR" sz="1200" i="1" dirty="0"/>
          </a:p>
          <a:p>
            <a:pPr marL="0" indent="0">
              <a:buNone/>
            </a:pPr>
            <a:r>
              <a:rPr lang="fr-FR" sz="1200" i="1" dirty="0" smtClean="0"/>
              <a:t>Exemple: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586252"/>
            <a:ext cx="2952328" cy="192602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OptionalInt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= ...</a:t>
            </a:r>
          </a:p>
          <a:p>
            <a:pPr lvl="0" eaLnBrk="1" hangingPunct="1"/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if (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result.isPresent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()) {</a:t>
            </a:r>
          </a:p>
          <a:p>
            <a:pPr lvl="0" eaLnBrk="1" hangingPunct="1"/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("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is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" +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result.get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());</a:t>
            </a:r>
          </a:p>
          <a:p>
            <a:pPr lvl="0" eaLnBrk="1" hangingPunct="1"/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}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else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pPr lvl="0" eaLnBrk="1" hangingPunct="1"/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("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result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 not </a:t>
            </a:r>
            <a:r>
              <a:rPr lang="fr-FR" altLang="fr-FR" sz="1200" b="1" dirty="0" err="1">
                <a:solidFill>
                  <a:srgbClr val="000000"/>
                </a:solidFill>
                <a:latin typeface="courier"/>
              </a:rPr>
              <a:t>found</a:t>
            </a:r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");</a:t>
            </a:r>
          </a:p>
          <a:p>
            <a:pPr lvl="0" eaLnBrk="1" hangingPunct="1"/>
            <a:r>
              <a:rPr lang="fr-FR" altLang="fr-FR" sz="12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12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31698" y="4955583"/>
            <a:ext cx="3428733" cy="1187363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1200" b="1" dirty="0" err="1">
                <a:solidFill>
                  <a:srgbClr val="000000"/>
                </a:solidFill>
                <a:latin typeface="courier"/>
              </a:rPr>
              <a:t>OptionalInt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 result = …</a:t>
            </a:r>
          </a:p>
          <a:p>
            <a:pPr lvl="0" eaLnBrk="1" hangingPunct="1"/>
            <a:r>
              <a:rPr lang="en-US" altLang="fr-FR" sz="1200" b="1" dirty="0" err="1">
                <a:solidFill>
                  <a:srgbClr val="000000"/>
                </a:solidFill>
                <a:latin typeface="courier"/>
              </a:rPr>
              <a:t>System.out.println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(result</a:t>
            </a:r>
          </a:p>
          <a:p>
            <a:pPr lvl="0" eaLnBrk="1" hangingPunct="1"/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.map(value - &gt; "result is " </a:t>
            </a:r>
            <a:r>
              <a:rPr lang="en-US" altLang="fr-FR" sz="1200" b="1" dirty="0" smtClean="0">
                <a:solidFill>
                  <a:srgbClr val="000000"/>
                </a:solidFill>
                <a:latin typeface="courier"/>
              </a:rPr>
              <a:t>+ value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0" eaLnBrk="1" hangingPunct="1"/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.</a:t>
            </a:r>
            <a:r>
              <a:rPr lang="en-US" altLang="fr-FR" sz="1200" b="1" dirty="0" err="1">
                <a:solidFill>
                  <a:srgbClr val="000000"/>
                </a:solidFill>
                <a:latin typeface="courier"/>
              </a:rPr>
              <a:t>orElse</a:t>
            </a:r>
            <a:r>
              <a:rPr lang="en-US" altLang="fr-FR" sz="1200" b="1" dirty="0">
                <a:solidFill>
                  <a:srgbClr val="000000"/>
                </a:solidFill>
                <a:latin typeface="courier"/>
              </a:rPr>
              <a:t>("result not found"));</a:t>
            </a:r>
          </a:p>
        </p:txBody>
      </p:sp>
      <p:sp>
        <p:nvSpPr>
          <p:cNvPr id="10" name="Flèche droite 9"/>
          <p:cNvSpPr/>
          <p:nvPr/>
        </p:nvSpPr>
        <p:spPr bwMode="auto">
          <a:xfrm>
            <a:off x="3777897" y="5405249"/>
            <a:ext cx="1230199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</a:t>
            </a:r>
            <a:r>
              <a:rPr lang="fr-FR" sz="3200" dirty="0" smtClean="0"/>
              <a:t>: L’api </a:t>
            </a:r>
            <a:r>
              <a:rPr lang="fr-FR" sz="3200" dirty="0" err="1" smtClean="0"/>
              <a:t>Optional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/>
          <a:lstStyle/>
          <a:p>
            <a:r>
              <a:rPr lang="fr-FR" sz="2000" dirty="0"/>
              <a:t>Utilisation </a:t>
            </a:r>
            <a:r>
              <a:rPr lang="fr-FR" sz="2000" dirty="0" smtClean="0"/>
              <a:t>d’</a:t>
            </a:r>
            <a:r>
              <a:rPr lang="fr-FR" sz="2000" dirty="0" err="1" smtClean="0"/>
              <a:t>Optional</a:t>
            </a:r>
            <a:endParaRPr lang="fr-FR" sz="1200" i="1" dirty="0" smtClean="0"/>
          </a:p>
          <a:p>
            <a:pPr lvl="1"/>
            <a:r>
              <a:rPr lang="fr-FR" sz="1600" i="1" dirty="0" smtClean="0"/>
              <a:t>Il ne faut pas : </a:t>
            </a:r>
          </a:p>
          <a:p>
            <a:pPr lvl="2"/>
            <a:r>
              <a:rPr lang="fr-FR" sz="1300" dirty="0" smtClean="0"/>
              <a:t>Stocker </a:t>
            </a:r>
            <a:r>
              <a:rPr lang="fr-FR" sz="1300" dirty="0"/>
              <a:t>un </a:t>
            </a:r>
            <a:r>
              <a:rPr lang="fr-FR" sz="1300" dirty="0" err="1"/>
              <a:t>Optional</a:t>
            </a:r>
            <a:r>
              <a:rPr lang="fr-FR" sz="1300" dirty="0"/>
              <a:t> dans un champ </a:t>
            </a:r>
            <a:r>
              <a:rPr lang="fr-FR" sz="1300" dirty="0" smtClean="0"/>
              <a:t>! </a:t>
            </a:r>
            <a:endParaRPr lang="fr-FR" sz="1000" dirty="0" smtClean="0"/>
          </a:p>
          <a:p>
            <a:pPr marL="693737" lvl="2" indent="0">
              <a:buNone/>
            </a:pPr>
            <a:r>
              <a:rPr lang="fr-FR" sz="1300" dirty="0" smtClean="0">
                <a:sym typeface="Wingdings" panose="05000000000000000000" pitchFamily="2" charset="2"/>
              </a:rPr>
              <a:t>   </a:t>
            </a:r>
            <a:r>
              <a:rPr lang="fr-FR" sz="1300" dirty="0">
                <a:sym typeface="Wingdings" panose="05000000000000000000" pitchFamily="2" charset="2"/>
              </a:rPr>
              <a:t> Double </a:t>
            </a:r>
            <a:r>
              <a:rPr lang="fr-FR" sz="1300" dirty="0" err="1">
                <a:sym typeface="Wingdings" panose="05000000000000000000" pitchFamily="2" charset="2"/>
              </a:rPr>
              <a:t>dé-référencement</a:t>
            </a:r>
            <a:r>
              <a:rPr lang="fr-FR" sz="1300" dirty="0">
                <a:sym typeface="Wingdings" panose="05000000000000000000" pitchFamily="2" charset="2"/>
              </a:rPr>
              <a:t> </a:t>
            </a:r>
            <a:r>
              <a:rPr lang="fr-FR" sz="1300" dirty="0" smtClean="0">
                <a:sym typeface="Wingdings" panose="05000000000000000000" pitchFamily="2" charset="2"/>
              </a:rPr>
              <a:t>inutile</a:t>
            </a:r>
          </a:p>
          <a:p>
            <a:pPr marL="693737" lvl="2" indent="0">
              <a:buNone/>
            </a:pPr>
            <a:endParaRPr lang="fr-FR" sz="1300" dirty="0">
              <a:sym typeface="Wingdings" panose="05000000000000000000" pitchFamily="2" charset="2"/>
            </a:endParaRPr>
          </a:p>
          <a:p>
            <a:pPr marL="693737" lvl="2" indent="0">
              <a:buNone/>
            </a:pPr>
            <a:endParaRPr lang="fr-FR" sz="1300" dirty="0" smtClean="0">
              <a:sym typeface="Wingdings" panose="05000000000000000000" pitchFamily="2" charset="2"/>
            </a:endParaRPr>
          </a:p>
          <a:p>
            <a:pPr marL="693737" lvl="2" indent="0">
              <a:buNone/>
            </a:pPr>
            <a:endParaRPr lang="fr-FR" sz="1300" dirty="0" smtClean="0">
              <a:sym typeface="Wingdings" panose="05000000000000000000" pitchFamily="2" charset="2"/>
            </a:endParaRPr>
          </a:p>
          <a:p>
            <a:pPr lvl="2"/>
            <a:r>
              <a:rPr lang="fr-FR" sz="1300" dirty="0"/>
              <a:t>Avoir une Collection ou </a:t>
            </a:r>
            <a:r>
              <a:rPr lang="fr-FR" sz="1300" dirty="0" err="1"/>
              <a:t>Map</a:t>
            </a:r>
            <a:r>
              <a:rPr lang="fr-FR" sz="1300" dirty="0"/>
              <a:t> de </a:t>
            </a:r>
            <a:r>
              <a:rPr lang="fr-FR" sz="1300" dirty="0" err="1" smtClean="0"/>
              <a:t>Optional</a:t>
            </a:r>
            <a:endParaRPr lang="fr-FR" sz="1300" dirty="0" smtClean="0"/>
          </a:p>
          <a:p>
            <a:pPr marL="693737" lvl="2" indent="0">
              <a:buNone/>
            </a:pPr>
            <a:r>
              <a:rPr lang="fr-FR" sz="1300" dirty="0">
                <a:sym typeface="Wingdings" panose="05000000000000000000" pitchFamily="2" charset="2"/>
              </a:rPr>
              <a:t>     Autant ne pas mettre les trucs qui existe pas</a:t>
            </a:r>
          </a:p>
          <a:p>
            <a:pPr marL="693737" lvl="2" indent="0">
              <a:buNone/>
            </a:pPr>
            <a:r>
              <a:rPr lang="fr-FR" sz="1300" dirty="0" smtClean="0">
                <a:sym typeface="Wingdings" panose="05000000000000000000" pitchFamily="2" charset="2"/>
              </a:rPr>
              <a:t>        dans </a:t>
            </a:r>
            <a:r>
              <a:rPr lang="fr-FR" sz="1300" dirty="0">
                <a:sym typeface="Wingdings" panose="05000000000000000000" pitchFamily="2" charset="2"/>
              </a:rPr>
              <a:t>la collection</a:t>
            </a:r>
            <a:endParaRPr lang="fr-FR" sz="13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3968" y="1556792"/>
            <a:ext cx="2304256" cy="1833694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 class Foo {</a:t>
            </a: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private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final Optional&lt;Bar&gt; bar;</a:t>
            </a: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public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Foo(Optional&lt;Bar&gt;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bar) {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altLang="fr-FR" sz="900" b="1" dirty="0" err="1" smtClean="0">
                <a:solidFill>
                  <a:srgbClr val="000000"/>
                </a:solidFill>
                <a:latin typeface="courier"/>
              </a:rPr>
              <a:t>this.bar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= bar; </a:t>
            </a:r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public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Optional&lt;Bar&gt;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getBar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 {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   	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  return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bar; </a:t>
            </a:r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732240" y="1614781"/>
            <a:ext cx="2592288" cy="1695195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public class Foo {</a:t>
            </a: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private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final Bar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; // maybe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null</a:t>
            </a: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public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Foo(Optional&lt;Bar&gt; bar) { </a:t>
            </a: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altLang="fr-FR" sz="900" b="1" dirty="0" err="1" smtClean="0">
                <a:solidFill>
                  <a:srgbClr val="000000"/>
                </a:solidFill>
                <a:latin typeface="courier"/>
              </a:rPr>
              <a:t>this.bar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bar.orElse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(null); </a:t>
            </a:r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public 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Optional&lt;Bar&gt;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getBar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 {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 return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Optional.ofNullable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(bar);</a:t>
            </a: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 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}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3968" y="4311057"/>
            <a:ext cx="2304256" cy="114119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List&lt;Foo&gt;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foos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 …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List&lt;Optional&lt;Bar&gt;&gt; bars =</a:t>
            </a:r>
          </a:p>
          <a:p>
            <a:pPr lvl="0" eaLnBrk="1" hangingPunct="1"/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foos.stream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.map(foo - 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foo.getBar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.collect(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Collectors.toList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732240" y="4230547"/>
            <a:ext cx="2592288" cy="1279696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List&lt;Foo&gt;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foos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 = …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List&lt;Bar&gt; bars =</a:t>
            </a:r>
          </a:p>
          <a:p>
            <a:pPr lvl="0" eaLnBrk="1" hangingPunct="1"/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foos.stream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flatMap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(foo - &gt; 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foo.getBar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().stream())</a:t>
            </a:r>
          </a:p>
          <a:p>
            <a:pPr lvl="0" eaLnBrk="1" hangingPunct="1"/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.collect(</a:t>
            </a:r>
            <a:r>
              <a:rPr lang="en-US" altLang="fr-FR" sz="900" b="1" dirty="0" err="1">
                <a:solidFill>
                  <a:srgbClr val="000000"/>
                </a:solidFill>
                <a:latin typeface="courier"/>
              </a:rPr>
              <a:t>Collectors.toList</a:t>
            </a:r>
            <a:r>
              <a:rPr lang="en-US" altLang="fr-FR" sz="900" b="1" dirty="0">
                <a:solidFill>
                  <a:srgbClr val="000000"/>
                </a:solidFill>
                <a:latin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15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Librairie : L’api </a:t>
            </a:r>
            <a:r>
              <a:rPr lang="fr-FR" sz="3600" dirty="0" smtClean="0"/>
              <a:t>Time(Définition)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Principe </a:t>
            </a:r>
            <a:r>
              <a:rPr lang="fr-FR" sz="2000" dirty="0" smtClean="0"/>
              <a:t>général</a:t>
            </a:r>
          </a:p>
          <a:p>
            <a:pPr lvl="1"/>
            <a:r>
              <a:rPr lang="fr-FR" sz="1600" dirty="0" smtClean="0"/>
              <a:t>Les </a:t>
            </a:r>
            <a:r>
              <a:rPr lang="fr-FR" sz="1600" dirty="0"/>
              <a:t>dates et heures sont maintenant représentées par </a:t>
            </a:r>
            <a:r>
              <a:rPr lang="fr-FR" sz="1600" dirty="0" smtClean="0"/>
              <a:t>des classes </a:t>
            </a:r>
            <a:r>
              <a:rPr lang="fr-FR" sz="1600" dirty="0"/>
              <a:t>du package </a:t>
            </a:r>
            <a:r>
              <a:rPr lang="fr-FR" sz="1600" dirty="0" err="1"/>
              <a:t>java.time</a:t>
            </a:r>
            <a:r>
              <a:rPr lang="fr-FR" sz="1600" dirty="0"/>
              <a:t> dont les instances </a:t>
            </a:r>
            <a:r>
              <a:rPr lang="fr-FR" sz="1600" dirty="0" smtClean="0"/>
              <a:t>sont </a:t>
            </a:r>
            <a:r>
              <a:rPr lang="fr-FR" sz="1800" dirty="0" smtClean="0"/>
              <a:t>immuables. </a:t>
            </a:r>
          </a:p>
          <a:p>
            <a:r>
              <a:rPr lang="fr-FR" sz="2000" dirty="0" smtClean="0"/>
              <a:t>Problématiques évoquées dans la JSR 310 :</a:t>
            </a:r>
          </a:p>
          <a:p>
            <a:pPr lvl="1"/>
            <a:r>
              <a:rPr lang="fr-FR" sz="1600" dirty="0"/>
              <a:t>Remplacer </a:t>
            </a:r>
            <a:r>
              <a:rPr lang="fr-FR" sz="1600" i="1" dirty="0" err="1"/>
              <a:t>java.util.Date</a:t>
            </a:r>
            <a:r>
              <a:rPr lang="fr-FR" sz="1600" dirty="0"/>
              <a:t>, </a:t>
            </a:r>
            <a:r>
              <a:rPr lang="fr-FR" sz="1600" i="1" dirty="0" err="1"/>
              <a:t>Calendar</a:t>
            </a:r>
            <a:r>
              <a:rPr lang="fr-FR" sz="1600" dirty="0"/>
              <a:t>, </a:t>
            </a:r>
            <a:r>
              <a:rPr lang="fr-FR" sz="1600" i="1" dirty="0" err="1"/>
              <a:t>TimeZone</a:t>
            </a:r>
            <a:r>
              <a:rPr lang="fr-FR" sz="1600" dirty="0"/>
              <a:t>, </a:t>
            </a:r>
            <a:r>
              <a:rPr lang="fr-FR" sz="1600" i="1" dirty="0" err="1" smtClean="0"/>
              <a:t>DateFormat</a:t>
            </a:r>
            <a:endParaRPr lang="fr-FR" sz="1600" i="1" dirty="0" smtClean="0"/>
          </a:p>
          <a:p>
            <a:pPr lvl="1"/>
            <a:r>
              <a:rPr lang="fr-FR" sz="1600" i="1" dirty="0" smtClean="0"/>
              <a:t>Une Api : </a:t>
            </a:r>
          </a:p>
          <a:p>
            <a:pPr lvl="2"/>
            <a:r>
              <a:rPr lang="fr-FR" sz="1300" i="1" dirty="0" smtClean="0"/>
              <a:t>simple,</a:t>
            </a:r>
          </a:p>
          <a:p>
            <a:pPr lvl="2"/>
            <a:r>
              <a:rPr lang="fr-FR" sz="1300" i="1" dirty="0" smtClean="0"/>
              <a:t> flexible, </a:t>
            </a:r>
          </a:p>
          <a:p>
            <a:pPr lvl="2"/>
            <a:r>
              <a:rPr lang="fr-FR" sz="1300" i="1" dirty="0" smtClean="0"/>
              <a:t>sécurisé, </a:t>
            </a:r>
          </a:p>
          <a:p>
            <a:pPr lvl="2"/>
            <a:r>
              <a:rPr lang="fr-FR" sz="1300" i="1" dirty="0" smtClean="0"/>
              <a:t>fortement </a:t>
            </a:r>
            <a:r>
              <a:rPr lang="fr-FR" sz="1300" i="1" dirty="0"/>
              <a:t>typée (</a:t>
            </a:r>
            <a:r>
              <a:rPr lang="fr-FR" sz="1300" i="1" dirty="0" err="1"/>
              <a:t>Units</a:t>
            </a:r>
            <a:r>
              <a:rPr lang="fr-FR" sz="1300" i="1" dirty="0"/>
              <a:t>, Fields, and </a:t>
            </a:r>
            <a:r>
              <a:rPr lang="fr-FR" sz="1300" i="1" dirty="0" smtClean="0"/>
              <a:t>Chronologies) </a:t>
            </a:r>
          </a:p>
          <a:p>
            <a:pPr lvl="2"/>
            <a:r>
              <a:rPr lang="fr-FR" sz="1300" i="1" dirty="0" smtClean="0"/>
              <a:t>adaptée aux opérations sur les dates( </a:t>
            </a:r>
            <a:r>
              <a:rPr lang="fr-FR" sz="1300" i="1" dirty="0" err="1" smtClean="0"/>
              <a:t>formattage</a:t>
            </a:r>
            <a:r>
              <a:rPr lang="fr-FR" sz="1300" i="1" dirty="0" smtClean="0"/>
              <a:t>, </a:t>
            </a:r>
            <a:r>
              <a:rPr lang="fr-FR" sz="1300" i="1" dirty="0" err="1" smtClean="0"/>
              <a:t>periodicité</a:t>
            </a:r>
            <a:r>
              <a:rPr lang="fr-FR" sz="1300" i="1" dirty="0" smtClean="0"/>
              <a:t>, </a:t>
            </a:r>
            <a:r>
              <a:rPr lang="fr-FR" sz="1300" i="1" dirty="0" err="1" smtClean="0"/>
              <a:t>ect</a:t>
            </a:r>
            <a:r>
              <a:rPr lang="fr-FR" sz="1300" i="1" dirty="0" smtClean="0"/>
              <a:t>…)</a:t>
            </a:r>
          </a:p>
          <a:p>
            <a:pPr lvl="2"/>
            <a:r>
              <a:rPr lang="fr-FR" sz="1300" i="1" dirty="0" err="1" smtClean="0"/>
              <a:t>Rétrocompatible</a:t>
            </a:r>
            <a:r>
              <a:rPr lang="fr-FR" sz="1300" i="1" dirty="0" smtClean="0"/>
              <a:t> avec les librairie existantes sur les dates</a:t>
            </a:r>
          </a:p>
          <a:p>
            <a:pPr lvl="2"/>
            <a:r>
              <a:rPr lang="fr-FR" sz="1300" i="1" dirty="0" smtClean="0"/>
              <a:t>Supportant la régionalisation</a:t>
            </a:r>
          </a:p>
          <a:p>
            <a:pPr lvl="2"/>
            <a:r>
              <a:rPr lang="fr-FR" sz="1300" i="1" dirty="0" smtClean="0"/>
              <a:t>Compatible avec </a:t>
            </a:r>
            <a:r>
              <a:rPr lang="fr-FR" sz="1300" i="1" dirty="0" err="1" smtClean="0"/>
              <a:t>avec</a:t>
            </a:r>
            <a:r>
              <a:rPr lang="fr-FR" sz="1300" i="1" dirty="0" smtClean="0"/>
              <a:t> JDBC</a:t>
            </a:r>
            <a:r>
              <a:rPr lang="fr-FR" sz="1300" i="1" dirty="0"/>
              <a:t>, </a:t>
            </a:r>
            <a:r>
              <a:rPr lang="fr-FR" sz="1300" i="1" dirty="0" err="1" smtClean="0"/>
              <a:t>java.sql.Date</a:t>
            </a:r>
            <a:r>
              <a:rPr lang="fr-FR" sz="1300" i="1" dirty="0" smtClean="0"/>
              <a:t>/Time/</a:t>
            </a:r>
            <a:r>
              <a:rPr lang="fr-FR" sz="1300" i="1" dirty="0" err="1" smtClean="0"/>
              <a:t>Timestamp</a:t>
            </a:r>
            <a:endParaRPr lang="fr-FR" sz="1300" i="1" dirty="0" smtClean="0"/>
          </a:p>
          <a:p>
            <a:pPr lvl="2"/>
            <a:r>
              <a:rPr lang="en-US" sz="1200" i="1" dirty="0"/>
              <a:t>ISO 8601 Calendar for global business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9314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1998: jdk1.2</a:t>
            </a:r>
          </a:p>
          <a:p>
            <a:pPr lvl="1"/>
            <a:r>
              <a:rPr lang="fr-FR" dirty="0" smtClean="0"/>
              <a:t>Collection Framework</a:t>
            </a:r>
          </a:p>
          <a:p>
            <a:pPr lvl="1"/>
            <a:r>
              <a:rPr lang="fr-FR" dirty="0" smtClean="0"/>
              <a:t>Compilateur JIT</a:t>
            </a:r>
          </a:p>
          <a:p>
            <a:pPr lvl="1"/>
            <a:r>
              <a:rPr lang="fr-FR" dirty="0" smtClean="0"/>
              <a:t>SWING 1.0</a:t>
            </a:r>
          </a:p>
          <a:p>
            <a:pPr lvl="1"/>
            <a:r>
              <a:rPr lang="fr-FR" dirty="0" smtClean="0"/>
              <a:t>Drag &amp; Drop</a:t>
            </a:r>
          </a:p>
          <a:p>
            <a:pPr lvl="1"/>
            <a:r>
              <a:rPr lang="fr-FR" dirty="0" smtClean="0"/>
              <a:t>Java 2D</a:t>
            </a:r>
          </a:p>
          <a:p>
            <a:pPr lvl="1"/>
            <a:r>
              <a:rPr lang="fr-FR" dirty="0" smtClean="0"/>
              <a:t>Amélioration 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042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Librairie : L’api </a:t>
            </a:r>
            <a:r>
              <a:rPr lang="fr-FR" sz="3200" dirty="0" smtClean="0"/>
              <a:t> Time(</a:t>
            </a:r>
            <a:r>
              <a:rPr lang="fr-FR" sz="3600" b="0" dirty="0"/>
              <a:t>date/time </a:t>
            </a:r>
            <a:r>
              <a:rPr lang="fr-FR" sz="3600" b="0" dirty="0" smtClean="0"/>
              <a:t>type)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2342"/>
            <a:ext cx="8229600" cy="41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Time(</a:t>
            </a:r>
            <a:r>
              <a:rPr lang="fr-FR" sz="3600" b="0" dirty="0">
                <a:solidFill>
                  <a:srgbClr val="330066"/>
                </a:solidFill>
              </a:rPr>
              <a:t>date/time type)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6078"/>
            <a:ext cx="8229600" cy="40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Time(</a:t>
            </a:r>
            <a:r>
              <a:rPr lang="fr-FR" sz="3600" b="0" dirty="0">
                <a:solidFill>
                  <a:srgbClr val="330066"/>
                </a:solidFill>
              </a:rPr>
              <a:t>date/time type)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06440"/>
            <a:ext cx="8229600" cy="40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</a:t>
            </a:r>
            <a:r>
              <a:rPr lang="fr-FR" sz="3200" dirty="0" smtClean="0">
                <a:solidFill>
                  <a:srgbClr val="330066"/>
                </a:solidFill>
              </a:rPr>
              <a:t>Time(</a:t>
            </a:r>
            <a:r>
              <a:rPr lang="fr-FR" sz="3600" b="0" dirty="0" smtClean="0">
                <a:solidFill>
                  <a:srgbClr val="330066"/>
                </a:solidFill>
              </a:rPr>
              <a:t>Time Zone)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83019"/>
            <a:ext cx="8229600" cy="38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</a:t>
            </a:r>
            <a:r>
              <a:rPr lang="fr-FR" sz="3200" dirty="0" smtClean="0">
                <a:solidFill>
                  <a:srgbClr val="330066"/>
                </a:solidFill>
              </a:rPr>
              <a:t>Time(</a:t>
            </a:r>
            <a:r>
              <a:rPr lang="fr-FR" sz="3600" b="0" dirty="0" smtClean="0">
                <a:solidFill>
                  <a:srgbClr val="330066"/>
                </a:solidFill>
              </a:rPr>
              <a:t>Duration)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4413"/>
            <a:ext cx="8229600" cy="40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330066"/>
                </a:solidFill>
              </a:rPr>
              <a:t>Librairie : L’api  </a:t>
            </a:r>
            <a:r>
              <a:rPr lang="fr-FR" sz="3200" dirty="0" smtClean="0">
                <a:solidFill>
                  <a:srgbClr val="330066"/>
                </a:solidFill>
              </a:rPr>
              <a:t>Time(</a:t>
            </a:r>
            <a:r>
              <a:rPr lang="fr-FR" sz="3600" b="0" dirty="0" err="1" smtClean="0">
                <a:solidFill>
                  <a:srgbClr val="330066"/>
                </a:solidFill>
              </a:rPr>
              <a:t>Period</a:t>
            </a:r>
            <a:r>
              <a:rPr lang="fr-FR" sz="3600" b="0" dirty="0" smtClean="0">
                <a:solidFill>
                  <a:srgbClr val="330066"/>
                </a:solidFill>
              </a:rPr>
              <a:t>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17316"/>
            <a:ext cx="8229600" cy="40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solidFill>
                  <a:srgbClr val="330066"/>
                </a:solidFill>
              </a:rPr>
              <a:t>Librairie : </a:t>
            </a:r>
            <a:r>
              <a:rPr lang="fr-FR" sz="4000" dirty="0" err="1" smtClean="0">
                <a:solidFill>
                  <a:srgbClr val="330066"/>
                </a:solidFill>
              </a:rPr>
              <a:t>JavaFX</a:t>
            </a:r>
            <a:r>
              <a:rPr lang="fr-FR" sz="4000" dirty="0" smtClean="0">
                <a:solidFill>
                  <a:srgbClr val="330066"/>
                </a:solidFill>
              </a:rPr>
              <a:t>(</a:t>
            </a:r>
            <a:r>
              <a:rPr lang="fr-FR" sz="4000" dirty="0" err="1" smtClean="0">
                <a:solidFill>
                  <a:srgbClr val="330066"/>
                </a:solidFill>
              </a:rPr>
              <a:t>eventuelle</a:t>
            </a:r>
            <a:r>
              <a:rPr lang="fr-FR" sz="4000" dirty="0" smtClean="0">
                <a:solidFill>
                  <a:srgbClr val="330066"/>
                </a:solidFill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Sortie en 2008, avec pour objectif: </a:t>
            </a:r>
          </a:p>
          <a:p>
            <a:pPr lvl="1"/>
            <a:r>
              <a:rPr lang="fr-FR" sz="1600" dirty="0" smtClean="0"/>
              <a:t>Remplacer Swing</a:t>
            </a:r>
          </a:p>
          <a:p>
            <a:pPr lvl="1"/>
            <a:r>
              <a:rPr lang="fr-FR" sz="1600" dirty="0" err="1" smtClean="0"/>
              <a:t>Repondre</a:t>
            </a:r>
            <a:r>
              <a:rPr lang="fr-FR" sz="1600" dirty="0" smtClean="0"/>
              <a:t> à la concurrence </a:t>
            </a:r>
            <a:r>
              <a:rPr lang="fr-FR" sz="1600" dirty="0"/>
              <a:t>de Silverlight de Microsoft et Flex d'Adobe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sz="2000" dirty="0" err="1" smtClean="0"/>
              <a:t>JavaFX</a:t>
            </a:r>
            <a:r>
              <a:rPr lang="fr-FR" sz="2000" dirty="0" smtClean="0"/>
              <a:t> </a:t>
            </a:r>
            <a:r>
              <a:rPr lang="fr-FR" sz="2000" dirty="0"/>
              <a:t>est une bibliothèque permettant de créer des applications </a:t>
            </a:r>
            <a:r>
              <a:rPr lang="fr-FR" sz="2000" dirty="0" smtClean="0"/>
              <a:t>"</a:t>
            </a:r>
            <a:r>
              <a:rPr lang="fr-FR" sz="2000" dirty="0" err="1" smtClean="0"/>
              <a:t>rich</a:t>
            </a:r>
            <a:r>
              <a:rPr lang="fr-FR" sz="2000" dirty="0" smtClean="0"/>
              <a:t> client" </a:t>
            </a:r>
            <a:r>
              <a:rPr lang="fr-FR" sz="2000" dirty="0"/>
              <a:t>avec Java</a:t>
            </a:r>
            <a:r>
              <a:rPr lang="fr-FR" sz="2000" dirty="0" smtClean="0"/>
              <a:t>.</a:t>
            </a:r>
            <a:endParaRPr lang="fr-FR" sz="2000" dirty="0"/>
          </a:p>
          <a:p>
            <a:r>
              <a:rPr lang="fr-FR" sz="2000" dirty="0"/>
              <a:t>Il fournit une API pour la conception d'applications à interface graphique fonctionnant sur presque tous les appareils prenant en charge Java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Architecture : </a:t>
            </a:r>
          </a:p>
          <a:p>
            <a:pPr lvl="1"/>
            <a:r>
              <a:rPr lang="fr-FR" sz="1600" dirty="0" err="1" smtClean="0"/>
              <a:t>JavaFX</a:t>
            </a:r>
            <a:r>
              <a:rPr lang="fr-FR" sz="1600" dirty="0" smtClean="0"/>
              <a:t> </a:t>
            </a:r>
            <a:r>
              <a:rPr lang="fr-FR" sz="1600" dirty="0"/>
              <a:t>utilise un pipeline </a:t>
            </a:r>
            <a:r>
              <a:rPr lang="fr-FR" sz="1600" dirty="0" smtClean="0"/>
              <a:t>graphique pour le rendu. </a:t>
            </a:r>
          </a:p>
          <a:p>
            <a:pPr lvl="1"/>
            <a:endParaRPr lang="fr-FR" sz="1600" dirty="0"/>
          </a:p>
        </p:txBody>
      </p:sp>
      <p:pic>
        <p:nvPicPr>
          <p:cNvPr id="1028" name="Picture 4" descr="Description of Figure 1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149080"/>
            <a:ext cx="52292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1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err="1" smtClean="0"/>
              <a:t>Objectifs</a:t>
            </a:r>
            <a:endParaRPr lang="en-US" altLang="fr-FR" sz="2000" dirty="0" smtClean="0"/>
          </a:p>
          <a:p>
            <a:pPr lvl="1"/>
            <a:r>
              <a:rPr lang="en-US" altLang="fr-FR" dirty="0" err="1"/>
              <a:t>Qu’est-ce</a:t>
            </a:r>
            <a:r>
              <a:rPr lang="en-US" altLang="fr-FR" sz="1800" dirty="0" smtClean="0"/>
              <a:t> </a:t>
            </a:r>
            <a:r>
              <a:rPr lang="en-US" altLang="fr-FR" sz="1800" dirty="0" err="1" smtClean="0"/>
              <a:t>qu’un</a:t>
            </a:r>
            <a:r>
              <a:rPr lang="en-US" altLang="fr-FR" sz="1800" dirty="0" smtClean="0"/>
              <a:t> Module?</a:t>
            </a:r>
          </a:p>
          <a:p>
            <a:pPr lvl="1"/>
            <a:r>
              <a:rPr lang="en-US" altLang="fr-FR" sz="1800" dirty="0" err="1" smtClean="0"/>
              <a:t>Dépendance</a:t>
            </a:r>
            <a:r>
              <a:rPr lang="en-US" altLang="fr-FR" sz="1800" dirty="0" smtClean="0"/>
              <a:t> (de Module)</a:t>
            </a:r>
          </a:p>
          <a:p>
            <a:pPr lvl="1"/>
            <a:r>
              <a:rPr lang="en-US" altLang="fr-FR" sz="1800" dirty="0" smtClean="0"/>
              <a:t>Les Directives (require, export, open, uses, …)</a:t>
            </a:r>
          </a:p>
          <a:p>
            <a:pPr lvl="1"/>
            <a:r>
              <a:rPr lang="en-US" altLang="fr-FR" sz="1800" dirty="0" err="1" smtClean="0"/>
              <a:t>Graphes</a:t>
            </a:r>
            <a:endParaRPr lang="en-US" altLang="fr-FR" sz="1800" dirty="0" smtClean="0"/>
          </a:p>
          <a:p>
            <a:pPr lvl="1"/>
            <a:r>
              <a:rPr lang="en-US" altLang="fr-FR" sz="1800" dirty="0" smtClean="0"/>
              <a:t>TP: </a:t>
            </a:r>
            <a:r>
              <a:rPr lang="en-US" altLang="fr-FR" sz="1800" dirty="0" err="1" smtClean="0"/>
              <a:t>création</a:t>
            </a:r>
            <a:r>
              <a:rPr lang="en-US" altLang="fr-FR" sz="1800" dirty="0" smtClean="0"/>
              <a:t> d’un </a:t>
            </a:r>
            <a:r>
              <a:rPr lang="en-US" altLang="fr-FR" sz="1800" dirty="0" err="1" smtClean="0"/>
              <a:t>jeu</a:t>
            </a:r>
            <a:r>
              <a:rPr lang="en-US" altLang="fr-FR" sz="1800" dirty="0" smtClean="0"/>
              <a:t> </a:t>
            </a:r>
          </a:p>
          <a:p>
            <a:pPr lvl="2"/>
            <a:r>
              <a:rPr lang="en-US" altLang="fr-FR" sz="1600" dirty="0"/>
              <a:t>Sans Module</a:t>
            </a:r>
          </a:p>
          <a:p>
            <a:pPr lvl="2"/>
            <a:r>
              <a:rPr lang="en-US" altLang="fr-FR" sz="1600" dirty="0"/>
              <a:t>Avec Module</a:t>
            </a:r>
          </a:p>
          <a:p>
            <a:pPr lvl="2"/>
            <a:r>
              <a:rPr lang="en-US" altLang="fr-FR" sz="1600" dirty="0"/>
              <a:t>Avec </a:t>
            </a:r>
            <a:r>
              <a:rPr lang="en-US" altLang="fr-FR" sz="1600" dirty="0" smtClean="0"/>
              <a:t>Service</a:t>
            </a:r>
          </a:p>
          <a:p>
            <a:pPr lvl="1"/>
            <a:r>
              <a:rPr lang="en-US" altLang="fr-FR" sz="1800" dirty="0" smtClean="0"/>
              <a:t>Jar </a:t>
            </a:r>
            <a:r>
              <a:rPr lang="en-US" altLang="fr-FR" sz="1800" dirty="0" err="1" smtClean="0"/>
              <a:t>modulaire</a:t>
            </a:r>
            <a:endParaRPr lang="en-US" altLang="fr-FR" sz="1800" dirty="0" smtClean="0"/>
          </a:p>
          <a:p>
            <a:pPr lvl="1"/>
            <a:r>
              <a:rPr lang="en-US" altLang="fr-FR" sz="1800" dirty="0" smtClean="0"/>
              <a:t>Process </a:t>
            </a:r>
            <a:r>
              <a:rPr lang="en-US" altLang="fr-FR" sz="1800" dirty="0" smtClean="0"/>
              <a:t>de migration du code </a:t>
            </a:r>
            <a:r>
              <a:rPr lang="en-US" altLang="fr-FR" sz="1800" dirty="0" err="1" smtClean="0"/>
              <a:t>existant</a:t>
            </a:r>
            <a:endParaRPr lang="en-US" altLang="fr-FR" sz="1800" dirty="0" smtClean="0"/>
          </a:p>
          <a:p>
            <a:pPr lvl="1"/>
            <a:r>
              <a:rPr lang="en-US" altLang="fr-FR" sz="1800" dirty="0" smtClean="0"/>
              <a:t>Maven</a:t>
            </a:r>
            <a:endParaRPr lang="en-US" altLang="fr-FR" sz="1800" dirty="0" smtClean="0"/>
          </a:p>
          <a:p>
            <a:pPr lvl="1"/>
            <a:r>
              <a:rPr lang="en-US" altLang="fr-FR" sz="1800" dirty="0" smtClean="0"/>
              <a:t> Custom runtime</a:t>
            </a:r>
            <a:endParaRPr lang="en-US" altLang="fr-FR" sz="1800" dirty="0"/>
          </a:p>
          <a:p>
            <a:pPr lvl="1"/>
            <a:endParaRPr lang="en-US" altLang="fr-FR" sz="1800" dirty="0" smtClean="0"/>
          </a:p>
          <a:p>
            <a:pPr lvl="1"/>
            <a:endParaRPr lang="en-US" altLang="fr-FR" sz="1800" dirty="0" smtClean="0"/>
          </a:p>
          <a:p>
            <a:endParaRPr lang="en-US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err="1" smtClean="0"/>
              <a:t>Objectifs</a:t>
            </a:r>
            <a:r>
              <a:rPr lang="en-US" altLang="fr-FR" sz="2000" dirty="0" smtClean="0"/>
              <a:t> (1/2)</a:t>
            </a:r>
          </a:p>
          <a:p>
            <a:pPr lvl="1"/>
            <a:r>
              <a:rPr lang="fr-FR" sz="1800" dirty="0">
                <a:sym typeface="Wingdings" panose="05000000000000000000" pitchFamily="2" charset="2"/>
              </a:rPr>
              <a:t>Depuis toujours : (Classes, </a:t>
            </a:r>
            <a:r>
              <a:rPr lang="fr-FR" sz="1800" dirty="0" err="1">
                <a:sym typeface="Wingdings" panose="05000000000000000000" pitchFamily="2" charset="2"/>
              </a:rPr>
              <a:t>enum</a:t>
            </a:r>
            <a:r>
              <a:rPr lang="fr-FR" sz="1800" dirty="0">
                <a:sym typeface="Wingdings" panose="05000000000000000000" pitchFamily="2" charset="2"/>
              </a:rPr>
              <a:t>, interfaces, … ) -&gt; package -&gt; jar [ ]  </a:t>
            </a:r>
            <a:r>
              <a:rPr lang="fr-FR" sz="1800" dirty="0" err="1" smtClean="0">
                <a:sym typeface="Wingdings" panose="05000000000000000000" pitchFamily="2" charset="2"/>
              </a:rPr>
              <a:t>classpath</a:t>
            </a:r>
            <a:endParaRPr lang="fr-FR" sz="1800" dirty="0" smtClean="0">
              <a:sym typeface="Wingdings" panose="05000000000000000000" pitchFamily="2" charset="2"/>
            </a:endParaRPr>
          </a:p>
          <a:p>
            <a:pPr lvl="1"/>
            <a:endParaRPr lang="fr-FR" sz="1800" dirty="0">
              <a:sym typeface="Wingdings" panose="05000000000000000000" pitchFamily="2" charset="2"/>
            </a:endParaRPr>
          </a:p>
          <a:p>
            <a:pPr lvl="1"/>
            <a:endParaRPr lang="fr-FR" sz="1800" dirty="0"/>
          </a:p>
          <a:p>
            <a:pPr lvl="1"/>
            <a:r>
              <a:rPr lang="en-US" altLang="fr-FR" sz="1800" dirty="0" err="1" smtClean="0"/>
              <a:t>Problèmes</a:t>
            </a:r>
            <a:r>
              <a:rPr lang="en-US" altLang="fr-FR" sz="1800" dirty="0" smtClean="0"/>
              <a:t> </a:t>
            </a:r>
            <a:r>
              <a:rPr lang="en-US" altLang="fr-FR" sz="1800" dirty="0" err="1" smtClean="0"/>
              <a:t>soujacents</a:t>
            </a:r>
            <a:r>
              <a:rPr lang="en-US" altLang="fr-FR" sz="1800" dirty="0"/>
              <a:t> </a:t>
            </a:r>
            <a:r>
              <a:rPr lang="en-US" altLang="fr-FR" sz="1800" dirty="0" smtClean="0"/>
              <a:t>: </a:t>
            </a:r>
          </a:p>
          <a:p>
            <a:pPr lvl="2"/>
            <a:r>
              <a:rPr lang="en-US" altLang="fr-FR" sz="1500" dirty="0" smtClean="0"/>
              <a:t>Comment limiter la </a:t>
            </a:r>
            <a:r>
              <a:rPr lang="en-US" altLang="fr-FR" sz="1500" dirty="0" err="1" smtClean="0"/>
              <a:t>portée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d’éléments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declarés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en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tant</a:t>
            </a:r>
            <a:r>
              <a:rPr lang="en-US" altLang="fr-FR" sz="1500" dirty="0" smtClean="0"/>
              <a:t> que public </a:t>
            </a:r>
            <a:r>
              <a:rPr lang="en-US" altLang="fr-FR" sz="1500" dirty="0" err="1" smtClean="0"/>
              <a:t>dans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une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classe</a:t>
            </a:r>
            <a:r>
              <a:rPr lang="en-US" altLang="fr-FR" sz="1500" dirty="0" smtClean="0"/>
              <a:t>? </a:t>
            </a:r>
          </a:p>
          <a:p>
            <a:pPr lvl="2"/>
            <a:r>
              <a:rPr lang="en-US" altLang="fr-FR" sz="1500" dirty="0" err="1" smtClean="0"/>
              <a:t>En</a:t>
            </a:r>
            <a:r>
              <a:rPr lang="en-US" altLang="fr-FR" sz="1500" dirty="0" smtClean="0"/>
              <a:t> general </a:t>
            </a:r>
            <a:r>
              <a:rPr lang="en-US" altLang="fr-FR" sz="1500" dirty="0" err="1" smtClean="0"/>
              <a:t>dans</a:t>
            </a:r>
            <a:r>
              <a:rPr lang="en-US" altLang="fr-FR" sz="1500" dirty="0" smtClean="0"/>
              <a:t> des </a:t>
            </a:r>
            <a:r>
              <a:rPr lang="en-US" altLang="fr-FR" sz="1500" dirty="0" err="1" smtClean="0"/>
              <a:t>applis</a:t>
            </a:r>
            <a:r>
              <a:rPr lang="en-US" altLang="fr-FR" sz="1500" dirty="0" smtClean="0"/>
              <a:t>, on se </a:t>
            </a:r>
            <a:r>
              <a:rPr lang="en-US" altLang="fr-FR" sz="1500" dirty="0" err="1" smtClean="0"/>
              <a:t>perd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rapidement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dans</a:t>
            </a:r>
            <a:r>
              <a:rPr lang="en-US" altLang="fr-FR" sz="1500" dirty="0" smtClean="0"/>
              <a:t> les </a:t>
            </a:r>
            <a:r>
              <a:rPr lang="en-US" altLang="fr-FR" sz="1500" dirty="0" err="1" smtClean="0"/>
              <a:t>dépendances</a:t>
            </a:r>
            <a:r>
              <a:rPr lang="en-US" altLang="fr-FR" sz="1500" dirty="0" smtClean="0"/>
              <a:t> du fait de </a:t>
            </a:r>
            <a:r>
              <a:rPr lang="en-US" altLang="fr-FR" sz="1500" dirty="0" err="1" smtClean="0"/>
              <a:t>leurs</a:t>
            </a:r>
            <a:r>
              <a:rPr lang="en-US" altLang="fr-FR" sz="1500" dirty="0" smtClean="0"/>
              <a:t> </a:t>
            </a:r>
            <a:r>
              <a:rPr lang="en-US" altLang="fr-FR" sz="1500" dirty="0" err="1" smtClean="0"/>
              <a:t>tailles</a:t>
            </a:r>
            <a:r>
              <a:rPr lang="en-US" altLang="fr-FR" sz="1500" dirty="0" smtClean="0"/>
              <a:t>  </a:t>
            </a:r>
          </a:p>
          <a:p>
            <a:pPr lvl="2"/>
            <a:r>
              <a:rPr lang="en-US" altLang="fr-FR" sz="1500" dirty="0" smtClean="0"/>
              <a:t>Les jar ne </a:t>
            </a:r>
            <a:r>
              <a:rPr lang="en-US" altLang="fr-FR" sz="1500" dirty="0" err="1" smtClean="0"/>
              <a:t>définissent</a:t>
            </a:r>
            <a:r>
              <a:rPr lang="en-US" altLang="fr-FR" sz="1500" dirty="0" smtClean="0"/>
              <a:t> pas de </a:t>
            </a:r>
            <a:r>
              <a:rPr lang="en-US" altLang="fr-FR" sz="1500" dirty="0" err="1" smtClean="0"/>
              <a:t>dépendance</a:t>
            </a:r>
            <a:r>
              <a:rPr lang="en-US" altLang="fr-FR" sz="1500" dirty="0" smtClean="0"/>
              <a:t> entre </a:t>
            </a:r>
            <a:r>
              <a:rPr lang="en-US" altLang="fr-FR" sz="1500" dirty="0" err="1" smtClean="0"/>
              <a:t>eux</a:t>
            </a:r>
            <a:r>
              <a:rPr lang="en-US" altLang="fr-FR" sz="1500" dirty="0" smtClean="0"/>
              <a:t>. </a:t>
            </a:r>
          </a:p>
          <a:p>
            <a:pPr lvl="2"/>
            <a:r>
              <a:rPr lang="en-US" altLang="fr-FR" sz="1500" dirty="0" err="1" smtClean="0"/>
              <a:t>Problématique</a:t>
            </a:r>
            <a:r>
              <a:rPr lang="en-US" altLang="fr-FR" sz="1500" dirty="0" smtClean="0"/>
              <a:t> de la </a:t>
            </a:r>
            <a:r>
              <a:rPr lang="en-US" altLang="fr-FR" sz="1500" dirty="0" err="1" smtClean="0"/>
              <a:t>transitivité</a:t>
            </a:r>
            <a:r>
              <a:rPr lang="en-US" altLang="fr-FR" sz="1500" dirty="0" smtClean="0"/>
              <a:t> de </a:t>
            </a:r>
            <a:r>
              <a:rPr lang="en-US" altLang="fr-FR" sz="1500" dirty="0" err="1" smtClean="0"/>
              <a:t>dépendance</a:t>
            </a:r>
            <a:r>
              <a:rPr lang="en-US" altLang="fr-FR" sz="1500" dirty="0" smtClean="0"/>
              <a:t> des jars. </a:t>
            </a:r>
          </a:p>
          <a:p>
            <a:pPr lvl="2"/>
            <a:r>
              <a:rPr lang="en-US" altLang="fr-FR" sz="1500" dirty="0" err="1" smtClean="0"/>
              <a:t>NoClassDefFoundError</a:t>
            </a:r>
            <a:r>
              <a:rPr lang="en-US" altLang="fr-FR" sz="1500" dirty="0" smtClean="0"/>
              <a:t> – au runtime</a:t>
            </a:r>
          </a:p>
          <a:p>
            <a:pPr lvl="3"/>
            <a:r>
              <a:rPr lang="en-US" altLang="fr-FR" sz="1200" dirty="0" err="1" smtClean="0"/>
              <a:t>Dépendance</a:t>
            </a:r>
            <a:r>
              <a:rPr lang="en-US" altLang="fr-FR" sz="1200" dirty="0" smtClean="0"/>
              <a:t> de jar non </a:t>
            </a:r>
            <a:r>
              <a:rPr lang="en-US" altLang="fr-FR" sz="1200" dirty="0" err="1" smtClean="0"/>
              <a:t>détecté</a:t>
            </a:r>
            <a:r>
              <a:rPr lang="en-US" altLang="fr-FR" sz="1200" dirty="0" smtClean="0"/>
              <a:t> (absent du </a:t>
            </a:r>
            <a:r>
              <a:rPr lang="en-US" altLang="fr-FR" sz="1200" dirty="0" err="1" smtClean="0"/>
              <a:t>classpath</a:t>
            </a:r>
            <a:r>
              <a:rPr lang="en-US" altLang="fr-FR" sz="1200" dirty="0" smtClean="0"/>
              <a:t> - Shadowing)</a:t>
            </a:r>
          </a:p>
          <a:p>
            <a:pPr lvl="3"/>
            <a:r>
              <a:rPr lang="en-US" altLang="fr-FR" sz="1200" dirty="0" smtClean="0"/>
              <a:t>Multiples Versions de jar </a:t>
            </a:r>
            <a:r>
              <a:rPr lang="en-US" altLang="fr-FR" sz="1200" dirty="0" err="1" smtClean="0"/>
              <a:t>déclarées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simultanément</a:t>
            </a:r>
            <a:r>
              <a:rPr lang="en-US" altLang="fr-FR" sz="1200" dirty="0" smtClean="0"/>
              <a:t> </a:t>
            </a:r>
            <a:r>
              <a:rPr lang="en-US" altLang="fr-FR" sz="1200" dirty="0" err="1" smtClean="0"/>
              <a:t>dans</a:t>
            </a:r>
            <a:r>
              <a:rPr lang="en-US" altLang="fr-FR" sz="1200" dirty="0" smtClean="0"/>
              <a:t> le </a:t>
            </a:r>
            <a:r>
              <a:rPr lang="en-US" altLang="fr-FR" sz="1200" dirty="0" err="1" smtClean="0"/>
              <a:t>classpath</a:t>
            </a:r>
            <a:r>
              <a:rPr lang="en-US" altLang="fr-FR" sz="1200" dirty="0" smtClean="0"/>
              <a:t> </a:t>
            </a:r>
            <a:r>
              <a:rPr lang="en-US" altLang="fr-FR" sz="1200" dirty="0" smtClean="0">
                <a:sym typeface="Wingdings" panose="05000000000000000000" pitchFamily="2" charset="2"/>
              </a:rPr>
              <a:t> à </a:t>
            </a:r>
            <a:r>
              <a:rPr lang="en-US" altLang="fr-FR" sz="1200" dirty="0" err="1" smtClean="0">
                <a:sym typeface="Wingdings" panose="05000000000000000000" pitchFamily="2" charset="2"/>
              </a:rPr>
              <a:t>l’execution</a:t>
            </a:r>
            <a:r>
              <a:rPr lang="en-US" altLang="fr-FR" sz="1200" dirty="0" smtClean="0">
                <a:sym typeface="Wingdings" panose="05000000000000000000" pitchFamily="2" charset="2"/>
              </a:rPr>
              <a:t> la première reference </a:t>
            </a:r>
            <a:r>
              <a:rPr lang="en-US" altLang="fr-FR" sz="1200" dirty="0" err="1" smtClean="0">
                <a:sym typeface="Wingdings" panose="05000000000000000000" pitchFamily="2" charset="2"/>
              </a:rPr>
              <a:t>trouvée</a:t>
            </a:r>
            <a:r>
              <a:rPr lang="en-US" altLang="fr-FR" sz="1200" dirty="0" smtClean="0">
                <a:sym typeface="Wingdings" panose="05000000000000000000" pitchFamily="2" charset="2"/>
              </a:rPr>
              <a:t> </a:t>
            </a:r>
            <a:r>
              <a:rPr lang="en-US" altLang="fr-FR" sz="1200" dirty="0" err="1" smtClean="0">
                <a:sym typeface="Wingdings" panose="05000000000000000000" pitchFamily="2" charset="2"/>
              </a:rPr>
              <a:t>est</a:t>
            </a:r>
            <a:r>
              <a:rPr lang="en-US" altLang="fr-FR" sz="1200" dirty="0" smtClean="0">
                <a:sym typeface="Wingdings" panose="05000000000000000000" pitchFamily="2" charset="2"/>
              </a:rPr>
              <a:t> </a:t>
            </a:r>
            <a:r>
              <a:rPr lang="en-US" altLang="fr-FR" sz="1200" dirty="0" err="1" smtClean="0">
                <a:sym typeface="Wingdings" panose="05000000000000000000" pitchFamily="2" charset="2"/>
              </a:rPr>
              <a:t>exécutée</a:t>
            </a:r>
            <a:r>
              <a:rPr lang="en-US" altLang="fr-FR" sz="1200" dirty="0" smtClean="0">
                <a:sym typeface="Wingdings" panose="05000000000000000000" pitchFamily="2" charset="2"/>
              </a:rPr>
              <a:t>; </a:t>
            </a:r>
            <a:endParaRPr lang="en-US" altLang="fr-FR" sz="1200" dirty="0" smtClean="0"/>
          </a:p>
          <a:p>
            <a:pPr lvl="2"/>
            <a:endParaRPr lang="en-US" altLang="fr-FR" sz="1500" dirty="0" smtClean="0"/>
          </a:p>
          <a:p>
            <a:endParaRPr lang="en-US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420888"/>
            <a:ext cx="347898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err="1" smtClean="0"/>
              <a:t>Objectifs</a:t>
            </a:r>
            <a:r>
              <a:rPr lang="en-US" altLang="fr-FR" sz="2000" dirty="0" smtClean="0"/>
              <a:t> (2/2)</a:t>
            </a:r>
          </a:p>
          <a:p>
            <a:pPr lvl="1"/>
            <a:r>
              <a:rPr lang="en-US" altLang="fr-FR" sz="1600" dirty="0" smtClean="0"/>
              <a:t>Configuration </a:t>
            </a:r>
            <a:r>
              <a:rPr lang="en-US" altLang="fr-FR" sz="1600" dirty="0" err="1" smtClean="0"/>
              <a:t>fiable</a:t>
            </a:r>
            <a:endParaRPr lang="en-US" altLang="fr-FR" sz="1600" dirty="0" smtClean="0"/>
          </a:p>
          <a:p>
            <a:pPr lvl="1"/>
            <a:r>
              <a:rPr lang="en-US" altLang="fr-FR" sz="1600" dirty="0" err="1" smtClean="0"/>
              <a:t>Une</a:t>
            </a:r>
            <a:r>
              <a:rPr lang="en-US" altLang="fr-FR" sz="1600" dirty="0" smtClean="0"/>
              <a:t> encapsulation plus </a:t>
            </a:r>
            <a:r>
              <a:rPr lang="en-US" altLang="fr-FR" sz="1600" dirty="0" err="1" smtClean="0"/>
              <a:t>solide</a:t>
            </a:r>
            <a:endParaRPr lang="en-US" altLang="fr-FR" sz="1600" dirty="0" smtClean="0"/>
          </a:p>
          <a:p>
            <a:pPr lvl="1"/>
            <a:r>
              <a:rPr lang="en-US" altLang="fr-FR" sz="1600" dirty="0" err="1" smtClean="0"/>
              <a:t>Anticiper</a:t>
            </a:r>
            <a:r>
              <a:rPr lang="en-US" altLang="fr-FR" sz="1600" dirty="0" smtClean="0"/>
              <a:t> </a:t>
            </a:r>
            <a:r>
              <a:rPr lang="en-US" altLang="fr-FR" sz="1600" dirty="0" err="1" smtClean="0"/>
              <a:t>l’évolutivité</a:t>
            </a:r>
            <a:r>
              <a:rPr lang="en-US" altLang="fr-FR" sz="1600" dirty="0" smtClean="0"/>
              <a:t> des </a:t>
            </a:r>
            <a:r>
              <a:rPr lang="en-US" altLang="fr-FR" sz="1600" dirty="0" err="1" smtClean="0"/>
              <a:t>plateforme</a:t>
            </a:r>
            <a:r>
              <a:rPr lang="en-US" altLang="fr-FR" sz="1600" dirty="0" smtClean="0"/>
              <a:t> java</a:t>
            </a:r>
          </a:p>
          <a:p>
            <a:pPr lvl="2"/>
            <a:r>
              <a:rPr lang="en-US" altLang="fr-FR" sz="1300" dirty="0" smtClean="0"/>
              <a:t>Anticipation sur  le future </a:t>
            </a:r>
            <a:r>
              <a:rPr lang="en-US" altLang="fr-FR" sz="1300" dirty="0" err="1" smtClean="0"/>
              <a:t>prometteur</a:t>
            </a:r>
            <a:r>
              <a:rPr lang="en-US" altLang="fr-FR" sz="1300" dirty="0" smtClean="0"/>
              <a:t> des </a:t>
            </a:r>
            <a:r>
              <a:rPr lang="en-US" altLang="fr-FR" sz="1300" dirty="0" err="1" smtClean="0"/>
              <a:t>IoT</a:t>
            </a:r>
            <a:endParaRPr lang="en-US" altLang="fr-FR" sz="1300" dirty="0"/>
          </a:p>
          <a:p>
            <a:pPr lvl="2"/>
            <a:r>
              <a:rPr lang="en-US" altLang="fr-FR" sz="1300" dirty="0" err="1" smtClean="0"/>
              <a:t>Alléger</a:t>
            </a:r>
            <a:r>
              <a:rPr lang="en-US" altLang="fr-FR" sz="1300" dirty="0" smtClean="0"/>
              <a:t> la JDK </a:t>
            </a:r>
            <a:r>
              <a:rPr lang="en-US" altLang="fr-FR" sz="1300" dirty="0" err="1" smtClean="0"/>
              <a:t>lorsqu’on</a:t>
            </a:r>
            <a:r>
              <a:rPr lang="en-US" altLang="fr-FR" sz="1300" dirty="0" smtClean="0"/>
              <a:t> </a:t>
            </a:r>
            <a:r>
              <a:rPr lang="en-US" altLang="fr-FR" sz="1300" dirty="0" err="1" smtClean="0"/>
              <a:t>est</a:t>
            </a:r>
            <a:r>
              <a:rPr lang="en-US" altLang="fr-FR" sz="1300" dirty="0" smtClean="0"/>
              <a:t> </a:t>
            </a:r>
            <a:r>
              <a:rPr lang="en-US" altLang="fr-FR" sz="1300" dirty="0" err="1" smtClean="0"/>
              <a:t>contrain</a:t>
            </a:r>
            <a:r>
              <a:rPr lang="en-US" altLang="fr-FR" sz="1300" dirty="0" smtClean="0"/>
              <a:t> </a:t>
            </a:r>
            <a:r>
              <a:rPr lang="en-US" altLang="fr-FR" sz="1300" dirty="0" err="1" smtClean="0"/>
              <a:t>en</a:t>
            </a:r>
            <a:r>
              <a:rPr lang="en-US" altLang="fr-FR" sz="1300" dirty="0" smtClean="0"/>
              <a:t> </a:t>
            </a:r>
            <a:r>
              <a:rPr lang="en-US" altLang="fr-FR" sz="1300" dirty="0" err="1" smtClean="0"/>
              <a:t>terme</a:t>
            </a:r>
            <a:r>
              <a:rPr lang="en-US" altLang="fr-FR" sz="1300" dirty="0" smtClean="0"/>
              <a:t> </a:t>
            </a:r>
            <a:r>
              <a:rPr lang="en-US" altLang="fr-FR" sz="1300" dirty="0" err="1" smtClean="0"/>
              <a:t>ressources</a:t>
            </a:r>
            <a:endParaRPr lang="en-US" altLang="fr-FR" sz="1500" dirty="0" smtClean="0"/>
          </a:p>
          <a:p>
            <a:pPr lvl="1"/>
            <a:r>
              <a:rPr lang="en-US" altLang="fr-FR" sz="1600" dirty="0"/>
              <a:t>Assurer </a:t>
            </a:r>
            <a:r>
              <a:rPr lang="en-US" altLang="fr-FR" sz="1600" dirty="0" err="1"/>
              <a:t>une</a:t>
            </a:r>
            <a:r>
              <a:rPr lang="en-US" altLang="fr-FR" sz="1600" dirty="0"/>
              <a:t> </a:t>
            </a:r>
            <a:r>
              <a:rPr lang="en-US" altLang="fr-FR" sz="1600" dirty="0" err="1"/>
              <a:t>intégrité</a:t>
            </a:r>
            <a:r>
              <a:rPr lang="en-US" altLang="fr-FR" sz="1600" dirty="0"/>
              <a:t> et </a:t>
            </a:r>
            <a:r>
              <a:rPr lang="en-US" altLang="fr-FR" sz="1600" dirty="0" err="1"/>
              <a:t>une</a:t>
            </a:r>
            <a:r>
              <a:rPr lang="en-US" altLang="fr-FR" sz="1600" dirty="0"/>
              <a:t> </a:t>
            </a:r>
            <a:r>
              <a:rPr lang="en-US" altLang="fr-FR" sz="1600" dirty="0" err="1" smtClean="0"/>
              <a:t>Maintenabilité</a:t>
            </a:r>
            <a:r>
              <a:rPr lang="en-US" altLang="fr-FR" sz="1600" dirty="0" smtClean="0"/>
              <a:t> grâce à la </a:t>
            </a:r>
            <a:r>
              <a:rPr lang="en-US" altLang="fr-FR" sz="1600" dirty="0" err="1" smtClean="0"/>
              <a:t>modularité</a:t>
            </a:r>
            <a:endParaRPr lang="en-US" altLang="fr-FR" sz="1600" dirty="0"/>
          </a:p>
        </p:txBody>
      </p:sp>
    </p:spTree>
    <p:extLst>
      <p:ext uri="{BB962C8B-B14F-4D97-AF65-F5344CB8AC3E}">
        <p14:creationId xmlns:p14="http://schemas.microsoft.com/office/powerpoint/2010/main" val="41933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2000: jdk1.3</a:t>
            </a:r>
          </a:p>
          <a:p>
            <a:pPr lvl="1"/>
            <a:r>
              <a:rPr lang="fr-FR" sz="2000" dirty="0" err="1" smtClean="0"/>
              <a:t>Amelioration</a:t>
            </a:r>
            <a:r>
              <a:rPr lang="fr-FR" sz="2000" dirty="0" smtClean="0"/>
              <a:t> dans tous les aspects de java</a:t>
            </a:r>
          </a:p>
          <a:p>
            <a:pPr lvl="1"/>
            <a:r>
              <a:rPr lang="fr-FR" sz="2000" dirty="0" smtClean="0"/>
              <a:t>Indexation jar</a:t>
            </a:r>
          </a:p>
          <a:p>
            <a:pPr lvl="1"/>
            <a:r>
              <a:rPr lang="fr-FR" sz="2000" dirty="0" smtClean="0"/>
              <a:t>Java </a:t>
            </a:r>
            <a:r>
              <a:rPr lang="fr-FR" sz="2000" dirty="0" err="1" smtClean="0"/>
              <a:t>sound</a:t>
            </a:r>
            <a:endParaRPr lang="fr-FR" sz="2000" dirty="0" smtClean="0"/>
          </a:p>
          <a:p>
            <a:pPr lvl="1"/>
            <a:r>
              <a:rPr lang="fr-FR" sz="2000" dirty="0" err="1" smtClean="0"/>
              <a:t>Jndi</a:t>
            </a:r>
            <a:endParaRPr lang="fr-FR" sz="2000" dirty="0" smtClean="0"/>
          </a:p>
          <a:p>
            <a:r>
              <a:rPr lang="fr-FR" sz="2400" dirty="0"/>
              <a:t>2002: </a:t>
            </a:r>
            <a:r>
              <a:rPr lang="fr-FR" sz="2400" dirty="0" err="1"/>
              <a:t>Jdk</a:t>
            </a:r>
            <a:r>
              <a:rPr lang="fr-FR" sz="2400" dirty="0"/>
              <a:t> 1.4</a:t>
            </a:r>
          </a:p>
          <a:p>
            <a:pPr lvl="1"/>
            <a:r>
              <a:rPr lang="fr-FR" sz="2000" dirty="0"/>
              <a:t>Traitement XML</a:t>
            </a:r>
          </a:p>
          <a:p>
            <a:pPr lvl="1"/>
            <a:r>
              <a:rPr lang="fr-FR" sz="2000" dirty="0"/>
              <a:t>Java web </a:t>
            </a:r>
            <a:r>
              <a:rPr lang="fr-FR" sz="2000" dirty="0" err="1"/>
              <a:t>start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JDBC 3.0 API</a:t>
            </a:r>
          </a:p>
          <a:p>
            <a:pPr lvl="1"/>
            <a:r>
              <a:rPr lang="fr-FR" sz="2000" dirty="0"/>
              <a:t>Exceptions </a:t>
            </a:r>
            <a:r>
              <a:rPr lang="fr-FR" sz="2000" dirty="0" err="1"/>
              <a:t>chainnées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Expressions </a:t>
            </a:r>
            <a:r>
              <a:rPr lang="fr-FR" sz="2000" dirty="0" err="1"/>
              <a:t>regulières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Image I/O API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57540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 : Modules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smtClean="0"/>
              <a:t>Modules</a:t>
            </a:r>
          </a:p>
          <a:p>
            <a:pPr lvl="1"/>
            <a:r>
              <a:rPr lang="en-US" altLang="fr-FR" sz="1600" dirty="0" err="1" smtClean="0"/>
              <a:t>Définition</a:t>
            </a:r>
            <a:endParaRPr lang="en-US" altLang="fr-FR" sz="1600" dirty="0"/>
          </a:p>
        </p:txBody>
      </p:sp>
      <p:sp>
        <p:nvSpPr>
          <p:cNvPr id="2" name="Rectangle avec coins arrondis en diagonale 1"/>
          <p:cNvSpPr/>
          <p:nvPr/>
        </p:nvSpPr>
        <p:spPr bwMode="auto">
          <a:xfrm>
            <a:off x="6664352" y="4886877"/>
            <a:ext cx="864096" cy="432048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avec coins arrondis en diagonale 4"/>
          <p:cNvSpPr/>
          <p:nvPr/>
        </p:nvSpPr>
        <p:spPr bwMode="auto">
          <a:xfrm>
            <a:off x="6732240" y="5013176"/>
            <a:ext cx="868216" cy="432048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avec coins arrondis en diagonale 5"/>
          <p:cNvSpPr/>
          <p:nvPr/>
        </p:nvSpPr>
        <p:spPr bwMode="auto">
          <a:xfrm>
            <a:off x="6800128" y="5119420"/>
            <a:ext cx="872336" cy="432048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/>
              <a:t>méthodes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avec coins arrondis en diagonale 6"/>
          <p:cNvSpPr/>
          <p:nvPr/>
        </p:nvSpPr>
        <p:spPr bwMode="auto">
          <a:xfrm>
            <a:off x="5368208" y="4022781"/>
            <a:ext cx="864096" cy="432048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avec coins arrondis en diagonale 7"/>
          <p:cNvSpPr/>
          <p:nvPr/>
        </p:nvSpPr>
        <p:spPr bwMode="auto">
          <a:xfrm>
            <a:off x="5436096" y="4149080"/>
            <a:ext cx="868216" cy="432048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avec coins arrondis en diagonale 8"/>
          <p:cNvSpPr/>
          <p:nvPr/>
        </p:nvSpPr>
        <p:spPr bwMode="auto">
          <a:xfrm>
            <a:off x="5503984" y="4255324"/>
            <a:ext cx="872336" cy="432048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/>
              <a:t> Classes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avec coins arrondis en diagonale 9"/>
          <p:cNvSpPr/>
          <p:nvPr/>
        </p:nvSpPr>
        <p:spPr bwMode="auto">
          <a:xfrm>
            <a:off x="3716144" y="3358190"/>
            <a:ext cx="864096" cy="432048"/>
          </a:xfrm>
          <a:prstGeom prst="round2Diag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avec coins arrondis en diagonale 10"/>
          <p:cNvSpPr/>
          <p:nvPr/>
        </p:nvSpPr>
        <p:spPr bwMode="auto">
          <a:xfrm>
            <a:off x="3784032" y="3484489"/>
            <a:ext cx="868216" cy="432048"/>
          </a:xfrm>
          <a:prstGeom prst="round2Diag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avec coins arrondis en diagonale 11"/>
          <p:cNvSpPr/>
          <p:nvPr/>
        </p:nvSpPr>
        <p:spPr bwMode="auto">
          <a:xfrm>
            <a:off x="3851920" y="3590733"/>
            <a:ext cx="872336" cy="432048"/>
          </a:xfrm>
          <a:prstGeom prst="round2Diag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/>
              <a:t> package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avec coins arrondis en diagonale 14"/>
          <p:cNvSpPr/>
          <p:nvPr/>
        </p:nvSpPr>
        <p:spPr bwMode="auto">
          <a:xfrm>
            <a:off x="1259632" y="2708920"/>
            <a:ext cx="1368152" cy="636899"/>
          </a:xfrm>
          <a:prstGeom prst="round2Diag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1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 smtClean="0"/>
              <a:t>Modules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Connecteur en angle 3"/>
          <p:cNvCxnSpPr>
            <a:stCxn id="15" idx="0"/>
            <a:endCxn id="10" idx="2"/>
          </p:cNvCxnSpPr>
          <p:nvPr/>
        </p:nvCxnSpPr>
        <p:spPr bwMode="auto">
          <a:xfrm>
            <a:off x="2627784" y="3027370"/>
            <a:ext cx="1088360" cy="5468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en angle 16"/>
          <p:cNvCxnSpPr>
            <a:stCxn id="12" idx="0"/>
            <a:endCxn id="7" idx="2"/>
          </p:cNvCxnSpPr>
          <p:nvPr/>
        </p:nvCxnSpPr>
        <p:spPr bwMode="auto">
          <a:xfrm>
            <a:off x="4724256" y="3806757"/>
            <a:ext cx="643952" cy="43204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en angle 18"/>
          <p:cNvCxnSpPr>
            <a:stCxn id="9" idx="0"/>
            <a:endCxn id="2" idx="2"/>
          </p:cNvCxnSpPr>
          <p:nvPr/>
        </p:nvCxnSpPr>
        <p:spPr bwMode="auto">
          <a:xfrm>
            <a:off x="6376320" y="4471348"/>
            <a:ext cx="288032" cy="63155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avec coins arrondis en diagonale 19"/>
          <p:cNvSpPr/>
          <p:nvPr/>
        </p:nvSpPr>
        <p:spPr bwMode="auto">
          <a:xfrm>
            <a:off x="295606" y="4365104"/>
            <a:ext cx="3888432" cy="2276872"/>
          </a:xfrm>
          <a:prstGeom prst="round2Diag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module = {code , data}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dirty="0" smtClean="0"/>
              <a:t>      -Data = {</a:t>
            </a:r>
            <a:r>
              <a:rPr lang="fr-FR" dirty="0" err="1" smtClean="0"/>
              <a:t>form</a:t>
            </a:r>
            <a:r>
              <a:rPr lang="fr-FR" dirty="0" smtClean="0"/>
              <a:t>, config. , 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dirty="0"/>
              <a:t> </a:t>
            </a:r>
            <a:r>
              <a:rPr lang="fr-FR" dirty="0" smtClean="0"/>
              <a:t>                    ressources} 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1600" dirty="0" smtClean="0"/>
              <a:t>En java 9 la notion de module intègre aussi l’idée qu’un module devrait définit exactement ce dont il a besoin et ce qu’il fourni</a:t>
            </a:r>
            <a:r>
              <a:rPr lang="fr-FR" dirty="0"/>
              <a:t>.</a:t>
            </a:r>
            <a:endParaRPr kumimoji="0" lang="fr-F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 : Modules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smtClean="0"/>
              <a:t>Modules</a:t>
            </a:r>
          </a:p>
          <a:p>
            <a:pPr lvl="1"/>
            <a:r>
              <a:rPr lang="en-US" altLang="fr-FR" sz="1600" dirty="0" err="1" smtClean="0"/>
              <a:t>Déclaration</a:t>
            </a:r>
            <a:r>
              <a:rPr lang="en-US" altLang="fr-FR" sz="1600" dirty="0" smtClean="0"/>
              <a:t> (1/3)</a:t>
            </a:r>
          </a:p>
          <a:p>
            <a:pPr lvl="1"/>
            <a:endParaRPr lang="en-US" altLang="fr-FR" sz="1600" dirty="0" smtClean="0"/>
          </a:p>
          <a:p>
            <a:pPr lvl="1"/>
            <a:endParaRPr lang="en-US" altLang="fr-FR" sz="1600" dirty="0" smtClean="0"/>
          </a:p>
          <a:p>
            <a:pPr lvl="1"/>
            <a:endParaRPr lang="en-US" altLang="fr-FR" sz="1600" dirty="0" smtClean="0"/>
          </a:p>
          <a:p>
            <a:pPr marL="344487" lvl="1" indent="0">
              <a:buNone/>
            </a:pPr>
            <a:r>
              <a:rPr lang="en-US" altLang="fr-FR" sz="1600" dirty="0" smtClean="0"/>
              <a:t>	         </a:t>
            </a:r>
            <a:r>
              <a:rPr lang="en-US" altLang="fr-FR" sz="1600" dirty="0" err="1" smtClean="0"/>
              <a:t>com.example.model</a:t>
            </a:r>
            <a:r>
              <a:rPr lang="en-US" altLang="fr-FR" sz="1600" dirty="0" smtClean="0"/>
              <a:t>	              </a:t>
            </a:r>
            <a:r>
              <a:rPr lang="en-US" altLang="fr-FR" sz="1600" dirty="0" err="1" smtClean="0"/>
              <a:t>com.example.util</a:t>
            </a:r>
            <a:endParaRPr lang="en-US" altLang="fr-FR" sz="1600" dirty="0"/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1763688" y="3591830"/>
            <a:ext cx="2088232" cy="1800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 bwMode="auto">
          <a:xfrm>
            <a:off x="4752020" y="3591830"/>
            <a:ext cx="2088232" cy="1800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41118" y="2492895"/>
            <a:ext cx="2160240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module-info.java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28950" y="3925094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Class1.java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019414" y="4352227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Class2.java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28950" y="4779361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Class3.java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32040" y="3925094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Class4.java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932040" y="4406739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Class5.java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 : Modules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smtClean="0"/>
              <a:t>Modules</a:t>
            </a:r>
          </a:p>
          <a:p>
            <a:pPr lvl="1"/>
            <a:r>
              <a:rPr lang="en-US" altLang="fr-FR" sz="1600" dirty="0" err="1" smtClean="0"/>
              <a:t>Déclaration</a:t>
            </a:r>
            <a:r>
              <a:rPr lang="en-US" altLang="fr-FR" sz="1600" dirty="0" smtClean="0"/>
              <a:t> (2/3)</a:t>
            </a:r>
          </a:p>
          <a:p>
            <a:pPr marL="344487" lvl="1" indent="0">
              <a:buNone/>
            </a:pPr>
            <a:endParaRPr lang="en-US" altLang="fr-FR" sz="1600" dirty="0"/>
          </a:p>
          <a:p>
            <a:pPr marL="344487" lvl="1" indent="0">
              <a:buNone/>
            </a:pPr>
            <a:r>
              <a:rPr lang="en-US" alt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Sans Module </a:t>
            </a:r>
            <a:r>
              <a:rPr lang="en-US" altLang="fr-FR" sz="1600" dirty="0" smtClean="0"/>
              <a:t>						    </a:t>
            </a:r>
            <a:r>
              <a:rPr lang="en-US" alt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Module</a:t>
            </a:r>
            <a:endParaRPr lang="en-US" alt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140968"/>
            <a:ext cx="814724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 : Modules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smtClean="0"/>
              <a:t>Modules</a:t>
            </a:r>
          </a:p>
          <a:p>
            <a:pPr lvl="1"/>
            <a:r>
              <a:rPr lang="en-US" altLang="fr-FR" sz="1600" dirty="0" err="1" smtClean="0"/>
              <a:t>Déclaration</a:t>
            </a:r>
            <a:r>
              <a:rPr lang="en-US" altLang="fr-FR" sz="1600" dirty="0" smtClean="0"/>
              <a:t> (3/3)</a:t>
            </a:r>
          </a:p>
          <a:p>
            <a:pPr lvl="1"/>
            <a:endParaRPr lang="en-US" altLang="fr-FR" sz="1600" dirty="0" smtClean="0"/>
          </a:p>
          <a:p>
            <a:pPr lvl="1"/>
            <a:endParaRPr lang="en-US" altLang="fr-FR" sz="1600" dirty="0" smtClean="0"/>
          </a:p>
          <a:p>
            <a:pPr lvl="1"/>
            <a:endParaRPr lang="en-US" altLang="fr-FR" sz="1600" dirty="0" smtClean="0"/>
          </a:p>
          <a:p>
            <a:pPr marL="344487" lvl="1" indent="0">
              <a:buNone/>
            </a:pPr>
            <a:r>
              <a:rPr lang="en-US" altLang="fr-FR" sz="1600" dirty="0" smtClean="0"/>
              <a:t>	        			 </a:t>
            </a:r>
            <a:r>
              <a:rPr lang="en-US" altLang="fr-FR" sz="1600" dirty="0" err="1" smtClean="0"/>
              <a:t>com.example.model</a:t>
            </a:r>
            <a:r>
              <a:rPr lang="en-US" altLang="fr-FR" sz="1600" dirty="0"/>
              <a:t> </a:t>
            </a:r>
            <a:r>
              <a:rPr lang="en-US" altLang="fr-FR" sz="1600" dirty="0" smtClean="0"/>
              <a:t>         </a:t>
            </a:r>
            <a:r>
              <a:rPr lang="en-US" altLang="fr-FR" sz="1600" dirty="0" err="1" smtClean="0"/>
              <a:t>com.example.util</a:t>
            </a:r>
            <a:endParaRPr lang="en-US" altLang="fr-FR" sz="1600" dirty="0"/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4139952" y="3632147"/>
            <a:ext cx="2088232" cy="1800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 bwMode="auto">
          <a:xfrm>
            <a:off x="6516216" y="3632147"/>
            <a:ext cx="2088232" cy="1800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80112" y="2475527"/>
            <a:ext cx="2160240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module-info.java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27984" y="3925094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Class1.java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418448" y="4352227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Class2.java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427984" y="4779361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Class3.java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696236" y="3965411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Class4.java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696236" y="4447056"/>
            <a:ext cx="15121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  Class5.java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1665" y="2655546"/>
            <a:ext cx="3282243" cy="3110967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19044" bIns="3174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1200" b="1" dirty="0" smtClean="0">
                <a:solidFill>
                  <a:srgbClr val="000000"/>
                </a:solidFill>
                <a:latin typeface="courier"/>
              </a:rPr>
              <a:t>Module </a:t>
            </a:r>
            <a:r>
              <a:rPr lang="en-US" altLang="fr-FR" sz="1200" b="1" dirty="0" err="1" smtClean="0">
                <a:solidFill>
                  <a:srgbClr val="000000"/>
                </a:solidFill>
                <a:latin typeface="courier"/>
              </a:rPr>
              <a:t>com.example.model</a:t>
            </a:r>
            <a:r>
              <a:rPr lang="en-US" altLang="fr-FR" sz="12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endParaRPr lang="en-US" altLang="fr-FR" sz="900" b="1" dirty="0" smtClean="0">
              <a:solidFill>
                <a:srgbClr val="000000"/>
              </a:solidFill>
              <a:latin typeface="courier"/>
            </a:endParaRPr>
          </a:p>
          <a:p>
            <a:pPr lvl="0" eaLnBrk="1" hangingPunct="1"/>
            <a:r>
              <a:rPr lang="en-US" altLang="fr-FR" sz="9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altLang="fr-FR" sz="900" b="1" dirty="0">
              <a:solidFill>
                <a:srgbClr val="000000"/>
              </a:solidFill>
              <a:latin typeface="courier"/>
            </a:endParaRPr>
          </a:p>
        </p:txBody>
      </p:sp>
      <p:cxnSp>
        <p:nvCxnSpPr>
          <p:cNvPr id="4" name="Connecteur en angle 3"/>
          <p:cNvCxnSpPr>
            <a:stCxn id="13" idx="1"/>
          </p:cNvCxnSpPr>
          <p:nvPr/>
        </p:nvCxnSpPr>
        <p:spPr bwMode="auto">
          <a:xfrm rot="10800000" flipV="1">
            <a:off x="3743908" y="2655547"/>
            <a:ext cx="1836204" cy="2214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8576" y="3178604"/>
            <a:ext cx="3285332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De quels autres modules j'ai besoin?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Quels packages sont exposés à d'autres modules?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Quels services sont exposés à d'autres modules?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De Quels services ai-je besoin?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Mon package est-il destiné à la réflexion? 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*/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 : Modules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smtClean="0"/>
              <a:t>Modules</a:t>
            </a:r>
          </a:p>
          <a:p>
            <a:pPr lvl="1"/>
            <a:r>
              <a:rPr lang="en-US" altLang="fr-FR" sz="1600" dirty="0" smtClean="0"/>
              <a:t>Les directives(1/4)</a:t>
            </a:r>
            <a:endParaRPr lang="en-US" altLang="fr-FR" sz="13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6"/>
            <a:ext cx="9143999" cy="33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Les </a:t>
            </a:r>
            <a:r>
              <a:rPr lang="en-US" altLang="fr-FR" dirty="0" err="1" smtClean="0"/>
              <a:t>nouveautés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en</a:t>
            </a:r>
            <a:r>
              <a:rPr lang="en-US" altLang="fr-FR" dirty="0" smtClean="0"/>
              <a:t> Java 9 : Modules</a:t>
            </a:r>
            <a:endParaRPr lang="en-US" altLang="fr-F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smtClean="0"/>
              <a:t>Modules</a:t>
            </a:r>
          </a:p>
          <a:p>
            <a:pPr lvl="1"/>
            <a:r>
              <a:rPr lang="en-US" altLang="fr-FR" sz="1600" dirty="0" smtClean="0"/>
              <a:t>Les directives(2/4)</a:t>
            </a:r>
            <a:endParaRPr lang="en-US" altLang="fr-FR" sz="13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" y="2708920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 smtClean="0"/>
              <a:t>Les </a:t>
            </a:r>
            <a:r>
              <a:rPr lang="en-US" altLang="fr-FR" sz="3200" dirty="0" err="1" smtClean="0"/>
              <a:t>nouveautés</a:t>
            </a:r>
            <a:r>
              <a:rPr lang="en-US" altLang="fr-FR" sz="3200" dirty="0" smtClean="0"/>
              <a:t> </a:t>
            </a:r>
            <a:r>
              <a:rPr lang="en-US" altLang="fr-FR" sz="3200" dirty="0" err="1" smtClean="0"/>
              <a:t>en</a:t>
            </a:r>
            <a:r>
              <a:rPr lang="en-US" altLang="fr-FR" sz="3200" dirty="0" smtClean="0"/>
              <a:t> Java 9 : Modules</a:t>
            </a:r>
            <a:endParaRPr lang="en-US" altLang="fr-FR" sz="32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smtClean="0"/>
              <a:t>Modules</a:t>
            </a:r>
          </a:p>
          <a:p>
            <a:pPr lvl="1"/>
            <a:r>
              <a:rPr lang="en-US" altLang="fr-FR" sz="1600" dirty="0" smtClean="0"/>
              <a:t>Les directives(3/4)</a:t>
            </a:r>
            <a:endParaRPr lang="en-US" altLang="fr-FR" sz="13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6"/>
            <a:ext cx="91440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 smtClean="0"/>
              <a:t>Les </a:t>
            </a:r>
            <a:r>
              <a:rPr lang="en-US" altLang="fr-FR" sz="3200" dirty="0" err="1" smtClean="0"/>
              <a:t>nouveautés</a:t>
            </a:r>
            <a:r>
              <a:rPr lang="en-US" altLang="fr-FR" sz="3200" dirty="0" smtClean="0"/>
              <a:t> </a:t>
            </a:r>
            <a:r>
              <a:rPr lang="en-US" altLang="fr-FR" sz="3200" dirty="0" err="1" smtClean="0"/>
              <a:t>en</a:t>
            </a:r>
            <a:r>
              <a:rPr lang="en-US" altLang="fr-FR" sz="3200" dirty="0" smtClean="0"/>
              <a:t> Java 9 : Modules</a:t>
            </a:r>
            <a:endParaRPr lang="en-US" altLang="fr-FR" sz="32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000" dirty="0" smtClean="0"/>
              <a:t>Modules</a:t>
            </a:r>
          </a:p>
          <a:p>
            <a:pPr lvl="1"/>
            <a:r>
              <a:rPr lang="en-US" altLang="fr-FR" sz="1600" dirty="0" smtClean="0"/>
              <a:t>Les directives(4/4)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80928"/>
            <a:ext cx="9144000" cy="39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 smtClean="0"/>
              <a:t>Les </a:t>
            </a:r>
            <a:r>
              <a:rPr lang="en-US" altLang="fr-FR" sz="3200" dirty="0" err="1" smtClean="0"/>
              <a:t>nouveautés</a:t>
            </a:r>
            <a:r>
              <a:rPr lang="en-US" altLang="fr-FR" sz="3200" dirty="0" smtClean="0"/>
              <a:t> </a:t>
            </a:r>
            <a:r>
              <a:rPr lang="en-US" altLang="fr-FR" sz="3200" dirty="0" err="1" smtClean="0"/>
              <a:t>en</a:t>
            </a:r>
            <a:r>
              <a:rPr lang="en-US" altLang="fr-FR" sz="3200" dirty="0" smtClean="0"/>
              <a:t> Java 9 : Modules</a:t>
            </a:r>
            <a:endParaRPr lang="en-US" altLang="fr-FR" sz="32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600" dirty="0" smtClean="0"/>
              <a:t>Modules</a:t>
            </a:r>
          </a:p>
          <a:p>
            <a:pPr lvl="1"/>
            <a:r>
              <a:rPr lang="en-US" altLang="fr-FR" sz="2800" dirty="0" smtClean="0"/>
              <a:t>Le JDK</a:t>
            </a:r>
          </a:p>
          <a:p>
            <a:pPr lvl="2"/>
            <a:r>
              <a:rPr lang="en-US" altLang="fr-FR" sz="2000" dirty="0" err="1" smtClean="0"/>
              <a:t>Compètement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modularisé</a:t>
            </a:r>
            <a:endParaRPr lang="en-US" altLang="fr-FR" sz="2000" dirty="0" smtClean="0"/>
          </a:p>
          <a:p>
            <a:pPr lvl="2"/>
            <a:r>
              <a:rPr lang="en-US" altLang="fr-FR" sz="2000" dirty="0" smtClean="0"/>
              <a:t>Java SE 9 – 94 Modules (java –list-modules</a:t>
            </a:r>
          </a:p>
          <a:p>
            <a:pPr lvl="2"/>
            <a:r>
              <a:rPr lang="en-US" altLang="fr-FR" sz="2000" dirty="0" smtClean="0"/>
              <a:t> JEP 200 </a:t>
            </a:r>
          </a:p>
          <a:p>
            <a:pPr lvl="2"/>
            <a:r>
              <a:rPr lang="en-US" altLang="fr-FR" sz="2000" dirty="0" smtClean="0"/>
              <a:t>Java 8 </a:t>
            </a:r>
          </a:p>
          <a:p>
            <a:pPr lvl="3"/>
            <a:r>
              <a:rPr lang="fr-FR" sz="1400" dirty="0">
                <a:hlinkClick r:id="rId3"/>
              </a:rPr>
              <a:t>http://openjdk.java.net/projects/jigsaw/doc/jdk-modularization.html</a:t>
            </a:r>
            <a:endParaRPr lang="en-US" altLang="fr-FR" sz="1400" dirty="0"/>
          </a:p>
          <a:p>
            <a:pPr lvl="2"/>
            <a:r>
              <a:rPr lang="en-US" altLang="fr-FR" sz="2000" dirty="0" smtClean="0"/>
              <a:t>Java 9  </a:t>
            </a:r>
          </a:p>
          <a:p>
            <a:pPr lvl="2"/>
            <a:r>
              <a:rPr lang="en-US" altLang="fr-FR" sz="2000" dirty="0" err="1" smtClean="0"/>
              <a:t>Principaux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changements</a:t>
            </a:r>
            <a:r>
              <a:rPr lang="en-US" altLang="fr-FR" sz="2000" dirty="0" smtClean="0"/>
              <a:t> </a:t>
            </a:r>
          </a:p>
          <a:p>
            <a:pPr lvl="3"/>
            <a:r>
              <a:rPr lang="en-US" altLang="fr-FR" sz="1400" dirty="0" err="1" smtClean="0"/>
              <a:t>Modularité</a:t>
            </a:r>
            <a:r>
              <a:rPr lang="en-US" altLang="fr-FR" sz="1400" dirty="0" smtClean="0"/>
              <a:t> </a:t>
            </a:r>
          </a:p>
          <a:p>
            <a:pPr lvl="3"/>
            <a:r>
              <a:rPr lang="en-US" altLang="fr-FR" sz="1400" dirty="0" err="1" smtClean="0"/>
              <a:t>Changement</a:t>
            </a:r>
            <a:r>
              <a:rPr lang="en-US" altLang="fr-FR" sz="1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54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 smtClean="0"/>
              <a:t>Les </a:t>
            </a:r>
            <a:r>
              <a:rPr lang="en-US" altLang="fr-FR" sz="3200" dirty="0" err="1" smtClean="0"/>
              <a:t>nouveautés</a:t>
            </a:r>
            <a:r>
              <a:rPr lang="en-US" altLang="fr-FR" sz="3200" dirty="0" smtClean="0"/>
              <a:t> </a:t>
            </a:r>
            <a:r>
              <a:rPr lang="en-US" altLang="fr-FR" sz="3200" dirty="0" err="1" smtClean="0"/>
              <a:t>en</a:t>
            </a:r>
            <a:r>
              <a:rPr lang="en-US" altLang="fr-FR" sz="3200" dirty="0" smtClean="0"/>
              <a:t> Java 9 : Modules</a:t>
            </a:r>
            <a:endParaRPr lang="en-US" altLang="fr-FR" sz="32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3600" dirty="0" smtClean="0"/>
              <a:t>Modules : Les </a:t>
            </a:r>
            <a:r>
              <a:rPr lang="en-US" altLang="fr-FR" sz="3600" dirty="0" err="1" smtClean="0"/>
              <a:t>dépendances</a:t>
            </a:r>
            <a:endParaRPr lang="en-US" altLang="fr-FR" sz="3600" dirty="0" smtClean="0"/>
          </a:p>
          <a:p>
            <a:pPr marL="0" indent="0">
              <a:buNone/>
            </a:pPr>
            <a:endParaRPr lang="en-US" altLang="fr-FR" sz="14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2852936"/>
            <a:ext cx="8524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2004: J2SE 1.5 (java 5 Tiger)</a:t>
            </a:r>
          </a:p>
          <a:p>
            <a:pPr lvl="1"/>
            <a:r>
              <a:rPr lang="fr-FR" sz="1800" dirty="0" smtClean="0"/>
              <a:t>Instrumentation	</a:t>
            </a:r>
          </a:p>
          <a:p>
            <a:pPr lvl="1"/>
            <a:r>
              <a:rPr lang="fr-FR" sz="1800" dirty="0" smtClean="0"/>
              <a:t>Annotations </a:t>
            </a:r>
          </a:p>
          <a:p>
            <a:pPr lvl="1"/>
            <a:r>
              <a:rPr lang="fr-FR" sz="1800" dirty="0" err="1" smtClean="0"/>
              <a:t>Generics</a:t>
            </a:r>
            <a:endParaRPr lang="fr-FR" sz="1800" dirty="0" smtClean="0"/>
          </a:p>
          <a:p>
            <a:pPr lvl="1"/>
            <a:r>
              <a:rPr lang="fr-FR" sz="1800" dirty="0" smtClean="0"/>
              <a:t>Boucle for améliorée </a:t>
            </a:r>
          </a:p>
          <a:p>
            <a:pPr lvl="1"/>
            <a:r>
              <a:rPr lang="fr-FR" sz="1800" dirty="0" err="1" smtClean="0"/>
              <a:t>Autoboxing</a:t>
            </a:r>
            <a:r>
              <a:rPr lang="fr-FR" sz="1800" dirty="0" smtClean="0"/>
              <a:t> / </a:t>
            </a:r>
            <a:r>
              <a:rPr lang="fr-FR" sz="1800" dirty="0" err="1" smtClean="0"/>
              <a:t>Unboxing</a:t>
            </a:r>
            <a:endParaRPr lang="fr-FR" sz="1800" dirty="0" smtClean="0"/>
          </a:p>
          <a:p>
            <a:pPr lvl="1"/>
            <a:r>
              <a:rPr lang="fr-FR" sz="1800" dirty="0" smtClean="0"/>
              <a:t>Imports statiques</a:t>
            </a:r>
          </a:p>
          <a:p>
            <a:r>
              <a:rPr lang="fr-FR" sz="2000" dirty="0"/>
              <a:t>2006 : Java SE 6 </a:t>
            </a:r>
          </a:p>
          <a:p>
            <a:pPr lvl="1"/>
            <a:r>
              <a:rPr lang="fr-FR" sz="1800" dirty="0"/>
              <a:t>JDBC 4.0</a:t>
            </a:r>
          </a:p>
          <a:p>
            <a:pPr lvl="1"/>
            <a:r>
              <a:rPr lang="fr-FR" sz="1800" dirty="0"/>
              <a:t>Java compiler API</a:t>
            </a:r>
          </a:p>
          <a:p>
            <a:pPr lvl="1"/>
            <a:r>
              <a:rPr lang="fr-FR" sz="1800" dirty="0"/>
              <a:t>Support langage de  scripts </a:t>
            </a:r>
          </a:p>
          <a:p>
            <a:pPr lvl="1"/>
            <a:r>
              <a:rPr lang="fr-FR" sz="1800" dirty="0"/>
              <a:t>Annotation </a:t>
            </a:r>
            <a:r>
              <a:rPr lang="fr-FR" sz="1800" dirty="0" err="1"/>
              <a:t>pluggables</a:t>
            </a:r>
            <a:endParaRPr lang="fr-FR" sz="1800" dirty="0"/>
          </a:p>
          <a:p>
            <a:pPr lvl="1"/>
            <a:r>
              <a:rPr lang="fr-FR" sz="1800" dirty="0"/>
              <a:t>Web services intégrés </a:t>
            </a:r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192583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/>
              <a:t>Les </a:t>
            </a:r>
            <a:r>
              <a:rPr lang="en-US" altLang="fr-FR" sz="3200" dirty="0" err="1"/>
              <a:t>nouveautés</a:t>
            </a:r>
            <a:r>
              <a:rPr lang="en-US" altLang="fr-FR" sz="3200" dirty="0"/>
              <a:t> </a:t>
            </a:r>
            <a:r>
              <a:rPr lang="en-US" altLang="fr-FR" sz="3200" dirty="0" err="1"/>
              <a:t>en</a:t>
            </a:r>
            <a:r>
              <a:rPr lang="en-US" altLang="fr-FR" sz="3200" dirty="0"/>
              <a:t> Java 9 : </a:t>
            </a:r>
            <a:r>
              <a:rPr lang="en-US" altLang="fr-FR" sz="3200" dirty="0" smtClean="0"/>
              <a:t>Modules(Services)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Service Provider Interface (SPI</a:t>
            </a:r>
            <a:r>
              <a:rPr lang="fr-FR" sz="2400" dirty="0" smtClean="0"/>
              <a:t>)</a:t>
            </a:r>
          </a:p>
          <a:p>
            <a:pPr lvl="1"/>
            <a:r>
              <a:rPr lang="fr-FR" sz="2000" dirty="0" smtClean="0"/>
              <a:t>Mécanisme </a:t>
            </a:r>
            <a:r>
              <a:rPr lang="fr-FR" sz="2000" dirty="0"/>
              <a:t>de découverte et de chargement dynamique de classes répondant à une interface </a:t>
            </a:r>
            <a:r>
              <a:rPr lang="fr-FR" sz="2000" dirty="0" smtClean="0"/>
              <a:t>donnée.</a:t>
            </a:r>
          </a:p>
          <a:p>
            <a:pPr lvl="1"/>
            <a:r>
              <a:rPr lang="fr-FR" sz="2000" dirty="0" smtClean="0"/>
              <a:t>Introduit en java 1.6</a:t>
            </a:r>
          </a:p>
          <a:p>
            <a:pPr lvl="1"/>
            <a:r>
              <a:rPr lang="fr-FR" sz="2000" dirty="0"/>
              <a:t>composé de 3 éléments </a:t>
            </a:r>
            <a:r>
              <a:rPr lang="fr-FR" sz="2000" dirty="0" smtClean="0"/>
              <a:t>:</a:t>
            </a:r>
          </a:p>
          <a:p>
            <a:pPr lvl="2"/>
            <a:r>
              <a:rPr lang="fr-FR" sz="1600" dirty="0"/>
              <a:t>Un service, représenté par une classe abstraite</a:t>
            </a:r>
            <a:r>
              <a:rPr lang="fr-FR" sz="1600" dirty="0" smtClean="0"/>
              <a:t>.</a:t>
            </a:r>
          </a:p>
          <a:p>
            <a:pPr lvl="2"/>
            <a:r>
              <a:rPr lang="fr-FR" sz="1600" dirty="0"/>
              <a:t>Un fichier de configuration placé dans META-INF/services, déclarant une ou plusieurs implémentations de ce </a:t>
            </a:r>
            <a:r>
              <a:rPr lang="fr-FR" sz="1600" dirty="0" smtClean="0"/>
              <a:t>service</a:t>
            </a:r>
          </a:p>
          <a:p>
            <a:pPr lvl="2"/>
            <a:r>
              <a:rPr lang="fr-FR" sz="1600" dirty="0"/>
              <a:t>Le </a:t>
            </a:r>
            <a:r>
              <a:rPr lang="fr-FR" sz="1600" dirty="0" err="1"/>
              <a:t>ServiceLoader</a:t>
            </a:r>
            <a:r>
              <a:rPr lang="fr-FR" sz="1600" dirty="0"/>
              <a:t>, responsable de la découverte et du chargement des implémentations du service.</a:t>
            </a:r>
          </a:p>
          <a:p>
            <a:pPr marL="342900" lvl="1" indent="-342900">
              <a:buClr>
                <a:schemeClr val="tx2"/>
              </a:buClr>
            </a:pPr>
            <a:r>
              <a:rPr lang="fr-FR" sz="2400" dirty="0"/>
              <a:t>Les directives uses &amp; </a:t>
            </a:r>
            <a:r>
              <a:rPr lang="fr-FR" sz="2400" dirty="0" err="1"/>
              <a:t>provides-with</a:t>
            </a:r>
            <a:r>
              <a:rPr lang="fr-FR" sz="2400" dirty="0"/>
              <a:t> </a:t>
            </a:r>
          </a:p>
          <a:p>
            <a:pPr lvl="1"/>
            <a:r>
              <a:rPr lang="fr-FR" sz="1800" dirty="0" smtClean="0"/>
              <a:t>Démo – présentation d’une combinaison de SPI et modularité </a:t>
            </a:r>
          </a:p>
          <a:p>
            <a:pPr lvl="1"/>
            <a:r>
              <a:rPr lang="fr-FR" sz="1800" dirty="0" smtClean="0"/>
              <a:t>TP : Service </a:t>
            </a:r>
            <a:r>
              <a:rPr lang="fr-FR" sz="1800" dirty="0" err="1" smtClean="0"/>
              <a:t>Loarder</a:t>
            </a:r>
            <a:r>
              <a:rPr lang="fr-FR" sz="1800" dirty="0" smtClean="0"/>
              <a:t> et java 9</a:t>
            </a:r>
            <a:endParaRPr lang="fr-FR" sz="2000" dirty="0" smtClean="0"/>
          </a:p>
          <a:p>
            <a:pPr lvl="1"/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870785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3872"/>
            <a:ext cx="7543800" cy="1295400"/>
          </a:xfrm>
        </p:spPr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nouveautés</a:t>
            </a:r>
            <a:r>
              <a:rPr lang="en-US" altLang="fr-FR" sz="2400" dirty="0"/>
              <a:t> </a:t>
            </a:r>
            <a:r>
              <a:rPr lang="en-US" altLang="fr-FR" sz="2400" dirty="0" err="1"/>
              <a:t>en</a:t>
            </a:r>
            <a:r>
              <a:rPr lang="en-US" altLang="fr-FR" sz="2400" dirty="0"/>
              <a:t> Java 9 : </a:t>
            </a:r>
            <a:r>
              <a:rPr lang="en-US" altLang="fr-FR" sz="2400" dirty="0" smtClean="0"/>
              <a:t>Modules(</a:t>
            </a:r>
            <a:r>
              <a:rPr lang="en-US" altLang="fr-FR" sz="2400" dirty="0" err="1" smtClean="0"/>
              <a:t>reflexivité</a:t>
            </a:r>
            <a:r>
              <a:rPr lang="en-US" altLang="fr-FR" sz="2400" dirty="0" smtClean="0"/>
              <a:t>)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La </a:t>
            </a:r>
            <a:r>
              <a:rPr lang="fr-FR" sz="1800" b="1" dirty="0"/>
              <a:t>réflexivité</a:t>
            </a:r>
            <a:r>
              <a:rPr lang="fr-FR" sz="1800" dirty="0"/>
              <a:t>, aussi appelée introspection, consiste à découvrir de façon dynamique des informations relatives à une classe ou à un objet</a:t>
            </a:r>
            <a:r>
              <a:rPr lang="fr-FR" sz="1800" dirty="0" smtClean="0"/>
              <a:t>.</a:t>
            </a:r>
          </a:p>
          <a:p>
            <a:r>
              <a:rPr lang="fr-FR" sz="1800" dirty="0" smtClean="0"/>
              <a:t>Les directives : </a:t>
            </a:r>
          </a:p>
          <a:p>
            <a:pPr lvl="1"/>
            <a:r>
              <a:rPr lang="fr-FR" sz="1600" b="1" dirty="0"/>
              <a:t>open</a:t>
            </a:r>
            <a:r>
              <a:rPr lang="fr-FR" sz="1800" b="1" dirty="0"/>
              <a:t> </a:t>
            </a:r>
            <a:r>
              <a:rPr lang="fr-FR" sz="1400" dirty="0" smtClean="0"/>
              <a:t>– permet d’exposer tous les packages d’un module pour la réflexivité (tous les </a:t>
            </a:r>
            <a:r>
              <a:rPr lang="fr-FR" sz="1400" dirty="0" err="1" smtClean="0"/>
              <a:t>eléments</a:t>
            </a:r>
            <a:r>
              <a:rPr lang="fr-FR" sz="1400" dirty="0" smtClean="0"/>
              <a:t> </a:t>
            </a:r>
            <a:r>
              <a:rPr lang="fr-FR" sz="1400" i="1" dirty="0" smtClean="0"/>
              <a:t>public, </a:t>
            </a:r>
            <a:r>
              <a:rPr lang="fr-FR" sz="1400" i="1" dirty="0" err="1" smtClean="0"/>
              <a:t>protcted</a:t>
            </a:r>
            <a:r>
              <a:rPr lang="fr-FR" sz="1400" i="1" dirty="0" smtClean="0"/>
              <a:t>, </a:t>
            </a:r>
            <a:r>
              <a:rPr lang="fr-FR" sz="1400" i="1" dirty="0" err="1" smtClean="0"/>
              <a:t>private</a:t>
            </a:r>
            <a:r>
              <a:rPr lang="fr-FR" sz="1400" i="1" dirty="0" smtClean="0"/>
              <a:t> and default </a:t>
            </a:r>
            <a:r>
              <a:rPr lang="fr-FR" sz="1400" dirty="0" smtClean="0"/>
              <a:t>sont accessibles uniquement au </a:t>
            </a:r>
            <a:r>
              <a:rPr lang="fr-FR" sz="1400" dirty="0" err="1" smtClean="0"/>
              <a:t>runtime</a:t>
            </a:r>
            <a:r>
              <a:rPr lang="fr-FR" sz="1400" dirty="0" smtClean="0"/>
              <a:t>)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1"/>
            <a:r>
              <a:rPr lang="fr-FR" sz="1400" b="1" dirty="0" smtClean="0"/>
              <a:t>opens</a:t>
            </a:r>
            <a:r>
              <a:rPr lang="fr-FR" sz="1400" i="1" dirty="0" smtClean="0"/>
              <a:t> </a:t>
            </a:r>
            <a:r>
              <a:rPr lang="fr-FR" sz="1400" dirty="0"/>
              <a:t>– </a:t>
            </a:r>
            <a:r>
              <a:rPr lang="fr-FR" sz="1400" dirty="0" smtClean="0"/>
              <a:t> permet d’exposer spécifiquement des packages </a:t>
            </a:r>
          </a:p>
          <a:p>
            <a:pPr marL="344487" lvl="1" indent="0">
              <a:buNone/>
            </a:pPr>
            <a:r>
              <a:rPr lang="fr-FR" sz="1400" i="1" dirty="0"/>
              <a:t>	</a:t>
            </a:r>
            <a:r>
              <a:rPr lang="fr-FR" sz="1400" dirty="0" smtClean="0"/>
              <a:t>d’un module pour le réflexivité.</a:t>
            </a:r>
            <a:r>
              <a:rPr lang="fr-FR" sz="1400" i="1" dirty="0" smtClean="0"/>
              <a:t> </a:t>
            </a:r>
          </a:p>
          <a:p>
            <a:pPr marL="344487" lvl="1" indent="0">
              <a:buNone/>
            </a:pPr>
            <a:endParaRPr lang="fr-FR" sz="1400" i="1" dirty="0"/>
          </a:p>
          <a:p>
            <a:pPr marL="344487" lvl="1" indent="0">
              <a:buNone/>
            </a:pPr>
            <a:endParaRPr lang="fr-FR" sz="1100" i="1" dirty="0"/>
          </a:p>
          <a:p>
            <a:pPr lvl="1"/>
            <a:r>
              <a:rPr lang="fr-FR" sz="1400" b="1" dirty="0" smtClean="0"/>
              <a:t>opens-to </a:t>
            </a:r>
            <a:r>
              <a:rPr lang="fr-FR" sz="1400" dirty="0"/>
              <a:t>permet d’exposer spécifiquement des packages </a:t>
            </a:r>
          </a:p>
          <a:p>
            <a:pPr marL="344487" lvl="1" indent="0">
              <a:buNone/>
            </a:pPr>
            <a:r>
              <a:rPr lang="fr-FR" sz="1400" i="1" dirty="0"/>
              <a:t>	</a:t>
            </a:r>
            <a:r>
              <a:rPr lang="fr-FR" sz="1400" dirty="0"/>
              <a:t>d’un module pour le </a:t>
            </a:r>
            <a:r>
              <a:rPr lang="fr-FR" sz="1400" dirty="0" smtClean="0"/>
              <a:t>réflexivité à un autre module.</a:t>
            </a:r>
            <a:endParaRPr lang="fr-FR" sz="14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03640" y="3191912"/>
            <a:ext cx="3240360" cy="5539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1200" b="1" dirty="0" smtClean="0">
                <a:solidFill>
                  <a:srgbClr val="FF0000"/>
                </a:solidFill>
                <a:latin typeface="courier"/>
              </a:rPr>
              <a:t>o</a:t>
            </a:r>
            <a:r>
              <a:rPr lang="en-US" altLang="fr-FR" sz="1200" b="1" dirty="0" smtClean="0">
                <a:solidFill>
                  <a:srgbClr val="FF0000"/>
                </a:solidFill>
                <a:latin typeface="courier"/>
              </a:rPr>
              <a:t>pen </a:t>
            </a:r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module com.m2i.command{</a:t>
            </a:r>
          </a:p>
          <a:p>
            <a:pPr lvl="0" eaLnBrk="1" hangingPunct="1"/>
            <a:endParaRPr lang="en-US" altLang="fr-F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</a:endParaRPr>
          </a:p>
          <a:p>
            <a:pPr lvl="0" eaLnBrk="1" hangingPunct="1"/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}</a:t>
            </a:r>
            <a:r>
              <a:rPr lang="en-US" altLang="fr-FR" sz="1200" b="1" dirty="0" smtClean="0">
                <a:solidFill>
                  <a:srgbClr val="000000"/>
                </a:solidFill>
                <a:latin typeface="courier"/>
              </a:rPr>
              <a:t> </a:t>
            </a:r>
            <a:endParaRPr lang="en-US" altLang="fr-FR" sz="12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15850" y="3880498"/>
            <a:ext cx="3240360" cy="553998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module com.m2i.command{</a:t>
            </a:r>
          </a:p>
          <a:p>
            <a:pPr lvl="0" eaLnBrk="1" hangingPunct="1"/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   </a:t>
            </a:r>
            <a:r>
              <a:rPr lang="en-US" altLang="fr-FR" sz="1200" b="1" dirty="0" smtClean="0">
                <a:solidFill>
                  <a:srgbClr val="FF0000"/>
                </a:solidFill>
                <a:latin typeface="courier"/>
              </a:rPr>
              <a:t>opens </a:t>
            </a:r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com.m2i.command.spi;</a:t>
            </a:r>
          </a:p>
          <a:p>
            <a:pPr lvl="0" eaLnBrk="1" hangingPunct="1"/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}</a:t>
            </a:r>
            <a:r>
              <a:rPr lang="en-US" altLang="fr-FR" sz="1200" b="1" dirty="0" smtClean="0">
                <a:solidFill>
                  <a:srgbClr val="000000"/>
                </a:solidFill>
                <a:latin typeface="courier"/>
              </a:rPr>
              <a:t> </a:t>
            </a:r>
            <a:endParaRPr lang="en-US" altLang="fr-FR" sz="1200" b="1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15850" y="4569085"/>
            <a:ext cx="3240360" cy="738664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module com.m2i.command{</a:t>
            </a:r>
          </a:p>
          <a:p>
            <a:pPr lvl="0" eaLnBrk="1" hangingPunct="1"/>
            <a:r>
              <a:rPr lang="en-US" altLang="fr-FR" sz="1200" b="1" dirty="0" smtClean="0">
                <a:solidFill>
                  <a:srgbClr val="FF0000"/>
                </a:solidFill>
                <a:latin typeface="courier"/>
              </a:rPr>
              <a:t>opens </a:t>
            </a:r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com.m2i.command.spi</a:t>
            </a:r>
          </a:p>
          <a:p>
            <a:pPr lvl="0" eaLnBrk="1" hangingPunct="1"/>
            <a:r>
              <a:rPr lang="en-US" altLang="fr-FR" sz="1200" b="1" dirty="0" smtClean="0">
                <a:solidFill>
                  <a:srgbClr val="FF0000"/>
                </a:solidFill>
                <a:latin typeface="courier"/>
              </a:rPr>
              <a:t>to</a:t>
            </a:r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 </a:t>
            </a:r>
            <a:r>
              <a:rPr lang="en-US" altLang="fr-F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javafx.fxml</a:t>
            </a:r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, </a:t>
            </a:r>
            <a:r>
              <a:rPr lang="en-US" altLang="fr-F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javafx.graphics</a:t>
            </a:r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;</a:t>
            </a:r>
          </a:p>
          <a:p>
            <a:pPr lvl="0" eaLnBrk="1" hangingPunct="1"/>
            <a:r>
              <a:rPr lang="en-US" alt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}</a:t>
            </a:r>
            <a:r>
              <a:rPr lang="en-US" altLang="fr-FR" sz="1200" b="1" dirty="0" smtClean="0">
                <a:solidFill>
                  <a:srgbClr val="000000"/>
                </a:solidFill>
                <a:latin typeface="courier"/>
              </a:rPr>
              <a:t> </a:t>
            </a:r>
            <a:endParaRPr lang="en-US" altLang="fr-FR" sz="1200" b="1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485447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nouveautés</a:t>
            </a:r>
            <a:r>
              <a:rPr lang="en-US" altLang="fr-FR" sz="2400" dirty="0"/>
              <a:t> </a:t>
            </a:r>
            <a:r>
              <a:rPr lang="en-US" altLang="fr-FR" sz="2400" dirty="0" err="1"/>
              <a:t>en</a:t>
            </a:r>
            <a:r>
              <a:rPr lang="en-US" altLang="fr-FR" sz="2400" dirty="0"/>
              <a:t> Java 9 : </a:t>
            </a:r>
            <a:r>
              <a:rPr lang="en-US" altLang="fr-FR" sz="2400" dirty="0" smtClean="0"/>
              <a:t>Migration 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Problématique générale: </a:t>
            </a:r>
          </a:p>
          <a:p>
            <a:pPr lvl="1"/>
            <a:r>
              <a:rPr lang="fr-FR" sz="1600" dirty="0" smtClean="0"/>
              <a:t>Incompatibilité</a:t>
            </a:r>
          </a:p>
          <a:p>
            <a:pPr lvl="1"/>
            <a:r>
              <a:rPr lang="fr-FR" sz="1600" dirty="0" smtClean="0"/>
              <a:t>Code non modulaire</a:t>
            </a:r>
          </a:p>
          <a:p>
            <a:pPr lvl="1"/>
            <a:r>
              <a:rPr lang="fr-FR" sz="1600" dirty="0" smtClean="0"/>
              <a:t>Outils de </a:t>
            </a:r>
            <a:r>
              <a:rPr lang="fr-FR" sz="1600" dirty="0" err="1" smtClean="0"/>
              <a:t>dev</a:t>
            </a:r>
            <a:r>
              <a:rPr lang="fr-FR" sz="1600" dirty="0" smtClean="0"/>
              <a:t> </a:t>
            </a:r>
            <a:r>
              <a:rPr lang="fr-FR" sz="1600" dirty="0" err="1" smtClean="0"/>
              <a:t>innadaptés</a:t>
            </a:r>
            <a:endParaRPr lang="fr-FR" sz="1600" dirty="0" smtClean="0"/>
          </a:p>
          <a:p>
            <a:pPr lvl="1"/>
            <a:r>
              <a:rPr lang="fr-FR" sz="1600" dirty="0" smtClean="0"/>
              <a:t>La plupart des API interne du </a:t>
            </a:r>
            <a:r>
              <a:rPr lang="fr-FR" sz="1600" dirty="0" err="1" smtClean="0"/>
              <a:t>jdk</a:t>
            </a:r>
            <a:r>
              <a:rPr lang="fr-FR" sz="1600" dirty="0" smtClean="0"/>
              <a:t> disponibles jusqu’en java 8 ont été encapsulés (JEP260)</a:t>
            </a:r>
          </a:p>
          <a:p>
            <a:pPr lvl="1"/>
            <a:r>
              <a:rPr lang="fr-FR" sz="1600" dirty="0" smtClean="0"/>
              <a:t>6 API supprimés (voir JEP-162)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Cas d’une Migration : </a:t>
            </a:r>
          </a:p>
          <a:p>
            <a:pPr lvl="2"/>
            <a:r>
              <a:rPr lang="fr-FR" sz="1300" dirty="0" smtClean="0"/>
              <a:t>Notion de modularité inexistante</a:t>
            </a:r>
            <a:endParaRPr lang="fr-FR" sz="1000" dirty="0"/>
          </a:p>
          <a:p>
            <a:pPr marL="693737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	 </a:t>
            </a:r>
            <a:r>
              <a:rPr lang="fr-FR" sz="1000" dirty="0" err="1" smtClean="0">
                <a:sym typeface="Wingdings" panose="05000000000000000000" pitchFamily="2" charset="2"/>
              </a:rPr>
              <a:t>Posiibilé</a:t>
            </a:r>
            <a:r>
              <a:rPr lang="fr-FR" sz="1000" dirty="0" smtClean="0">
                <a:sym typeface="Wingdings" panose="05000000000000000000" pitchFamily="2" charset="2"/>
              </a:rPr>
              <a:t> de « jar </a:t>
            </a:r>
            <a:r>
              <a:rPr lang="fr-FR" sz="1000" dirty="0" err="1" smtClean="0">
                <a:sym typeface="Wingdings" panose="05000000000000000000" pitchFamily="2" charset="2"/>
              </a:rPr>
              <a:t>hell</a:t>
            </a:r>
            <a:r>
              <a:rPr lang="fr-FR" sz="1000" dirty="0" smtClean="0">
                <a:sym typeface="Wingdings" panose="05000000000000000000" pitchFamily="2" charset="2"/>
              </a:rPr>
              <a:t> »</a:t>
            </a:r>
          </a:p>
          <a:p>
            <a:pPr lvl="2"/>
            <a:r>
              <a:rPr lang="fr-FR" sz="1300" dirty="0"/>
              <a:t>Pas d’encapsulation et liens entre les jar</a:t>
            </a:r>
          </a:p>
          <a:p>
            <a:pPr marL="693737" lvl="2" indent="0">
              <a:buNone/>
            </a:pPr>
            <a:r>
              <a:rPr lang="fr-FR" sz="1300" dirty="0" smtClean="0"/>
              <a:t>	</a:t>
            </a:r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614419"/>
            <a:ext cx="44577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67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3200" dirty="0"/>
              <a:t>Les </a:t>
            </a:r>
            <a:r>
              <a:rPr lang="en-US" altLang="fr-FR" sz="3200" dirty="0" err="1"/>
              <a:t>nouveautés</a:t>
            </a:r>
            <a:r>
              <a:rPr lang="en-US" altLang="fr-FR" sz="3200" dirty="0"/>
              <a:t> </a:t>
            </a:r>
            <a:r>
              <a:rPr lang="en-US" altLang="fr-FR" sz="3200" dirty="0" err="1"/>
              <a:t>en</a:t>
            </a:r>
            <a:r>
              <a:rPr lang="en-US" altLang="fr-FR" sz="3200" dirty="0"/>
              <a:t> Java 9 : Migration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Tout devant être </a:t>
            </a:r>
            <a:r>
              <a:rPr lang="fr-FR" sz="1800" dirty="0" err="1"/>
              <a:t>modularisé</a:t>
            </a:r>
            <a:r>
              <a:rPr lang="fr-FR" sz="1800" dirty="0"/>
              <a:t> en java 9 </a:t>
            </a:r>
            <a:r>
              <a:rPr lang="fr-FR" sz="1800" dirty="0" smtClean="0"/>
              <a:t>, </a:t>
            </a:r>
            <a:r>
              <a:rPr lang="fr-FR" sz="1800" dirty="0"/>
              <a:t>on considère tout ce qu’il </a:t>
            </a:r>
            <a:r>
              <a:rPr lang="fr-FR" sz="1800" dirty="0" smtClean="0"/>
              <a:t>y a     </a:t>
            </a:r>
            <a:r>
              <a:rPr lang="fr-FR" sz="1800" dirty="0"/>
              <a:t>dans le </a:t>
            </a:r>
            <a:r>
              <a:rPr lang="fr-FR" sz="1800" dirty="0" err="1"/>
              <a:t>classpath</a:t>
            </a:r>
            <a:r>
              <a:rPr lang="fr-FR" sz="1800" dirty="0"/>
              <a:t> comme étant un </a:t>
            </a:r>
            <a:r>
              <a:rPr lang="fr-FR" sz="1800" dirty="0" smtClean="0"/>
              <a:t>module anonyme. </a:t>
            </a:r>
          </a:p>
          <a:p>
            <a:r>
              <a:rPr lang="fr-FR" sz="1800" dirty="0" smtClean="0"/>
              <a:t>Ce module anonyme:</a:t>
            </a:r>
          </a:p>
          <a:p>
            <a:pPr lvl="1"/>
            <a:r>
              <a:rPr lang="fr-FR" sz="1600" dirty="0" smtClean="0"/>
              <a:t>Accède à tous les autres modules</a:t>
            </a:r>
          </a:p>
          <a:p>
            <a:pPr lvl="1"/>
            <a:r>
              <a:rPr lang="fr-FR" sz="1600" dirty="0" smtClean="0"/>
              <a:t>Expose tous ses packages aux </a:t>
            </a:r>
          </a:p>
          <a:p>
            <a:pPr marL="344487" lvl="1" indent="0">
              <a:buNone/>
            </a:pPr>
            <a:r>
              <a:rPr lang="fr-FR" sz="1600" dirty="0" smtClean="0"/>
              <a:t>      autres modules</a:t>
            </a:r>
            <a:r>
              <a:rPr lang="fr-FR" sz="1800" dirty="0" smtClean="0"/>
              <a:t> </a:t>
            </a:r>
            <a:endParaRPr lang="fr-FR" sz="1800" dirty="0"/>
          </a:p>
          <a:p>
            <a:pPr marL="342900" lvl="1" indent="-342900">
              <a:buClr>
                <a:schemeClr val="tx2"/>
              </a:buClr>
            </a:pPr>
            <a:r>
              <a:rPr lang="fr-FR" sz="1800" dirty="0"/>
              <a:t>Il est aussi possible de convertir des 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1800" dirty="0" smtClean="0"/>
              <a:t>    Jars </a:t>
            </a:r>
            <a:r>
              <a:rPr lang="fr-FR" sz="1800" dirty="0"/>
              <a:t>non modulaire en jar modulaire </a:t>
            </a:r>
            <a:r>
              <a:rPr lang="fr-FR" sz="1800" dirty="0" smtClean="0"/>
              <a:t>via</a:t>
            </a:r>
          </a:p>
          <a:p>
            <a:pPr marL="0" lvl="1" indent="0">
              <a:buClr>
                <a:schemeClr val="tx2"/>
              </a:buClr>
              <a:buNone/>
            </a:pPr>
            <a:r>
              <a:rPr lang="fr-FR" sz="1800" dirty="0" smtClean="0"/>
              <a:t>    des lignes de commande: </a:t>
            </a:r>
          </a:p>
          <a:p>
            <a:pPr lvl="1"/>
            <a:r>
              <a:rPr lang="fr-FR" sz="1400" dirty="0"/>
              <a:t>Exemple : my-library-1.24.jar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 err="1">
                <a:sym typeface="Wingdings" panose="05000000000000000000" pitchFamily="2" charset="2"/>
              </a:rPr>
              <a:t>my.library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endParaRPr lang="fr-FR" sz="1400" dirty="0" smtClean="0">
              <a:sym typeface="Wingdings" panose="05000000000000000000" pitchFamily="2" charset="2"/>
            </a:endParaRP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Les jar ainsi convertis, tout comme le module </a:t>
            </a:r>
          </a:p>
          <a:p>
            <a:pPr marL="344487" lvl="1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     anonyme, accèdent à tous les modules </a:t>
            </a:r>
          </a:p>
          <a:p>
            <a:pPr marL="344487" lvl="1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	</a:t>
            </a:r>
            <a:r>
              <a:rPr lang="fr-FR" sz="1400" dirty="0" smtClean="0">
                <a:sym typeface="Wingdings" panose="05000000000000000000" pitchFamily="2" charset="2"/>
              </a:rPr>
              <a:t>et exposent tous leurs packages</a:t>
            </a:r>
            <a:endParaRPr lang="fr-FR" sz="1400" dirty="0">
              <a:sym typeface="Wingdings" panose="05000000000000000000" pitchFamily="2" charset="2"/>
            </a:endParaRPr>
          </a:p>
          <a:p>
            <a:pPr marL="0" lvl="1" indent="0">
              <a:buClr>
                <a:schemeClr val="tx2"/>
              </a:buClr>
              <a:buNone/>
            </a:pPr>
            <a:endParaRPr lang="fr-FR" sz="16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49" y="2639219"/>
            <a:ext cx="4324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42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nouveautés en Java 9 : Migration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commandes utiles pour la migration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96952"/>
            <a:ext cx="4572000" cy="30243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6952"/>
            <a:ext cx="442798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57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nouveautés en Java 9 : Migration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dirty="0" smtClean="0"/>
              <a:t> Migration : </a:t>
            </a:r>
          </a:p>
          <a:p>
            <a:pPr lvl="1"/>
            <a:r>
              <a:rPr lang="fr-FR" dirty="0" smtClean="0"/>
              <a:t>Part-1: Seul un </a:t>
            </a:r>
            <a:r>
              <a:rPr lang="fr-FR" dirty="0" err="1" smtClean="0"/>
              <a:t>classpath</a:t>
            </a:r>
            <a:r>
              <a:rPr lang="fr-FR" dirty="0" smtClean="0"/>
              <a:t> existe</a:t>
            </a:r>
          </a:p>
          <a:p>
            <a:pPr lvl="1"/>
            <a:r>
              <a:rPr lang="fr-FR" dirty="0" smtClean="0"/>
              <a:t>Part-2: </a:t>
            </a:r>
            <a:r>
              <a:rPr lang="fr-FR" dirty="0" err="1" smtClean="0"/>
              <a:t>Creation</a:t>
            </a:r>
            <a:r>
              <a:rPr lang="fr-FR" dirty="0" smtClean="0"/>
              <a:t> de Modules partir de jars existants</a:t>
            </a:r>
          </a:p>
          <a:p>
            <a:pPr lvl="1"/>
            <a:r>
              <a:rPr lang="fr-FR" dirty="0" smtClean="0"/>
              <a:t>Part-3: Elimination du </a:t>
            </a:r>
            <a:r>
              <a:rPr lang="fr-FR" dirty="0" err="1" smtClean="0"/>
              <a:t>classpath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Part 4: Modularisation d’un code existant. </a:t>
            </a:r>
          </a:p>
          <a:p>
            <a:pPr marL="342900" lvl="1" indent="-342900">
              <a:buClr>
                <a:schemeClr val="tx2"/>
              </a:buClr>
            </a:pPr>
            <a:r>
              <a:rPr lang="fr-FR" sz="3000" dirty="0"/>
              <a:t>TP reprendre un des  projets Java8 et appliquer ce que nous venons de voir 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949839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Les nouveautés en Java 9 : </a:t>
            </a:r>
            <a:r>
              <a:rPr lang="fr-FR" sz="2400" dirty="0" err="1" smtClean="0"/>
              <a:t>Diamond</a:t>
            </a:r>
            <a:r>
              <a:rPr lang="fr-FR" sz="2400" dirty="0" smtClean="0"/>
              <a:t> </a:t>
            </a:r>
            <a:r>
              <a:rPr lang="fr-FR" sz="2400" dirty="0" err="1" smtClean="0"/>
              <a:t>operator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48760"/>
            <a:ext cx="8229600" cy="4411662"/>
          </a:xfrm>
        </p:spPr>
        <p:txBody>
          <a:bodyPr/>
          <a:lstStyle/>
          <a:p>
            <a:r>
              <a:rPr lang="fr-FR" dirty="0"/>
              <a:t>&lt;&gt; </a:t>
            </a:r>
            <a:r>
              <a:rPr lang="fr-FR" dirty="0" smtClean="0"/>
              <a:t>: </a:t>
            </a:r>
            <a:r>
              <a:rPr lang="fr-FR" sz="2800" dirty="0" smtClean="0"/>
              <a:t>Il </a:t>
            </a:r>
            <a:r>
              <a:rPr lang="fr-FR" sz="2800" dirty="0"/>
              <a:t>permet au compilateur d'inférer le type de classe </a:t>
            </a:r>
            <a:r>
              <a:rPr lang="fr-FR" sz="2800" dirty="0" smtClean="0"/>
              <a:t>générique </a:t>
            </a:r>
          </a:p>
          <a:p>
            <a:endParaRPr lang="fr-FR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51920" y="2369205"/>
            <a:ext cx="3960440" cy="369332"/>
          </a:xfrm>
          <a:prstGeom prst="rect">
            <a:avLst/>
          </a:prstGeom>
          <a:solidFill>
            <a:srgbClr val="FAF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altLang="fr-FR" sz="1200" b="1" dirty="0" smtClean="0">
                <a:latin typeface="courier"/>
              </a:rPr>
              <a:t>List&lt;String&gt; l1 = new </a:t>
            </a:r>
            <a:r>
              <a:rPr lang="en-US" altLang="fr-FR" sz="1200" b="1" dirty="0" err="1" smtClean="0">
                <a:latin typeface="courier"/>
              </a:rPr>
              <a:t>ArrayList</a:t>
            </a:r>
            <a:r>
              <a:rPr lang="en-US" altLang="fr-FR" sz="1200" b="1" dirty="0" smtClean="0">
                <a:latin typeface="courier"/>
              </a:rPr>
              <a:t>&lt;</a:t>
            </a:r>
            <a:r>
              <a:rPr lang="en-US" altLang="fr-FR" sz="1200" b="1" dirty="0" smtClean="0">
                <a:solidFill>
                  <a:srgbClr val="FF0000"/>
                </a:solidFill>
                <a:latin typeface="courier"/>
              </a:rPr>
              <a:t>String</a:t>
            </a:r>
            <a:r>
              <a:rPr lang="en-US" altLang="fr-FR" sz="1200" b="1" dirty="0" smtClean="0">
                <a:latin typeface="courier"/>
              </a:rPr>
              <a:t>&gt;();</a:t>
            </a:r>
          </a:p>
          <a:p>
            <a:pPr lvl="0" eaLnBrk="1" hangingPunct="1"/>
            <a:r>
              <a:rPr lang="en-US" altLang="fr-FR" sz="1200" b="1" dirty="0" smtClean="0">
                <a:latin typeface="courier"/>
              </a:rPr>
              <a:t>List&lt;String&gt; l2 = new </a:t>
            </a:r>
            <a:r>
              <a:rPr lang="en-US" altLang="fr-FR" sz="1200" b="1" dirty="0" err="1" smtClean="0">
                <a:latin typeface="courier"/>
              </a:rPr>
              <a:t>ArrayList</a:t>
            </a:r>
            <a:r>
              <a:rPr lang="en-US" altLang="fr-FR" sz="1200" b="1" dirty="0" smtClean="0">
                <a:solidFill>
                  <a:srgbClr val="FF0000"/>
                </a:solidFill>
                <a:latin typeface="courier"/>
              </a:rPr>
              <a:t>&lt;&gt;</a:t>
            </a:r>
            <a:r>
              <a:rPr lang="en-US" altLang="fr-FR" sz="1200" b="1" dirty="0" smtClean="0">
                <a:latin typeface="courier"/>
              </a:rPr>
              <a:t>();</a:t>
            </a:r>
            <a:endParaRPr lang="en-US" altLang="fr-FR" sz="1200" b="1" dirty="0">
              <a:latin typeface="courier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52936"/>
            <a:ext cx="8239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17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Summary of Training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/>
              <a:t>List important points from each lesson.</a:t>
            </a:r>
          </a:p>
          <a:p>
            <a:r>
              <a:rPr lang="en-US" altLang="fr-FR"/>
              <a:t>Provide resources for more information on subject.</a:t>
            </a:r>
          </a:p>
          <a:p>
            <a:pPr lvl="1"/>
            <a:r>
              <a:rPr lang="en-US" altLang="fr-FR"/>
              <a:t>List resources on this slide.</a:t>
            </a:r>
          </a:p>
          <a:p>
            <a:pPr lvl="1"/>
            <a:r>
              <a:rPr lang="en-US" altLang="fr-FR"/>
              <a:t>Provide handouts with additional resource 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2011: Java SE 7</a:t>
            </a:r>
          </a:p>
          <a:p>
            <a:pPr lvl="1"/>
            <a:r>
              <a:rPr lang="fr-FR" dirty="0" smtClean="0"/>
              <a:t>Syntaxe Diamant</a:t>
            </a:r>
          </a:p>
          <a:p>
            <a:pPr lvl="1"/>
            <a:r>
              <a:rPr lang="fr-FR" dirty="0" smtClean="0"/>
              <a:t>NIO2</a:t>
            </a:r>
          </a:p>
          <a:p>
            <a:pPr lvl="1"/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ressources</a:t>
            </a:r>
          </a:p>
          <a:p>
            <a:pPr lvl="1"/>
            <a:r>
              <a:rPr lang="fr-FR" dirty="0" smtClean="0"/>
              <a:t>Gestion des exceptions multiples</a:t>
            </a:r>
          </a:p>
          <a:p>
            <a:pPr lvl="1"/>
            <a:r>
              <a:rPr lang="fr-FR" dirty="0" smtClean="0"/>
              <a:t>String dans les blocs switch</a:t>
            </a:r>
          </a:p>
        </p:txBody>
      </p:sp>
    </p:spTree>
    <p:extLst>
      <p:ext uri="{BB962C8B-B14F-4D97-AF65-F5344CB8AC3E}">
        <p14:creationId xmlns:p14="http://schemas.microsoft.com/office/powerpoint/2010/main" val="35520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734073"/>
          </a:xfrm>
        </p:spPr>
        <p:txBody>
          <a:bodyPr/>
          <a:lstStyle/>
          <a:p>
            <a:r>
              <a:rPr lang="fr-FR" sz="2400" dirty="0" smtClean="0"/>
              <a:t>2014: Java SE 8</a:t>
            </a:r>
          </a:p>
          <a:p>
            <a:pPr lvl="1"/>
            <a:r>
              <a:rPr lang="fr-FR" sz="2000" dirty="0" smtClean="0"/>
              <a:t>Lambda expression</a:t>
            </a:r>
          </a:p>
          <a:p>
            <a:pPr lvl="1"/>
            <a:r>
              <a:rPr lang="fr-FR" sz="2000" dirty="0" smtClean="0"/>
              <a:t>Pipeline/Stream </a:t>
            </a:r>
          </a:p>
          <a:p>
            <a:pPr lvl="1"/>
            <a:r>
              <a:rPr lang="fr-FR" sz="2000" dirty="0" smtClean="0"/>
              <a:t>Date / time API</a:t>
            </a:r>
          </a:p>
          <a:p>
            <a:pPr lvl="1"/>
            <a:r>
              <a:rPr lang="fr-FR" sz="2000" dirty="0" smtClean="0"/>
              <a:t>Default Method</a:t>
            </a:r>
          </a:p>
          <a:p>
            <a:pPr lvl="1"/>
            <a:r>
              <a:rPr lang="fr-FR" sz="2000" dirty="0" err="1" smtClean="0"/>
              <a:t>Ameliorations</a:t>
            </a:r>
            <a:r>
              <a:rPr lang="fr-FR" sz="2000" dirty="0" smtClean="0"/>
              <a:t> API </a:t>
            </a:r>
            <a:r>
              <a:rPr lang="fr-FR" sz="2000" dirty="0" err="1" smtClean="0"/>
              <a:t>Colection</a:t>
            </a:r>
            <a:endParaRPr lang="fr-FR" sz="2000" dirty="0" smtClean="0"/>
          </a:p>
          <a:p>
            <a:pPr lvl="1"/>
            <a:r>
              <a:rPr lang="fr-FR" sz="2000" dirty="0" smtClean="0"/>
              <a:t>Operations parallèles</a:t>
            </a:r>
          </a:p>
          <a:p>
            <a:r>
              <a:rPr lang="fr-FR" sz="2400" dirty="0"/>
              <a:t>2017 : Java SE 9</a:t>
            </a:r>
          </a:p>
          <a:p>
            <a:pPr lvl="1"/>
            <a:r>
              <a:rPr lang="fr-FR" sz="2000" dirty="0"/>
              <a:t>JPMS – </a:t>
            </a:r>
            <a:r>
              <a:rPr lang="fr-FR" sz="2000" dirty="0" err="1"/>
              <a:t>Jigsaw</a:t>
            </a:r>
            <a:r>
              <a:rPr lang="fr-FR" sz="2000" dirty="0"/>
              <a:t> </a:t>
            </a:r>
            <a:r>
              <a:rPr lang="fr-FR" sz="2000" dirty="0" err="1"/>
              <a:t>project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REPL </a:t>
            </a:r>
            <a:r>
              <a:rPr lang="fr-FR" sz="2000" dirty="0" err="1"/>
              <a:t>Jshell</a:t>
            </a:r>
            <a:endParaRPr lang="fr-FR" sz="2000" dirty="0"/>
          </a:p>
          <a:p>
            <a:pPr lvl="1"/>
            <a:r>
              <a:rPr lang="fr-FR" sz="2000" dirty="0"/>
              <a:t>Amélioration API Stream </a:t>
            </a:r>
          </a:p>
          <a:p>
            <a:pPr lvl="1"/>
            <a:r>
              <a:rPr lang="fr-FR" sz="2000" dirty="0"/>
              <a:t>HTTP Client </a:t>
            </a:r>
            <a:r>
              <a:rPr lang="fr-FR" sz="2000" dirty="0" smtClean="0"/>
              <a:t>2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24302251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Network 10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C8A8A"/>
    </a:accent6>
    <a:hlink>
      <a:srgbClr val="7E9CE8"/>
    </a:hlink>
    <a:folHlink>
      <a:srgbClr val="D8D8EC"/>
    </a:folHlink>
  </a:clrScheme>
</a:themeOverride>
</file>

<file path=ppt/theme/themeOverride2.xml><?xml version="1.0" encoding="utf-8"?>
<a:themeOverride xmlns:a="http://schemas.openxmlformats.org/drawingml/2006/main">
  <a:clrScheme name="1_Network 10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C8A8A"/>
    </a:accent6>
    <a:hlink>
      <a:srgbClr val="7E9CE8"/>
    </a:hlink>
    <a:folHlink>
      <a:srgbClr val="D8D8E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103732</TotalTime>
  <Words>7147</Words>
  <Application>Microsoft Office PowerPoint</Application>
  <PresentationFormat>Affichage à l'écran (4:3)</PresentationFormat>
  <Paragraphs>1207</Paragraphs>
  <Slides>77</Slides>
  <Notes>59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77</vt:i4>
      </vt:variant>
    </vt:vector>
  </HeadingPairs>
  <TitlesOfParts>
    <vt:vector size="90" baseType="lpstr">
      <vt:lpstr>Arial</vt:lpstr>
      <vt:lpstr>Calibri</vt:lpstr>
      <vt:lpstr>Cambria</vt:lpstr>
      <vt:lpstr>Consolas</vt:lpstr>
      <vt:lpstr>courier</vt:lpstr>
      <vt:lpstr>Franklin Gothic Book</vt:lpstr>
      <vt:lpstr>inherit</vt:lpstr>
      <vt:lpstr>SFMono-Regular</vt:lpstr>
      <vt:lpstr>Signika</vt:lpstr>
      <vt:lpstr>Times New Roman</vt:lpstr>
      <vt:lpstr>Wingdings</vt:lpstr>
      <vt:lpstr>1_Network</vt:lpstr>
      <vt:lpstr>Thème Office</vt:lpstr>
      <vt:lpstr>Les nouveautés de JAVA 8 à Java 11</vt:lpstr>
      <vt:lpstr>Les nouveautés de JAVA 8 à Java 11</vt:lpstr>
      <vt:lpstr>Introduction </vt:lpstr>
      <vt:lpstr>Introduction </vt:lpstr>
      <vt:lpstr>Introduction </vt:lpstr>
      <vt:lpstr>Introduction</vt:lpstr>
      <vt:lpstr>Introduction </vt:lpstr>
      <vt:lpstr>Introduction</vt:lpstr>
      <vt:lpstr>Introduction</vt:lpstr>
      <vt:lpstr>Introduction</vt:lpstr>
      <vt:lpstr>I. Rappel des nouveautés en Java 8</vt:lpstr>
      <vt:lpstr>Introduction</vt:lpstr>
      <vt:lpstr>Introduction</vt:lpstr>
      <vt:lpstr>Modifications du langage </vt:lpstr>
      <vt:lpstr>Modifications du langage  (Interfaces)</vt:lpstr>
      <vt:lpstr>Modifications du langage  (Interfaces : Default Methods)</vt:lpstr>
      <vt:lpstr>Modifications du langage  (Interfaces : Default Methods)</vt:lpstr>
      <vt:lpstr>Modifications du langage  (Interfaces: Default Methods)</vt:lpstr>
      <vt:lpstr>Modifications du langage  (Interfaces: Default Methods)</vt:lpstr>
      <vt:lpstr>Modifications du langage  (Interfaces : Default Methods)</vt:lpstr>
      <vt:lpstr>Modifications du langage  (Interfaces: Default Methods)</vt:lpstr>
      <vt:lpstr>Modifications du langage  (Interfaces : static Methods)</vt:lpstr>
      <vt:lpstr>Modifications du langage  (Interfaces : interface fonctionnelle)</vt:lpstr>
      <vt:lpstr>Modifications du langage  (Interfaces : interface fonctionnelle)</vt:lpstr>
      <vt:lpstr>Modifications du langage  (Interfaces : interface fonctionnelle)</vt:lpstr>
      <vt:lpstr>Modifications du langage  (Interfaces : interface fonctionnelle du jdk)</vt:lpstr>
      <vt:lpstr>Modifications du langage  (Les expressions Lambda: historique)</vt:lpstr>
      <vt:lpstr>Modifications du langage  (Les expressions Lambda: historique)</vt:lpstr>
      <vt:lpstr>Modifications du langage  (Les expressions Lambda: Definition)</vt:lpstr>
      <vt:lpstr>Modifications du langage  (Les expressions Lambda: Definition)</vt:lpstr>
      <vt:lpstr>Modifications du langage  (Les expressions Lambda: Definition)</vt:lpstr>
      <vt:lpstr>Modifications du langage  (Les expressions Lambda: Définition)</vt:lpstr>
      <vt:lpstr>Modifications du langage  (référence de methodes: Définition)</vt:lpstr>
      <vt:lpstr>Modifications du langage  (référence de méthodes: Syntaxe)</vt:lpstr>
      <vt:lpstr>Modifications du langage  (Type annotation: définition)</vt:lpstr>
      <vt:lpstr>Librairie: Focus sur queslques APIs</vt:lpstr>
      <vt:lpstr>Librairie: L’API Stream</vt:lpstr>
      <vt:lpstr>Librairie  L’api Stream (Définition)</vt:lpstr>
      <vt:lpstr>Librairie  L’api Stream (Les opérations)</vt:lpstr>
      <vt:lpstr>Librairie : L’api Stream (Les opérations)</vt:lpstr>
      <vt:lpstr>Librairie : L’api Stream (Les opérations)</vt:lpstr>
      <vt:lpstr>Librairie : L’api Stream (Les opérations)</vt:lpstr>
      <vt:lpstr>Librairie : L’api Stream (Les opérations)</vt:lpstr>
      <vt:lpstr>Librairie : L’api Stream ( Les streams parallèles)</vt:lpstr>
      <vt:lpstr>Librairie : L’api Stream ( Les streams parallèles)</vt:lpstr>
      <vt:lpstr>Librairie : L’api Optional</vt:lpstr>
      <vt:lpstr>Librairie : L’api Optional</vt:lpstr>
      <vt:lpstr>Librairie : L’api Optional</vt:lpstr>
      <vt:lpstr>Librairie : L’api Time(Définition)</vt:lpstr>
      <vt:lpstr>Librairie : L’api  Time(date/time type)</vt:lpstr>
      <vt:lpstr>Librairie : L’api  Time(date/time type)</vt:lpstr>
      <vt:lpstr>Librairie : L’api  Time(date/time type)</vt:lpstr>
      <vt:lpstr>Librairie : L’api  Time(Time Zone)</vt:lpstr>
      <vt:lpstr>Librairie : L’api  Time(Duration)</vt:lpstr>
      <vt:lpstr>Librairie : L’api  Time(Period)</vt:lpstr>
      <vt:lpstr>Librairie : JavaFX(eventuelle)</vt:lpstr>
      <vt:lpstr>Les nouveautés en Java 9</vt:lpstr>
      <vt:lpstr>Les nouveautés en Java 9</vt:lpstr>
      <vt:lpstr>Les nouveautés en Java 9</vt:lpstr>
      <vt:lpstr>Les nouveautés en Java 9 : Modules</vt:lpstr>
      <vt:lpstr>Les nouveautés en Java 9 : Modules</vt:lpstr>
      <vt:lpstr>Les nouveautés en Java 9 : Modules</vt:lpstr>
      <vt:lpstr>Les nouveautés en Java 9 : Modules</vt:lpstr>
      <vt:lpstr>Les nouveautés en Java 9 : Modules</vt:lpstr>
      <vt:lpstr>Les nouveautés en Java 9 : Modules</vt:lpstr>
      <vt:lpstr>Les nouveautés en Java 9 : Modules</vt:lpstr>
      <vt:lpstr>Les nouveautés en Java 9 : Modules</vt:lpstr>
      <vt:lpstr>Les nouveautés en Java 9 : Modules</vt:lpstr>
      <vt:lpstr>Les nouveautés en Java 9 : Modules</vt:lpstr>
      <vt:lpstr>Les nouveautés en Java 9 : Modules(Services)</vt:lpstr>
      <vt:lpstr>Les nouveautés en Java 9 : Modules(reflexivité)</vt:lpstr>
      <vt:lpstr>Les nouveautés en Java 9 : Migration </vt:lpstr>
      <vt:lpstr>Les nouveautés en Java 9 : Migration</vt:lpstr>
      <vt:lpstr>Les nouveautés en Java 9 : Migration</vt:lpstr>
      <vt:lpstr>Les nouveautés en Java 9 : Migration</vt:lpstr>
      <vt:lpstr>Les nouveautés en Java 9 : Diamond operator</vt:lpstr>
      <vt:lpstr>Summary of Training</vt:lpstr>
    </vt:vector>
  </TitlesOfParts>
  <Manager/>
  <Company>TIBCO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Rappel des nouveautés en Java 8</dc:title>
  <dc:subject/>
  <dc:creator>NGASSA Landry</dc:creator>
  <cp:keywords/>
  <dc:description/>
  <cp:lastModifiedBy>NGASSA Landry</cp:lastModifiedBy>
  <cp:revision>237</cp:revision>
  <dcterms:created xsi:type="dcterms:W3CDTF">2019-08-21T12:53:23Z</dcterms:created>
  <dcterms:modified xsi:type="dcterms:W3CDTF">2019-11-04T01:48:40Z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