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C0001/AutoSwa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13AA-60E4-B682-3B5C-300BF2BE8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67409"/>
            <a:ext cx="7766936" cy="2688394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Autonomous Hierarchical Control and Coordination of UAV Swarms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5FBBB6-9761-1C1D-EAA9-2C004F6CA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63886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An onboard algorithm that enables UAV groups to </a:t>
            </a:r>
            <a:r>
              <a:rPr lang="en-US" dirty="0" err="1"/>
              <a:t>organise</a:t>
            </a:r>
            <a:r>
              <a:rPr lang="en-US" dirty="0"/>
              <a:t> themselves hierarchically and to form designated shapes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F2831BC-DD75-E2AF-2406-7FD61095ED33}"/>
              </a:ext>
            </a:extLst>
          </p:cNvPr>
          <p:cNvSpPr txBox="1">
            <a:spLocks/>
          </p:cNvSpPr>
          <p:nvPr/>
        </p:nvSpPr>
        <p:spPr>
          <a:xfrm>
            <a:off x="1507067" y="50607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Yunpeng</a:t>
            </a:r>
            <a:r>
              <a:rPr lang="en-US" sz="1400" dirty="0"/>
              <a:t> Yang</a:t>
            </a:r>
          </a:p>
          <a:p>
            <a:pPr algn="ctr"/>
            <a:r>
              <a:rPr lang="en-US" sz="1400" dirty="0"/>
              <a:t>11 Sep 2024</a:t>
            </a:r>
          </a:p>
        </p:txBody>
      </p:sp>
    </p:spTree>
    <p:extLst>
      <p:ext uri="{BB962C8B-B14F-4D97-AF65-F5344CB8AC3E}">
        <p14:creationId xmlns:p14="http://schemas.microsoft.com/office/powerpoint/2010/main" val="268977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29B-FB36-7B88-9CFD-68583F0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B1C6-AC3C-26BB-9BED-62BA03FA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9747"/>
            <a:ext cx="3236744" cy="492524"/>
          </a:xfrm>
        </p:spPr>
        <p:txBody>
          <a:bodyPr/>
          <a:lstStyle/>
          <a:p>
            <a:r>
              <a:rPr lang="en-US" dirty="0"/>
              <a:t>Inspired by drone shows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DFF606-F8A7-33D4-D357-9E2098AF7D66}"/>
              </a:ext>
            </a:extLst>
          </p:cNvPr>
          <p:cNvGrpSpPr/>
          <p:nvPr/>
        </p:nvGrpSpPr>
        <p:grpSpPr>
          <a:xfrm>
            <a:off x="156034" y="2761618"/>
            <a:ext cx="4562043" cy="2931635"/>
            <a:chOff x="-167993" y="2226164"/>
            <a:chExt cx="4562043" cy="293163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FD57D06-AD5D-B5FD-E003-B5B5D1DC2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8" y="2226164"/>
              <a:ext cx="4046863" cy="246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413C87-669E-23BA-E938-1D6F0F791FC0}"/>
                </a:ext>
              </a:extLst>
            </p:cNvPr>
            <p:cNvSpPr txBox="1">
              <a:spLocks/>
            </p:cNvSpPr>
            <p:nvPr/>
          </p:nvSpPr>
          <p:spPr>
            <a:xfrm>
              <a:off x="-167993" y="4696134"/>
              <a:ext cx="4562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Show drones are fully controlled by ground control station.</a:t>
              </a:r>
            </a:p>
            <a:p>
              <a:pPr algn="ctr"/>
              <a:r>
                <a:rPr lang="en-GB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</a:t>
              </a: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redit: </a:t>
              </a:r>
              <a:r>
                <a:rPr lang="en-GB" sz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LunaLite</a:t>
              </a: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Drone Show technologies LLC.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B97BE-06ED-F015-8295-5D120A514849}"/>
              </a:ext>
            </a:extLst>
          </p:cNvPr>
          <p:cNvSpPr txBox="1">
            <a:spLocks/>
          </p:cNvSpPr>
          <p:nvPr/>
        </p:nvSpPr>
        <p:spPr>
          <a:xfrm>
            <a:off x="5323676" y="2099747"/>
            <a:ext cx="4181334" cy="492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Aims to enhance swarm applications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0D3E55-6EFE-DCB5-3D92-03752E283BEB}"/>
              </a:ext>
            </a:extLst>
          </p:cNvPr>
          <p:cNvGrpSpPr/>
          <p:nvPr/>
        </p:nvGrpSpPr>
        <p:grpSpPr>
          <a:xfrm>
            <a:off x="4810843" y="2653114"/>
            <a:ext cx="5207000" cy="2713942"/>
            <a:chOff x="4810843" y="2653114"/>
            <a:chExt cx="5207000" cy="27139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8E0E46-B501-935A-C5C7-61F88490F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843" y="2653114"/>
              <a:ext cx="5207000" cy="2514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624092-C463-6F63-306A-AA2ECFFA2DDA}"/>
                </a:ext>
              </a:extLst>
            </p:cNvPr>
            <p:cNvSpPr txBox="1">
              <a:spLocks/>
            </p:cNvSpPr>
            <p:nvPr/>
          </p:nvSpPr>
          <p:spPr>
            <a:xfrm>
              <a:off x="5133321" y="5090057"/>
              <a:ext cx="456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credit: Sadaf Javed, et al., 2024.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24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150E-7208-49B2-B2CE-484F999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Review</a:t>
            </a:r>
            <a:br>
              <a:rPr lang="en-US" dirty="0"/>
            </a:br>
            <a:r>
              <a:rPr lang="en-US" sz="2800" dirty="0"/>
              <a:t>Relocation of a Swarm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D731-B755-3225-CB48-D3B02688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378100" cy="482250"/>
          </a:xfrm>
        </p:spPr>
        <p:txBody>
          <a:bodyPr/>
          <a:lstStyle/>
          <a:p>
            <a:r>
              <a:rPr lang="en-US" dirty="0" err="1"/>
              <a:t>Centralised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1AD912-6E99-CC5C-C150-3A7539C850CA}"/>
              </a:ext>
            </a:extLst>
          </p:cNvPr>
          <p:cNvSpPr txBox="1">
            <a:spLocks/>
          </p:cNvSpPr>
          <p:nvPr/>
        </p:nvSpPr>
        <p:spPr>
          <a:xfrm>
            <a:off x="6416216" y="2172085"/>
            <a:ext cx="2757241" cy="48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Negotiation-based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4B8A8-0535-EFED-0416-1D3B88A6791A}"/>
              </a:ext>
            </a:extLst>
          </p:cNvPr>
          <p:cNvSpPr txBox="1">
            <a:spLocks/>
          </p:cNvSpPr>
          <p:nvPr/>
        </p:nvSpPr>
        <p:spPr>
          <a:xfrm>
            <a:off x="3545572" y="2172085"/>
            <a:ext cx="2378100" cy="48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Reaction-based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7EBA0-63E6-138C-0D3E-7B5C16FFAE80}"/>
              </a:ext>
            </a:extLst>
          </p:cNvPr>
          <p:cNvSpPr/>
          <p:nvPr/>
        </p:nvSpPr>
        <p:spPr>
          <a:xfrm>
            <a:off x="1707479" y="3238500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BC5B39-27BF-F3AE-8E76-FCCBD9E8B5A7}"/>
              </a:ext>
            </a:extLst>
          </p:cNvPr>
          <p:cNvSpPr/>
          <p:nvPr/>
        </p:nvSpPr>
        <p:spPr>
          <a:xfrm>
            <a:off x="1038860" y="3824869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F8E5C-F1C5-A035-BE72-D622E102CD1A}"/>
              </a:ext>
            </a:extLst>
          </p:cNvPr>
          <p:cNvSpPr/>
          <p:nvPr/>
        </p:nvSpPr>
        <p:spPr>
          <a:xfrm>
            <a:off x="2456634" y="3827658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01B69D-F8D5-1850-C07E-5D1E32595C46}"/>
              </a:ext>
            </a:extLst>
          </p:cNvPr>
          <p:cNvSpPr/>
          <p:nvPr/>
        </p:nvSpPr>
        <p:spPr>
          <a:xfrm>
            <a:off x="4015615" y="3158040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3C77E-F660-0B15-8E6A-33981A30AEE7}"/>
              </a:ext>
            </a:extLst>
          </p:cNvPr>
          <p:cNvSpPr/>
          <p:nvPr/>
        </p:nvSpPr>
        <p:spPr>
          <a:xfrm>
            <a:off x="4878557" y="3447585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9719C-1839-EDF4-4579-90D0AADDEDB1}"/>
              </a:ext>
            </a:extLst>
          </p:cNvPr>
          <p:cNvSpPr/>
          <p:nvPr/>
        </p:nvSpPr>
        <p:spPr>
          <a:xfrm>
            <a:off x="4416812" y="3900139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932639-AB75-5422-E1B5-0A6314458090}"/>
              </a:ext>
            </a:extLst>
          </p:cNvPr>
          <p:cNvSpPr/>
          <p:nvPr/>
        </p:nvSpPr>
        <p:spPr>
          <a:xfrm>
            <a:off x="6834770" y="3080446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2E06DF-E247-0E12-3D13-E96E23D8C1BC}"/>
              </a:ext>
            </a:extLst>
          </p:cNvPr>
          <p:cNvSpPr/>
          <p:nvPr/>
        </p:nvSpPr>
        <p:spPr>
          <a:xfrm>
            <a:off x="8181202" y="3124121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BF628F-CA10-5438-11FE-69CFB4100182}"/>
              </a:ext>
            </a:extLst>
          </p:cNvPr>
          <p:cNvSpPr/>
          <p:nvPr/>
        </p:nvSpPr>
        <p:spPr>
          <a:xfrm>
            <a:off x="7540767" y="3983774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C51EC-C9F7-6F7A-78F0-EF1A0A8F0408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310128" y="3509768"/>
            <a:ext cx="443893" cy="36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72860B-7B86-4E93-B6FC-2AD29008B0F6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978747" y="3509768"/>
            <a:ext cx="524429" cy="36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35B355-19A0-1C5D-6107-D8DE525C477E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106038" y="3351714"/>
            <a:ext cx="481271" cy="67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01E29A-79DB-52E4-3F56-537A5CA854D8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7812035" y="3395389"/>
            <a:ext cx="415709" cy="63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2114C6-A3C7-028B-E380-C938EFEA9F5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7152580" y="3239351"/>
            <a:ext cx="1028622" cy="4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409FDC9-B7DF-22ED-DAA3-74CDA7C1D624}"/>
              </a:ext>
            </a:extLst>
          </p:cNvPr>
          <p:cNvSpPr txBox="1">
            <a:spLocks/>
          </p:cNvSpPr>
          <p:nvPr/>
        </p:nvSpPr>
        <p:spPr>
          <a:xfrm>
            <a:off x="636914" y="4457780"/>
            <a:ext cx="2683665" cy="120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overhead (leader)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005AE0F-A2A9-17D2-0C0A-1544F3BCDD40}"/>
              </a:ext>
            </a:extLst>
          </p:cNvPr>
          <p:cNvSpPr txBox="1">
            <a:spLocks/>
          </p:cNvSpPr>
          <p:nvPr/>
        </p:nvSpPr>
        <p:spPr>
          <a:xfrm>
            <a:off x="3545572" y="4457780"/>
            <a:ext cx="2683665" cy="120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Limited Coordination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1E215D8D-66A6-5F6A-2E6D-FD01C702A65B}"/>
              </a:ext>
            </a:extLst>
          </p:cNvPr>
          <p:cNvSpPr txBox="1">
            <a:spLocks/>
          </p:cNvSpPr>
          <p:nvPr/>
        </p:nvSpPr>
        <p:spPr>
          <a:xfrm>
            <a:off x="6453003" y="4461577"/>
            <a:ext cx="2683665" cy="120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overhead</a:t>
            </a:r>
          </a:p>
        </p:txBody>
      </p:sp>
    </p:spTree>
    <p:extLst>
      <p:ext uri="{BB962C8B-B14F-4D97-AF65-F5344CB8AC3E}">
        <p14:creationId xmlns:p14="http://schemas.microsoft.com/office/powerpoint/2010/main" val="35420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E4D7-2770-64EB-50FD-95920085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  <a:br>
              <a:rPr lang="en-US" dirty="0"/>
            </a:br>
            <a:r>
              <a:rPr lang="en-US" sz="2800" dirty="0"/>
              <a:t>Dynamic Hierarchical Swarm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B5A6-3359-06FB-3A46-DAEEEE71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 : reduced connections</a:t>
            </a:r>
          </a:p>
          <a:p>
            <a:endParaRPr lang="en-US" dirty="0"/>
          </a:p>
          <a:p>
            <a:r>
              <a:rPr lang="en-US" dirty="0"/>
              <a:t>Dynamic </a:t>
            </a:r>
            <a:r>
              <a:rPr lang="en-US" dirty="0" err="1"/>
              <a:t>organisation</a:t>
            </a:r>
            <a:r>
              <a:rPr lang="en-US" dirty="0"/>
              <a:t> : robustness</a:t>
            </a:r>
          </a:p>
          <a:p>
            <a:endParaRPr lang="en-US" dirty="0"/>
          </a:p>
          <a:p>
            <a:r>
              <a:rPr lang="en-US" dirty="0"/>
              <a:t>Divide-and-conquer : reduced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DC32-A204-B4D5-147E-43017A48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07" y="2387951"/>
            <a:ext cx="3542243" cy="25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EA7B-75B1-65E0-9640-0F6A86A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  <a:br>
              <a:rPr lang="en-US" dirty="0"/>
            </a:br>
            <a:r>
              <a:rPr lang="en-US" sz="2800" dirty="0"/>
              <a:t>Tree Switching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43A8-0AC7-32A9-8397-8459C806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each UAV is a single-node tree</a:t>
            </a:r>
          </a:p>
          <a:p>
            <a:r>
              <a:rPr lang="en-US" dirty="0"/>
              <a:t>UAVs on a small tree join the biggest tree nearby</a:t>
            </a:r>
          </a:p>
          <a:p>
            <a:r>
              <a:rPr lang="en-US" dirty="0"/>
              <a:t>Eventually a single (dynamic hierarchical) tree is formed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E9BE37-8957-027F-17E0-494B07EF9C55}"/>
              </a:ext>
            </a:extLst>
          </p:cNvPr>
          <p:cNvSpPr/>
          <p:nvPr/>
        </p:nvSpPr>
        <p:spPr>
          <a:xfrm>
            <a:off x="2366576" y="4137734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E6B82D-193D-7562-18CD-D50B492DB3A0}"/>
              </a:ext>
            </a:extLst>
          </p:cNvPr>
          <p:cNvSpPr/>
          <p:nvPr/>
        </p:nvSpPr>
        <p:spPr>
          <a:xfrm>
            <a:off x="3727412" y="5882457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F75ACA-245B-2372-26D6-557886DC8C7D}"/>
              </a:ext>
            </a:extLst>
          </p:cNvPr>
          <p:cNvSpPr/>
          <p:nvPr/>
        </p:nvSpPr>
        <p:spPr>
          <a:xfrm>
            <a:off x="1604702" y="4990767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91F6CD-2246-E403-C91D-0BA7EFC0C783}"/>
              </a:ext>
            </a:extLst>
          </p:cNvPr>
          <p:cNvSpPr/>
          <p:nvPr/>
        </p:nvSpPr>
        <p:spPr>
          <a:xfrm>
            <a:off x="5088249" y="3797498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A9DAAA-DBF4-4810-165A-5D40173DEE36}"/>
              </a:ext>
            </a:extLst>
          </p:cNvPr>
          <p:cNvSpPr/>
          <p:nvPr/>
        </p:nvSpPr>
        <p:spPr>
          <a:xfrm>
            <a:off x="6308035" y="5308577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8BB012-7F11-C63B-CA83-F560799F1C0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1875970" y="4409002"/>
            <a:ext cx="537148" cy="6283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1E6B29-1C11-DBD5-F68E-027D367C792B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2637844" y="4409002"/>
            <a:ext cx="1136110" cy="15199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245209-C331-4D1E-97A1-91EA285302F5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5359517" y="4068766"/>
            <a:ext cx="995060" cy="12863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BCAB06-0373-E352-A1E8-009BCCD626C5}"/>
              </a:ext>
            </a:extLst>
          </p:cNvPr>
          <p:cNvCxnSpPr>
            <a:stCxn id="12" idx="2"/>
            <a:endCxn id="4" idx="6"/>
          </p:cNvCxnSpPr>
          <p:nvPr/>
        </p:nvCxnSpPr>
        <p:spPr>
          <a:xfrm flipH="1">
            <a:off x="2684386" y="3956403"/>
            <a:ext cx="2403863" cy="34023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4CA402-1E68-26AD-CC76-7BE00071E5DF}"/>
              </a:ext>
            </a:extLst>
          </p:cNvPr>
          <p:cNvCxnSpPr>
            <a:stCxn id="13" idx="2"/>
            <a:endCxn id="5" idx="6"/>
          </p:cNvCxnSpPr>
          <p:nvPr/>
        </p:nvCxnSpPr>
        <p:spPr>
          <a:xfrm flipH="1">
            <a:off x="4045222" y="5467482"/>
            <a:ext cx="2262813" cy="57388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6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AE8E-E022-B238-023F-24C5409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  <a:br>
              <a:rPr lang="en-US" dirty="0"/>
            </a:br>
            <a:r>
              <a:rPr lang="en-US" sz="2800" dirty="0"/>
              <a:t>Recursive Data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FBBF-7FD9-7554-FA5F-3EBE5C5E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50391" cy="3034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 of data flow up and down the tree:</a:t>
            </a:r>
          </a:p>
          <a:p>
            <a:r>
              <a:rPr lang="en-US" dirty="0"/>
              <a:t>Swarm size</a:t>
            </a:r>
          </a:p>
          <a:p>
            <a:r>
              <a:rPr lang="en-US" dirty="0"/>
              <a:t>Task (shape) division : coordination</a:t>
            </a:r>
          </a:p>
          <a:p>
            <a:r>
              <a:rPr lang="en-US" dirty="0"/>
              <a:t>Task result</a:t>
            </a:r>
          </a:p>
          <a:p>
            <a:r>
              <a:rPr lang="en-US" dirty="0"/>
              <a:t>Node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7A13A1-2F47-A9BF-11DD-9E1B0C80FBF2}"/>
              </a:ext>
            </a:extLst>
          </p:cNvPr>
          <p:cNvSpPr/>
          <p:nvPr/>
        </p:nvSpPr>
        <p:spPr>
          <a:xfrm>
            <a:off x="7697017" y="2314201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3BCAF4-1175-CA6E-AB08-41D37F19AE92}"/>
              </a:ext>
            </a:extLst>
          </p:cNvPr>
          <p:cNvSpPr/>
          <p:nvPr/>
        </p:nvSpPr>
        <p:spPr>
          <a:xfrm>
            <a:off x="8675733" y="3582612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C74987-E499-3A16-9492-ACFF9E31AD12}"/>
              </a:ext>
            </a:extLst>
          </p:cNvPr>
          <p:cNvSpPr/>
          <p:nvPr/>
        </p:nvSpPr>
        <p:spPr>
          <a:xfrm>
            <a:off x="6675255" y="3582612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551E2-1A7A-93A9-DBC2-4247F60D900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6946523" y="2585469"/>
            <a:ext cx="797036" cy="10436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281D4-6CCC-25E0-7C58-50CB191153A6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7968285" y="2585469"/>
            <a:ext cx="753990" cy="10436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EFB24D-8F56-58F4-84C3-6802C13DCC95}"/>
              </a:ext>
            </a:extLst>
          </p:cNvPr>
          <p:cNvSpPr/>
          <p:nvPr/>
        </p:nvSpPr>
        <p:spPr>
          <a:xfrm>
            <a:off x="5727725" y="4832410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C547F-23C1-2875-EE7A-AA2E1B4B10FF}"/>
              </a:ext>
            </a:extLst>
          </p:cNvPr>
          <p:cNvSpPr/>
          <p:nvPr/>
        </p:nvSpPr>
        <p:spPr>
          <a:xfrm>
            <a:off x="7650475" y="4832410"/>
            <a:ext cx="317810" cy="317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6E682-286E-A821-59DB-C90873FD85C0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5998993" y="3853880"/>
            <a:ext cx="722804" cy="10250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1B407-414C-CABC-D0C0-E1C6C65D56B7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946523" y="3853880"/>
            <a:ext cx="750494" cy="10250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385E92-EC88-5066-C016-F52D808D0470}"/>
              </a:ext>
            </a:extLst>
          </p:cNvPr>
          <p:cNvCxnSpPr>
            <a:cxnSpLocks/>
          </p:cNvCxnSpPr>
          <p:nvPr/>
        </p:nvCxnSpPr>
        <p:spPr>
          <a:xfrm>
            <a:off x="8254356" y="2737786"/>
            <a:ext cx="467919" cy="60458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E313A7-EC29-94D3-10B4-B82ECE0DB813}"/>
              </a:ext>
            </a:extLst>
          </p:cNvPr>
          <p:cNvCxnSpPr>
            <a:cxnSpLocks/>
          </p:cNvCxnSpPr>
          <p:nvPr/>
        </p:nvCxnSpPr>
        <p:spPr>
          <a:xfrm flipH="1">
            <a:off x="6993065" y="2736250"/>
            <a:ext cx="469992" cy="55101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96DE6B-B805-A4C9-7F59-7F30EE8A5E0A}"/>
              </a:ext>
            </a:extLst>
          </p:cNvPr>
          <p:cNvCxnSpPr>
            <a:cxnSpLocks/>
          </p:cNvCxnSpPr>
          <p:nvPr/>
        </p:nvCxnSpPr>
        <p:spPr>
          <a:xfrm flipH="1">
            <a:off x="6045535" y="4029942"/>
            <a:ext cx="404994" cy="49688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FEC106-81D3-23EC-7B22-AA4BB3DF5F0B}"/>
              </a:ext>
            </a:extLst>
          </p:cNvPr>
          <p:cNvCxnSpPr>
            <a:cxnSpLocks/>
          </p:cNvCxnSpPr>
          <p:nvPr/>
        </p:nvCxnSpPr>
        <p:spPr>
          <a:xfrm>
            <a:off x="7228061" y="3963503"/>
            <a:ext cx="467919" cy="60458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7B772-1F5E-646A-5143-F80CEF6D2C4D}"/>
              </a:ext>
            </a:extLst>
          </p:cNvPr>
          <p:cNvCxnSpPr>
            <a:cxnSpLocks/>
          </p:cNvCxnSpPr>
          <p:nvPr/>
        </p:nvCxnSpPr>
        <p:spPr>
          <a:xfrm flipV="1">
            <a:off x="6946523" y="2604082"/>
            <a:ext cx="375247" cy="435998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C93ED7-789A-7C29-CA63-64F628CE598E}"/>
              </a:ext>
            </a:extLst>
          </p:cNvPr>
          <p:cNvCxnSpPr>
            <a:cxnSpLocks/>
          </p:cNvCxnSpPr>
          <p:nvPr/>
        </p:nvCxnSpPr>
        <p:spPr>
          <a:xfrm flipV="1">
            <a:off x="5924761" y="3863187"/>
            <a:ext cx="396770" cy="50322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30DD3D-FE47-6DFF-D9C6-53164199E55D}"/>
              </a:ext>
            </a:extLst>
          </p:cNvPr>
          <p:cNvCxnSpPr>
            <a:cxnSpLocks/>
          </p:cNvCxnSpPr>
          <p:nvPr/>
        </p:nvCxnSpPr>
        <p:spPr>
          <a:xfrm flipH="1" flipV="1">
            <a:off x="8452034" y="2601576"/>
            <a:ext cx="418466" cy="56272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9CFA6-0728-5E6C-F35A-E05036395901}"/>
              </a:ext>
            </a:extLst>
          </p:cNvPr>
          <p:cNvCxnSpPr>
            <a:cxnSpLocks/>
          </p:cNvCxnSpPr>
          <p:nvPr/>
        </p:nvCxnSpPr>
        <p:spPr>
          <a:xfrm flipH="1" flipV="1">
            <a:off x="7398059" y="3787656"/>
            <a:ext cx="457863" cy="57876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68967DA-851E-32BB-AB94-70283377561D}"/>
              </a:ext>
            </a:extLst>
          </p:cNvPr>
          <p:cNvSpPr txBox="1">
            <a:spLocks/>
          </p:cNvSpPr>
          <p:nvPr/>
        </p:nvSpPr>
        <p:spPr>
          <a:xfrm>
            <a:off x="677334" y="5572378"/>
            <a:ext cx="8316209" cy="89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Challenge:</a:t>
            </a:r>
          </a:p>
          <a:p>
            <a:pPr marL="0" indent="0">
              <a:buNone/>
            </a:pPr>
            <a:r>
              <a:rPr lang="en-US" dirty="0"/>
              <a:t>Coherence between state of each node and state of the whole swarm</a:t>
            </a:r>
          </a:p>
        </p:txBody>
      </p:sp>
    </p:spTree>
    <p:extLst>
      <p:ext uri="{BB962C8B-B14F-4D97-AF65-F5344CB8AC3E}">
        <p14:creationId xmlns:p14="http://schemas.microsoft.com/office/powerpoint/2010/main" val="42426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3AD-E303-0551-2639-26F7ECB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80F-5F7D-A54E-9C04-E86AAC29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/NGC0001/</a:t>
            </a:r>
            <a:r>
              <a:rPr lang="en-US" dirty="0" err="1">
                <a:hlinkClick r:id="rId2"/>
              </a:rPr>
              <a:t>AutoSwarm</a:t>
            </a:r>
            <a:endParaRPr lang="en-US" dirty="0"/>
          </a:p>
          <a:p>
            <a:r>
              <a:rPr lang="en-US" dirty="0"/>
              <a:t>Programming language: Rust</a:t>
            </a:r>
          </a:p>
          <a:p>
            <a:r>
              <a:rPr lang="en-US" dirty="0"/>
              <a:t>Source code: &gt;2600 lines</a:t>
            </a:r>
          </a:p>
          <a:p>
            <a:r>
              <a:rPr lang="en-US" dirty="0"/>
              <a:t>Implementation details: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Message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Shape division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Task velocity vs parent-tracking velocity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Collision avoidance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3788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A980-BDBD-F87A-C982-25855AD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C95B-70A7-1F45-41E8-C13AC810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42875" cy="595863"/>
          </a:xfrm>
        </p:spPr>
        <p:txBody>
          <a:bodyPr/>
          <a:lstStyle/>
          <a:p>
            <a:r>
              <a:rPr lang="en-US" dirty="0"/>
              <a:t>50 UAVs to form letters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A700C-F129-CCE1-4D66-5F830B5D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4" y="2877656"/>
            <a:ext cx="2573786" cy="216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29E04-E168-08E1-149C-FC6FC4B7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21" y="2877656"/>
            <a:ext cx="2573786" cy="216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25430-9E1B-96E4-733B-1C277928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07" y="2877656"/>
            <a:ext cx="2718029" cy="2283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44200-AAD3-5EA4-F0EC-8C9117B7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135" y="2877656"/>
            <a:ext cx="2718029" cy="22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7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241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Times New Roman</vt:lpstr>
      <vt:lpstr>Trebuchet MS</vt:lpstr>
      <vt:lpstr>Wingdings 3</vt:lpstr>
      <vt:lpstr>Facet</vt:lpstr>
      <vt:lpstr>Autonomous Hierarchical Control and Coordination of UAV Swarms</vt:lpstr>
      <vt:lpstr>Motivation</vt:lpstr>
      <vt:lpstr>Research Review Relocation of a Swarm</vt:lpstr>
      <vt:lpstr>Key Idea Dynamic Hierarchical Swarm</vt:lpstr>
      <vt:lpstr>Algorithm Design Tree Switching</vt:lpstr>
      <vt:lpstr>Algorithm Design Recursive Data Flow</vt:lpstr>
      <vt:lpstr>Implementation</vt:lpstr>
      <vt:lpstr>Simulation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Yunpeng Yang</dc:creator>
  <cp:lastModifiedBy>Yunpeng Yang</cp:lastModifiedBy>
  <cp:revision>1</cp:revision>
  <dcterms:created xsi:type="dcterms:W3CDTF">2024-09-09T20:29:34Z</dcterms:created>
  <dcterms:modified xsi:type="dcterms:W3CDTF">2024-09-09T22:41:32Z</dcterms:modified>
</cp:coreProperties>
</file>