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57" r:id="rId7"/>
    <p:sldId id="258" r:id="rId8"/>
    <p:sldId id="259" r:id="rId9"/>
    <p:sldId id="268"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5503" autoAdjust="0"/>
  </p:normalViewPr>
  <p:slideViewPr>
    <p:cSldViewPr snapToGrid="0">
      <p:cViewPr varScale="1">
        <p:scale>
          <a:sx n="89" d="100"/>
          <a:sy n="89" d="100"/>
        </p:scale>
        <p:origin x="48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D6ED8-296A-47FF-9ADA-1FD6A1BFBA77}" type="datetimeFigureOut">
              <a:rPr lang="en-SG" smtClean="0"/>
              <a:t>5/6/2024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D2003-06E2-406F-AE58-5942FACB928C}" type="slidenum">
              <a:rPr lang="en-SG" smtClean="0"/>
              <a:t>‹#›</a:t>
            </a:fld>
            <a:endParaRPr lang="en-SG"/>
          </a:p>
        </p:txBody>
      </p:sp>
    </p:spTree>
    <p:extLst>
      <p:ext uri="{BB962C8B-B14F-4D97-AF65-F5344CB8AC3E}">
        <p14:creationId xmlns:p14="http://schemas.microsoft.com/office/powerpoint/2010/main" val="153144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48D2003-06E2-406F-AE58-5942FACB928C}" type="slidenum">
              <a:rPr lang="en-SG" smtClean="0"/>
              <a:t>3</a:t>
            </a:fld>
            <a:endParaRPr lang="en-SG"/>
          </a:p>
        </p:txBody>
      </p:sp>
    </p:spTree>
    <p:extLst>
      <p:ext uri="{BB962C8B-B14F-4D97-AF65-F5344CB8AC3E}">
        <p14:creationId xmlns:p14="http://schemas.microsoft.com/office/powerpoint/2010/main" val="54936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309E-2441-E071-2E9B-FB62FB2AF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6AC7684-94C0-98EF-1C94-37A7C9CFF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D6C8A25-85B0-5D0C-88A0-4E141BFDDA6C}"/>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5" name="Footer Placeholder 4">
            <a:extLst>
              <a:ext uri="{FF2B5EF4-FFF2-40B4-BE49-F238E27FC236}">
                <a16:creationId xmlns:a16="http://schemas.microsoft.com/office/drawing/2014/main" id="{12DCBD8B-E57D-A421-80EE-3266CCE5EF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A2041BC-7A96-9ECC-E609-0FD04DAC9FA0}"/>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420025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AE61-0561-71D1-A6B2-2D365E39C92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6F6DD1B-AA57-217D-C840-78A7CFD7B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B2F21AE-60D3-C5C1-2A8E-0BED8AAA0EA3}"/>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5" name="Footer Placeholder 4">
            <a:extLst>
              <a:ext uri="{FF2B5EF4-FFF2-40B4-BE49-F238E27FC236}">
                <a16:creationId xmlns:a16="http://schemas.microsoft.com/office/drawing/2014/main" id="{1B46C96B-ECA6-1271-947C-36D14B871E6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5F0ECA2-0210-38B7-C346-9493A0CB14AA}"/>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340022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DBE951-8CF7-86C0-A361-E7477C92BC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B8FB210-B46A-E4B2-DCAC-5D82D79B2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44C7D5-C65D-3AAF-BDF2-0A434C8B9E1D}"/>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5" name="Footer Placeholder 4">
            <a:extLst>
              <a:ext uri="{FF2B5EF4-FFF2-40B4-BE49-F238E27FC236}">
                <a16:creationId xmlns:a16="http://schemas.microsoft.com/office/drawing/2014/main" id="{916DE203-8D98-3170-B8C5-53FD0B7C0E9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9080536-2422-ECCC-4959-BFA400BAB636}"/>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404481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DB23-D430-ACB2-679D-102568218D4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C3A8DA5-58E2-1305-30CD-187BBECF4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4E1C4D-E1C7-CF0A-E7A4-72CEB74C8900}"/>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5" name="Footer Placeholder 4">
            <a:extLst>
              <a:ext uri="{FF2B5EF4-FFF2-40B4-BE49-F238E27FC236}">
                <a16:creationId xmlns:a16="http://schemas.microsoft.com/office/drawing/2014/main" id="{0C0CE67B-6A0D-12CB-39C6-57FF5347E5B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6E3FF46-E647-BCF1-9900-BAE9B5C8963F}"/>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301875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CB56-F96E-59AB-2406-A4888687C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4F60DEB-557B-CC38-156F-4C4D046427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58AC21-FC11-AFD7-ACE9-EF81938E925B}"/>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5" name="Footer Placeholder 4">
            <a:extLst>
              <a:ext uri="{FF2B5EF4-FFF2-40B4-BE49-F238E27FC236}">
                <a16:creationId xmlns:a16="http://schemas.microsoft.com/office/drawing/2014/main" id="{42E4B75B-CF70-F000-3C07-7F39A78C6C2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A7276D4-08E2-B258-DCCB-AF1D9C8E2A1E}"/>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260374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C406-FF53-F4A3-72F0-7C3F23EB94D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4FE533-70A9-CE56-FDD2-1820FBF14B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ED3B9A6-2F90-02D8-1A6A-CAFDD4094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5619357-6423-9174-2029-81137AC6CABD}"/>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6" name="Footer Placeholder 5">
            <a:extLst>
              <a:ext uri="{FF2B5EF4-FFF2-40B4-BE49-F238E27FC236}">
                <a16:creationId xmlns:a16="http://schemas.microsoft.com/office/drawing/2014/main" id="{FD2B40E0-9B1A-E270-B168-55DE29C4871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43E9061-0650-DAF3-22D0-68F7344CB15F}"/>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228812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1936-2B83-7E61-F6EA-CB38B9E9C41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350CBBE-3DA4-E716-9DBA-615351EDB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DDFB6-0893-CB42-2401-CD92B7C28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9683329-31D4-EC12-D993-187AFA1F1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FC157-62A0-6F88-4C65-C8AB173A5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10FF4EA-A802-CE14-889E-05434DCE49C0}"/>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8" name="Footer Placeholder 7">
            <a:extLst>
              <a:ext uri="{FF2B5EF4-FFF2-40B4-BE49-F238E27FC236}">
                <a16:creationId xmlns:a16="http://schemas.microsoft.com/office/drawing/2014/main" id="{81F2BA7E-3FB4-2389-07AD-5A57F648E60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FEAA457-24B1-E175-C431-EE01C05F7054}"/>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302027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B3AE-2E4B-ED4D-7564-BCCF36E31AD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3AA3E29-DA7B-D6BB-66A9-4B5548BCC5A4}"/>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4" name="Footer Placeholder 3">
            <a:extLst>
              <a:ext uri="{FF2B5EF4-FFF2-40B4-BE49-F238E27FC236}">
                <a16:creationId xmlns:a16="http://schemas.microsoft.com/office/drawing/2014/main" id="{6D161249-C46E-6A41-CD7F-DBA52DD3CDF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50FAC1F-F6E1-C372-E456-F1C112A74061}"/>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2788355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10496-9F24-7295-FD00-18512A52E99F}"/>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3" name="Footer Placeholder 2">
            <a:extLst>
              <a:ext uri="{FF2B5EF4-FFF2-40B4-BE49-F238E27FC236}">
                <a16:creationId xmlns:a16="http://schemas.microsoft.com/office/drawing/2014/main" id="{378F1B9E-A56C-1E29-CA14-8AB22B9456D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CE8CC8A-A589-AE3A-359C-7F361967E00C}"/>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415950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52BA-4D7A-3855-7F53-B591FFB4F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B2A08EC-5443-97CB-DC3D-623547CDF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BD8748D-CF19-91A6-A327-D4A14B2D9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03F2F-88E3-B3EC-77EC-FD014A41A560}"/>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6" name="Footer Placeholder 5">
            <a:extLst>
              <a:ext uri="{FF2B5EF4-FFF2-40B4-BE49-F238E27FC236}">
                <a16:creationId xmlns:a16="http://schemas.microsoft.com/office/drawing/2014/main" id="{FB4984CD-5C13-C8F6-28D7-DA17A92B56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F82191-DD46-8A39-1622-39C510655F88}"/>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1586769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7D88-1F14-9EF2-D3AB-7324F0CDC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3ADB530-2760-ACE5-55C7-2100DB284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B67A360-DEF5-52B8-29BA-CFDEF233F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04F7E8-E9FB-4308-B074-F238FB72CCA8}"/>
              </a:ext>
            </a:extLst>
          </p:cNvPr>
          <p:cNvSpPr>
            <a:spLocks noGrp="1"/>
          </p:cNvSpPr>
          <p:nvPr>
            <p:ph type="dt" sz="half" idx="10"/>
          </p:nvPr>
        </p:nvSpPr>
        <p:spPr/>
        <p:txBody>
          <a:bodyPr/>
          <a:lstStyle/>
          <a:p>
            <a:fld id="{BC4AEF57-6676-4E12-88D1-6B75AF4FB82B}" type="datetimeFigureOut">
              <a:rPr lang="en-SG" smtClean="0"/>
              <a:t>5/6/2024</a:t>
            </a:fld>
            <a:endParaRPr lang="en-SG"/>
          </a:p>
        </p:txBody>
      </p:sp>
      <p:sp>
        <p:nvSpPr>
          <p:cNvPr id="6" name="Footer Placeholder 5">
            <a:extLst>
              <a:ext uri="{FF2B5EF4-FFF2-40B4-BE49-F238E27FC236}">
                <a16:creationId xmlns:a16="http://schemas.microsoft.com/office/drawing/2014/main" id="{B2C33608-E7DC-900F-4013-0D8647A45B7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6694C90-8F9A-68D5-CB07-FF99AB41B337}"/>
              </a:ext>
            </a:extLst>
          </p:cNvPr>
          <p:cNvSpPr>
            <a:spLocks noGrp="1"/>
          </p:cNvSpPr>
          <p:nvPr>
            <p:ph type="sldNum" sz="quarter" idx="12"/>
          </p:nvPr>
        </p:nvSpPr>
        <p:spPr/>
        <p:txBody>
          <a:bodyPr/>
          <a:lstStyle/>
          <a:p>
            <a:fld id="{5BA2961E-DEA4-45C2-8A33-32FF0A3322D5}" type="slidenum">
              <a:rPr lang="en-SG" smtClean="0"/>
              <a:t>‹#›</a:t>
            </a:fld>
            <a:endParaRPr lang="en-SG"/>
          </a:p>
        </p:txBody>
      </p:sp>
    </p:spTree>
    <p:extLst>
      <p:ext uri="{BB962C8B-B14F-4D97-AF65-F5344CB8AC3E}">
        <p14:creationId xmlns:p14="http://schemas.microsoft.com/office/powerpoint/2010/main" val="204429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0EF3D-BE1C-1D75-2BEC-A15D494FF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8EE9617-0BD7-EF40-7DCF-8B4F2C2E8E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1291F8E-9554-BFEC-8621-9F8F1F0F7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4AEF57-6676-4E12-88D1-6B75AF4FB82B}" type="datetimeFigureOut">
              <a:rPr lang="en-SG" smtClean="0"/>
              <a:t>5/6/2024</a:t>
            </a:fld>
            <a:endParaRPr lang="en-SG"/>
          </a:p>
        </p:txBody>
      </p:sp>
      <p:sp>
        <p:nvSpPr>
          <p:cNvPr id="5" name="Footer Placeholder 4">
            <a:extLst>
              <a:ext uri="{FF2B5EF4-FFF2-40B4-BE49-F238E27FC236}">
                <a16:creationId xmlns:a16="http://schemas.microsoft.com/office/drawing/2014/main" id="{CE1209F7-2ABE-568D-831E-978A53F79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EC6D89C1-89FD-6759-5D59-9BACBA83E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A2961E-DEA4-45C2-8A33-32FF0A3322D5}" type="slidenum">
              <a:rPr lang="en-SG" smtClean="0"/>
              <a:t>‹#›</a:t>
            </a:fld>
            <a:endParaRPr lang="en-SG"/>
          </a:p>
        </p:txBody>
      </p:sp>
    </p:spTree>
    <p:extLst>
      <p:ext uri="{BB962C8B-B14F-4D97-AF65-F5344CB8AC3E}">
        <p14:creationId xmlns:p14="http://schemas.microsoft.com/office/powerpoint/2010/main" val="2985874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olice.gov.sg/Advisories/Crime/Commercial-Crimes/AML-CFT#:~:text=Singapore's%20AML%2FCFT%20policy%20objectives,activities%20and%20illicit%20fund%20flows" TargetMode="External"/><Relationship Id="rId2" Type="http://schemas.openxmlformats.org/officeDocument/2006/relationships/hyperlink" Target="https://www.mas.gov.sg/regulation/capital-markets/apply-for-licensing-or-registration-of-capital-market-entities/cms-licence" TargetMode="External"/><Relationship Id="rId1" Type="http://schemas.openxmlformats.org/officeDocument/2006/relationships/slideLayout" Target="../slideLayouts/slideLayout2.xml"/><Relationship Id="rId4" Type="http://schemas.openxmlformats.org/officeDocument/2006/relationships/hyperlink" Target="https://www.pdpc.gov.sg/overview-of-pdpa/the-legislation/personal-data-protection-ac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FBB8-6BE5-1F9D-3068-7356FF73C35F}"/>
              </a:ext>
            </a:extLst>
          </p:cNvPr>
          <p:cNvSpPr>
            <a:spLocks noGrp="1"/>
          </p:cNvSpPr>
          <p:nvPr>
            <p:ph type="ctrTitle"/>
          </p:nvPr>
        </p:nvSpPr>
        <p:spPr/>
        <p:txBody>
          <a:bodyPr/>
          <a:lstStyle/>
          <a:p>
            <a:r>
              <a:rPr lang="en-US" dirty="0"/>
              <a:t>C369 Graded Assignment</a:t>
            </a:r>
            <a:endParaRPr lang="en-SG" dirty="0"/>
          </a:p>
        </p:txBody>
      </p:sp>
      <p:sp>
        <p:nvSpPr>
          <p:cNvPr id="3" name="Subtitle 2">
            <a:extLst>
              <a:ext uri="{FF2B5EF4-FFF2-40B4-BE49-F238E27FC236}">
                <a16:creationId xmlns:a16="http://schemas.microsoft.com/office/drawing/2014/main" id="{2AA2502D-4E14-13D0-AAE4-5589F9FAC453}"/>
              </a:ext>
            </a:extLst>
          </p:cNvPr>
          <p:cNvSpPr>
            <a:spLocks noGrp="1"/>
          </p:cNvSpPr>
          <p:nvPr>
            <p:ph type="subTitle" idx="1"/>
          </p:nvPr>
        </p:nvSpPr>
        <p:spPr/>
        <p:txBody>
          <a:bodyPr/>
          <a:lstStyle/>
          <a:p>
            <a:r>
              <a:rPr lang="en-US" dirty="0"/>
              <a:t>Embedded Finance</a:t>
            </a:r>
          </a:p>
          <a:p>
            <a:r>
              <a:rPr lang="en-US" dirty="0"/>
              <a:t>By: NG JIA HENG</a:t>
            </a:r>
            <a:endParaRPr lang="en-SG" dirty="0"/>
          </a:p>
        </p:txBody>
      </p:sp>
    </p:spTree>
    <p:extLst>
      <p:ext uri="{BB962C8B-B14F-4D97-AF65-F5344CB8AC3E}">
        <p14:creationId xmlns:p14="http://schemas.microsoft.com/office/powerpoint/2010/main" val="169660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F64-819F-96E3-8B00-0743BA511DCB}"/>
              </a:ext>
            </a:extLst>
          </p:cNvPr>
          <p:cNvSpPr>
            <a:spLocks noGrp="1"/>
          </p:cNvSpPr>
          <p:nvPr>
            <p:ph type="title"/>
          </p:nvPr>
        </p:nvSpPr>
        <p:spPr/>
        <p:txBody>
          <a:bodyPr/>
          <a:lstStyle/>
          <a:p>
            <a:r>
              <a:rPr lang="en-US" dirty="0"/>
              <a:t>MAS Regulations</a:t>
            </a:r>
            <a:endParaRPr lang="en-SG" dirty="0"/>
          </a:p>
        </p:txBody>
      </p:sp>
      <p:sp>
        <p:nvSpPr>
          <p:cNvPr id="3" name="Content Placeholder 2">
            <a:extLst>
              <a:ext uri="{FF2B5EF4-FFF2-40B4-BE49-F238E27FC236}">
                <a16:creationId xmlns:a16="http://schemas.microsoft.com/office/drawing/2014/main" id="{F1401434-1461-08D3-B223-AAAAD6B80189}"/>
              </a:ext>
            </a:extLst>
          </p:cNvPr>
          <p:cNvSpPr>
            <a:spLocks noGrp="1"/>
          </p:cNvSpPr>
          <p:nvPr>
            <p:ph idx="1"/>
          </p:nvPr>
        </p:nvSpPr>
        <p:spPr>
          <a:xfrm>
            <a:off x="838200" y="3805223"/>
            <a:ext cx="10515600" cy="2687652"/>
          </a:xfrm>
        </p:spPr>
        <p:txBody>
          <a:bodyPr>
            <a:normAutofit/>
          </a:bodyPr>
          <a:lstStyle/>
          <a:p>
            <a:pPr marL="0" indent="0">
              <a:buNone/>
            </a:pPr>
            <a:r>
              <a:rPr lang="en-US" sz="1400" dirty="0"/>
              <a:t>Objectives of the PDPA</a:t>
            </a:r>
          </a:p>
          <a:p>
            <a:pPr marL="0" indent="0">
              <a:buNone/>
            </a:pPr>
            <a:r>
              <a:rPr lang="en-US" sz="1400" dirty="0"/>
              <a:t>The PDPA </a:t>
            </a:r>
            <a:r>
              <a:rPr lang="en-US" sz="1400" dirty="0" err="1"/>
              <a:t>recognises</a:t>
            </a:r>
            <a:r>
              <a:rPr lang="en-US" sz="1400" dirty="0"/>
              <a:t> both the need to protect individuals’ personal data and the need of </a:t>
            </a:r>
            <a:r>
              <a:rPr lang="en-US" sz="1400" dirty="0" err="1"/>
              <a:t>organisations</a:t>
            </a:r>
            <a:r>
              <a:rPr lang="en-US" sz="1400" dirty="0"/>
              <a:t> to collect, use or disclose personal data for legitimate and reasonable purposes.</a:t>
            </a:r>
          </a:p>
          <a:p>
            <a:pPr marL="0" indent="0">
              <a:buNone/>
            </a:pPr>
            <a:endParaRPr lang="en-US" sz="1400" dirty="0"/>
          </a:p>
          <a:p>
            <a:pPr marL="0" indent="0">
              <a:buNone/>
            </a:pPr>
            <a:r>
              <a:rPr lang="en-US" sz="1400" dirty="0"/>
              <a:t>A data protection regime is necessary to safeguard personal data from misuse and to maintain individuals’ trust in </a:t>
            </a:r>
            <a:r>
              <a:rPr lang="en-US" sz="1400" dirty="0" err="1"/>
              <a:t>organisations</a:t>
            </a:r>
            <a:r>
              <a:rPr lang="en-US" sz="1400" dirty="0"/>
              <a:t> that manage their data.</a:t>
            </a:r>
          </a:p>
          <a:p>
            <a:pPr marL="0" indent="0">
              <a:buNone/>
            </a:pPr>
            <a:endParaRPr lang="en-US" sz="1400" dirty="0"/>
          </a:p>
          <a:p>
            <a:pPr marL="0" indent="0">
              <a:buNone/>
            </a:pPr>
            <a:r>
              <a:rPr lang="en-US" sz="1400" dirty="0"/>
              <a:t>By regulating the flow of personal data among </a:t>
            </a:r>
            <a:r>
              <a:rPr lang="en-US" sz="1400" dirty="0" err="1"/>
              <a:t>organisations</a:t>
            </a:r>
            <a:r>
              <a:rPr lang="en-US" sz="1400" dirty="0"/>
              <a:t>, the PDPA also aims to strengthen Singapore’s position as a trusted hub for businesses.</a:t>
            </a:r>
            <a:endParaRPr lang="en-SG" sz="1400" dirty="0"/>
          </a:p>
        </p:txBody>
      </p:sp>
      <p:sp>
        <p:nvSpPr>
          <p:cNvPr id="5" name="TextBox 4">
            <a:extLst>
              <a:ext uri="{FF2B5EF4-FFF2-40B4-BE49-F238E27FC236}">
                <a16:creationId xmlns:a16="http://schemas.microsoft.com/office/drawing/2014/main" id="{BB5AA881-1590-DF30-DAE9-C2CAB245CDE7}"/>
              </a:ext>
            </a:extLst>
          </p:cNvPr>
          <p:cNvSpPr txBox="1"/>
          <p:nvPr/>
        </p:nvSpPr>
        <p:spPr>
          <a:xfrm>
            <a:off x="838200" y="1506022"/>
            <a:ext cx="10515600" cy="1815882"/>
          </a:xfrm>
          <a:prstGeom prst="rect">
            <a:avLst/>
          </a:prstGeom>
          <a:noFill/>
        </p:spPr>
        <p:txBody>
          <a:bodyPr wrap="square">
            <a:spAutoFit/>
          </a:bodyPr>
          <a:lstStyle/>
          <a:p>
            <a:r>
              <a:rPr lang="en-US" sz="1400" dirty="0"/>
              <a:t>Personal Data Protection Act (PDPA)</a:t>
            </a:r>
          </a:p>
          <a:p>
            <a:pPr marL="742950" lvl="1" indent="-285750">
              <a:buFont typeface="Arial" panose="020B0604020202020204" pitchFamily="34" charset="0"/>
              <a:buChar char="•"/>
            </a:pPr>
            <a:r>
              <a:rPr lang="en-US" sz="1400" dirty="0"/>
              <a:t>The Personal Data Protection Act (PDPA) provides a baseline standard of protection for personal data in Singapore. It complements sector-specific legislative and regulatory frameworks such as the Banking Act and Insurance Act.</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It comprises various requirements governing the collection, use, disclosure and care of personal data in Singapore. </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It also provides for the establishment of a national Do Not Call (DNC) Registry. Individuals may register their Singapore telephone numbers with the DNC Registry to opt out of receiving unwanted telemarketing messages from </a:t>
            </a:r>
            <a:r>
              <a:rPr lang="en-US" sz="1400" dirty="0" err="1"/>
              <a:t>organisations</a:t>
            </a:r>
            <a:r>
              <a:rPr lang="en-US" sz="1400" dirty="0"/>
              <a:t>.</a:t>
            </a:r>
          </a:p>
        </p:txBody>
      </p:sp>
    </p:spTree>
    <p:extLst>
      <p:ext uri="{BB962C8B-B14F-4D97-AF65-F5344CB8AC3E}">
        <p14:creationId xmlns:p14="http://schemas.microsoft.com/office/powerpoint/2010/main" val="21026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F64-819F-96E3-8B00-0743BA511DCB}"/>
              </a:ext>
            </a:extLst>
          </p:cNvPr>
          <p:cNvSpPr>
            <a:spLocks noGrp="1"/>
          </p:cNvSpPr>
          <p:nvPr>
            <p:ph type="title"/>
          </p:nvPr>
        </p:nvSpPr>
        <p:spPr/>
        <p:txBody>
          <a:bodyPr/>
          <a:lstStyle/>
          <a:p>
            <a:r>
              <a:rPr lang="en-US" dirty="0"/>
              <a:t>MAS Regulations</a:t>
            </a:r>
            <a:endParaRPr lang="en-SG" dirty="0"/>
          </a:p>
        </p:txBody>
      </p:sp>
      <p:sp>
        <p:nvSpPr>
          <p:cNvPr id="3" name="Content Placeholder 2">
            <a:extLst>
              <a:ext uri="{FF2B5EF4-FFF2-40B4-BE49-F238E27FC236}">
                <a16:creationId xmlns:a16="http://schemas.microsoft.com/office/drawing/2014/main" id="{F1401434-1461-08D3-B223-AAAAD6B80189}"/>
              </a:ext>
            </a:extLst>
          </p:cNvPr>
          <p:cNvSpPr>
            <a:spLocks noGrp="1"/>
          </p:cNvSpPr>
          <p:nvPr>
            <p:ph idx="1"/>
          </p:nvPr>
        </p:nvSpPr>
        <p:spPr>
          <a:xfrm>
            <a:off x="838200" y="3150882"/>
            <a:ext cx="10515600" cy="3535144"/>
          </a:xfrm>
        </p:spPr>
        <p:txBody>
          <a:bodyPr>
            <a:normAutofit/>
          </a:bodyPr>
          <a:lstStyle/>
          <a:p>
            <a:pPr marL="0" indent="0">
              <a:buNone/>
            </a:pPr>
            <a:r>
              <a:rPr lang="en-US" sz="1400" dirty="0"/>
              <a:t>Objectives of the AML/CFT</a:t>
            </a:r>
          </a:p>
          <a:p>
            <a:pPr marL="0" indent="0">
              <a:buNone/>
            </a:pPr>
            <a:r>
              <a:rPr lang="en-US" sz="1400" dirty="0"/>
              <a:t>Policy Statement</a:t>
            </a:r>
          </a:p>
          <a:p>
            <a:pPr marL="0" indent="0">
              <a:buNone/>
            </a:pPr>
            <a:r>
              <a:rPr lang="en-US" sz="1400" dirty="0"/>
              <a:t>Singapore’s AML/CFT policy objectives are to: </a:t>
            </a:r>
            <a:r>
              <a:rPr lang="en-US" sz="1400" dirty="0" err="1"/>
              <a:t>i</a:t>
            </a:r>
            <a:r>
              <a:rPr lang="en-US" sz="1400" dirty="0"/>
              <a:t>) detect, deter and prevent money laundering, associated predicate offences and terrorism financing; and ii) protect the integrity of its financial system from illegal activities and illicit fund flows.</a:t>
            </a:r>
          </a:p>
          <a:p>
            <a:pPr marL="0" indent="0">
              <a:buNone/>
            </a:pPr>
            <a:endParaRPr lang="en-US" sz="1400" dirty="0"/>
          </a:p>
          <a:p>
            <a:pPr marL="0" indent="0">
              <a:buNone/>
            </a:pPr>
            <a:r>
              <a:rPr lang="en-US" sz="1400" dirty="0"/>
              <a:t>Overarching Strategy</a:t>
            </a:r>
          </a:p>
          <a:p>
            <a:pPr marL="0" indent="0">
              <a:buNone/>
            </a:pPr>
            <a:r>
              <a:rPr lang="en-US" sz="1400" dirty="0"/>
              <a:t>To adequately focus on money laundering investigations in Singapore, regardless whether the money laundering offence arose from a domestic or foreign predicate offence.</a:t>
            </a:r>
          </a:p>
          <a:p>
            <a:pPr marL="0" indent="0">
              <a:buNone/>
            </a:pPr>
            <a:r>
              <a:rPr lang="en-US" sz="1400" dirty="0"/>
              <a:t>To deprive criminals of the proceeds and instrumentalities of their crimes (both domestic and foreign), or of property of an equivalent value.</a:t>
            </a:r>
            <a:endParaRPr lang="en-SG" sz="1400" dirty="0"/>
          </a:p>
        </p:txBody>
      </p:sp>
      <p:sp>
        <p:nvSpPr>
          <p:cNvPr id="5" name="TextBox 4">
            <a:extLst>
              <a:ext uri="{FF2B5EF4-FFF2-40B4-BE49-F238E27FC236}">
                <a16:creationId xmlns:a16="http://schemas.microsoft.com/office/drawing/2014/main" id="{BB5AA881-1590-DF30-DAE9-C2CAB245CDE7}"/>
              </a:ext>
            </a:extLst>
          </p:cNvPr>
          <p:cNvSpPr txBox="1"/>
          <p:nvPr/>
        </p:nvSpPr>
        <p:spPr>
          <a:xfrm>
            <a:off x="838200" y="1506022"/>
            <a:ext cx="10515600" cy="954107"/>
          </a:xfrm>
          <a:prstGeom prst="rect">
            <a:avLst/>
          </a:prstGeom>
          <a:noFill/>
        </p:spPr>
        <p:txBody>
          <a:bodyPr wrap="square">
            <a:spAutoFit/>
          </a:bodyPr>
          <a:lstStyle/>
          <a:p>
            <a:r>
              <a:rPr lang="en-US" sz="1400" dirty="0"/>
              <a:t>Anti-Money Laundering and Countering the Financing of Terrorism (AML/CFT)</a:t>
            </a:r>
          </a:p>
          <a:p>
            <a:pPr marL="742950" lvl="1" indent="-285750">
              <a:buFont typeface="Arial" panose="020B0604020202020204" pitchFamily="34" charset="0"/>
              <a:buChar char="•"/>
            </a:pPr>
            <a:r>
              <a:rPr lang="en-US" sz="1400" dirty="0"/>
              <a:t>the business are subject to AML/CFT regulations aimed at preventing money laundering and terrorist financing activities. They must conduct customer due diligence (CDD) measures, including customer identification and verification, and monitor and report suspicious transactions to the relevant authorities.</a:t>
            </a:r>
          </a:p>
        </p:txBody>
      </p:sp>
    </p:spTree>
    <p:extLst>
      <p:ext uri="{BB962C8B-B14F-4D97-AF65-F5344CB8AC3E}">
        <p14:creationId xmlns:p14="http://schemas.microsoft.com/office/powerpoint/2010/main" val="307546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F64-819F-96E3-8B00-0743BA511DCB}"/>
              </a:ext>
            </a:extLst>
          </p:cNvPr>
          <p:cNvSpPr>
            <a:spLocks noGrp="1"/>
          </p:cNvSpPr>
          <p:nvPr>
            <p:ph type="title"/>
          </p:nvPr>
        </p:nvSpPr>
        <p:spPr/>
        <p:txBody>
          <a:bodyPr/>
          <a:lstStyle/>
          <a:p>
            <a:r>
              <a:rPr lang="en-US" dirty="0"/>
              <a:t>MAS Regulations</a:t>
            </a:r>
            <a:endParaRPr lang="en-SG" dirty="0"/>
          </a:p>
        </p:txBody>
      </p:sp>
      <p:sp>
        <p:nvSpPr>
          <p:cNvPr id="3" name="Content Placeholder 2">
            <a:extLst>
              <a:ext uri="{FF2B5EF4-FFF2-40B4-BE49-F238E27FC236}">
                <a16:creationId xmlns:a16="http://schemas.microsoft.com/office/drawing/2014/main" id="{F1401434-1461-08D3-B223-AAAAD6B80189}"/>
              </a:ext>
            </a:extLst>
          </p:cNvPr>
          <p:cNvSpPr>
            <a:spLocks noGrp="1"/>
          </p:cNvSpPr>
          <p:nvPr>
            <p:ph idx="1"/>
          </p:nvPr>
        </p:nvSpPr>
        <p:spPr>
          <a:xfrm>
            <a:off x="838200" y="2831585"/>
            <a:ext cx="10515600" cy="3854441"/>
          </a:xfrm>
        </p:spPr>
        <p:txBody>
          <a:bodyPr>
            <a:normAutofit lnSpcReduction="10000"/>
          </a:bodyPr>
          <a:lstStyle/>
          <a:p>
            <a:pPr marL="0" indent="0">
              <a:buNone/>
            </a:pPr>
            <a:r>
              <a:rPr lang="en-US" sz="1400" dirty="0"/>
              <a:t>Objectives of the AML/CFT</a:t>
            </a:r>
          </a:p>
          <a:p>
            <a:pPr marL="0" indent="0">
              <a:buNone/>
            </a:pPr>
            <a:r>
              <a:rPr lang="en-US" sz="1400" dirty="0"/>
              <a:t>These regulated activities are:</a:t>
            </a:r>
          </a:p>
          <a:p>
            <a:r>
              <a:rPr lang="en-US" sz="1400" dirty="0"/>
              <a:t>Dealing in capital markets products</a:t>
            </a:r>
          </a:p>
          <a:p>
            <a:r>
              <a:rPr lang="en-US" sz="1400" dirty="0"/>
              <a:t>Advising on corporate finance</a:t>
            </a:r>
          </a:p>
          <a:p>
            <a:r>
              <a:rPr lang="en-US" sz="1400" dirty="0"/>
              <a:t>Fund management</a:t>
            </a:r>
          </a:p>
          <a:p>
            <a:r>
              <a:rPr lang="en-US" sz="1400" dirty="0"/>
              <a:t>Real estate investment trust management</a:t>
            </a:r>
          </a:p>
          <a:p>
            <a:r>
              <a:rPr lang="en-US" sz="1400" dirty="0"/>
              <a:t>Product financing</a:t>
            </a:r>
          </a:p>
          <a:p>
            <a:r>
              <a:rPr lang="en-US" sz="1400" dirty="0"/>
              <a:t>Providing credit rating services</a:t>
            </a:r>
          </a:p>
          <a:p>
            <a:r>
              <a:rPr lang="en-US" sz="1400" dirty="0"/>
              <a:t>Providing custodial services for securities</a:t>
            </a:r>
          </a:p>
          <a:p>
            <a:pPr marL="0" indent="0">
              <a:buNone/>
            </a:pPr>
            <a:endParaRPr lang="en-US" sz="1400" dirty="0"/>
          </a:p>
          <a:p>
            <a:pPr marL="0" indent="0">
              <a:buNone/>
            </a:pPr>
            <a:r>
              <a:rPr lang="en-US" sz="1400" dirty="0"/>
              <a:t>Capital markets products include securities, units in a collective investment scheme (CIS), over-the-counter (OTC) derivatives, exchange-traded derivatives and spot foreign exchange for the purposes of leveraged foreign exchange trading.</a:t>
            </a:r>
          </a:p>
          <a:p>
            <a:pPr marL="0" indent="0">
              <a:buNone/>
            </a:pPr>
            <a:r>
              <a:rPr lang="en-US" sz="1400" dirty="0"/>
              <a:t>This will allow our company to provide insurance to online services that aren’t based in Singapore’s currency.</a:t>
            </a:r>
          </a:p>
        </p:txBody>
      </p:sp>
      <p:sp>
        <p:nvSpPr>
          <p:cNvPr id="5" name="TextBox 4">
            <a:extLst>
              <a:ext uri="{FF2B5EF4-FFF2-40B4-BE49-F238E27FC236}">
                <a16:creationId xmlns:a16="http://schemas.microsoft.com/office/drawing/2014/main" id="{BB5AA881-1590-DF30-DAE9-C2CAB245CDE7}"/>
              </a:ext>
            </a:extLst>
          </p:cNvPr>
          <p:cNvSpPr txBox="1"/>
          <p:nvPr/>
        </p:nvSpPr>
        <p:spPr>
          <a:xfrm>
            <a:off x="838200" y="1506022"/>
            <a:ext cx="10515600" cy="954107"/>
          </a:xfrm>
          <a:prstGeom prst="rect">
            <a:avLst/>
          </a:prstGeom>
          <a:noFill/>
        </p:spPr>
        <p:txBody>
          <a:bodyPr wrap="square">
            <a:spAutoFit/>
          </a:bodyPr>
          <a:lstStyle/>
          <a:p>
            <a:r>
              <a:rPr lang="en-US" sz="1400" dirty="0"/>
              <a:t>Capital Markets Services (CMS) License</a:t>
            </a:r>
          </a:p>
          <a:p>
            <a:pPr marL="742950" lvl="1" indent="-285750">
              <a:buFont typeface="Arial" panose="020B0604020202020204" pitchFamily="34" charset="0"/>
              <a:buChar char="•"/>
            </a:pPr>
            <a:r>
              <a:rPr lang="en-US" sz="1400" dirty="0"/>
              <a:t>A company must hold a capital markets services (CMS) </a:t>
            </a:r>
            <a:r>
              <a:rPr lang="en-US" sz="1400" dirty="0" err="1"/>
              <a:t>licence</a:t>
            </a:r>
            <a:r>
              <a:rPr lang="en-US" sz="1400" dirty="0"/>
              <a:t> to conduct activities regulated under the Securities and Futures Act 2001 (SFA) . Individuals representing CMS licensees or exempt financial institutions need to be appointed as representatives.</a:t>
            </a:r>
          </a:p>
        </p:txBody>
      </p:sp>
    </p:spTree>
    <p:extLst>
      <p:ext uri="{BB962C8B-B14F-4D97-AF65-F5344CB8AC3E}">
        <p14:creationId xmlns:p14="http://schemas.microsoft.com/office/powerpoint/2010/main" val="79941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EAB8-6571-A45D-84E7-44DD8B9EBA72}"/>
              </a:ext>
            </a:extLst>
          </p:cNvPr>
          <p:cNvSpPr>
            <a:spLocks noGrp="1"/>
          </p:cNvSpPr>
          <p:nvPr>
            <p:ph type="title"/>
          </p:nvPr>
        </p:nvSpPr>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BB197489-31C3-7F9F-C010-13F35FBF6684}"/>
              </a:ext>
            </a:extLst>
          </p:cNvPr>
          <p:cNvSpPr>
            <a:spLocks noGrp="1"/>
          </p:cNvSpPr>
          <p:nvPr>
            <p:ph idx="1"/>
          </p:nvPr>
        </p:nvSpPr>
        <p:spPr/>
        <p:txBody>
          <a:bodyPr/>
          <a:lstStyle/>
          <a:p>
            <a:r>
              <a:rPr lang="en-SG" dirty="0">
                <a:hlinkClick r:id="rId2"/>
              </a:rPr>
              <a:t>https://www.mas.gov.sg/regulation/capital-markets/apply-for-licensing-or-registration-of-capital-market-entities/cms-licence</a:t>
            </a:r>
            <a:endParaRPr lang="en-SG" dirty="0"/>
          </a:p>
          <a:p>
            <a:r>
              <a:rPr lang="en-SG" dirty="0">
                <a:hlinkClick r:id="rId3"/>
              </a:rPr>
              <a:t>https://www.police.gov.sg/Advisories/Crime/Commercial-Crimes/AML-CFT#:~:text=Singapore's%20AML%2FCFT%20policy%20objectives,activities%20and%20illicit%20fund%20flows</a:t>
            </a:r>
            <a:r>
              <a:rPr lang="en-SG" dirty="0"/>
              <a:t>.</a:t>
            </a:r>
          </a:p>
          <a:p>
            <a:r>
              <a:rPr lang="en-SG" dirty="0">
                <a:hlinkClick r:id="rId4"/>
              </a:rPr>
              <a:t>https://www.pdpc.gov.sg/overview-of-pdpa/the-legislation/personal-data-protection-act</a:t>
            </a:r>
            <a:endParaRPr lang="en-SG" dirty="0"/>
          </a:p>
          <a:p>
            <a:endParaRPr lang="en-SG" dirty="0"/>
          </a:p>
        </p:txBody>
      </p:sp>
    </p:spTree>
    <p:extLst>
      <p:ext uri="{BB962C8B-B14F-4D97-AF65-F5344CB8AC3E}">
        <p14:creationId xmlns:p14="http://schemas.microsoft.com/office/powerpoint/2010/main" val="303132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07E9E0-F552-DDB2-B780-21AAAD9C107B}"/>
              </a:ext>
            </a:extLst>
          </p:cNvPr>
          <p:cNvSpPr txBox="1"/>
          <p:nvPr/>
        </p:nvSpPr>
        <p:spPr>
          <a:xfrm>
            <a:off x="5428695" y="1494917"/>
            <a:ext cx="1334610" cy="707886"/>
          </a:xfrm>
          <a:prstGeom prst="rect">
            <a:avLst/>
          </a:prstGeom>
          <a:noFill/>
        </p:spPr>
        <p:txBody>
          <a:bodyPr wrap="square" rtlCol="0">
            <a:spAutoFit/>
          </a:bodyPr>
          <a:lstStyle/>
          <a:p>
            <a:r>
              <a:rPr lang="en-US" sz="4000" dirty="0"/>
              <a:t>Meet</a:t>
            </a:r>
            <a:endParaRPr lang="en-SG" sz="4000" dirty="0"/>
          </a:p>
        </p:txBody>
      </p:sp>
      <p:pic>
        <p:nvPicPr>
          <p:cNvPr id="1026" name="Picture 2" descr="Insurance Protected icon PNG and SVG Vector Free Download">
            <a:extLst>
              <a:ext uri="{FF2B5EF4-FFF2-40B4-BE49-F238E27FC236}">
                <a16:creationId xmlns:a16="http://schemas.microsoft.com/office/drawing/2014/main" id="{78A4A273-C265-1A11-577D-6CFF2DA64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63" y="106916"/>
            <a:ext cx="2664506" cy="26593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88443F-8E53-F80B-DDF8-E273D8EF9AE4}"/>
              </a:ext>
            </a:extLst>
          </p:cNvPr>
          <p:cNvSpPr>
            <a:spLocks noGrp="1"/>
          </p:cNvSpPr>
          <p:nvPr>
            <p:ph type="title"/>
          </p:nvPr>
        </p:nvSpPr>
        <p:spPr>
          <a:xfrm>
            <a:off x="838200" y="2766218"/>
            <a:ext cx="10515600" cy="1325563"/>
          </a:xfrm>
        </p:spPr>
        <p:txBody>
          <a:bodyPr>
            <a:normAutofit fontScale="90000"/>
          </a:bodyPr>
          <a:lstStyle/>
          <a:p>
            <a:pPr algn="ctr"/>
            <a:r>
              <a:rPr lang="en-US" sz="6600" dirty="0">
                <a:latin typeface="Arial Black" panose="020B0A04020102020204" pitchFamily="34" charset="0"/>
                <a:cs typeface="Aharoni" panose="02010803020104030203" pitchFamily="2" charset="-79"/>
              </a:rPr>
              <a:t>Heng Ah Got Insurance</a:t>
            </a:r>
            <a:endParaRPr lang="en-SG" sz="6600" dirty="0">
              <a:latin typeface="Arial Black" panose="020B0A04020102020204" pitchFamily="34" charset="0"/>
              <a:cs typeface="Aharoni" panose="02010803020104030203" pitchFamily="2" charset="-79"/>
            </a:endParaRPr>
          </a:p>
        </p:txBody>
      </p:sp>
      <p:sp>
        <p:nvSpPr>
          <p:cNvPr id="7" name="TextBox 6">
            <a:extLst>
              <a:ext uri="{FF2B5EF4-FFF2-40B4-BE49-F238E27FC236}">
                <a16:creationId xmlns:a16="http://schemas.microsoft.com/office/drawing/2014/main" id="{ACA0D539-5553-3E01-7753-3F419A58957F}"/>
              </a:ext>
            </a:extLst>
          </p:cNvPr>
          <p:cNvSpPr txBox="1"/>
          <p:nvPr/>
        </p:nvSpPr>
        <p:spPr>
          <a:xfrm>
            <a:off x="3645763" y="3907115"/>
            <a:ext cx="4900473" cy="369332"/>
          </a:xfrm>
          <a:prstGeom prst="rect">
            <a:avLst/>
          </a:prstGeom>
          <a:noFill/>
        </p:spPr>
        <p:txBody>
          <a:bodyPr wrap="square" rtlCol="0">
            <a:spAutoFit/>
          </a:bodyPr>
          <a:lstStyle/>
          <a:p>
            <a:r>
              <a:rPr lang="en-US" dirty="0"/>
              <a:t>Your one-stop middle-man insurance company!</a:t>
            </a:r>
            <a:endParaRPr lang="en-SG" dirty="0"/>
          </a:p>
        </p:txBody>
      </p:sp>
    </p:spTree>
    <p:extLst>
      <p:ext uri="{BB962C8B-B14F-4D97-AF65-F5344CB8AC3E}">
        <p14:creationId xmlns:p14="http://schemas.microsoft.com/office/powerpoint/2010/main" val="55157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85C-CC6B-90E3-D08D-3C583D58C5B0}"/>
              </a:ext>
            </a:extLst>
          </p:cNvPr>
          <p:cNvSpPr>
            <a:spLocks noGrp="1"/>
          </p:cNvSpPr>
          <p:nvPr>
            <p:ph type="title"/>
          </p:nvPr>
        </p:nvSpPr>
        <p:spPr/>
        <p:txBody>
          <a:bodyPr/>
          <a:lstStyle/>
          <a:p>
            <a:r>
              <a:rPr lang="en-US" dirty="0"/>
              <a:t>Have you ever wanted to purchase online services?</a:t>
            </a:r>
            <a:endParaRPr lang="en-SG" dirty="0"/>
          </a:p>
        </p:txBody>
      </p:sp>
      <p:pic>
        <p:nvPicPr>
          <p:cNvPr id="5" name="Picture 4">
            <a:extLst>
              <a:ext uri="{FF2B5EF4-FFF2-40B4-BE49-F238E27FC236}">
                <a16:creationId xmlns:a16="http://schemas.microsoft.com/office/drawing/2014/main" id="{9E842064-15CB-AB84-3FBB-DB54049C4AAE}"/>
              </a:ext>
            </a:extLst>
          </p:cNvPr>
          <p:cNvPicPr>
            <a:picLocks noChangeAspect="1"/>
          </p:cNvPicPr>
          <p:nvPr/>
        </p:nvPicPr>
        <p:blipFill>
          <a:blip r:embed="rId3"/>
          <a:stretch>
            <a:fillRect/>
          </a:stretch>
        </p:blipFill>
        <p:spPr>
          <a:xfrm>
            <a:off x="183655" y="1800057"/>
            <a:ext cx="5456626" cy="2754188"/>
          </a:xfrm>
          <a:prstGeom prst="rect">
            <a:avLst/>
          </a:prstGeom>
        </p:spPr>
      </p:pic>
      <p:sp>
        <p:nvSpPr>
          <p:cNvPr id="6" name="TextBox 5">
            <a:extLst>
              <a:ext uri="{FF2B5EF4-FFF2-40B4-BE49-F238E27FC236}">
                <a16:creationId xmlns:a16="http://schemas.microsoft.com/office/drawing/2014/main" id="{6748DC30-F923-E3CF-A01D-ADF8E12B7D05}"/>
              </a:ext>
            </a:extLst>
          </p:cNvPr>
          <p:cNvSpPr txBox="1"/>
          <p:nvPr/>
        </p:nvSpPr>
        <p:spPr>
          <a:xfrm>
            <a:off x="310718" y="4663614"/>
            <a:ext cx="3222594" cy="338554"/>
          </a:xfrm>
          <a:prstGeom prst="rect">
            <a:avLst/>
          </a:prstGeom>
          <a:noFill/>
        </p:spPr>
        <p:txBody>
          <a:bodyPr wrap="square" rtlCol="0">
            <a:spAutoFit/>
          </a:bodyPr>
          <a:lstStyle/>
          <a:p>
            <a:r>
              <a:rPr lang="en-US" sz="1600" dirty="0"/>
              <a:t>^ Valorant coaching on Fiverr ^</a:t>
            </a:r>
            <a:endParaRPr lang="en-SG" sz="1600" dirty="0"/>
          </a:p>
        </p:txBody>
      </p:sp>
      <p:pic>
        <p:nvPicPr>
          <p:cNvPr id="8" name="Picture 7">
            <a:extLst>
              <a:ext uri="{FF2B5EF4-FFF2-40B4-BE49-F238E27FC236}">
                <a16:creationId xmlns:a16="http://schemas.microsoft.com/office/drawing/2014/main" id="{4FDAAA5A-6D4B-6A5C-67A7-4005C3A9FA4F}"/>
              </a:ext>
            </a:extLst>
          </p:cNvPr>
          <p:cNvPicPr>
            <a:picLocks noChangeAspect="1"/>
          </p:cNvPicPr>
          <p:nvPr/>
        </p:nvPicPr>
        <p:blipFill>
          <a:blip r:embed="rId4"/>
          <a:stretch>
            <a:fillRect/>
          </a:stretch>
        </p:blipFill>
        <p:spPr>
          <a:xfrm>
            <a:off x="6551721" y="1783965"/>
            <a:ext cx="5258540" cy="2770280"/>
          </a:xfrm>
          <a:prstGeom prst="rect">
            <a:avLst/>
          </a:prstGeom>
        </p:spPr>
      </p:pic>
      <p:sp>
        <p:nvSpPr>
          <p:cNvPr id="9" name="TextBox 8">
            <a:extLst>
              <a:ext uri="{FF2B5EF4-FFF2-40B4-BE49-F238E27FC236}">
                <a16:creationId xmlns:a16="http://schemas.microsoft.com/office/drawing/2014/main" id="{2AAD6C63-2D55-E44D-5D07-DF6C4C82311E}"/>
              </a:ext>
            </a:extLst>
          </p:cNvPr>
          <p:cNvSpPr txBox="1"/>
          <p:nvPr/>
        </p:nvSpPr>
        <p:spPr>
          <a:xfrm>
            <a:off x="106531" y="6488668"/>
            <a:ext cx="3630968" cy="369332"/>
          </a:xfrm>
          <a:prstGeom prst="rect">
            <a:avLst/>
          </a:prstGeom>
          <a:noFill/>
        </p:spPr>
        <p:txBody>
          <a:bodyPr wrap="square" rtlCol="0">
            <a:spAutoFit/>
          </a:bodyPr>
          <a:lstStyle/>
          <a:p>
            <a:r>
              <a:rPr lang="en-US" dirty="0"/>
              <a:t>Valorant – Online Computer Game</a:t>
            </a:r>
            <a:endParaRPr lang="en-SG" dirty="0"/>
          </a:p>
        </p:txBody>
      </p:sp>
      <p:sp>
        <p:nvSpPr>
          <p:cNvPr id="13" name="TextBox 12">
            <a:extLst>
              <a:ext uri="{FF2B5EF4-FFF2-40B4-BE49-F238E27FC236}">
                <a16:creationId xmlns:a16="http://schemas.microsoft.com/office/drawing/2014/main" id="{44625C2F-204C-51E7-4416-2BFED2861BC1}"/>
              </a:ext>
            </a:extLst>
          </p:cNvPr>
          <p:cNvSpPr txBox="1"/>
          <p:nvPr/>
        </p:nvSpPr>
        <p:spPr>
          <a:xfrm>
            <a:off x="6880696" y="4664446"/>
            <a:ext cx="3222594" cy="338554"/>
          </a:xfrm>
          <a:prstGeom prst="rect">
            <a:avLst/>
          </a:prstGeom>
          <a:noFill/>
        </p:spPr>
        <p:txBody>
          <a:bodyPr wrap="square" rtlCol="0">
            <a:spAutoFit/>
          </a:bodyPr>
          <a:lstStyle/>
          <a:p>
            <a:r>
              <a:rPr lang="en-US" sz="1600" dirty="0"/>
              <a:t>^ Valorant coaching on Carousell ^</a:t>
            </a:r>
            <a:endParaRPr lang="en-SG" sz="1600" dirty="0"/>
          </a:p>
        </p:txBody>
      </p:sp>
      <p:pic>
        <p:nvPicPr>
          <p:cNvPr id="2050" name="Picture 2" descr="How to sell on Carousell: Make extra cash from used items in 3 easy steps">
            <a:extLst>
              <a:ext uri="{FF2B5EF4-FFF2-40B4-BE49-F238E27FC236}">
                <a16:creationId xmlns:a16="http://schemas.microsoft.com/office/drawing/2014/main" id="{FDC2D3C6-DFA3-2DA5-C174-2DF009CB3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1629" y="5002168"/>
            <a:ext cx="2209950" cy="15785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rtual Assistant on Fiverr: Outsource your Tasks to Freelancers Online">
            <a:extLst>
              <a:ext uri="{FF2B5EF4-FFF2-40B4-BE49-F238E27FC236}">
                <a16:creationId xmlns:a16="http://schemas.microsoft.com/office/drawing/2014/main" id="{72EAF3C8-623D-72B6-7850-76C705F7A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739" y="5002168"/>
            <a:ext cx="336232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92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9BDF-92A4-1EB1-EB56-FA0F164DCF4D}"/>
              </a:ext>
            </a:extLst>
          </p:cNvPr>
          <p:cNvSpPr>
            <a:spLocks noGrp="1"/>
          </p:cNvSpPr>
          <p:nvPr>
            <p:ph type="title"/>
          </p:nvPr>
        </p:nvSpPr>
        <p:spPr/>
        <p:txBody>
          <a:bodyPr/>
          <a:lstStyle/>
          <a:p>
            <a:r>
              <a:rPr lang="en-US" dirty="0"/>
              <a:t>Other types of online services you may have purchased before</a:t>
            </a:r>
            <a:endParaRPr lang="en-SG" dirty="0"/>
          </a:p>
        </p:txBody>
      </p:sp>
      <p:pic>
        <p:nvPicPr>
          <p:cNvPr id="5" name="Picture 4">
            <a:extLst>
              <a:ext uri="{FF2B5EF4-FFF2-40B4-BE49-F238E27FC236}">
                <a16:creationId xmlns:a16="http://schemas.microsoft.com/office/drawing/2014/main" id="{89AD29EB-93A1-3B70-2B68-CC9B30671056}"/>
              </a:ext>
            </a:extLst>
          </p:cNvPr>
          <p:cNvPicPr>
            <a:picLocks noChangeAspect="1"/>
          </p:cNvPicPr>
          <p:nvPr/>
        </p:nvPicPr>
        <p:blipFill>
          <a:blip r:embed="rId2"/>
          <a:stretch>
            <a:fillRect/>
          </a:stretch>
        </p:blipFill>
        <p:spPr>
          <a:xfrm>
            <a:off x="6868923" y="1279629"/>
            <a:ext cx="4484877" cy="2717424"/>
          </a:xfrm>
          <a:prstGeom prst="rect">
            <a:avLst/>
          </a:prstGeom>
        </p:spPr>
      </p:pic>
      <p:sp>
        <p:nvSpPr>
          <p:cNvPr id="6" name="TextBox 5">
            <a:extLst>
              <a:ext uri="{FF2B5EF4-FFF2-40B4-BE49-F238E27FC236}">
                <a16:creationId xmlns:a16="http://schemas.microsoft.com/office/drawing/2014/main" id="{C0AAF13C-019D-A181-D37C-006FA1B03F5F}"/>
              </a:ext>
            </a:extLst>
          </p:cNvPr>
          <p:cNvSpPr txBox="1"/>
          <p:nvPr/>
        </p:nvSpPr>
        <p:spPr>
          <a:xfrm>
            <a:off x="6813695" y="4060439"/>
            <a:ext cx="4931004" cy="338554"/>
          </a:xfrm>
          <a:prstGeom prst="rect">
            <a:avLst/>
          </a:prstGeom>
          <a:noFill/>
        </p:spPr>
        <p:txBody>
          <a:bodyPr wrap="square" rtlCol="0">
            <a:spAutoFit/>
          </a:bodyPr>
          <a:lstStyle/>
          <a:p>
            <a:r>
              <a:rPr lang="en-US" sz="1600" dirty="0"/>
              <a:t>^ Topping  up of in-game currency Mobile Legends^</a:t>
            </a:r>
            <a:endParaRPr lang="en-SG" sz="1600" dirty="0"/>
          </a:p>
        </p:txBody>
      </p:sp>
      <p:sp>
        <p:nvSpPr>
          <p:cNvPr id="7" name="TextBox 6">
            <a:extLst>
              <a:ext uri="{FF2B5EF4-FFF2-40B4-BE49-F238E27FC236}">
                <a16:creationId xmlns:a16="http://schemas.microsoft.com/office/drawing/2014/main" id="{6BEBDFE5-CE07-FB11-BA7B-95D3799807F7}"/>
              </a:ext>
            </a:extLst>
          </p:cNvPr>
          <p:cNvSpPr txBox="1"/>
          <p:nvPr/>
        </p:nvSpPr>
        <p:spPr>
          <a:xfrm>
            <a:off x="106530" y="6488668"/>
            <a:ext cx="4046019" cy="369332"/>
          </a:xfrm>
          <a:prstGeom prst="rect">
            <a:avLst/>
          </a:prstGeom>
          <a:noFill/>
        </p:spPr>
        <p:txBody>
          <a:bodyPr wrap="square" rtlCol="0">
            <a:spAutoFit/>
          </a:bodyPr>
          <a:lstStyle/>
          <a:p>
            <a:r>
              <a:rPr lang="en-US" dirty="0"/>
              <a:t>Mobile Legends – Online Mobile Game</a:t>
            </a:r>
            <a:endParaRPr lang="en-SG" dirty="0"/>
          </a:p>
        </p:txBody>
      </p:sp>
      <p:pic>
        <p:nvPicPr>
          <p:cNvPr id="4098" name="Picture 2" descr="Codashop Australia | Game &amp; App Gift Cards | Direct Top-Up">
            <a:extLst>
              <a:ext uri="{FF2B5EF4-FFF2-40B4-BE49-F238E27FC236}">
                <a16:creationId xmlns:a16="http://schemas.microsoft.com/office/drawing/2014/main" id="{859180A2-F876-54ED-2F0D-9E0731528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048" y="4462379"/>
            <a:ext cx="347662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D69EC67-05CA-4D66-90ED-6F603C8E6325}"/>
              </a:ext>
            </a:extLst>
          </p:cNvPr>
          <p:cNvPicPr>
            <a:picLocks noChangeAspect="1"/>
          </p:cNvPicPr>
          <p:nvPr/>
        </p:nvPicPr>
        <p:blipFill>
          <a:blip r:embed="rId4"/>
          <a:stretch>
            <a:fillRect/>
          </a:stretch>
        </p:blipFill>
        <p:spPr>
          <a:xfrm>
            <a:off x="980814" y="1776368"/>
            <a:ext cx="4964654" cy="3147969"/>
          </a:xfrm>
          <a:prstGeom prst="rect">
            <a:avLst/>
          </a:prstGeom>
        </p:spPr>
      </p:pic>
      <p:sp>
        <p:nvSpPr>
          <p:cNvPr id="10" name="TextBox 9">
            <a:extLst>
              <a:ext uri="{FF2B5EF4-FFF2-40B4-BE49-F238E27FC236}">
                <a16:creationId xmlns:a16="http://schemas.microsoft.com/office/drawing/2014/main" id="{F65FD6E9-9D81-F00A-E8F8-DC5479B82FB9}"/>
              </a:ext>
            </a:extLst>
          </p:cNvPr>
          <p:cNvSpPr txBox="1"/>
          <p:nvPr/>
        </p:nvSpPr>
        <p:spPr>
          <a:xfrm>
            <a:off x="997639" y="4925522"/>
            <a:ext cx="4931004" cy="338554"/>
          </a:xfrm>
          <a:prstGeom prst="rect">
            <a:avLst/>
          </a:prstGeom>
          <a:noFill/>
        </p:spPr>
        <p:txBody>
          <a:bodyPr wrap="square" rtlCol="0">
            <a:spAutoFit/>
          </a:bodyPr>
          <a:lstStyle/>
          <a:p>
            <a:r>
              <a:rPr lang="en-US" sz="1600" dirty="0"/>
              <a:t>^ Cleaning services by free lancers on Carousell ^</a:t>
            </a:r>
            <a:endParaRPr lang="en-SG" sz="1600" dirty="0"/>
          </a:p>
        </p:txBody>
      </p:sp>
      <p:pic>
        <p:nvPicPr>
          <p:cNvPr id="11" name="Picture 2" descr="How to sell on Carousell: Make extra cash from used items in 3 easy steps">
            <a:extLst>
              <a:ext uri="{FF2B5EF4-FFF2-40B4-BE49-F238E27FC236}">
                <a16:creationId xmlns:a16="http://schemas.microsoft.com/office/drawing/2014/main" id="{FEA0AF2D-830C-AB95-9B5F-ECC7DFC20C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30" y="5225194"/>
            <a:ext cx="1597918" cy="114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05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1039-AD59-DD4F-983C-F0718E44E6E3}"/>
              </a:ext>
            </a:extLst>
          </p:cNvPr>
          <p:cNvSpPr>
            <a:spLocks noGrp="1"/>
          </p:cNvSpPr>
          <p:nvPr>
            <p:ph type="title"/>
          </p:nvPr>
        </p:nvSpPr>
        <p:spPr/>
        <p:txBody>
          <a:bodyPr/>
          <a:lstStyle/>
          <a:p>
            <a:r>
              <a:rPr lang="en-US" dirty="0"/>
              <a:t>Purchasing of Online Services. Why?</a:t>
            </a:r>
            <a:endParaRPr lang="en-SG" dirty="0"/>
          </a:p>
        </p:txBody>
      </p:sp>
      <p:sp>
        <p:nvSpPr>
          <p:cNvPr id="3" name="Content Placeholder 2">
            <a:extLst>
              <a:ext uri="{FF2B5EF4-FFF2-40B4-BE49-F238E27FC236}">
                <a16:creationId xmlns:a16="http://schemas.microsoft.com/office/drawing/2014/main" id="{DA0E6A35-1BFB-43C5-B62D-28733F4B1A23}"/>
              </a:ext>
            </a:extLst>
          </p:cNvPr>
          <p:cNvSpPr>
            <a:spLocks noGrp="1"/>
          </p:cNvSpPr>
          <p:nvPr>
            <p:ph idx="1"/>
          </p:nvPr>
        </p:nvSpPr>
        <p:spPr>
          <a:xfrm>
            <a:off x="838200" y="1690688"/>
            <a:ext cx="3809301" cy="925964"/>
          </a:xfrm>
        </p:spPr>
        <p:txBody>
          <a:bodyPr>
            <a:normAutofit/>
          </a:bodyPr>
          <a:lstStyle/>
          <a:p>
            <a:pPr marL="0" indent="0">
              <a:buNone/>
            </a:pPr>
            <a:r>
              <a:rPr lang="en-US" sz="1800" dirty="0"/>
              <a:t>The current state of our world is going through a revolution of technology that started from </a:t>
            </a:r>
            <a:r>
              <a:rPr lang="en-US" sz="1800" b="1" u="sng" dirty="0"/>
              <a:t>1971</a:t>
            </a:r>
            <a:endParaRPr lang="en-SG" sz="1800" b="1" u="sng" dirty="0"/>
          </a:p>
        </p:txBody>
      </p:sp>
      <p:sp>
        <p:nvSpPr>
          <p:cNvPr id="5" name="Content Placeholder 2">
            <a:extLst>
              <a:ext uri="{FF2B5EF4-FFF2-40B4-BE49-F238E27FC236}">
                <a16:creationId xmlns:a16="http://schemas.microsoft.com/office/drawing/2014/main" id="{2313B463-FA36-A594-0DFE-0080D34D0A2E}"/>
              </a:ext>
            </a:extLst>
          </p:cNvPr>
          <p:cNvSpPr txBox="1">
            <a:spLocks/>
          </p:cNvSpPr>
          <p:nvPr/>
        </p:nvSpPr>
        <p:spPr>
          <a:xfrm>
            <a:off x="838199" y="2681987"/>
            <a:ext cx="3809301" cy="1260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Everything is going digital, including services like hiring someone to clean your house online straight from your phone.</a:t>
            </a:r>
            <a:endParaRPr lang="en-SG" sz="1800" dirty="0"/>
          </a:p>
        </p:txBody>
      </p:sp>
      <p:sp>
        <p:nvSpPr>
          <p:cNvPr id="6" name="Content Placeholder 2">
            <a:extLst>
              <a:ext uri="{FF2B5EF4-FFF2-40B4-BE49-F238E27FC236}">
                <a16:creationId xmlns:a16="http://schemas.microsoft.com/office/drawing/2014/main" id="{6FDF8B03-7094-5446-EBE7-535E7E7E1B33}"/>
              </a:ext>
            </a:extLst>
          </p:cNvPr>
          <p:cNvSpPr txBox="1">
            <a:spLocks/>
          </p:cNvSpPr>
          <p:nvPr/>
        </p:nvSpPr>
        <p:spPr>
          <a:xfrm>
            <a:off x="838199" y="3942214"/>
            <a:ext cx="3809301" cy="1711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On the flipside, gaming is becoming more popular also, with correlation to the rise of E-Commerce, Online gaming services are very common nowadays.</a:t>
            </a:r>
            <a:endParaRPr lang="en-SG" sz="1800" dirty="0"/>
          </a:p>
        </p:txBody>
      </p:sp>
      <p:pic>
        <p:nvPicPr>
          <p:cNvPr id="8" name="Picture 7">
            <a:extLst>
              <a:ext uri="{FF2B5EF4-FFF2-40B4-BE49-F238E27FC236}">
                <a16:creationId xmlns:a16="http://schemas.microsoft.com/office/drawing/2014/main" id="{3DCBE4E1-3FAF-A979-E45D-4EFB71851938}"/>
              </a:ext>
            </a:extLst>
          </p:cNvPr>
          <p:cNvPicPr>
            <a:picLocks noChangeAspect="1"/>
          </p:cNvPicPr>
          <p:nvPr/>
        </p:nvPicPr>
        <p:blipFill>
          <a:blip r:embed="rId2"/>
          <a:stretch>
            <a:fillRect/>
          </a:stretch>
        </p:blipFill>
        <p:spPr>
          <a:xfrm>
            <a:off x="6241407" y="1421904"/>
            <a:ext cx="5206637" cy="4711709"/>
          </a:xfrm>
          <a:prstGeom prst="rect">
            <a:avLst/>
          </a:prstGeom>
        </p:spPr>
      </p:pic>
      <p:cxnSp>
        <p:nvCxnSpPr>
          <p:cNvPr id="10" name="Straight Connector 9">
            <a:extLst>
              <a:ext uri="{FF2B5EF4-FFF2-40B4-BE49-F238E27FC236}">
                <a16:creationId xmlns:a16="http://schemas.microsoft.com/office/drawing/2014/main" id="{1E135B55-D6AA-2F8D-0352-D92BB35338CA}"/>
              </a:ext>
            </a:extLst>
          </p:cNvPr>
          <p:cNvCxnSpPr/>
          <p:nvPr/>
        </p:nvCxnSpPr>
        <p:spPr>
          <a:xfrm>
            <a:off x="5192785" y="1350628"/>
            <a:ext cx="0" cy="4941115"/>
          </a:xfrm>
          <a:prstGeom prst="line">
            <a:avLst/>
          </a:prstGeom>
        </p:spPr>
        <p:style>
          <a:lnRef idx="2">
            <a:schemeClr val="accent1"/>
          </a:lnRef>
          <a:fillRef idx="0">
            <a:schemeClr val="accent1"/>
          </a:fillRef>
          <a:effectRef idx="1">
            <a:schemeClr val="accent1"/>
          </a:effectRef>
          <a:fontRef idx="minor">
            <a:schemeClr val="tx1"/>
          </a:fontRef>
        </p:style>
      </p:cxnSp>
      <p:pic>
        <p:nvPicPr>
          <p:cNvPr id="5122" name="Picture 2" descr="Game controller - Free gaming icons">
            <a:extLst>
              <a:ext uri="{FF2B5EF4-FFF2-40B4-BE49-F238E27FC236}">
                <a16:creationId xmlns:a16="http://schemas.microsoft.com/office/drawing/2014/main" id="{1E920D33-DA2E-82F5-A9E0-7EFCAF0FE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268985"/>
            <a:ext cx="1492540" cy="149254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up arrows, exchange, Money, Currency, Dollar Symbol, Dollar Coins, Business  icon">
            <a:extLst>
              <a:ext uri="{FF2B5EF4-FFF2-40B4-BE49-F238E27FC236}">
                <a16:creationId xmlns:a16="http://schemas.microsoft.com/office/drawing/2014/main" id="{1122C8A4-89A6-EAE7-D472-F2736DE56C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893" y="5167312"/>
            <a:ext cx="1492541" cy="149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40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E450-E79F-3D6C-D774-A3AF04385F0E}"/>
              </a:ext>
            </a:extLst>
          </p:cNvPr>
          <p:cNvSpPr>
            <a:spLocks noGrp="1"/>
          </p:cNvSpPr>
          <p:nvPr>
            <p:ph type="title"/>
          </p:nvPr>
        </p:nvSpPr>
        <p:spPr/>
        <p:txBody>
          <a:bodyPr/>
          <a:lstStyle/>
          <a:p>
            <a:r>
              <a:rPr lang="en-US" dirty="0"/>
              <a:t>The Problem</a:t>
            </a:r>
            <a:endParaRPr lang="en-SG" dirty="0"/>
          </a:p>
        </p:txBody>
      </p:sp>
      <p:sp>
        <p:nvSpPr>
          <p:cNvPr id="9" name="Content Placeholder 2">
            <a:extLst>
              <a:ext uri="{FF2B5EF4-FFF2-40B4-BE49-F238E27FC236}">
                <a16:creationId xmlns:a16="http://schemas.microsoft.com/office/drawing/2014/main" id="{D0E8B8A2-ADA9-CF4C-835D-67FACA5801C3}"/>
              </a:ext>
            </a:extLst>
          </p:cNvPr>
          <p:cNvSpPr txBox="1">
            <a:spLocks/>
          </p:cNvSpPr>
          <p:nvPr/>
        </p:nvSpPr>
        <p:spPr>
          <a:xfrm>
            <a:off x="838200" y="1494063"/>
            <a:ext cx="4346196" cy="925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Purchase of Online Services does not guarantee refunds or value of purchase.</a:t>
            </a:r>
            <a:endParaRPr lang="en-SG" sz="1800" dirty="0"/>
          </a:p>
        </p:txBody>
      </p:sp>
      <p:sp>
        <p:nvSpPr>
          <p:cNvPr id="10" name="Content Placeholder 2">
            <a:extLst>
              <a:ext uri="{FF2B5EF4-FFF2-40B4-BE49-F238E27FC236}">
                <a16:creationId xmlns:a16="http://schemas.microsoft.com/office/drawing/2014/main" id="{83CB1D67-E33E-301A-5722-9AE72A261DCF}"/>
              </a:ext>
            </a:extLst>
          </p:cNvPr>
          <p:cNvSpPr txBox="1">
            <a:spLocks/>
          </p:cNvSpPr>
          <p:nvPr/>
        </p:nvSpPr>
        <p:spPr>
          <a:xfrm>
            <a:off x="838199" y="2306410"/>
            <a:ext cx="4404919" cy="2345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This will result in skepticism in customers thinking the service might be a scam, even though there might be word of mouth or great reviews/feedback on said service, it is not 100% safe until purchased.</a:t>
            </a:r>
            <a:endParaRPr lang="en-SG" sz="1800" dirty="0"/>
          </a:p>
        </p:txBody>
      </p:sp>
      <p:sp>
        <p:nvSpPr>
          <p:cNvPr id="13" name="Content Placeholder 2">
            <a:extLst>
              <a:ext uri="{FF2B5EF4-FFF2-40B4-BE49-F238E27FC236}">
                <a16:creationId xmlns:a16="http://schemas.microsoft.com/office/drawing/2014/main" id="{E5185FEE-A09A-3D09-CD72-EEE27ABF3369}"/>
              </a:ext>
            </a:extLst>
          </p:cNvPr>
          <p:cNvSpPr txBox="1">
            <a:spLocks/>
          </p:cNvSpPr>
          <p:nvPr/>
        </p:nvSpPr>
        <p:spPr>
          <a:xfrm>
            <a:off x="838198" y="3819961"/>
            <a:ext cx="4346196" cy="1664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Not all online services are licensed and regulated also, meaning even if a customer requested for a refund, they are not obliged to proceed with the request if terms and conditions are not met.</a:t>
            </a:r>
            <a:endParaRPr lang="en-SG" sz="1800" dirty="0"/>
          </a:p>
        </p:txBody>
      </p:sp>
      <p:pic>
        <p:nvPicPr>
          <p:cNvPr id="6146" name="Picture 2" descr="Unrecognizable robber with eyes mask - Free people icons">
            <a:extLst>
              <a:ext uri="{FF2B5EF4-FFF2-40B4-BE49-F238E27FC236}">
                <a16:creationId xmlns:a16="http://schemas.microsoft.com/office/drawing/2014/main" id="{48774B15-066D-74B9-8F2C-3DF794B80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874" y="290076"/>
            <a:ext cx="2801224" cy="28012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an Thinking icon">
            <a:extLst>
              <a:ext uri="{FF2B5EF4-FFF2-40B4-BE49-F238E27FC236}">
                <a16:creationId xmlns:a16="http://schemas.microsoft.com/office/drawing/2014/main" id="{AAE777D3-84FA-1F08-14E9-BFE3ACC73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1978" y="2986139"/>
            <a:ext cx="3725396" cy="3725396"/>
          </a:xfrm>
          <a:prstGeom prst="rect">
            <a:avLst/>
          </a:prstGeom>
          <a:noFill/>
          <a:extLst>
            <a:ext uri="{909E8E84-426E-40DD-AFC4-6F175D3DCCD1}">
              <a14:hiddenFill xmlns:a14="http://schemas.microsoft.com/office/drawing/2010/main">
                <a:solidFill>
                  <a:srgbClr val="FFFFFF"/>
                </a:solidFill>
              </a14:hiddenFill>
            </a:ext>
          </a:extLst>
        </p:spPr>
      </p:pic>
      <p:sp>
        <p:nvSpPr>
          <p:cNvPr id="14" name="Speech Bubble: Oval 13">
            <a:extLst>
              <a:ext uri="{FF2B5EF4-FFF2-40B4-BE49-F238E27FC236}">
                <a16:creationId xmlns:a16="http://schemas.microsoft.com/office/drawing/2014/main" id="{95161D47-82A7-86C2-B7C1-FB3CE47131F4}"/>
              </a:ext>
            </a:extLst>
          </p:cNvPr>
          <p:cNvSpPr/>
          <p:nvPr/>
        </p:nvSpPr>
        <p:spPr>
          <a:xfrm>
            <a:off x="8054457" y="1224793"/>
            <a:ext cx="2801224" cy="1694918"/>
          </a:xfrm>
          <a:prstGeom prst="wedgeEllipseCallou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2697C7CD-B906-CDB9-1D13-7915EE715E2F}"/>
              </a:ext>
            </a:extLst>
          </p:cNvPr>
          <p:cNvSpPr txBox="1"/>
          <p:nvPr/>
        </p:nvSpPr>
        <p:spPr>
          <a:xfrm>
            <a:off x="8269098" y="1773696"/>
            <a:ext cx="2673638" cy="646331"/>
          </a:xfrm>
          <a:prstGeom prst="rect">
            <a:avLst/>
          </a:prstGeom>
          <a:noFill/>
        </p:spPr>
        <p:txBody>
          <a:bodyPr wrap="square" rtlCol="0">
            <a:spAutoFit/>
          </a:bodyPr>
          <a:lstStyle/>
          <a:p>
            <a:r>
              <a:rPr lang="en-US" dirty="0"/>
              <a:t>Is this service worth it? </a:t>
            </a:r>
          </a:p>
          <a:p>
            <a:r>
              <a:rPr lang="en-US" dirty="0"/>
              <a:t>Is it a scam?</a:t>
            </a:r>
            <a:endParaRPr lang="en-SG" dirty="0"/>
          </a:p>
        </p:txBody>
      </p:sp>
      <p:sp>
        <p:nvSpPr>
          <p:cNvPr id="3" name="Content Placeholder 2">
            <a:extLst>
              <a:ext uri="{FF2B5EF4-FFF2-40B4-BE49-F238E27FC236}">
                <a16:creationId xmlns:a16="http://schemas.microsoft.com/office/drawing/2014/main" id="{DD56A048-7DF7-BACC-B807-CC8BDD9BC5C6}"/>
              </a:ext>
            </a:extLst>
          </p:cNvPr>
          <p:cNvSpPr txBox="1">
            <a:spLocks/>
          </p:cNvSpPr>
          <p:nvPr/>
        </p:nvSpPr>
        <p:spPr>
          <a:xfrm>
            <a:off x="838199" y="5363937"/>
            <a:ext cx="4346196" cy="1664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Majority of online gaming services are purchased by teenagers, which most does not have a lot of money to work with, so being extra cautious with transactions involving money is imperative.</a:t>
            </a:r>
            <a:endParaRPr lang="en-SG" sz="1800" dirty="0"/>
          </a:p>
        </p:txBody>
      </p:sp>
    </p:spTree>
    <p:extLst>
      <p:ext uri="{BB962C8B-B14F-4D97-AF65-F5344CB8AC3E}">
        <p14:creationId xmlns:p14="http://schemas.microsoft.com/office/powerpoint/2010/main" val="416347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CA9C-EAF3-7CAF-64BB-09C54A8A916E}"/>
              </a:ext>
            </a:extLst>
          </p:cNvPr>
          <p:cNvSpPr>
            <a:spLocks noGrp="1"/>
          </p:cNvSpPr>
          <p:nvPr>
            <p:ph type="title"/>
          </p:nvPr>
        </p:nvSpPr>
        <p:spPr>
          <a:xfrm>
            <a:off x="838200" y="365125"/>
            <a:ext cx="5257800" cy="1325563"/>
          </a:xfrm>
        </p:spPr>
        <p:txBody>
          <a:bodyPr/>
          <a:lstStyle/>
          <a:p>
            <a:pPr algn="ctr"/>
            <a:r>
              <a:rPr lang="en-US" dirty="0"/>
              <a:t>The Solution</a:t>
            </a:r>
            <a:endParaRPr lang="en-SG" dirty="0"/>
          </a:p>
        </p:txBody>
      </p:sp>
      <p:sp>
        <p:nvSpPr>
          <p:cNvPr id="3" name="Content Placeholder 2">
            <a:extLst>
              <a:ext uri="{FF2B5EF4-FFF2-40B4-BE49-F238E27FC236}">
                <a16:creationId xmlns:a16="http://schemas.microsoft.com/office/drawing/2014/main" id="{C1E4DC67-BA4B-087E-73BD-99B077C71D0E}"/>
              </a:ext>
            </a:extLst>
          </p:cNvPr>
          <p:cNvSpPr>
            <a:spLocks noGrp="1"/>
          </p:cNvSpPr>
          <p:nvPr>
            <p:ph idx="1"/>
          </p:nvPr>
        </p:nvSpPr>
        <p:spPr>
          <a:xfrm>
            <a:off x="427139" y="2670816"/>
            <a:ext cx="5257800" cy="758184"/>
          </a:xfrm>
        </p:spPr>
        <p:txBody>
          <a:bodyPr>
            <a:normAutofit/>
          </a:bodyPr>
          <a:lstStyle/>
          <a:p>
            <a:pPr marL="0" indent="0">
              <a:buNone/>
            </a:pPr>
            <a:r>
              <a:rPr lang="en-US" sz="1800" dirty="0"/>
              <a:t>Mostly targeted to customers who wants a 100% Safe online shopping experience</a:t>
            </a:r>
            <a:endParaRPr lang="en-SG" sz="1800" dirty="0"/>
          </a:p>
        </p:txBody>
      </p:sp>
      <p:sp>
        <p:nvSpPr>
          <p:cNvPr id="4" name="Content Placeholder 2">
            <a:extLst>
              <a:ext uri="{FF2B5EF4-FFF2-40B4-BE49-F238E27FC236}">
                <a16:creationId xmlns:a16="http://schemas.microsoft.com/office/drawing/2014/main" id="{6D9A0E81-6814-7054-F220-019542F63678}"/>
              </a:ext>
            </a:extLst>
          </p:cNvPr>
          <p:cNvSpPr txBox="1">
            <a:spLocks/>
          </p:cNvSpPr>
          <p:nvPr/>
        </p:nvSpPr>
        <p:spPr>
          <a:xfrm>
            <a:off x="427139" y="1793468"/>
            <a:ext cx="5257800" cy="7581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Heng Ah Got Insurance provides insurance services to customer who wants to purchase online services. </a:t>
            </a:r>
            <a:endParaRPr lang="en-SG" sz="1800" dirty="0"/>
          </a:p>
        </p:txBody>
      </p:sp>
      <p:sp>
        <p:nvSpPr>
          <p:cNvPr id="5" name="Title 1">
            <a:extLst>
              <a:ext uri="{FF2B5EF4-FFF2-40B4-BE49-F238E27FC236}">
                <a16:creationId xmlns:a16="http://schemas.microsoft.com/office/drawing/2014/main" id="{D5A27C07-F016-FFD4-6147-7C5428261FD3}"/>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How does it work?</a:t>
            </a:r>
            <a:endParaRPr lang="en-SG" dirty="0"/>
          </a:p>
        </p:txBody>
      </p:sp>
      <p:sp>
        <p:nvSpPr>
          <p:cNvPr id="7" name="Content Placeholder 2">
            <a:extLst>
              <a:ext uri="{FF2B5EF4-FFF2-40B4-BE49-F238E27FC236}">
                <a16:creationId xmlns:a16="http://schemas.microsoft.com/office/drawing/2014/main" id="{D0E5A98F-015E-9BF1-7376-101445E000CD}"/>
              </a:ext>
            </a:extLst>
          </p:cNvPr>
          <p:cNvSpPr txBox="1">
            <a:spLocks/>
          </p:cNvSpPr>
          <p:nvPr/>
        </p:nvSpPr>
        <p:spPr>
          <a:xfrm>
            <a:off x="6160318" y="1793468"/>
            <a:ext cx="5894659" cy="4892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1800" dirty="0"/>
              <a:t>We act as a middle-man to your purchases</a:t>
            </a:r>
          </a:p>
          <a:p>
            <a:pPr>
              <a:buFont typeface="Wingdings" panose="05000000000000000000" pitchFamily="2" charset="2"/>
              <a:buChar char="q"/>
            </a:pPr>
            <a:r>
              <a:rPr lang="en-US" sz="1800" dirty="0"/>
              <a:t>We will create a contract with the vendor you are purchasing from</a:t>
            </a:r>
          </a:p>
          <a:p>
            <a:pPr>
              <a:buFont typeface="Wingdings" panose="05000000000000000000" pitchFamily="2" charset="2"/>
              <a:buChar char="q"/>
            </a:pPr>
            <a:r>
              <a:rPr lang="en-US" sz="1800" dirty="0"/>
              <a:t>After the vendor has signed the contract, you can relax and be stress-free as your purchase is insured</a:t>
            </a:r>
          </a:p>
          <a:p>
            <a:pPr>
              <a:buFont typeface="Wingdings" panose="05000000000000000000" pitchFamily="2" charset="2"/>
              <a:buChar char="q"/>
            </a:pPr>
            <a:r>
              <a:rPr lang="en-US" sz="1800" dirty="0"/>
              <a:t>If anything happens and the contract breaks, you will be refunded by us</a:t>
            </a:r>
          </a:p>
          <a:p>
            <a:pPr>
              <a:buFont typeface="Wingdings" panose="05000000000000000000" pitchFamily="2" charset="2"/>
              <a:buChar char="ü"/>
            </a:pPr>
            <a:endParaRPr lang="en-SG" sz="1800" dirty="0"/>
          </a:p>
        </p:txBody>
      </p:sp>
      <p:cxnSp>
        <p:nvCxnSpPr>
          <p:cNvPr id="9" name="Straight Connector 8">
            <a:extLst>
              <a:ext uri="{FF2B5EF4-FFF2-40B4-BE49-F238E27FC236}">
                <a16:creationId xmlns:a16="http://schemas.microsoft.com/office/drawing/2014/main" id="{B8FA34B8-E77B-9A50-6BBC-AA7C3A439E55}"/>
              </a:ext>
            </a:extLst>
          </p:cNvPr>
          <p:cNvCxnSpPr/>
          <p:nvPr/>
        </p:nvCxnSpPr>
        <p:spPr>
          <a:xfrm>
            <a:off x="6031683" y="0"/>
            <a:ext cx="0" cy="6686026"/>
          </a:xfrm>
          <a:prstGeom prst="line">
            <a:avLst/>
          </a:prstGeom>
        </p:spPr>
        <p:style>
          <a:lnRef idx="2">
            <a:schemeClr val="accent1"/>
          </a:lnRef>
          <a:fillRef idx="0">
            <a:schemeClr val="accent1"/>
          </a:fillRef>
          <a:effectRef idx="1">
            <a:schemeClr val="accent1"/>
          </a:effectRef>
          <a:fontRef idx="minor">
            <a:schemeClr val="tx1"/>
          </a:fontRef>
        </p:style>
      </p:cxnSp>
      <p:pic>
        <p:nvPicPr>
          <p:cNvPr id="3074" name="Picture 2" descr="Direct: What we gain when we cut out the middleman - Big Think">
            <a:extLst>
              <a:ext uri="{FF2B5EF4-FFF2-40B4-BE49-F238E27FC236}">
                <a16:creationId xmlns:a16="http://schemas.microsoft.com/office/drawing/2014/main" id="{92F3DFC8-DF7A-D729-5BBB-07FCD68AC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96" y="3854743"/>
            <a:ext cx="4511413" cy="25376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2A92DD-0D75-0064-BEA1-5D3471F0C953}"/>
              </a:ext>
            </a:extLst>
          </p:cNvPr>
          <p:cNvSpPr txBox="1"/>
          <p:nvPr/>
        </p:nvSpPr>
        <p:spPr>
          <a:xfrm>
            <a:off x="1743512" y="4171183"/>
            <a:ext cx="436228" cy="276999"/>
          </a:xfrm>
          <a:prstGeom prst="rect">
            <a:avLst/>
          </a:prstGeom>
          <a:noFill/>
        </p:spPr>
        <p:txBody>
          <a:bodyPr wrap="square" rtlCol="0">
            <a:spAutoFit/>
          </a:bodyPr>
          <a:lstStyle/>
          <a:p>
            <a:r>
              <a:rPr lang="en-US" sz="1200" dirty="0"/>
              <a:t>You</a:t>
            </a:r>
            <a:endParaRPr lang="en-SG" sz="1200" dirty="0"/>
          </a:p>
        </p:txBody>
      </p:sp>
      <p:sp>
        <p:nvSpPr>
          <p:cNvPr id="11" name="TextBox 10">
            <a:extLst>
              <a:ext uri="{FF2B5EF4-FFF2-40B4-BE49-F238E27FC236}">
                <a16:creationId xmlns:a16="http://schemas.microsoft.com/office/drawing/2014/main" id="{31AA7711-65DE-B1EC-4D6A-DA482A5752A4}"/>
              </a:ext>
            </a:extLst>
          </p:cNvPr>
          <p:cNvSpPr txBox="1"/>
          <p:nvPr/>
        </p:nvSpPr>
        <p:spPr>
          <a:xfrm>
            <a:off x="2725489" y="4101247"/>
            <a:ext cx="436228" cy="276999"/>
          </a:xfrm>
          <a:prstGeom prst="rect">
            <a:avLst/>
          </a:prstGeom>
          <a:noFill/>
        </p:spPr>
        <p:txBody>
          <a:bodyPr wrap="square" rtlCol="0">
            <a:spAutoFit/>
          </a:bodyPr>
          <a:lstStyle/>
          <a:p>
            <a:r>
              <a:rPr lang="en-US" sz="1200" dirty="0"/>
              <a:t>Us</a:t>
            </a:r>
            <a:endParaRPr lang="en-SG" sz="1200" dirty="0"/>
          </a:p>
        </p:txBody>
      </p:sp>
      <p:sp>
        <p:nvSpPr>
          <p:cNvPr id="13" name="TextBox 12">
            <a:extLst>
              <a:ext uri="{FF2B5EF4-FFF2-40B4-BE49-F238E27FC236}">
                <a16:creationId xmlns:a16="http://schemas.microsoft.com/office/drawing/2014/main" id="{8FB99A5B-A29B-A936-9C71-372646C193B0}"/>
              </a:ext>
            </a:extLst>
          </p:cNvPr>
          <p:cNvSpPr txBox="1"/>
          <p:nvPr/>
        </p:nvSpPr>
        <p:spPr>
          <a:xfrm>
            <a:off x="3508461" y="4178602"/>
            <a:ext cx="830978" cy="276999"/>
          </a:xfrm>
          <a:prstGeom prst="rect">
            <a:avLst/>
          </a:prstGeom>
          <a:noFill/>
        </p:spPr>
        <p:txBody>
          <a:bodyPr wrap="square" rtlCol="0">
            <a:spAutoFit/>
          </a:bodyPr>
          <a:lstStyle/>
          <a:p>
            <a:r>
              <a:rPr lang="en-US" sz="1200" dirty="0"/>
              <a:t>Vendor</a:t>
            </a:r>
            <a:endParaRPr lang="en-SG" sz="1200" dirty="0"/>
          </a:p>
        </p:txBody>
      </p:sp>
    </p:spTree>
    <p:extLst>
      <p:ext uri="{BB962C8B-B14F-4D97-AF65-F5344CB8AC3E}">
        <p14:creationId xmlns:p14="http://schemas.microsoft.com/office/powerpoint/2010/main" val="24080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7578-3732-FA1F-D982-FBF67C5ED87D}"/>
              </a:ext>
            </a:extLst>
          </p:cNvPr>
          <p:cNvSpPr>
            <a:spLocks noGrp="1"/>
          </p:cNvSpPr>
          <p:nvPr>
            <p:ph type="title"/>
          </p:nvPr>
        </p:nvSpPr>
        <p:spPr/>
        <p:txBody>
          <a:bodyPr/>
          <a:lstStyle/>
          <a:p>
            <a:r>
              <a:rPr lang="en-US" dirty="0"/>
              <a:t>Why Us?</a:t>
            </a:r>
            <a:endParaRPr lang="en-SG" dirty="0"/>
          </a:p>
        </p:txBody>
      </p:sp>
      <p:sp>
        <p:nvSpPr>
          <p:cNvPr id="4" name="Content Placeholder 2">
            <a:extLst>
              <a:ext uri="{FF2B5EF4-FFF2-40B4-BE49-F238E27FC236}">
                <a16:creationId xmlns:a16="http://schemas.microsoft.com/office/drawing/2014/main" id="{DD4AF254-5C15-EBC1-7DB2-37C9980391D3}"/>
              </a:ext>
            </a:extLst>
          </p:cNvPr>
          <p:cNvSpPr txBox="1">
            <a:spLocks/>
          </p:cNvSpPr>
          <p:nvPr/>
        </p:nvSpPr>
        <p:spPr>
          <a:xfrm>
            <a:off x="838200" y="1600317"/>
            <a:ext cx="5894659" cy="4892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1800" dirty="0"/>
              <a:t>If anything happens and the contract breaks, you will be refunded by us</a:t>
            </a:r>
          </a:p>
          <a:p>
            <a:pPr>
              <a:buFont typeface="Wingdings" panose="05000000000000000000" pitchFamily="2" charset="2"/>
              <a:buChar char="ü"/>
            </a:pPr>
            <a:r>
              <a:rPr lang="en-US" sz="1800" dirty="0"/>
              <a:t>We settle with the up-front dealing</a:t>
            </a:r>
          </a:p>
          <a:p>
            <a:pPr>
              <a:buFont typeface="Wingdings" panose="05000000000000000000" pitchFamily="2" charset="2"/>
              <a:buChar char="ü"/>
            </a:pPr>
            <a:r>
              <a:rPr lang="en-US" sz="1800" dirty="0"/>
              <a:t>Our service is cheap and easy to use</a:t>
            </a:r>
          </a:p>
          <a:p>
            <a:pPr>
              <a:buFont typeface="Wingdings" panose="05000000000000000000" pitchFamily="2" charset="2"/>
              <a:buChar char="ü"/>
            </a:pPr>
            <a:r>
              <a:rPr lang="en-US" sz="1800" dirty="0"/>
              <a:t>We are legalized and licensed by MAS</a:t>
            </a:r>
          </a:p>
          <a:p>
            <a:pPr>
              <a:buFont typeface="Wingdings" panose="05000000000000000000" pitchFamily="2" charset="2"/>
              <a:buChar char="ü"/>
            </a:pPr>
            <a:endParaRPr lang="en-US" sz="1800" dirty="0"/>
          </a:p>
          <a:p>
            <a:pPr>
              <a:buFont typeface="Wingdings" panose="05000000000000000000" pitchFamily="2" charset="2"/>
              <a:buChar char="ü"/>
            </a:pPr>
            <a:endParaRPr lang="en-SG" sz="1800" dirty="0"/>
          </a:p>
        </p:txBody>
      </p:sp>
      <p:sp>
        <p:nvSpPr>
          <p:cNvPr id="7" name="TextBox 6">
            <a:extLst>
              <a:ext uri="{FF2B5EF4-FFF2-40B4-BE49-F238E27FC236}">
                <a16:creationId xmlns:a16="http://schemas.microsoft.com/office/drawing/2014/main" id="{A85DED41-672E-3045-2F28-626EFAD625CD}"/>
              </a:ext>
            </a:extLst>
          </p:cNvPr>
          <p:cNvSpPr txBox="1"/>
          <p:nvPr/>
        </p:nvSpPr>
        <p:spPr>
          <a:xfrm rot="395823">
            <a:off x="1079072" y="4842185"/>
            <a:ext cx="7440776" cy="830997"/>
          </a:xfrm>
          <a:prstGeom prst="rect">
            <a:avLst/>
          </a:prstGeom>
          <a:noFill/>
        </p:spPr>
        <p:txBody>
          <a:bodyPr wrap="square" rtlCol="0">
            <a:spAutoFit/>
          </a:bodyPr>
          <a:lstStyle/>
          <a:p>
            <a:r>
              <a:rPr lang="en-US" sz="4800" dirty="0"/>
              <a:t>What are you waiting for?</a:t>
            </a:r>
            <a:endParaRPr lang="en-SG" sz="4800" dirty="0"/>
          </a:p>
        </p:txBody>
      </p:sp>
      <p:pic>
        <p:nvPicPr>
          <p:cNvPr id="7170" name="Picture 2" descr="100% money-back guarantee | crowdspring">
            <a:extLst>
              <a:ext uri="{FF2B5EF4-FFF2-40B4-BE49-F238E27FC236}">
                <a16:creationId xmlns:a16="http://schemas.microsoft.com/office/drawing/2014/main" id="{656E7BB7-FA59-0DA7-F490-DE58CC877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443" y="767556"/>
            <a:ext cx="53435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94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74E3-1FD6-3428-E660-AC669DE5A063}"/>
              </a:ext>
            </a:extLst>
          </p:cNvPr>
          <p:cNvSpPr>
            <a:spLocks noGrp="1"/>
          </p:cNvSpPr>
          <p:nvPr>
            <p:ph type="title"/>
          </p:nvPr>
        </p:nvSpPr>
        <p:spPr/>
        <p:txBody>
          <a:bodyPr/>
          <a:lstStyle/>
          <a:p>
            <a:r>
              <a:rPr lang="en-US" dirty="0"/>
              <a:t>Embedded Finance</a:t>
            </a:r>
            <a:endParaRPr lang="en-SG" dirty="0"/>
          </a:p>
        </p:txBody>
      </p:sp>
      <p:sp>
        <p:nvSpPr>
          <p:cNvPr id="3" name="Content Placeholder 2">
            <a:extLst>
              <a:ext uri="{FF2B5EF4-FFF2-40B4-BE49-F238E27FC236}">
                <a16:creationId xmlns:a16="http://schemas.microsoft.com/office/drawing/2014/main" id="{B4A4BDA2-9A94-3E9E-CBAF-341E013028A2}"/>
              </a:ext>
            </a:extLst>
          </p:cNvPr>
          <p:cNvSpPr>
            <a:spLocks noGrp="1"/>
          </p:cNvSpPr>
          <p:nvPr>
            <p:ph idx="1"/>
          </p:nvPr>
        </p:nvSpPr>
        <p:spPr/>
        <p:txBody>
          <a:bodyPr/>
          <a:lstStyle/>
          <a:p>
            <a:pPr marL="0" indent="0">
              <a:buNone/>
            </a:pPr>
            <a:r>
              <a:rPr lang="en-US" dirty="0"/>
              <a:t>As part of embedded finance, integrating insurance with day-to-day purchases can help improve the overall shopping experience for customers which will then encourage more people to start using online e-commerce platforms.</a:t>
            </a:r>
          </a:p>
          <a:p>
            <a:pPr marL="0" indent="0">
              <a:buNone/>
            </a:pPr>
            <a:endParaRPr lang="en-US" dirty="0"/>
          </a:p>
          <a:p>
            <a:pPr marL="0" indent="0">
              <a:buNone/>
            </a:pPr>
            <a:r>
              <a:rPr lang="en-US" dirty="0"/>
              <a:t>Which will ultimately result in higher and increased sales to vendors and merchants who benefit from these e-commerce platforms.</a:t>
            </a:r>
            <a:endParaRPr lang="en-SG" dirty="0"/>
          </a:p>
        </p:txBody>
      </p:sp>
    </p:spTree>
    <p:extLst>
      <p:ext uri="{BB962C8B-B14F-4D97-AF65-F5344CB8AC3E}">
        <p14:creationId xmlns:p14="http://schemas.microsoft.com/office/powerpoint/2010/main" val="303351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429</TotalTime>
  <Words>1052</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Arial Black</vt:lpstr>
      <vt:lpstr>Wingdings</vt:lpstr>
      <vt:lpstr>Office Theme</vt:lpstr>
      <vt:lpstr>C369 Graded Assignment</vt:lpstr>
      <vt:lpstr>Heng Ah Got Insurance</vt:lpstr>
      <vt:lpstr>Have you ever wanted to purchase online services?</vt:lpstr>
      <vt:lpstr>Other types of online services you may have purchased before</vt:lpstr>
      <vt:lpstr>Purchasing of Online Services. Why?</vt:lpstr>
      <vt:lpstr>The Problem</vt:lpstr>
      <vt:lpstr>The Solution</vt:lpstr>
      <vt:lpstr>Why Us?</vt:lpstr>
      <vt:lpstr>Embedded Finance</vt:lpstr>
      <vt:lpstr>MAS Regulations</vt:lpstr>
      <vt:lpstr>MAS Regulations</vt:lpstr>
      <vt:lpstr>MAS Regulations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C369 Graded Assignment</dc:title>
  <dc:creator>NG JIA HENG</dc:creator>
  <cp:lastModifiedBy>NG JIA HENG</cp:lastModifiedBy>
  <cp:revision>20</cp:revision>
  <dcterms:created xsi:type="dcterms:W3CDTF">2024-05-19T10:53:12Z</dcterms:created>
  <dcterms:modified xsi:type="dcterms:W3CDTF">2024-06-05T06:10:51Z</dcterms:modified>
</cp:coreProperties>
</file>