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Ubuntu"/>
      <p:regular r:id="rId37"/>
      <p:bold r:id="rId38"/>
      <p:italic r:id="rId39"/>
      <p:boldItalic r:id="rId40"/>
    </p:embeddedFont>
    <p:embeddedFont>
      <p:font typeface="Robo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7CB000-D95D-4A59-838C-DCF83CCDD9D5}">
  <a:tblStyle styleId="{387CB000-D95D-4A59-838C-DCF83CCDD9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Ubuntu-boldItalic.fntdata"/><Relationship Id="rId20" Type="http://schemas.openxmlformats.org/officeDocument/2006/relationships/slide" Target="slides/slide14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6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5.xml"/><Relationship Id="rId43" Type="http://schemas.openxmlformats.org/officeDocument/2006/relationships/font" Target="fonts/Roboto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Ubuntu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Ubuntu-italic.fntdata"/><Relationship Id="rId16" Type="http://schemas.openxmlformats.org/officeDocument/2006/relationships/slide" Target="slides/slide10.xml"/><Relationship Id="rId38" Type="http://schemas.openxmlformats.org/officeDocument/2006/relationships/font" Target="fonts/Ubuntu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ea78a9d9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fea78a9d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36e14533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036e14533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36e14533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036e14533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36e14533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036e14533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f01dddde5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f01dddde5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fea78a9d9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fea78a9d9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36e14533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036e14533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5aeb5f7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05aeb5f7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fea78a9d9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fea78a9d9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58b52748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058b52748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1052d25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1052d25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04c88e933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04c88e933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fea78a9d9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fea78a9d9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04c88e933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04c88e933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fea78a9d9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fea78a9d9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04c88e9336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04c88e9336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04c88e933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04c88e933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fea78a9d9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fea78a9d9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036e14533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036e14533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fea78a9d9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fea78a9d9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04c88e9336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04c88e9336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acf5506e3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acf5506e3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f01dddde5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f01dddde5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2547f24c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2547f24c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36e14533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36e14533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22cb4248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22cb4248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ea78a9d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fea78a9d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22cb424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022cb424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01dddde5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f01dddde5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14.png"/><Relationship Id="rId5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Relationship Id="rId4" Type="http://schemas.openxmlformats.org/officeDocument/2006/relationships/image" Target="../media/image20.jpg"/><Relationship Id="rId5" Type="http://schemas.openxmlformats.org/officeDocument/2006/relationships/image" Target="../media/image19.jpg"/><Relationship Id="rId6" Type="http://schemas.openxmlformats.org/officeDocument/2006/relationships/image" Target="../media/image9.jpg"/><Relationship Id="rId7" Type="http://schemas.openxmlformats.org/officeDocument/2006/relationships/image" Target="../media/image10.jpg"/><Relationship Id="rId8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Relationship Id="rId4" Type="http://schemas.openxmlformats.org/officeDocument/2006/relationships/image" Target="../media/image7.jpg"/><Relationship Id="rId5" Type="http://schemas.openxmlformats.org/officeDocument/2006/relationships/image" Target="../media/image12.jpg"/><Relationship Id="rId6" Type="http://schemas.openxmlformats.org/officeDocument/2006/relationships/image" Target="../media/image17.jpg"/><Relationship Id="rId7" Type="http://schemas.openxmlformats.org/officeDocument/2006/relationships/image" Target="../media/image15.jpg"/><Relationship Id="rId8" Type="http://schemas.openxmlformats.org/officeDocument/2006/relationships/image" Target="../media/image2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jpg"/><Relationship Id="rId4" Type="http://schemas.openxmlformats.org/officeDocument/2006/relationships/image" Target="../media/image1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jpg"/><Relationship Id="rId4" Type="http://schemas.openxmlformats.org/officeDocument/2006/relationships/image" Target="../media/image18.jpg"/><Relationship Id="rId5" Type="http://schemas.openxmlformats.org/officeDocument/2006/relationships/image" Target="../media/image13.jpg"/><Relationship Id="rId6" Type="http://schemas.openxmlformats.org/officeDocument/2006/relationships/image" Target="../media/image23.jpg"/><Relationship Id="rId7" Type="http://schemas.openxmlformats.org/officeDocument/2006/relationships/image" Target="../media/image29.jpg"/><Relationship Id="rId8" Type="http://schemas.openxmlformats.org/officeDocument/2006/relationships/image" Target="../media/image3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datasets/pranav941/-world-food-wealth-bank?select=crop1.csv" TargetMode="External"/><Relationship Id="rId4" Type="http://schemas.openxmlformats.org/officeDocument/2006/relationships/hyperlink" Target="https://data.worldbank.org/indicator/NY.GDP.MKTP.CD" TargetMode="External"/><Relationship Id="rId5" Type="http://schemas.openxmlformats.org/officeDocument/2006/relationships/hyperlink" Target="https://data.worldbank.org/indicator/SP.POP.TOTL" TargetMode="External"/><Relationship Id="rId6" Type="http://schemas.openxmlformats.org/officeDocument/2006/relationships/hyperlink" Target="https://gist.githubusercontent.com/tadast/8827699/raw/f5cac3d42d16b78348610fc4ec301e9234f82821/countries_codes_and_coordinates.csv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Food Economics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role</a:t>
            </a:r>
            <a:r>
              <a:rPr lang="it"/>
              <a:t> of </a:t>
            </a:r>
            <a:r>
              <a:rPr lang="it"/>
              <a:t>agricultural and livestock production</a:t>
            </a:r>
            <a:r>
              <a:rPr lang="it"/>
              <a:t> in the World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324300" y="4245550"/>
            <a:ext cx="349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Angela Bissacco, Jacopo Magliani</a:t>
            </a:r>
            <a:endParaRPr i="1"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90250" y="526350"/>
            <a:ext cx="6911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3063"/>
            <a:ext cx="6048151" cy="37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5625300" y="747125"/>
            <a:ext cx="3518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US is consistently at the top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Italy &amp; France have similar growth, typical of the EU area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China has reached and overtaken India, a country with very similar population size.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Brazil grew very slightly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The 2008 crisis and COVID-19 pandemic hit the economies of US, Italy, France and India but not China and Brazil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49834" cy="28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5788" y="28125"/>
            <a:ext cx="4238211" cy="267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1087" y="2642650"/>
            <a:ext cx="4571999" cy="25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5019850" y="2867875"/>
            <a:ext cx="4010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We can observe: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importance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of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cereals, fruit and vegetables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 in all the sampled countries excluding Brazil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he stability of cereals in Italy and the huge drops in France in 2013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80576" cy="2765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175" y="0"/>
            <a:ext cx="4480576" cy="2765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25" y="2700700"/>
            <a:ext cx="4419251" cy="237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4884725" y="2935575"/>
            <a:ext cx="3985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The fast increase in the production of fruit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 and vegetable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 in China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The importance of herbs (spices,</a:t>
            </a:r>
            <a:br>
              <a:rPr lang="it">
                <a:latin typeface="Roboto"/>
                <a:ea typeface="Roboto"/>
                <a:cs typeface="Roboto"/>
                <a:sym typeface="Roboto"/>
              </a:rPr>
            </a:br>
            <a:r>
              <a:rPr lang="it">
                <a:latin typeface="Roboto"/>
                <a:ea typeface="Roboto"/>
                <a:cs typeface="Roboto"/>
                <a:sym typeface="Roboto"/>
              </a:rPr>
              <a:t>tobacco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...) in India and Brazil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Brazilian herbs production doubled in 2010s and then remained stable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All the other products remained quite stable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186375" y="1266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Correlation matrix of the countries </a:t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00" y="682175"/>
            <a:ext cx="8575098" cy="44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Models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</a:t>
            </a:r>
            <a:r>
              <a:rPr lang="it"/>
              <a:t>eneral procedure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</a:t>
            </a:r>
            <a:r>
              <a:rPr lang="it"/>
              <a:t>or each country we: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</a:t>
            </a:r>
            <a:r>
              <a:rPr lang="it"/>
              <a:t>xtract a subset of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Start with GAM as baseline using the extracted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Perform ARIMA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Perform ARIMAX for each of the features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Extraction of features basing on VIF values</a:t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9950"/>
            <a:ext cx="8520602" cy="400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Generalized Additive Model (GAM)</a:t>
            </a:r>
            <a:endParaRPr/>
          </a:p>
        </p:txBody>
      </p:sp>
      <p:sp>
        <p:nvSpPr>
          <p:cNvPr id="189" name="Google Shape;189;p30"/>
          <p:cNvSpPr txBox="1"/>
          <p:nvPr/>
        </p:nvSpPr>
        <p:spPr>
          <a:xfrm>
            <a:off x="515625" y="1017800"/>
            <a:ext cx="7425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each country we have: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fitted a GAM model to the data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defined our scope list using as possible degrees of freedom a vector (2,3,4)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performed a stepwise regression using the fitted GAM as starting point and the defined scope.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425400"/>
            <a:ext cx="8520600" cy="4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These are the s</a:t>
            </a:r>
            <a:r>
              <a:rPr lang="it"/>
              <a:t>tep-wise selection models obtained: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it">
                <a:latin typeface="Ubuntu"/>
                <a:ea typeface="Ubuntu"/>
                <a:cs typeface="Ubuntu"/>
                <a:sym typeface="Ubuntu"/>
              </a:rPr>
              <a:t>Italy -&gt; gdp ~ cereals + s(Year, df = 4) + s(legumes, df = 4) + s(ms, df = 4)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it">
                <a:latin typeface="Ubuntu"/>
                <a:ea typeface="Ubuntu"/>
                <a:cs typeface="Ubuntu"/>
                <a:sym typeface="Ubuntu"/>
              </a:rPr>
              <a:t>France -&gt; gdp ~ fibres + s(Year, df = 4) + legumes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it">
                <a:latin typeface="Ubuntu"/>
                <a:ea typeface="Ubuntu"/>
                <a:cs typeface="Ubuntu"/>
                <a:sym typeface="Ubuntu"/>
              </a:rPr>
              <a:t>US -&gt; gdp ~ cereals + Year + s(fr_veg, df = 4) + s(ms, df = 4) + other + s(tubers, df = 3)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it">
                <a:latin typeface="Ubuntu"/>
                <a:ea typeface="Ubuntu"/>
                <a:cs typeface="Ubuntu"/>
                <a:sym typeface="Ubuntu"/>
              </a:rPr>
              <a:t>Brazil -&gt; gdp ~ 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it">
                <a:latin typeface="Ubuntu"/>
                <a:ea typeface="Ubuntu"/>
                <a:cs typeface="Ubuntu"/>
                <a:sym typeface="Ubuntu"/>
              </a:rPr>
              <a:t>India -&gt; gdp ~ cereals + s(Year, df = 4) + s(legumes, df = 2) + Live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it">
                <a:latin typeface="Ubuntu"/>
                <a:ea typeface="Ubuntu"/>
                <a:cs typeface="Ubuntu"/>
                <a:sym typeface="Ubuntu"/>
              </a:rPr>
              <a:t>China -&gt; gdp ~ fibres + s(Year, df = 4) + other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Index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Exploratory</a:t>
            </a:r>
            <a:r>
              <a:rPr lang="it"/>
              <a:t> 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GAM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ARIMA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ARIMAX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Conclusions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800">
                <a:solidFill>
                  <a:schemeClr val="dk2"/>
                </a:solidFill>
              </a:rPr>
              <a:t>All the ACF plots of the residuals present a harmonic behaviour.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800">
                <a:solidFill>
                  <a:schemeClr val="dk2"/>
                </a:solidFill>
              </a:rPr>
              <a:t>In addition, the values of the </a:t>
            </a:r>
            <a:r>
              <a:rPr b="1" lang="it" sz="1800">
                <a:solidFill>
                  <a:schemeClr val="dk2"/>
                </a:solidFill>
              </a:rPr>
              <a:t>Durbin-Watson tests </a:t>
            </a:r>
            <a:r>
              <a:rPr lang="it" sz="1800">
                <a:solidFill>
                  <a:schemeClr val="dk2"/>
                </a:solidFill>
              </a:rPr>
              <a:t>are always </a:t>
            </a:r>
            <a:r>
              <a:rPr b="1" lang="it" sz="1800">
                <a:solidFill>
                  <a:schemeClr val="dk2"/>
                </a:solidFill>
              </a:rPr>
              <a:t>below 0.5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75" y="1354484"/>
            <a:ext cx="2766693" cy="1471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0060" y="1355730"/>
            <a:ext cx="2766693" cy="1468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3856" y="1348679"/>
            <a:ext cx="2766694" cy="1483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657" y="3288546"/>
            <a:ext cx="2766693" cy="1494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90060" y="3288547"/>
            <a:ext cx="2766693" cy="1464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09463" y="3288547"/>
            <a:ext cx="2766693" cy="145129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 txBox="1"/>
          <p:nvPr/>
        </p:nvSpPr>
        <p:spPr>
          <a:xfrm>
            <a:off x="1355989" y="1017800"/>
            <a:ext cx="8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Italy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32"/>
          <p:cNvSpPr txBox="1"/>
          <p:nvPr/>
        </p:nvSpPr>
        <p:spPr>
          <a:xfrm>
            <a:off x="4161185" y="1017800"/>
            <a:ext cx="8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France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2"/>
          <p:cNvSpPr txBox="1"/>
          <p:nvPr/>
        </p:nvSpPr>
        <p:spPr>
          <a:xfrm>
            <a:off x="7551669" y="1017800"/>
            <a:ext cx="8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US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1355989" y="3003983"/>
            <a:ext cx="8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Brazil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4238692" y="2950616"/>
            <a:ext cx="8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India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7312233" y="2950616"/>
            <a:ext cx="8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China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ARIMA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11700" y="1229875"/>
            <a:ext cx="8520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Thanks to the </a:t>
            </a:r>
            <a:r>
              <a:rPr lang="it">
                <a:latin typeface="Ubuntu"/>
                <a:ea typeface="Ubuntu"/>
                <a:cs typeface="Ubuntu"/>
                <a:sym typeface="Ubuntu"/>
              </a:rPr>
              <a:t>auto.arima</a:t>
            </a:r>
            <a:r>
              <a:rPr lang="it"/>
              <a:t> function in R we were able to identify the ideal parameters (p,d,q) for each country. </a:t>
            </a:r>
            <a:endParaRPr/>
          </a:p>
        </p:txBody>
      </p:sp>
      <p:graphicFrame>
        <p:nvGraphicFramePr>
          <p:cNvPr id="218" name="Google Shape;218;p33"/>
          <p:cNvGraphicFramePr/>
          <p:nvPr/>
        </p:nvGraphicFramePr>
        <p:xfrm>
          <a:off x="381450" y="214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{387CB000-D95D-4A59-838C-DCF83CCDD9D5}</a:tableStyleId>
              </a:tblPr>
              <a:tblGrid>
                <a:gridCol w="1368750"/>
                <a:gridCol w="1187650"/>
                <a:gridCol w="1127275"/>
                <a:gridCol w="1115200"/>
                <a:gridCol w="1187650"/>
                <a:gridCol w="1199750"/>
                <a:gridCol w="1127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Roboto"/>
                          <a:ea typeface="Roboto"/>
                          <a:cs typeface="Roboto"/>
                          <a:sym typeface="Roboto"/>
                        </a:rPr>
                        <a:t>Country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Roboto"/>
                          <a:ea typeface="Roboto"/>
                          <a:cs typeface="Roboto"/>
                          <a:sym typeface="Roboto"/>
                        </a:rPr>
                        <a:t>Italy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Roboto"/>
                          <a:ea typeface="Roboto"/>
                          <a:cs typeface="Roboto"/>
                          <a:sym typeface="Roboto"/>
                        </a:rPr>
                        <a:t>France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Roboto"/>
                          <a:ea typeface="Roboto"/>
                          <a:cs typeface="Roboto"/>
                          <a:sym typeface="Roboto"/>
                        </a:rPr>
                        <a:t>US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Roboto"/>
                          <a:ea typeface="Roboto"/>
                          <a:cs typeface="Roboto"/>
                          <a:sym typeface="Roboto"/>
                        </a:rPr>
                        <a:t>China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Roboto"/>
                          <a:ea typeface="Roboto"/>
                          <a:cs typeface="Roboto"/>
                          <a:sym typeface="Roboto"/>
                        </a:rPr>
                        <a:t>Brazil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Roboto"/>
                          <a:ea typeface="Roboto"/>
                          <a:cs typeface="Roboto"/>
                          <a:sym typeface="Roboto"/>
                        </a:rPr>
                        <a:t>ARIMA (p,d,q)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Roboto"/>
                          <a:ea typeface="Roboto"/>
                          <a:cs typeface="Roboto"/>
                          <a:sym typeface="Roboto"/>
                        </a:rPr>
                        <a:t>(0,1,0)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Roboto"/>
                          <a:ea typeface="Roboto"/>
                          <a:cs typeface="Roboto"/>
                          <a:sym typeface="Roboto"/>
                        </a:rPr>
                        <a:t>(0,1,0)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Roboto"/>
                          <a:ea typeface="Roboto"/>
                          <a:cs typeface="Roboto"/>
                          <a:sym typeface="Roboto"/>
                        </a:rPr>
                        <a:t>(2,2,1)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Roboto"/>
                          <a:ea typeface="Roboto"/>
                          <a:cs typeface="Roboto"/>
                          <a:sym typeface="Roboto"/>
                        </a:rPr>
                        <a:t>(2,2,0)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Roboto"/>
                          <a:ea typeface="Roboto"/>
                          <a:cs typeface="Roboto"/>
                          <a:sym typeface="Roboto"/>
                        </a:rPr>
                        <a:t>(0,2,1)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Roboto"/>
                          <a:ea typeface="Roboto"/>
                          <a:cs typeface="Roboto"/>
                          <a:sym typeface="Roboto"/>
                        </a:rPr>
                        <a:t>(1,1,1)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Roboto"/>
                          <a:ea typeface="Roboto"/>
                          <a:cs typeface="Roboto"/>
                          <a:sym typeface="Roboto"/>
                        </a:rPr>
                        <a:t>ARIMA AIC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Roboto"/>
                          <a:ea typeface="Roboto"/>
                          <a:cs typeface="Roboto"/>
                          <a:sym typeface="Roboto"/>
                        </a:rPr>
                        <a:t>1064.36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Roboto"/>
                          <a:ea typeface="Roboto"/>
                          <a:cs typeface="Roboto"/>
                          <a:sym typeface="Roboto"/>
                        </a:rPr>
                        <a:t>1072.62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Roboto"/>
                          <a:ea typeface="Roboto"/>
                          <a:cs typeface="Roboto"/>
                          <a:sym typeface="Roboto"/>
                        </a:rPr>
                        <a:t>937.48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Roboto"/>
                          <a:ea typeface="Roboto"/>
                          <a:cs typeface="Roboto"/>
                          <a:sym typeface="Roboto"/>
                        </a:rPr>
                        <a:t>749.78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Roboto"/>
                          <a:ea typeface="Roboto"/>
                          <a:cs typeface="Roboto"/>
                          <a:sym typeface="Roboto"/>
                        </a:rPr>
                        <a:t>648.57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Roboto"/>
                          <a:ea typeface="Roboto"/>
                          <a:cs typeface="Roboto"/>
                          <a:sym typeface="Roboto"/>
                        </a:rPr>
                        <a:t>963.75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9" name="Google Shape;219;p33"/>
          <p:cNvSpPr txBox="1"/>
          <p:nvPr/>
        </p:nvSpPr>
        <p:spPr>
          <a:xfrm>
            <a:off x="311700" y="3822600"/>
            <a:ext cx="6954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One of the traits of our data is the </a:t>
            </a:r>
            <a:r>
              <a:rPr b="1"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absence of seasonality</a:t>
            </a: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due </a:t>
            </a:r>
            <a:b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 the yearly structure of the measurements.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800">
                <a:solidFill>
                  <a:schemeClr val="dk2"/>
                </a:solidFill>
              </a:rPr>
              <a:t>The </a:t>
            </a:r>
            <a:r>
              <a:rPr b="1" lang="it" sz="1800">
                <a:solidFill>
                  <a:schemeClr val="dk2"/>
                </a:solidFill>
              </a:rPr>
              <a:t>harmonic behaviour</a:t>
            </a:r>
            <a:r>
              <a:rPr lang="it" sz="1800">
                <a:solidFill>
                  <a:schemeClr val="dk2"/>
                </a:solidFill>
              </a:rPr>
              <a:t> has </a:t>
            </a:r>
            <a:r>
              <a:rPr b="1" lang="it" sz="1800">
                <a:solidFill>
                  <a:schemeClr val="dk2"/>
                </a:solidFill>
              </a:rPr>
              <a:t>generally disappeared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1363055" y="1017800"/>
            <a:ext cx="84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Italy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4184757" y="1017800"/>
            <a:ext cx="84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France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34"/>
          <p:cNvSpPr txBox="1"/>
          <p:nvPr/>
        </p:nvSpPr>
        <p:spPr>
          <a:xfrm>
            <a:off x="7365702" y="1017800"/>
            <a:ext cx="10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US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50" y="1329148"/>
            <a:ext cx="2782975" cy="174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7325" y="1290775"/>
            <a:ext cx="2782975" cy="1818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3900" y="1286787"/>
            <a:ext cx="2782975" cy="1826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4350" y="3228263"/>
            <a:ext cx="2695776" cy="181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4"/>
          <p:cNvSpPr txBox="1"/>
          <p:nvPr/>
        </p:nvSpPr>
        <p:spPr>
          <a:xfrm>
            <a:off x="1363100" y="3030050"/>
            <a:ext cx="6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Brazil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3" name="Google Shape;233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29125" y="3256900"/>
            <a:ext cx="2782975" cy="1817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64500" y="3265264"/>
            <a:ext cx="2731254" cy="172583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4"/>
          <p:cNvSpPr txBox="1"/>
          <p:nvPr/>
        </p:nvSpPr>
        <p:spPr>
          <a:xfrm>
            <a:off x="4280750" y="3030050"/>
            <a:ext cx="6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India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7365700" y="3030050"/>
            <a:ext cx="6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China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ARIMAX </a:t>
            </a:r>
            <a:endParaRPr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311700" y="1017800"/>
            <a:ext cx="8520600" cy="3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</a:t>
            </a:r>
            <a:r>
              <a:rPr lang="it"/>
              <a:t>e have used ARIMAX to incorporate data about the crops.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Compared to the results by ARIMA models, we got </a:t>
            </a:r>
            <a:r>
              <a:rPr b="1" lang="it"/>
              <a:t>minimal improvements</a:t>
            </a:r>
            <a:r>
              <a:rPr lang="it"/>
              <a:t> in terms of AIC only for Italy and France,</a:t>
            </a:r>
            <a:r>
              <a:rPr lang="it"/>
              <a:t> for the other countries performances have worsened, even drastically in the case of China.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3" name="Google Shape;243;p35"/>
          <p:cNvGraphicFramePr/>
          <p:nvPr/>
        </p:nvGraphicFramePr>
        <p:xfrm>
          <a:off x="415225" y="250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{387CB000-D95D-4A59-838C-DCF83CCDD9D5}</a:tableStyleId>
              </a:tblPr>
              <a:tblGrid>
                <a:gridCol w="1441200"/>
                <a:gridCol w="1187625"/>
                <a:gridCol w="1139350"/>
                <a:gridCol w="1079000"/>
                <a:gridCol w="1187650"/>
                <a:gridCol w="1187675"/>
                <a:gridCol w="1091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Roboto"/>
                          <a:ea typeface="Roboto"/>
                          <a:cs typeface="Roboto"/>
                          <a:sym typeface="Roboto"/>
                        </a:rPr>
                        <a:t>Country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Roboto"/>
                          <a:ea typeface="Roboto"/>
                          <a:cs typeface="Roboto"/>
                          <a:sym typeface="Roboto"/>
                        </a:rPr>
                        <a:t>Italy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Roboto"/>
                          <a:ea typeface="Roboto"/>
                          <a:cs typeface="Roboto"/>
                          <a:sym typeface="Roboto"/>
                        </a:rPr>
                        <a:t>France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Roboto"/>
                          <a:ea typeface="Roboto"/>
                          <a:cs typeface="Roboto"/>
                          <a:sym typeface="Roboto"/>
                        </a:rPr>
                        <a:t>US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Roboto"/>
                          <a:ea typeface="Roboto"/>
                          <a:cs typeface="Roboto"/>
                          <a:sym typeface="Roboto"/>
                        </a:rPr>
                        <a:t>China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Roboto"/>
                          <a:ea typeface="Roboto"/>
                          <a:cs typeface="Roboto"/>
                          <a:sym typeface="Roboto"/>
                        </a:rPr>
                        <a:t>Brazil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Roboto"/>
                          <a:ea typeface="Roboto"/>
                          <a:cs typeface="Roboto"/>
                          <a:sym typeface="Roboto"/>
                        </a:rPr>
                        <a:t>ARIMAX (p,d,q)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Roboto"/>
                          <a:ea typeface="Roboto"/>
                          <a:cs typeface="Roboto"/>
                          <a:sym typeface="Roboto"/>
                        </a:rPr>
                        <a:t>(0,1,0)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Roboto"/>
                          <a:ea typeface="Roboto"/>
                          <a:cs typeface="Roboto"/>
                          <a:sym typeface="Roboto"/>
                        </a:rPr>
                        <a:t>(0,1,0)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Roboto"/>
                          <a:ea typeface="Roboto"/>
                          <a:cs typeface="Roboto"/>
                          <a:sym typeface="Roboto"/>
                        </a:rPr>
                        <a:t>(2,2,1)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Roboto"/>
                          <a:ea typeface="Roboto"/>
                          <a:cs typeface="Roboto"/>
                          <a:sym typeface="Roboto"/>
                        </a:rPr>
                        <a:t>(1,1,0)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Roboto"/>
                          <a:ea typeface="Roboto"/>
                          <a:cs typeface="Roboto"/>
                          <a:sym typeface="Roboto"/>
                        </a:rPr>
                        <a:t>(1,1,1)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Roboto"/>
                          <a:ea typeface="Roboto"/>
                          <a:cs typeface="Roboto"/>
                          <a:sym typeface="Roboto"/>
                        </a:rPr>
                        <a:t>(0,1,1)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Roboto"/>
                          <a:ea typeface="Roboto"/>
                          <a:cs typeface="Roboto"/>
                          <a:sym typeface="Roboto"/>
                        </a:rPr>
                        <a:t>ARIMAX AIC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Roboto"/>
                          <a:ea typeface="Roboto"/>
                          <a:cs typeface="Roboto"/>
                          <a:sym typeface="Roboto"/>
                        </a:rPr>
                        <a:t>1062.13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Roboto"/>
                          <a:ea typeface="Roboto"/>
                          <a:cs typeface="Roboto"/>
                          <a:sym typeface="Roboto"/>
                        </a:rPr>
                        <a:t>1071.79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Roboto"/>
                          <a:ea typeface="Roboto"/>
                          <a:cs typeface="Roboto"/>
                          <a:sym typeface="Roboto"/>
                        </a:rPr>
                        <a:t>938.72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Roboto"/>
                          <a:ea typeface="Roboto"/>
                          <a:cs typeface="Roboto"/>
                          <a:sym typeface="Roboto"/>
                        </a:rPr>
                        <a:t>788.40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Roboto"/>
                          <a:ea typeface="Roboto"/>
                          <a:cs typeface="Roboto"/>
                          <a:sym typeface="Roboto"/>
                        </a:rPr>
                        <a:t>654.12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Roboto"/>
                          <a:ea typeface="Roboto"/>
                          <a:cs typeface="Roboto"/>
                          <a:sym typeface="Roboto"/>
                        </a:rPr>
                        <a:t>965.06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4" name="Google Shape;244;p35"/>
          <p:cNvSpPr txBox="1"/>
          <p:nvPr/>
        </p:nvSpPr>
        <p:spPr>
          <a:xfrm>
            <a:off x="415225" y="4138000"/>
            <a:ext cx="628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the BRICS countries the automatic procedure of ARIMA </a:t>
            </a:r>
            <a:r>
              <a:rPr b="1"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did not</a:t>
            </a: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select the same (p,d,q) as before</a:t>
            </a:r>
            <a:r>
              <a:rPr lang="it"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311700" y="1431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AIC differences</a:t>
            </a:r>
            <a:endParaRPr/>
          </a:p>
        </p:txBody>
      </p:sp>
      <p:sp>
        <p:nvSpPr>
          <p:cNvPr id="250" name="Google Shape;250;p36"/>
          <p:cNvSpPr txBox="1"/>
          <p:nvPr>
            <p:ph idx="1" type="body"/>
          </p:nvPr>
        </p:nvSpPr>
        <p:spPr>
          <a:xfrm>
            <a:off x="311700" y="110985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Looking at Italy, we can see that for </a:t>
            </a:r>
            <a:r>
              <a:rPr b="1" lang="it" sz="1800"/>
              <a:t>different crops</a:t>
            </a:r>
            <a:r>
              <a:rPr lang="it" sz="1800"/>
              <a:t> we obtain </a:t>
            </a:r>
            <a:r>
              <a:rPr b="1" lang="it" sz="1800"/>
              <a:t>similar </a:t>
            </a:r>
            <a:r>
              <a:rPr b="1" lang="it" sz="1800"/>
              <a:t>AIC values </a:t>
            </a:r>
            <a:r>
              <a:rPr lang="it" sz="1800"/>
              <a:t>and </a:t>
            </a:r>
            <a:r>
              <a:rPr b="1" lang="it" sz="1800"/>
              <a:t>ACF </a:t>
            </a:r>
            <a:r>
              <a:rPr b="1" lang="it" sz="1800"/>
              <a:t>plots</a:t>
            </a:r>
            <a:r>
              <a:rPr lang="it" sz="1800"/>
              <a:t>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This behaviour can also be observed for the other countries.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251" name="Google Shape;251;p36"/>
          <p:cNvGraphicFramePr/>
          <p:nvPr/>
        </p:nvGraphicFramePr>
        <p:xfrm>
          <a:off x="900900" y="367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{387CB000-D95D-4A59-838C-DCF83CCDD9D5}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Roboto"/>
                          <a:ea typeface="Roboto"/>
                          <a:cs typeface="Roboto"/>
                          <a:sym typeface="Roboto"/>
                        </a:rPr>
                        <a:t>Crop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cereals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herbs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legumes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live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oils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Roboto"/>
                          <a:ea typeface="Roboto"/>
                          <a:cs typeface="Roboto"/>
                          <a:sym typeface="Roboto"/>
                        </a:rPr>
                        <a:t>AIC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1062.13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1066.19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1065.21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1066.32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1065.44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1065.64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52" name="Google Shape;25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450" y="1001950"/>
            <a:ext cx="2951950" cy="1899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6400" y="1001950"/>
            <a:ext cx="2842800" cy="184089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6"/>
          <p:cNvSpPr txBox="1"/>
          <p:nvPr/>
        </p:nvSpPr>
        <p:spPr>
          <a:xfrm>
            <a:off x="4003347" y="601750"/>
            <a:ext cx="13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Italy ~ cereals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36"/>
          <p:cNvSpPr txBox="1"/>
          <p:nvPr/>
        </p:nvSpPr>
        <p:spPr>
          <a:xfrm>
            <a:off x="6942572" y="601750"/>
            <a:ext cx="13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Italy ~ herbs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800">
                <a:solidFill>
                  <a:schemeClr val="dk2"/>
                </a:solidFill>
              </a:rPr>
              <a:t>ACF plots are almost the same as those from ARIMA except for China, the country where the AIC has worsened the most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61" name="Google Shape;261;p37"/>
          <p:cNvSpPr txBox="1"/>
          <p:nvPr/>
        </p:nvSpPr>
        <p:spPr>
          <a:xfrm>
            <a:off x="1143922" y="1017800"/>
            <a:ext cx="13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Italy ~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 cereals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37"/>
          <p:cNvSpPr txBox="1"/>
          <p:nvPr/>
        </p:nvSpPr>
        <p:spPr>
          <a:xfrm>
            <a:off x="3739101" y="1017800"/>
            <a:ext cx="16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France ~ legumes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37"/>
          <p:cNvSpPr txBox="1"/>
          <p:nvPr/>
        </p:nvSpPr>
        <p:spPr>
          <a:xfrm>
            <a:off x="7217326" y="1017800"/>
            <a:ext cx="9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US ~ ms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37"/>
          <p:cNvSpPr txBox="1"/>
          <p:nvPr/>
        </p:nvSpPr>
        <p:spPr>
          <a:xfrm>
            <a:off x="1028125" y="3030050"/>
            <a:ext cx="13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Brazil ~ other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37"/>
          <p:cNvSpPr txBox="1"/>
          <p:nvPr/>
        </p:nvSpPr>
        <p:spPr>
          <a:xfrm>
            <a:off x="3768400" y="3030050"/>
            <a:ext cx="15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India ~ legumes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37"/>
          <p:cNvSpPr txBox="1"/>
          <p:nvPr/>
        </p:nvSpPr>
        <p:spPr>
          <a:xfrm>
            <a:off x="6961125" y="3030050"/>
            <a:ext cx="13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China ~ other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7" name="Google Shape;26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50" y="1418000"/>
            <a:ext cx="2695775" cy="173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3074" y="1418000"/>
            <a:ext cx="2782975" cy="1735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0150" y="1334600"/>
            <a:ext cx="2798325" cy="181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750" y="3370168"/>
            <a:ext cx="2782975" cy="1729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15400" y="3370163"/>
            <a:ext cx="2798314" cy="177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39975" y="3312725"/>
            <a:ext cx="2903075" cy="184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2" name="Google Shape;282;p39"/>
          <p:cNvGraphicFramePr/>
          <p:nvPr/>
        </p:nvGraphicFramePr>
        <p:xfrm>
          <a:off x="373675" y="867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{387CB000-D95D-4A59-838C-DCF83CCDD9D5}</a:tableStyleId>
              </a:tblPr>
              <a:tblGrid>
                <a:gridCol w="777725"/>
                <a:gridCol w="1262950"/>
                <a:gridCol w="1020325"/>
                <a:gridCol w="1020325"/>
                <a:gridCol w="1020325"/>
                <a:gridCol w="1020325"/>
                <a:gridCol w="1020325"/>
                <a:gridCol w="1020325"/>
              </a:tblGrid>
              <a:tr h="54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Country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Crops by VIF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GAM </a:t>
                      </a: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AIC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ARIMA </a:t>
                      </a: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(p,d,q)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ARIMA </a:t>
                      </a: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AIC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ARIMAX </a:t>
                      </a: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(p,d,q)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ARIMAX </a:t>
                      </a: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AIC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ARIMAX </a:t>
                      </a: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crop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Italy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cereals, herbs, legumes, live, ms, oils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1101.63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(0,1,0)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1064.36</a:t>
                      </a:r>
                      <a:endParaRPr sz="1200"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(0,1,0)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1062.13</a:t>
                      </a:r>
                      <a:endParaRPr sz="1200"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cereals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France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fibres, legumes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1135.878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(0,1,0)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1072.62</a:t>
                      </a:r>
                      <a:endParaRPr sz="1200"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0,1,0)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1071.79</a:t>
                      </a:r>
                      <a:endParaRPr sz="1200"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legumes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cereals, frveg, herbs, ms, oils, other, tubers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982.69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(2,2,1)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937.48</a:t>
                      </a:r>
                      <a:endParaRPr sz="1200"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2,2,1)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938.72</a:t>
                      </a:r>
                      <a:endParaRPr sz="1200"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China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fibres, other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867.39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(2,2,0)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749.78</a:t>
                      </a:r>
                      <a:endParaRPr sz="1200"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1,1,0)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788.40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other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cereals, fibres, herbs, legumes, live, ms, nuts, oils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647.20</a:t>
                      </a:r>
                      <a:endParaRPr sz="1200"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(0,2,1)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648.57</a:t>
                      </a:r>
                      <a:endParaRPr sz="1200"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1,1,1)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654.12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legumes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Brazil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other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1073.22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(1,1,1)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963.75</a:t>
                      </a:r>
                      <a:endParaRPr sz="1200"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0,1,1)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965.06</a:t>
                      </a:r>
                      <a:endParaRPr sz="1200"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other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3" name="Google Shape;283;p39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800">
                <a:solidFill>
                  <a:schemeClr val="dk2"/>
                </a:solidFill>
              </a:rPr>
              <a:t>Overall Results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Main points</a:t>
            </a:r>
            <a:endParaRPr/>
          </a:p>
        </p:txBody>
      </p:sp>
      <p:sp>
        <p:nvSpPr>
          <p:cNvPr id="289" name="Google Shape;289;p40"/>
          <p:cNvSpPr txBox="1"/>
          <p:nvPr>
            <p:ph idx="1" type="body"/>
          </p:nvPr>
        </p:nvSpPr>
        <p:spPr>
          <a:xfrm>
            <a:off x="311700" y="889475"/>
            <a:ext cx="8520600" cy="3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From the results obtained, the inclusion of data related to crops and livestocks for </a:t>
            </a:r>
            <a:r>
              <a:rPr b="1" lang="it"/>
              <a:t>GAM and ARIMAX</a:t>
            </a:r>
            <a:r>
              <a:rPr lang="it"/>
              <a:t> did </a:t>
            </a:r>
            <a:r>
              <a:rPr b="1" lang="it"/>
              <a:t>not </a:t>
            </a:r>
            <a:r>
              <a:rPr lang="it"/>
              <a:t>lead to </a:t>
            </a:r>
            <a:r>
              <a:rPr b="1" lang="it"/>
              <a:t>significant improvements compared to ARIMA</a:t>
            </a:r>
            <a:r>
              <a:rPr lang="it"/>
              <a:t>. This was to be expected given that we only considered the primary sector.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With our project we wanted to point out the differences and similarities between the countries: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The models achieved</a:t>
            </a:r>
            <a:r>
              <a:rPr b="1" lang="it"/>
              <a:t> lower AIC values in BRIC </a:t>
            </a:r>
            <a:r>
              <a:rPr lang="it"/>
              <a:t>countries compared to Italy and France but </a:t>
            </a:r>
            <a:r>
              <a:rPr b="1" lang="it"/>
              <a:t>not to the</a:t>
            </a:r>
            <a:r>
              <a:rPr lang="it"/>
              <a:t> </a:t>
            </a:r>
            <a:r>
              <a:rPr b="1" lang="it"/>
              <a:t>US</a:t>
            </a:r>
            <a:r>
              <a:rPr lang="it"/>
              <a:t>.</a:t>
            </a:r>
            <a:endParaRPr b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it"/>
              <a:t>ARIMA </a:t>
            </a:r>
            <a:r>
              <a:rPr b="1" lang="it"/>
              <a:t>prevails</a:t>
            </a:r>
            <a:r>
              <a:rPr lang="it"/>
              <a:t> among the models, while </a:t>
            </a:r>
            <a:r>
              <a:rPr b="1" lang="it"/>
              <a:t>GAM </a:t>
            </a:r>
            <a:r>
              <a:rPr lang="it"/>
              <a:t>model is </a:t>
            </a:r>
            <a:r>
              <a:rPr b="1" lang="it"/>
              <a:t>generally the worst</a:t>
            </a:r>
            <a:r>
              <a:rPr lang="it"/>
              <a:t>, except for India.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it"/>
              <a:t>ARIMA and ARIMAX</a:t>
            </a:r>
            <a:r>
              <a:rPr lang="it"/>
              <a:t> models have extremely </a:t>
            </a:r>
            <a:r>
              <a:rPr b="1" lang="it"/>
              <a:t>similar performances</a:t>
            </a:r>
            <a:r>
              <a:rPr lang="it"/>
              <a:t> besides China and India, which are both the most populous countries in the world. For these countries the automatic procedure of ARIMA selected different parameters (p,d,q).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Generally the AIC difference between GAM and ARIMA is 40 but it is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larger when ARIMAX uses the feature “other” (rubber, seed cotton)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Among the dominant crops found in the EDA, “cereals” appear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only for the ARIMAX of Italy.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</a:t>
            </a:r>
            <a:r>
              <a:rPr lang="it"/>
              <a:t>ossible expansions of the project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F</a:t>
            </a:r>
            <a:r>
              <a:rPr lang="it"/>
              <a:t>ocus on the Eurozone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Integrate environmental, cultural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Use subsets of individual variables (e.g. wheat, rice) rather than aggregated ones (cereals)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</a:t>
            </a:r>
            <a:r>
              <a:rPr lang="it"/>
              <a:t>hank you for your attention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600" y="1243250"/>
            <a:ext cx="5154075" cy="327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About the project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Getting food has always been part of human beings’ daily activities, whether it comes from agricultural work or livestocks.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</a:t>
            </a:r>
            <a:r>
              <a:rPr lang="it"/>
              <a:t>n this project, our goal is to find out how closely agriculture production and GDP per capita are related and whether the application of different </a:t>
            </a:r>
            <a:br>
              <a:rPr lang="it"/>
            </a:br>
            <a:r>
              <a:rPr lang="it"/>
              <a:t>models can reveal similarities between different countries.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</a:t>
            </a:r>
            <a:r>
              <a:rPr lang="it"/>
              <a:t>he primary sector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22"/>
              <a:t>The I</a:t>
            </a:r>
            <a:r>
              <a:rPr lang="it" sz="2122"/>
              <a:t>talian primary sector generated only 2% of Italy GDP in 2021.</a:t>
            </a:r>
            <a:br>
              <a:rPr lang="it" sz="2122"/>
            </a:br>
            <a:r>
              <a:rPr lang="it" sz="2122"/>
              <a:t>This result was achieved by employing around 900,000 people (&lt;1% of the population¹).</a:t>
            </a:r>
            <a:endParaRPr sz="212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122"/>
              <a:t>This small impact can be seen especially in those countries which are more focused on services and production, while this percentage ​rises in countries that are dedicated to the export of raw materials, such as the BRICS countries (Brazil, Russia, India, China, South Africa).</a:t>
            </a:r>
            <a:endParaRPr sz="212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¹· Istat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Countries considered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225" y="1017800"/>
            <a:ext cx="7743549" cy="40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Datasets used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u="sng">
                <a:solidFill>
                  <a:schemeClr val="hlink"/>
                </a:solidFill>
                <a:hlinkClick r:id="rId3"/>
              </a:rPr>
              <a:t>Food Bank of the World | Kaggle</a:t>
            </a:r>
            <a:r>
              <a:rPr lang="it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u="sng">
                <a:solidFill>
                  <a:schemeClr val="hlink"/>
                </a:solidFill>
                <a:hlinkClick r:id="rId4"/>
              </a:rPr>
              <a:t>GDP (US$) | The World Bank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u="sng">
                <a:solidFill>
                  <a:schemeClr val="hlink"/>
                </a:solidFill>
                <a:hlinkClick r:id="rId5"/>
              </a:rPr>
              <a:t>Population, total | The World Bank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u="sng">
                <a:solidFill>
                  <a:schemeClr val="hlink"/>
                </a:solidFill>
                <a:hlinkClick r:id="rId6"/>
              </a:rPr>
              <a:t>Countries Codes and Coordinates | GitHub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Food bank of the world dataset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100" y="1017800"/>
            <a:ext cx="7237525" cy="40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