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sldIdLst>
    <p:sldId id="256" r:id="rId2"/>
    <p:sldId id="258" r:id="rId3"/>
    <p:sldId id="259" r:id="rId4"/>
    <p:sldId id="289" r:id="rId5"/>
    <p:sldId id="290" r:id="rId6"/>
    <p:sldId id="260" r:id="rId7"/>
    <p:sldId id="261" r:id="rId8"/>
    <p:sldId id="262" r:id="rId9"/>
    <p:sldId id="263" r:id="rId10"/>
    <p:sldId id="264" r:id="rId11"/>
    <p:sldId id="288" r:id="rId12"/>
    <p:sldId id="265" r:id="rId13"/>
    <p:sldId id="266" r:id="rId14"/>
    <p:sldId id="267" r:id="rId15"/>
    <p:sldId id="268" r:id="rId16"/>
    <p:sldId id="269" r:id="rId17"/>
    <p:sldId id="291" r:id="rId18"/>
    <p:sldId id="270" r:id="rId19"/>
    <p:sldId id="316" r:id="rId20"/>
    <p:sldId id="271" r:id="rId21"/>
    <p:sldId id="272" r:id="rId22"/>
    <p:sldId id="273" r:id="rId23"/>
    <p:sldId id="274" r:id="rId24"/>
    <p:sldId id="275" r:id="rId25"/>
    <p:sldId id="292" r:id="rId26"/>
    <p:sldId id="293" r:id="rId27"/>
    <p:sldId id="294" r:id="rId28"/>
    <p:sldId id="295" r:id="rId29"/>
    <p:sldId id="276" r:id="rId30"/>
    <p:sldId id="296" r:id="rId31"/>
    <p:sldId id="297" r:id="rId32"/>
    <p:sldId id="277" r:id="rId33"/>
    <p:sldId id="298" r:id="rId34"/>
    <p:sldId id="278" r:id="rId35"/>
    <p:sldId id="299" r:id="rId36"/>
    <p:sldId id="300" r:id="rId37"/>
    <p:sldId id="301" r:id="rId38"/>
    <p:sldId id="302" r:id="rId39"/>
    <p:sldId id="314" r:id="rId40"/>
    <p:sldId id="315" r:id="rId41"/>
    <p:sldId id="303" r:id="rId42"/>
    <p:sldId id="280" r:id="rId43"/>
    <p:sldId id="281" r:id="rId44"/>
    <p:sldId id="304" r:id="rId45"/>
    <p:sldId id="282" r:id="rId46"/>
    <p:sldId id="283" r:id="rId47"/>
    <p:sldId id="305" r:id="rId48"/>
    <p:sldId id="284" r:id="rId49"/>
    <p:sldId id="285" r:id="rId50"/>
    <p:sldId id="306" r:id="rId51"/>
    <p:sldId id="287" r:id="rId52"/>
    <p:sldId id="286" r:id="rId53"/>
    <p:sldId id="307" r:id="rId54"/>
    <p:sldId id="308" r:id="rId55"/>
    <p:sldId id="309" r:id="rId56"/>
    <p:sldId id="310" r:id="rId57"/>
    <p:sldId id="311" r:id="rId58"/>
    <p:sldId id="312" r:id="rId59"/>
    <p:sldId id="313"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00" d="100"/>
          <a:sy n="100" d="100"/>
        </p:scale>
        <p:origin x="18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434A203-B434-2F4A-B2BD-697EFC8CBC8D}" type="slidenum">
              <a:rPr lang="en-US"/>
              <a:pPr/>
              <a:t>‹#›</a:t>
            </a:fld>
            <a:endParaRPr lang="en-US"/>
          </a:p>
        </p:txBody>
      </p:sp>
    </p:spTree>
    <p:extLst>
      <p:ext uri="{BB962C8B-B14F-4D97-AF65-F5344CB8AC3E}">
        <p14:creationId xmlns:p14="http://schemas.microsoft.com/office/powerpoint/2010/main" val="1885993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7C37D7F-E6A4-974C-8D30-C9DFEC97E675}"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94AD7C6-3EFB-114A-94C3-B0FDF6B3EFC3}" type="slidenum">
              <a:rPr lang="en-US" sz="1000"/>
              <a:pPr algn="r"/>
              <a:t>‹#›</a:t>
            </a:fld>
            <a:endParaRPr lang="en-US" sz="1000"/>
          </a:p>
        </p:txBody>
      </p:sp>
    </p:spTree>
    <p:extLst>
      <p:ext uri="{BB962C8B-B14F-4D97-AF65-F5344CB8AC3E}">
        <p14:creationId xmlns:p14="http://schemas.microsoft.com/office/powerpoint/2010/main" val="41016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72FB9622-E1E5-FB43-A5DF-923C341E2AD2}" type="slidenum">
              <a:rPr lang="en-US" sz="1000"/>
              <a:pPr algn="r"/>
              <a:t>‹#›</a:t>
            </a:fld>
            <a:endParaRPr lang="en-US" sz="1000"/>
          </a:p>
        </p:txBody>
      </p:sp>
    </p:spTree>
    <p:extLst>
      <p:ext uri="{BB962C8B-B14F-4D97-AF65-F5344CB8AC3E}">
        <p14:creationId xmlns:p14="http://schemas.microsoft.com/office/powerpoint/2010/main" val="60613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B82A275-3EFE-8945-8C3C-2568829F613F}" type="slidenum">
              <a:rPr lang="en-US" sz="1000"/>
              <a:pPr algn="r"/>
              <a:t>‹#›</a:t>
            </a:fld>
            <a:endParaRPr lang="en-US" sz="1000"/>
          </a:p>
        </p:txBody>
      </p:sp>
    </p:spTree>
    <p:extLst>
      <p:ext uri="{BB962C8B-B14F-4D97-AF65-F5344CB8AC3E}">
        <p14:creationId xmlns:p14="http://schemas.microsoft.com/office/powerpoint/2010/main" val="281563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717D01B2-BCD2-A246-8EE5-B3FE2B6A7C45}" type="slidenum">
              <a:rPr lang="en-US" sz="1000"/>
              <a:pPr algn="r"/>
              <a:t>‹#›</a:t>
            </a:fld>
            <a:endParaRPr lang="en-US" sz="1000"/>
          </a:p>
        </p:txBody>
      </p:sp>
    </p:spTree>
    <p:extLst>
      <p:ext uri="{BB962C8B-B14F-4D97-AF65-F5344CB8AC3E}">
        <p14:creationId xmlns:p14="http://schemas.microsoft.com/office/powerpoint/2010/main" val="404746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2FF4DEAB-3C0E-714D-99B3-EAB5A2FAD49A}" type="slidenum">
              <a:rPr lang="en-US" sz="1000"/>
              <a:pPr algn="r"/>
              <a:t>‹#›</a:t>
            </a:fld>
            <a:endParaRPr lang="en-US" sz="1000"/>
          </a:p>
        </p:txBody>
      </p:sp>
    </p:spTree>
    <p:extLst>
      <p:ext uri="{BB962C8B-B14F-4D97-AF65-F5344CB8AC3E}">
        <p14:creationId xmlns:p14="http://schemas.microsoft.com/office/powerpoint/2010/main" val="7641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523A3D4-D71B-294A-93BF-0FD6EA6FDA8C}" type="slidenum">
              <a:rPr lang="en-US" sz="1000"/>
              <a:pPr algn="r"/>
              <a:t>‹#›</a:t>
            </a:fld>
            <a:endParaRPr lang="en-US" sz="1000"/>
          </a:p>
        </p:txBody>
      </p:sp>
    </p:spTree>
    <p:extLst>
      <p:ext uri="{BB962C8B-B14F-4D97-AF65-F5344CB8AC3E}">
        <p14:creationId xmlns:p14="http://schemas.microsoft.com/office/powerpoint/2010/main" val="27627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8"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23584F0-D7B8-8C4A-B6A4-9509AE543545}" type="slidenum">
              <a:rPr lang="en-US" sz="1000"/>
              <a:pPr algn="r"/>
              <a:t>‹#›</a:t>
            </a:fld>
            <a:endParaRPr lang="en-US" sz="1000"/>
          </a:p>
        </p:txBody>
      </p:sp>
    </p:spTree>
    <p:extLst>
      <p:ext uri="{BB962C8B-B14F-4D97-AF65-F5344CB8AC3E}">
        <p14:creationId xmlns:p14="http://schemas.microsoft.com/office/powerpoint/2010/main" val="341313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4"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91E8EAFB-E8F3-7141-B847-CCC84CF9E03F}" type="slidenum">
              <a:rPr lang="en-US" sz="1000"/>
              <a:pPr algn="r"/>
              <a:t>‹#›</a:t>
            </a:fld>
            <a:endParaRPr lang="en-US" sz="1000"/>
          </a:p>
        </p:txBody>
      </p:sp>
    </p:spTree>
    <p:extLst>
      <p:ext uri="{BB962C8B-B14F-4D97-AF65-F5344CB8AC3E}">
        <p14:creationId xmlns:p14="http://schemas.microsoft.com/office/powerpoint/2010/main" val="380190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3"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D245EB21-1C80-044C-86D7-D93BD53194CB}" type="slidenum">
              <a:rPr lang="en-US" sz="1000"/>
              <a:pPr algn="r"/>
              <a:t>‹#›</a:t>
            </a:fld>
            <a:endParaRPr lang="en-US" sz="1000"/>
          </a:p>
        </p:txBody>
      </p:sp>
    </p:spTree>
    <p:extLst>
      <p:ext uri="{BB962C8B-B14F-4D97-AF65-F5344CB8AC3E}">
        <p14:creationId xmlns:p14="http://schemas.microsoft.com/office/powerpoint/2010/main" val="410296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0A765CEB-56EC-F34B-85C3-D6BBB9546F24}" type="slidenum">
              <a:rPr lang="en-US" sz="1000"/>
              <a:pPr algn="r"/>
              <a:t>‹#›</a:t>
            </a:fld>
            <a:endParaRPr lang="en-US" sz="1000"/>
          </a:p>
        </p:txBody>
      </p:sp>
    </p:spTree>
    <p:extLst>
      <p:ext uri="{BB962C8B-B14F-4D97-AF65-F5344CB8AC3E}">
        <p14:creationId xmlns:p14="http://schemas.microsoft.com/office/powerpoint/2010/main" val="21756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AC8FA4D-DF59-1747-9C26-DB56DF7EDC80}" type="slidenum">
              <a:rPr lang="en-US" sz="1000"/>
              <a:pPr algn="r"/>
              <a:t>‹#›</a:t>
            </a:fld>
            <a:endParaRPr lang="en-US" sz="1000"/>
          </a:p>
        </p:txBody>
      </p:sp>
    </p:spTree>
    <p:extLst>
      <p:ext uri="{BB962C8B-B14F-4D97-AF65-F5344CB8AC3E}">
        <p14:creationId xmlns:p14="http://schemas.microsoft.com/office/powerpoint/2010/main" val="257509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62000" y="6276975"/>
            <a:ext cx="2743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r>
              <a:rPr lang="en-US"/>
              <a:t>Murach’s Java Servlets/JSP (2</a:t>
            </a:r>
            <a:r>
              <a:rPr lang="en-US" baseline="30000"/>
              <a:t>nd</a:t>
            </a:r>
            <a:r>
              <a:rPr lang="en-US"/>
              <a:t> Ed.), C14</a:t>
            </a:r>
          </a:p>
        </p:txBody>
      </p:sp>
      <p:sp>
        <p:nvSpPr>
          <p:cNvPr id="1029" name="Rectangle 5"/>
          <p:cNvSpPr>
            <a:spLocks noGrp="1" noChangeArrowheads="1"/>
          </p:cNvSpPr>
          <p:nvPr>
            <p:ph type="ftr" sz="quarter" idx="3"/>
          </p:nvPr>
        </p:nvSpPr>
        <p:spPr bwMode="auto">
          <a:xfrm>
            <a:off x="3581400" y="6248400"/>
            <a:ext cx="28527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r>
              <a:rPr lang="en-US"/>
              <a:t>© 2008,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endParaRPr lang="en-US" sz="1400"/>
          </a:p>
          <a:p>
            <a:r>
              <a:rPr lang="en-US"/>
              <a:t>Slide </a:t>
            </a:r>
            <a:fld id="{EE2D9EBC-2A97-A445-81D4-989C05A8363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56E49917-5587-7D4F-9E20-A9A2651AF02E}" type="slidenum">
              <a:rPr lang="en-US" sz="1000"/>
              <a:pPr algn="r"/>
              <a:t>1</a:t>
            </a:fld>
            <a:endParaRPr lang="en-US" sz="1000"/>
          </a:p>
        </p:txBody>
      </p:sp>
      <p:graphicFrame>
        <p:nvGraphicFramePr>
          <p:cNvPr id="14338" name="Object 13"/>
          <p:cNvGraphicFramePr>
            <a:graphicFrameLocks/>
          </p:cNvGraphicFramePr>
          <p:nvPr/>
        </p:nvGraphicFramePr>
        <p:xfrm>
          <a:off x="841375" y="1663700"/>
          <a:ext cx="7459663" cy="1771650"/>
        </p:xfrm>
        <a:graphic>
          <a:graphicData uri="http://schemas.openxmlformats.org/presentationml/2006/ole">
            <mc:AlternateContent xmlns:mc="http://schemas.openxmlformats.org/markup-compatibility/2006">
              <mc:Choice xmlns:v="urn:schemas-microsoft-com:vml" Requires="v">
                <p:oleObj spid="_x0000_s14360" name="Document" r:id="rId4" imgW="7442200" imgH="1778000" progId="Word.Document.8">
                  <p:embed/>
                </p:oleObj>
              </mc:Choice>
              <mc:Fallback>
                <p:oleObj name="Document" r:id="rId4" imgW="7442200" imgH="1778000" progId="Word.Document.8">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1663700"/>
                        <a:ext cx="7459663" cy="17716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AA1BCAD-048B-4F4B-A4E8-67AE865E5005}" type="slidenum">
              <a:rPr lang="en-US" sz="1000"/>
              <a:pPr algn="r"/>
              <a:t>10</a:t>
            </a:fld>
            <a:endParaRPr lang="en-US" sz="1000"/>
          </a:p>
        </p:txBody>
      </p:sp>
      <p:sp>
        <p:nvSpPr>
          <p:cNvPr id="24578" name="TextBox 6"/>
          <p:cNvSpPr txBox="1">
            <a:spLocks noChangeArrowheads="1"/>
          </p:cNvSpPr>
          <p:nvPr/>
        </p:nvSpPr>
        <p:spPr bwMode="auto">
          <a:xfrm>
            <a:off x="685800" y="304800"/>
            <a:ext cx="38703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Nhập thông tin ứng dụng</a:t>
            </a:r>
            <a:endParaRPr lang="en-US" sz="2400" b="1">
              <a:solidFill>
                <a:schemeClr val="accent2"/>
              </a:solidFill>
              <a:latin typeface="Arial" charset="0"/>
              <a:cs typeface="Arial" charset="0"/>
            </a:endParaRPr>
          </a:p>
        </p:txBody>
      </p:sp>
      <p:pic>
        <p:nvPicPr>
          <p:cNvPr id="24579"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914400"/>
            <a:ext cx="6540500" cy="540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E250474-0AE8-A648-90ED-9F5BF98A002B}" type="slidenum">
              <a:rPr lang="en-US" sz="1000"/>
              <a:pPr algn="r"/>
              <a:t>11</a:t>
            </a:fld>
            <a:endParaRPr lang="en-US" sz="1000"/>
          </a:p>
        </p:txBody>
      </p:sp>
      <p:sp>
        <p:nvSpPr>
          <p:cNvPr id="25602" name="TextBox 6"/>
          <p:cNvSpPr txBox="1">
            <a:spLocks noChangeArrowheads="1"/>
          </p:cNvSpPr>
          <p:nvPr/>
        </p:nvSpPr>
        <p:spPr bwMode="auto">
          <a:xfrm>
            <a:off x="685800" y="304800"/>
            <a:ext cx="29527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Chọn các thư viện</a:t>
            </a:r>
            <a:endParaRPr lang="en-US" sz="2400" b="1">
              <a:solidFill>
                <a:schemeClr val="accent2"/>
              </a:solidFill>
              <a:latin typeface="Arial" charset="0"/>
              <a:cs typeface="Arial" charset="0"/>
            </a:endParaRPr>
          </a:p>
        </p:txBody>
      </p:sp>
      <p:pic>
        <p:nvPicPr>
          <p:cNvPr id="25603"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0" y="876300"/>
            <a:ext cx="4457700" cy="582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B1D36603-5B07-664D-8286-01EA439681F7}" type="slidenum">
              <a:rPr lang="en-US" sz="1000"/>
              <a:pPr algn="r"/>
              <a:t>12</a:t>
            </a:fld>
            <a:endParaRPr lang="en-US" sz="1000"/>
          </a:p>
        </p:txBody>
      </p:sp>
      <p:sp>
        <p:nvSpPr>
          <p:cNvPr id="26626" name="TextBox 6"/>
          <p:cNvSpPr txBox="1">
            <a:spLocks noChangeArrowheads="1"/>
          </p:cNvSpPr>
          <p:nvPr/>
        </p:nvSpPr>
        <p:spPr bwMode="auto">
          <a:xfrm>
            <a:off x="685800" y="304800"/>
            <a:ext cx="40100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trúc ứng dụng Spring</a:t>
            </a:r>
            <a:endParaRPr lang="en-US" sz="2400" b="1">
              <a:solidFill>
                <a:schemeClr val="accent2"/>
              </a:solidFill>
              <a:latin typeface="Arial" charset="0"/>
              <a:cs typeface="Arial" charset="0"/>
            </a:endParaRPr>
          </a:p>
        </p:txBody>
      </p:sp>
      <p:pic>
        <p:nvPicPr>
          <p:cNvPr id="26627"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3200" y="990600"/>
            <a:ext cx="6032500" cy="491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0854F6-D5E3-A642-88F5-0F1AF2B62288}" type="slidenum">
              <a:rPr lang="en-US" sz="1000"/>
              <a:pPr algn="r"/>
              <a:t>13</a:t>
            </a:fld>
            <a:endParaRPr lang="en-US" sz="1000"/>
          </a:p>
        </p:txBody>
      </p:sp>
      <p:sp>
        <p:nvSpPr>
          <p:cNvPr id="27650" name="TextBox 6"/>
          <p:cNvSpPr txBox="1">
            <a:spLocks noChangeArrowheads="1"/>
          </p:cNvSpPr>
          <p:nvPr/>
        </p:nvSpPr>
        <p:spPr bwMode="auto">
          <a:xfrm>
            <a:off x="685800" y="304800"/>
            <a:ext cx="29511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trúc ứng dụng</a:t>
            </a:r>
            <a:endParaRPr lang="en-US" sz="2400" b="1">
              <a:solidFill>
                <a:schemeClr val="accent2"/>
              </a:solidFill>
              <a:latin typeface="Arial" charset="0"/>
              <a:cs typeface="Arial" charset="0"/>
            </a:endParaRPr>
          </a:p>
        </p:txBody>
      </p:sp>
      <p:sp>
        <p:nvSpPr>
          <p:cNvPr id="27651" name="TextBox 1"/>
          <p:cNvSpPr txBox="1">
            <a:spLocks noChangeArrowheads="1"/>
          </p:cNvSpPr>
          <p:nvPr/>
        </p:nvSpPr>
        <p:spPr bwMode="auto">
          <a:xfrm>
            <a:off x="657225" y="1143000"/>
            <a:ext cx="7924800" cy="58600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rc/main/java: Chứa các file mã nguồn Java chính của ứng dụng.</a:t>
            </a:r>
          </a:p>
          <a:p>
            <a:pPr marL="342900" indent="-342900">
              <a:lnSpc>
                <a:spcPct val="120000"/>
              </a:lnSpc>
              <a:spcBef>
                <a:spcPts val="600"/>
              </a:spcBef>
              <a:buFontTx/>
              <a:buChar char="•"/>
            </a:pPr>
            <a:r>
              <a:rPr lang="vi-VN" sz="2400">
                <a:latin typeface="Arial" charset="0"/>
                <a:cs typeface="Arial" charset="0"/>
              </a:rPr>
              <a:t>TacoCloudApplication: SpringBoot main class dùng để khởi tạo ứng dụng.</a:t>
            </a:r>
          </a:p>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rc/main/java: Chứa các file tài nguyên của ứng dụng.</a:t>
            </a:r>
          </a:p>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tatic: Chứa các nội dung tĩnh (hình ảnh, file code Js, ...)</a:t>
            </a:r>
          </a:p>
          <a:p>
            <a:pPr marL="342900" indent="-342900">
              <a:lnSpc>
                <a:spcPct val="120000"/>
              </a:lnSpc>
              <a:spcBef>
                <a:spcPts val="600"/>
              </a:spcBef>
              <a:buFontTx/>
              <a:buChar char="•"/>
            </a:pPr>
            <a:r>
              <a:rPr lang="en-US" sz="2400">
                <a:latin typeface="Arial" charset="0"/>
                <a:cs typeface="Arial" charset="0"/>
              </a:rPr>
              <a:t>t</a:t>
            </a:r>
            <a:r>
              <a:rPr lang="vi-VN" sz="2400">
                <a:latin typeface="Arial" charset="0"/>
                <a:cs typeface="Arial" charset="0"/>
              </a:rPr>
              <a:t>emplates: Chứa các file giao diện dùng để tạo view cho trình duyệt.</a:t>
            </a:r>
          </a:p>
          <a:p>
            <a:pPr marL="342900" indent="-342900">
              <a:lnSpc>
                <a:spcPct val="120000"/>
              </a:lnSpc>
              <a:spcBef>
                <a:spcPts val="600"/>
              </a:spcBef>
              <a:buFontTx/>
              <a:buChar char="•"/>
            </a:pPr>
            <a:r>
              <a:rPr lang="en-US" sz="2400">
                <a:latin typeface="Arial" charset="0"/>
                <a:cs typeface="Arial" charset="0"/>
              </a:rPr>
              <a:t>p</a:t>
            </a:r>
            <a:r>
              <a:rPr lang="vi-VN" sz="2400">
                <a:latin typeface="Arial" charset="0"/>
                <a:cs typeface="Arial" charset="0"/>
              </a:rPr>
              <a:t>om.xml: Đặc tả biên dịch của Maven (đọc thêm về Maven).</a:t>
            </a:r>
            <a:endParaRPr lang="vi-VN" sz="2000">
              <a:latin typeface="Arial" charset="0"/>
              <a:cs typeface="Arial" charset="0"/>
            </a:endParaRPr>
          </a:p>
          <a:p>
            <a:pPr marL="342900" indent="-342900">
              <a:buFontTx/>
              <a:buChar char="•"/>
            </a:pPr>
            <a:endParaRPr lang="vi-VN" sz="2400">
              <a:latin typeface="Arial"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2D3EED5-8899-3C49-A47B-BC32C9F929EC}" type="slidenum">
              <a:rPr lang="en-US" sz="1000"/>
              <a:pPr algn="r"/>
              <a:t>14</a:t>
            </a:fld>
            <a:endParaRPr lang="en-US" sz="1000"/>
          </a:p>
        </p:txBody>
      </p:sp>
      <p:sp>
        <p:nvSpPr>
          <p:cNvPr id="28674" name="TextBox 6"/>
          <p:cNvSpPr txBox="1">
            <a:spLocks noChangeArrowheads="1"/>
          </p:cNvSpPr>
          <p:nvPr/>
        </p:nvSpPr>
        <p:spPr bwMode="auto">
          <a:xfrm>
            <a:off x="685800" y="304800"/>
            <a:ext cx="35925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khởi tạo ứng dụng</a:t>
            </a:r>
            <a:endParaRPr lang="en-US" sz="2400" b="1">
              <a:solidFill>
                <a:schemeClr val="accent2"/>
              </a:solidFill>
              <a:latin typeface="Arial" charset="0"/>
              <a:cs typeface="Arial" charset="0"/>
            </a:endParaRPr>
          </a:p>
        </p:txBody>
      </p:sp>
      <p:pic>
        <p:nvPicPr>
          <p:cNvPr id="28675"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6900" y="1219200"/>
            <a:ext cx="7823200" cy="282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063DA815-B383-E843-95BC-09E609C25838}" type="slidenum">
              <a:rPr lang="en-US" sz="1000"/>
              <a:pPr algn="r"/>
              <a:t>15</a:t>
            </a:fld>
            <a:endParaRPr lang="en-US" sz="1000"/>
          </a:p>
        </p:txBody>
      </p:sp>
      <p:sp>
        <p:nvSpPr>
          <p:cNvPr id="29698" name="TextBox 6"/>
          <p:cNvSpPr txBox="1">
            <a:spLocks noChangeArrowheads="1"/>
          </p:cNvSpPr>
          <p:nvPr/>
        </p:nvSpPr>
        <p:spPr bwMode="auto">
          <a:xfrm>
            <a:off x="685800" y="304800"/>
            <a:ext cx="35321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SpringBootApplication</a:t>
            </a:r>
            <a:endParaRPr lang="en-US" sz="2400" b="1">
              <a:solidFill>
                <a:schemeClr val="accent2"/>
              </a:solidFill>
              <a:latin typeface="Arial" charset="0"/>
              <a:cs typeface="Arial" charset="0"/>
            </a:endParaRPr>
          </a:p>
        </p:txBody>
      </p:sp>
      <p:pic>
        <p:nvPicPr>
          <p:cNvPr id="29699"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 y="1219200"/>
            <a:ext cx="7429500" cy="387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FB40895-9A94-524E-AC83-3891C9160F68}" type="slidenum">
              <a:rPr lang="en-US" sz="1000"/>
              <a:pPr algn="r"/>
              <a:t>16</a:t>
            </a:fld>
            <a:endParaRPr lang="en-US" sz="1000"/>
          </a:p>
        </p:txBody>
      </p:sp>
      <p:sp>
        <p:nvSpPr>
          <p:cNvPr id="30722" name="TextBox 6"/>
          <p:cNvSpPr txBox="1">
            <a:spLocks noChangeArrowheads="1"/>
          </p:cNvSpPr>
          <p:nvPr/>
        </p:nvSpPr>
        <p:spPr bwMode="auto">
          <a:xfrm>
            <a:off x="685800" y="304800"/>
            <a:ext cx="43497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Hoàn thiện ứng dụng Spring</a:t>
            </a:r>
            <a:endParaRPr lang="en-US" sz="2400" b="1">
              <a:solidFill>
                <a:schemeClr val="accent2"/>
              </a:solidFill>
              <a:latin typeface="Arial" charset="0"/>
              <a:cs typeface="Arial" charset="0"/>
            </a:endParaRPr>
          </a:p>
        </p:txBody>
      </p:sp>
      <p:sp>
        <p:nvSpPr>
          <p:cNvPr id="30723" name="TextBox 4"/>
          <p:cNvSpPr txBox="1">
            <a:spLocks noChangeArrowheads="1"/>
          </p:cNvSpPr>
          <p:nvPr/>
        </p:nvSpPr>
        <p:spPr bwMode="auto">
          <a:xfrm>
            <a:off x="657225" y="838200"/>
            <a:ext cx="7924800" cy="19297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SpringMVC: Một module chính của Spring, với một Controller ở trung tâm để xử lý các request/response.</a:t>
            </a:r>
          </a:p>
          <a:p>
            <a:pPr marL="342900" indent="-342900">
              <a:lnSpc>
                <a:spcPct val="120000"/>
              </a:lnSpc>
              <a:spcBef>
                <a:spcPts val="600"/>
              </a:spcBef>
              <a:buFontTx/>
              <a:buChar char="•"/>
            </a:pPr>
            <a:r>
              <a:rPr lang="vi-VN" sz="2400">
                <a:latin typeface="Arial" charset="0"/>
                <a:cs typeface="Arial" charset="0"/>
              </a:rPr>
              <a:t>Controller đơn giản xử lý các request tới đường dẫn gốc (/) và chuyển request tới homepage view:</a:t>
            </a:r>
          </a:p>
        </p:txBody>
      </p:sp>
      <p:pic>
        <p:nvPicPr>
          <p:cNvPr id="30724"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2946400"/>
            <a:ext cx="7086600" cy="334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FB40895-9A94-524E-AC83-3891C9160F68}" type="slidenum">
              <a:rPr lang="en-US" sz="1000"/>
              <a:pPr algn="r"/>
              <a:t>17</a:t>
            </a:fld>
            <a:endParaRPr lang="en-US" sz="1000"/>
          </a:p>
        </p:txBody>
      </p:sp>
      <p:sp>
        <p:nvSpPr>
          <p:cNvPr id="30722" name="TextBox 6"/>
          <p:cNvSpPr txBox="1">
            <a:spLocks noChangeArrowheads="1"/>
          </p:cNvSpPr>
          <p:nvPr/>
        </p:nvSpPr>
        <p:spPr bwMode="auto">
          <a:xfrm>
            <a:off x="685800" y="304800"/>
            <a:ext cx="37207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lớp HomeController</a:t>
            </a:r>
            <a:endParaRPr lang="en-US" sz="2400" b="1">
              <a:solidFill>
                <a:schemeClr val="accent2"/>
              </a:solidFill>
              <a:latin typeface="Arial" charset="0"/>
              <a:cs typeface="Arial" charset="0"/>
            </a:endParaRPr>
          </a:p>
        </p:txBody>
      </p:sp>
      <p:sp>
        <p:nvSpPr>
          <p:cNvPr id="30723" name="TextBox 4"/>
          <p:cNvSpPr txBox="1">
            <a:spLocks noChangeArrowheads="1"/>
          </p:cNvSpPr>
          <p:nvPr/>
        </p:nvSpPr>
        <p:spPr bwMode="auto">
          <a:xfrm>
            <a:off x="685800" y="1143000"/>
            <a:ext cx="7924800" cy="5727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dirty="0">
                <a:latin typeface="Arial"/>
                <a:cs typeface="Arial"/>
              </a:rPr>
              <a:t>Click chuột phải tacos, chọn New -&gt; Class. Đặt tên là </a:t>
            </a:r>
            <a:r>
              <a:rPr lang="en-US" sz="2400" dirty="0" err="1">
                <a:latin typeface="Arial"/>
                <a:cs typeface="Arial"/>
              </a:rPr>
              <a:t>HomeController</a:t>
            </a:r>
            <a:r>
              <a:rPr lang="en-US" sz="2400" dirty="0">
                <a:latin typeface="Arial"/>
                <a:cs typeface="Arial"/>
              </a:rPr>
              <a:t>:</a:t>
            </a:r>
          </a:p>
          <a:p>
            <a:pPr lvl="1" indent="-444500">
              <a:lnSpc>
                <a:spcPct val="120000"/>
              </a:lnSpc>
              <a:spcBef>
                <a:spcPts val="600"/>
              </a:spcBef>
            </a:pPr>
            <a:r>
              <a:rPr lang="en-US" sz="1800" dirty="0">
                <a:latin typeface="Courier New"/>
                <a:cs typeface="Courier New"/>
              </a:rPr>
              <a:t>package tacos;</a:t>
            </a:r>
          </a:p>
          <a:p>
            <a:pPr lvl="1" indent="-444500">
              <a:lnSpc>
                <a:spcPct val="120000"/>
              </a:lnSpc>
              <a:spcBef>
                <a:spcPts val="600"/>
              </a:spcBef>
            </a:pPr>
            <a:r>
              <a:rPr lang="en-US" sz="1800" dirty="0">
                <a:latin typeface="Courier New"/>
                <a:cs typeface="Courier New"/>
              </a:rPr>
              <a:t>import </a:t>
            </a:r>
            <a:r>
              <a:rPr lang="en-US" sz="1800" dirty="0" err="1">
                <a:latin typeface="Courier New"/>
                <a:cs typeface="Courier New"/>
              </a:rPr>
              <a:t>org.springframework.stereotype.Controller</a:t>
            </a:r>
            <a:r>
              <a:rPr lang="en-US" sz="1800" dirty="0">
                <a:latin typeface="Courier New"/>
                <a:cs typeface="Courier New"/>
              </a:rPr>
              <a:t>;</a:t>
            </a:r>
          </a:p>
          <a:p>
            <a:pPr lvl="1" indent="-444500">
              <a:lnSpc>
                <a:spcPct val="120000"/>
              </a:lnSpc>
              <a:spcBef>
                <a:spcPts val="600"/>
              </a:spcBef>
            </a:pPr>
            <a:r>
              <a:rPr lang="en-US" sz="1800" dirty="0">
                <a:latin typeface="Courier New"/>
                <a:cs typeface="Courier New"/>
              </a:rPr>
              <a:t>import </a:t>
            </a:r>
            <a:r>
              <a:rPr lang="en-US" sz="1800" dirty="0" err="1">
                <a:latin typeface="Courier New"/>
                <a:cs typeface="Courier New"/>
              </a:rPr>
              <a:t>org.springframework.web.bind.annotation.GetMapping</a:t>
            </a:r>
            <a:r>
              <a:rPr lang="en-US" sz="1800" dirty="0">
                <a:latin typeface="Courier New"/>
                <a:cs typeface="Courier New"/>
              </a:rPr>
              <a:t>;</a:t>
            </a:r>
          </a:p>
          <a:p>
            <a:pPr lvl="1" indent="-444500">
              <a:lnSpc>
                <a:spcPct val="120000"/>
              </a:lnSpc>
              <a:spcBef>
                <a:spcPts val="600"/>
              </a:spcBef>
            </a:pPr>
            <a:r>
              <a:rPr lang="en-US" sz="1800" dirty="0">
                <a:latin typeface="Courier New"/>
                <a:cs typeface="Courier New"/>
              </a:rPr>
              <a:t>@Controller</a:t>
            </a:r>
          </a:p>
          <a:p>
            <a:pPr lvl="1" indent="-444500">
              <a:lnSpc>
                <a:spcPct val="120000"/>
              </a:lnSpc>
              <a:spcBef>
                <a:spcPts val="600"/>
              </a:spcBef>
            </a:pPr>
            <a:r>
              <a:rPr lang="en-US" sz="1800" dirty="0">
                <a:latin typeface="Courier New"/>
                <a:cs typeface="Courier New"/>
              </a:rPr>
              <a:t>public class </a:t>
            </a:r>
            <a:r>
              <a:rPr lang="en-US" sz="1800" dirty="0" err="1">
                <a:latin typeface="Courier New"/>
                <a:cs typeface="Courier New"/>
              </a:rPr>
              <a:t>HomeController</a:t>
            </a:r>
            <a:r>
              <a:rPr lang="en-US" sz="1800" dirty="0">
                <a:latin typeface="Courier New"/>
                <a:cs typeface="Courier New"/>
              </a:rPr>
              <a:t> {</a:t>
            </a:r>
          </a:p>
          <a:p>
            <a:pPr lvl="1" indent="-444500">
              <a:lnSpc>
                <a:spcPct val="120000"/>
              </a:lnSpc>
              <a:spcBef>
                <a:spcPts val="600"/>
              </a:spcBef>
            </a:pPr>
            <a:r>
              <a:rPr lang="en-US" sz="1800" dirty="0">
                <a:latin typeface="Courier New"/>
                <a:cs typeface="Courier New"/>
              </a:rPr>
              <a:t>	@GetMapping("/")</a:t>
            </a:r>
          </a:p>
          <a:p>
            <a:pPr lvl="1" indent="-444500">
              <a:lnSpc>
                <a:spcPct val="120000"/>
              </a:lnSpc>
              <a:spcBef>
                <a:spcPts val="600"/>
              </a:spcBef>
            </a:pPr>
            <a:r>
              <a:rPr lang="en-US" sz="1800" dirty="0">
                <a:latin typeface="Courier New"/>
                <a:cs typeface="Courier New"/>
              </a:rPr>
              <a:t>	public String home() {</a:t>
            </a:r>
          </a:p>
          <a:p>
            <a:pPr lvl="1" indent="-444500">
              <a:lnSpc>
                <a:spcPct val="120000"/>
              </a:lnSpc>
              <a:spcBef>
                <a:spcPts val="600"/>
              </a:spcBef>
            </a:pPr>
            <a:r>
              <a:rPr lang="en-US" sz="1800" dirty="0">
                <a:latin typeface="Courier New"/>
                <a:cs typeface="Courier New"/>
              </a:rPr>
              <a:t>		return "home";</a:t>
            </a:r>
          </a:p>
          <a:p>
            <a:pPr lvl="1" indent="-444500">
              <a:lnSpc>
                <a:spcPct val="120000"/>
              </a:lnSpc>
              <a:spcBef>
                <a:spcPts val="600"/>
              </a:spcBef>
            </a:pPr>
            <a:r>
              <a:rPr lang="en-US" sz="1800" dirty="0">
                <a:latin typeface="Courier New"/>
                <a:cs typeface="Courier New"/>
              </a:rPr>
              <a:t>	}</a:t>
            </a:r>
          </a:p>
          <a:p>
            <a:pPr lvl="1" indent="-444500">
              <a:lnSpc>
                <a:spcPct val="120000"/>
              </a:lnSpc>
              <a:spcBef>
                <a:spcPts val="600"/>
              </a:spcBef>
            </a:pPr>
            <a:r>
              <a:rPr lang="en-US" sz="1800" dirty="0">
                <a:latin typeface="Courier New"/>
                <a:cs typeface="Courier New"/>
              </a:rPr>
              <a:t>}</a:t>
            </a:r>
            <a:endParaRPr lang="vi-VN" sz="1800" dirty="0">
              <a:latin typeface="Courier New"/>
              <a:cs typeface="Courier New"/>
            </a:endParaRPr>
          </a:p>
        </p:txBody>
      </p:sp>
    </p:spTree>
    <p:extLst>
      <p:ext uri="{BB962C8B-B14F-4D97-AF65-F5344CB8AC3E}">
        <p14:creationId xmlns:p14="http://schemas.microsoft.com/office/powerpoint/2010/main" val="378724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B3A5811E-6387-A24E-8818-60D26A2853DA}" type="slidenum">
              <a:rPr lang="en-US" sz="1000"/>
              <a:pPr algn="r"/>
              <a:t>18</a:t>
            </a:fld>
            <a:endParaRPr lang="en-US" sz="1000"/>
          </a:p>
        </p:txBody>
      </p:sp>
      <p:sp>
        <p:nvSpPr>
          <p:cNvPr id="31746" name="TextBox 6"/>
          <p:cNvSpPr txBox="1">
            <a:spLocks noChangeArrowheads="1"/>
          </p:cNvSpPr>
          <p:nvPr/>
        </p:nvSpPr>
        <p:spPr bwMode="auto">
          <a:xfrm>
            <a:off x="685800" y="304800"/>
            <a:ext cx="14927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view</a:t>
            </a:r>
            <a:endParaRPr lang="en-US" sz="2400" b="1">
              <a:solidFill>
                <a:schemeClr val="accent2"/>
              </a:solidFill>
              <a:latin typeface="Arial" charset="0"/>
              <a:cs typeface="Arial" charset="0"/>
            </a:endParaRPr>
          </a:p>
        </p:txBody>
      </p:sp>
      <p:sp>
        <p:nvSpPr>
          <p:cNvPr id="31747" name="TextBox 4"/>
          <p:cNvSpPr txBox="1">
            <a:spLocks noChangeArrowheads="1"/>
          </p:cNvSpPr>
          <p:nvPr/>
        </p:nvSpPr>
        <p:spPr bwMode="auto">
          <a:xfrm>
            <a:off x="657225" y="821468"/>
            <a:ext cx="7924800" cy="5706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dirty="0">
                <a:latin typeface="Arial" charset="0"/>
                <a:cs typeface="Arial" charset="0"/>
              </a:rPr>
              <a:t>View home.html dùng để hiển thị thông tin trang chủ (sau khi được điều hướng từ Controller).</a:t>
            </a:r>
          </a:p>
          <a:p>
            <a:pPr marL="342900" indent="-342900">
              <a:lnSpc>
                <a:spcPct val="120000"/>
              </a:lnSpc>
              <a:buFontTx/>
              <a:buChar char="•"/>
            </a:pPr>
            <a:r>
              <a:rPr lang="vi-VN" sz="2400" dirty="0">
                <a:latin typeface="Arial" charset="0"/>
                <a:cs typeface="Arial" charset="0"/>
              </a:rPr>
              <a:t>Sử dụng template Thymeleaf.</a:t>
            </a:r>
          </a:p>
          <a:p>
            <a:pPr marL="342900" indent="-342900">
              <a:lnSpc>
                <a:spcPct val="120000"/>
              </a:lnSpc>
              <a:buFontTx/>
              <a:buChar char="•"/>
            </a:pPr>
            <a:r>
              <a:rPr lang="vi-VN" sz="2400" dirty="0">
                <a:latin typeface="Arial" charset="0"/>
                <a:cs typeface="Arial" charset="0"/>
              </a:rPr>
              <a:t>Click chuột phải template, chọn New -&gt; File. Đặt tên là home.html:</a:t>
            </a:r>
          </a:p>
          <a:p>
            <a:pPr marL="342900" indent="-342900">
              <a:lnSpc>
                <a:spcPct val="120000"/>
              </a:lnSpc>
              <a:buFontTx/>
              <a:buChar char="•"/>
            </a:pPr>
            <a:endParaRPr lang="vi-VN" sz="2400" dirty="0">
              <a:latin typeface="Arial" charset="0"/>
              <a:cs typeface="Arial" charset="0"/>
            </a:endParaRPr>
          </a:p>
          <a:p>
            <a:pPr lvl="1"/>
            <a:r>
              <a:rPr lang="mr-IN" sz="1600" dirty="0">
                <a:latin typeface="Courier New"/>
                <a:cs typeface="Courier New"/>
              </a:rPr>
              <a:t>&lt;!DOCTYPE html&gt;</a:t>
            </a:r>
          </a:p>
          <a:p>
            <a:pPr lvl="1"/>
            <a:r>
              <a:rPr lang="mr-IN" sz="1600" dirty="0">
                <a:latin typeface="Courier New"/>
                <a:cs typeface="Courier New"/>
              </a:rPr>
              <a:t>&lt;html xmlns=</a:t>
            </a:r>
            <a:r>
              <a:rPr lang="mr-IN" sz="1600" i="1" dirty="0">
                <a:latin typeface="Courier New"/>
                <a:cs typeface="Courier New"/>
                <a:hlinkClick r:id="rId2"/>
              </a:rPr>
              <a:t>http://www.w3.org/1999/xhtml</a:t>
            </a:r>
            <a:endParaRPr lang="mr-IN" sz="1600" i="1" dirty="0">
              <a:latin typeface="Courier New"/>
              <a:cs typeface="Courier New"/>
            </a:endParaRPr>
          </a:p>
          <a:p>
            <a:pPr lvl="1"/>
            <a:r>
              <a:rPr lang="en-US" sz="1600" dirty="0">
                <a:latin typeface="Courier New"/>
                <a:cs typeface="Courier New"/>
              </a:rPr>
              <a:t>			</a:t>
            </a:r>
            <a:r>
              <a:rPr lang="mr-IN" sz="1600" dirty="0">
                <a:latin typeface="Courier New"/>
                <a:cs typeface="Courier New"/>
              </a:rPr>
              <a:t>xmlns:th=</a:t>
            </a:r>
            <a:r>
              <a:rPr lang="mr-IN" sz="1600" i="1" dirty="0">
                <a:latin typeface="Courier New"/>
                <a:cs typeface="Courier New"/>
              </a:rPr>
              <a:t>"http://www.thymeleaf.org"&gt;</a:t>
            </a:r>
          </a:p>
          <a:p>
            <a:pPr lvl="1"/>
            <a:r>
              <a:rPr lang="en-US" sz="1600" dirty="0">
                <a:latin typeface="Courier New"/>
                <a:cs typeface="Courier New"/>
              </a:rPr>
              <a:t>	</a:t>
            </a:r>
            <a:r>
              <a:rPr lang="mr-IN" sz="1600" dirty="0">
                <a:latin typeface="Courier New"/>
                <a:cs typeface="Courier New"/>
              </a:rPr>
              <a:t>&lt;head&gt;</a:t>
            </a:r>
          </a:p>
          <a:p>
            <a:pPr lvl="1"/>
            <a:r>
              <a:rPr lang="en-US" sz="1600" dirty="0">
                <a:latin typeface="Courier New"/>
                <a:cs typeface="Courier New"/>
              </a:rPr>
              <a:t>		</a:t>
            </a:r>
            <a:r>
              <a:rPr lang="mr-IN" sz="1600" dirty="0">
                <a:latin typeface="Courier New"/>
                <a:cs typeface="Courier New"/>
              </a:rPr>
              <a:t>&lt;title&gt;</a:t>
            </a:r>
            <a:r>
              <a:rPr lang="mr-IN" sz="1600" u="sng" dirty="0">
                <a:latin typeface="Courier New"/>
                <a:cs typeface="Courier New"/>
              </a:rPr>
              <a:t>Taco Cloud&lt;/title&gt;</a:t>
            </a:r>
          </a:p>
          <a:p>
            <a:pPr lvl="1"/>
            <a:r>
              <a:rPr lang="mr-IN" sz="1600" dirty="0">
                <a:latin typeface="Courier New"/>
                <a:cs typeface="Courier New"/>
              </a:rPr>
              <a:t>   &lt;/head&gt;</a:t>
            </a:r>
          </a:p>
          <a:p>
            <a:pPr lvl="1"/>
            <a:r>
              <a:rPr lang="en-US" sz="1600" dirty="0">
                <a:latin typeface="Courier New"/>
                <a:cs typeface="Courier New"/>
              </a:rPr>
              <a:t>	</a:t>
            </a:r>
            <a:r>
              <a:rPr lang="mr-IN" sz="1600" dirty="0">
                <a:latin typeface="Courier New"/>
                <a:cs typeface="Courier New"/>
              </a:rPr>
              <a:t>&lt;body&gt;</a:t>
            </a:r>
          </a:p>
          <a:p>
            <a:pPr lvl="1"/>
            <a:r>
              <a:rPr lang="mr-IN" sz="1600" dirty="0">
                <a:latin typeface="Courier New"/>
                <a:cs typeface="Courier New"/>
              </a:rPr>
              <a:t>        &lt;h1&gt;Welcome to...&lt;/h1&gt;</a:t>
            </a:r>
          </a:p>
          <a:p>
            <a:pPr lvl="1"/>
            <a:r>
              <a:rPr lang="mr-IN" sz="1600" dirty="0">
                <a:latin typeface="Courier New"/>
                <a:cs typeface="Courier New"/>
              </a:rPr>
              <a:t>        &lt;img th:src=</a:t>
            </a:r>
            <a:r>
              <a:rPr lang="mr-IN" sz="1600" i="1" dirty="0">
                <a:latin typeface="Courier New"/>
                <a:cs typeface="Courier New"/>
              </a:rPr>
              <a:t>"@{/images/TacoCloud.png}"/&gt;</a:t>
            </a:r>
            <a:endParaRPr lang="en-US" sz="1600" i="1" dirty="0">
              <a:latin typeface="Courier New"/>
              <a:cs typeface="Courier New"/>
            </a:endParaRPr>
          </a:p>
          <a:p>
            <a:pPr lvl="1"/>
            <a:r>
              <a:rPr lang="en-US" sz="1600" dirty="0"/>
              <a:t>		          </a:t>
            </a:r>
            <a:r>
              <a:rPr lang="en-US" sz="1600" dirty="0">
                <a:latin typeface="Courier New"/>
                <a:cs typeface="Courier New"/>
              </a:rPr>
              <a:t>&lt;h3&gt;&lt;a </a:t>
            </a:r>
            <a:r>
              <a:rPr lang="en-US" sz="1600" dirty="0" err="1">
                <a:latin typeface="Courier New"/>
                <a:cs typeface="Courier New"/>
              </a:rPr>
              <a:t>href</a:t>
            </a:r>
            <a:r>
              <a:rPr lang="en-US" sz="1600" dirty="0">
                <a:latin typeface="Courier New"/>
                <a:cs typeface="Courier New"/>
              </a:rPr>
              <a:t>="/design"&gt; Design your Taco&lt;/a&gt;&lt;/h3&gt;</a:t>
            </a:r>
            <a:endParaRPr lang="mr-IN" sz="1600" dirty="0">
              <a:latin typeface="Courier New"/>
              <a:cs typeface="Courier New"/>
            </a:endParaRPr>
          </a:p>
          <a:p>
            <a:pPr lvl="1"/>
            <a:r>
              <a:rPr lang="en-US" sz="1600" dirty="0">
                <a:latin typeface="Courier New"/>
                <a:cs typeface="Courier New"/>
              </a:rPr>
              <a:t>	</a:t>
            </a:r>
            <a:r>
              <a:rPr lang="mr-IN" sz="1600" dirty="0">
                <a:latin typeface="Courier New"/>
                <a:cs typeface="Courier New"/>
              </a:rPr>
              <a:t>&lt;/body&gt;</a:t>
            </a:r>
          </a:p>
          <a:p>
            <a:pPr lvl="1"/>
            <a:r>
              <a:rPr lang="mr-IN" sz="1600" dirty="0">
                <a:latin typeface="Courier New"/>
                <a:cs typeface="Courier New"/>
              </a:rPr>
              <a:t>&lt;/html&gt;</a:t>
            </a:r>
            <a:endParaRPr lang="vi-VN" sz="1600" dirty="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3F0FF-DBC7-4147-9975-B8B03A797B9C}"/>
              </a:ext>
            </a:extLst>
          </p:cNvPr>
          <p:cNvSpPr>
            <a:spLocks noGrp="1"/>
          </p:cNvSpPr>
          <p:nvPr>
            <p:ph type="dt" sz="half" idx="10"/>
          </p:nvPr>
        </p:nvSpPr>
        <p:spPr/>
        <p:txBody>
          <a:bodyPr/>
          <a:lstStyle/>
          <a:p>
            <a:r>
              <a:rPr lang="en-US"/>
              <a:t>Murach’s Java Servlets/JSP (2</a:t>
            </a:r>
            <a:r>
              <a:rPr lang="en-US" baseline="30000"/>
              <a:t>nd</a:t>
            </a:r>
            <a:r>
              <a:rPr lang="en-US"/>
              <a:t> Ed.), C14</a:t>
            </a:r>
          </a:p>
        </p:txBody>
      </p:sp>
      <p:sp>
        <p:nvSpPr>
          <p:cNvPr id="3" name="Footer Placeholder 2">
            <a:extLst>
              <a:ext uri="{FF2B5EF4-FFF2-40B4-BE49-F238E27FC236}">
                <a16:creationId xmlns:a16="http://schemas.microsoft.com/office/drawing/2014/main" id="{9FC60E88-7BDB-4709-8879-755B77009D89}"/>
              </a:ext>
            </a:extLst>
          </p:cNvPr>
          <p:cNvSpPr>
            <a:spLocks noGrp="1"/>
          </p:cNvSpPr>
          <p:nvPr>
            <p:ph type="ftr" sz="quarter" idx="11"/>
          </p:nvPr>
        </p:nvSpPr>
        <p:spPr/>
        <p:txBody>
          <a:bodyPr/>
          <a:lstStyle/>
          <a:p>
            <a:r>
              <a:rPr lang="en-US"/>
              <a:t>© 2008, Mike Murach &amp; Associates, Inc.</a:t>
            </a:r>
            <a:endParaRPr lang="en-US" sz="1400"/>
          </a:p>
        </p:txBody>
      </p:sp>
      <p:sp>
        <p:nvSpPr>
          <p:cNvPr id="4" name="Slide Number Placeholder 3">
            <a:extLst>
              <a:ext uri="{FF2B5EF4-FFF2-40B4-BE49-F238E27FC236}">
                <a16:creationId xmlns:a16="http://schemas.microsoft.com/office/drawing/2014/main" id="{0C06DD29-155B-4360-82EF-E52811FD3BDD}"/>
              </a:ext>
            </a:extLst>
          </p:cNvPr>
          <p:cNvSpPr>
            <a:spLocks noGrp="1"/>
          </p:cNvSpPr>
          <p:nvPr>
            <p:ph type="sldNum" sz="quarter" idx="12"/>
          </p:nvPr>
        </p:nvSpPr>
        <p:spPr/>
        <p:txBody>
          <a:bodyPr/>
          <a:lstStyle/>
          <a:p>
            <a:endParaRPr lang="en-US"/>
          </a:p>
          <a:p>
            <a:pPr algn="r"/>
            <a:r>
              <a:rPr lang="en-US" sz="1000"/>
              <a:t>Slide </a:t>
            </a:r>
            <a:fld id="{D245EB21-1C80-044C-86D7-D93BD53194CB}" type="slidenum">
              <a:rPr lang="en-US" sz="1000" smtClean="0"/>
              <a:pPr algn="r"/>
              <a:t>19</a:t>
            </a:fld>
            <a:endParaRPr lang="en-US" sz="1000"/>
          </a:p>
        </p:txBody>
      </p:sp>
      <p:pic>
        <p:nvPicPr>
          <p:cNvPr id="6" name="Picture 5">
            <a:extLst>
              <a:ext uri="{FF2B5EF4-FFF2-40B4-BE49-F238E27FC236}">
                <a16:creationId xmlns:a16="http://schemas.microsoft.com/office/drawing/2014/main" id="{5ED2CAFF-2841-445B-977F-0E8171F4F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06" y="1390905"/>
            <a:ext cx="5701587" cy="4076190"/>
          </a:xfrm>
          <a:prstGeom prst="rect">
            <a:avLst/>
          </a:prstGeom>
        </p:spPr>
      </p:pic>
    </p:spTree>
    <p:extLst>
      <p:ext uri="{BB962C8B-B14F-4D97-AF65-F5344CB8AC3E}">
        <p14:creationId xmlns:p14="http://schemas.microsoft.com/office/powerpoint/2010/main" val="415482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751F102E-BEFA-114D-9CD6-D846AF504BFE}" type="slidenum">
              <a:rPr lang="en-US" sz="1000"/>
              <a:pPr algn="r"/>
              <a:t>2</a:t>
            </a:fld>
            <a:endParaRPr lang="en-US" sz="1000"/>
          </a:p>
        </p:txBody>
      </p:sp>
      <p:sp>
        <p:nvSpPr>
          <p:cNvPr id="18434" name="TextBox 6"/>
          <p:cNvSpPr txBox="1">
            <a:spLocks noChangeArrowheads="1"/>
          </p:cNvSpPr>
          <p:nvPr/>
        </p:nvSpPr>
        <p:spPr bwMode="auto">
          <a:xfrm>
            <a:off x="685800" y="304800"/>
            <a:ext cx="20447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là gì?</a:t>
            </a:r>
            <a:endParaRPr lang="en-US" sz="2400" b="1">
              <a:solidFill>
                <a:schemeClr val="accent2"/>
              </a:solidFill>
              <a:latin typeface="Arial" charset="0"/>
              <a:cs typeface="Arial" charset="0"/>
            </a:endParaRPr>
          </a:p>
        </p:txBody>
      </p:sp>
      <p:sp>
        <p:nvSpPr>
          <p:cNvPr id="18435" name="TextBox 1"/>
          <p:cNvSpPr txBox="1">
            <a:spLocks noChangeArrowheads="1"/>
          </p:cNvSpPr>
          <p:nvPr/>
        </p:nvSpPr>
        <p:spPr bwMode="auto">
          <a:xfrm>
            <a:off x="657225" y="1066800"/>
            <a:ext cx="7924800" cy="5416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Các ứng dụng phức tạp thường có nhiều thành phần. Mỗi thành phần có 1 chức năng, kết hợp với nhau để thực hiện nhiệm vụ chung.</a:t>
            </a:r>
          </a:p>
          <a:p>
            <a:pPr marL="342900" indent="-342900">
              <a:lnSpc>
                <a:spcPct val="120000"/>
              </a:lnSpc>
              <a:spcBef>
                <a:spcPts val="600"/>
              </a:spcBef>
              <a:spcAft>
                <a:spcPts val="600"/>
              </a:spcAft>
              <a:buFontTx/>
              <a:buChar char="-"/>
            </a:pPr>
            <a:r>
              <a:rPr lang="vi-VN" sz="2400">
                <a:latin typeface="Arial" charset="0"/>
                <a:cs typeface="Arial" charset="0"/>
              </a:rPr>
              <a:t>Spring là một Java framework với nền tảng là Spring container (Spring application context), dùng để tạo vào quản lý các thành phần của ứng dụng.</a:t>
            </a:r>
          </a:p>
          <a:p>
            <a:pPr marL="342900" indent="-342900">
              <a:lnSpc>
                <a:spcPct val="120000"/>
              </a:lnSpc>
              <a:spcBef>
                <a:spcPts val="600"/>
              </a:spcBef>
              <a:spcAft>
                <a:spcPts val="600"/>
              </a:spcAft>
              <a:buFontTx/>
              <a:buChar char="-"/>
            </a:pPr>
            <a:r>
              <a:rPr lang="vi-VN" sz="2400">
                <a:latin typeface="Arial" charset="0"/>
                <a:cs typeface="Arial" charset="0"/>
              </a:rPr>
              <a:t>Các thành phần ứng dụng (beans) được kết nối với nhau trong lõi của Spring để hình thành ứng dụng hoàn chỉnh.</a:t>
            </a:r>
          </a:p>
          <a:p>
            <a:pPr marL="342900" indent="-342900">
              <a:lnSpc>
                <a:spcPct val="120000"/>
              </a:lnSpc>
              <a:spcBef>
                <a:spcPts val="600"/>
              </a:spcBef>
              <a:spcAft>
                <a:spcPts val="600"/>
              </a:spcAft>
              <a:buFontTx/>
              <a:buChar char="-"/>
            </a:pPr>
            <a:r>
              <a:rPr lang="vi-VN" sz="2400">
                <a:latin typeface="Arial" charset="0"/>
                <a:cs typeface="Arial" charset="0"/>
              </a:rPr>
              <a:t> Hành động kết nối các thành phần với nhau dựa trên một kỹ thuật là Dependency Injection (DI).</a:t>
            </a:r>
            <a:endParaRPr lang="en-US" sz="240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A8A320FD-DCB7-AA46-812F-542E82289A7F}" type="slidenum">
              <a:rPr lang="en-US" sz="1000"/>
              <a:pPr algn="r"/>
              <a:t>20</a:t>
            </a:fld>
            <a:endParaRPr lang="en-US" sz="1000"/>
          </a:p>
        </p:txBody>
      </p:sp>
      <p:sp>
        <p:nvSpPr>
          <p:cNvPr id="32770" name="TextBox 6"/>
          <p:cNvSpPr txBox="1">
            <a:spLocks noChangeArrowheads="1"/>
          </p:cNvSpPr>
          <p:nvPr/>
        </p:nvSpPr>
        <p:spPr bwMode="auto">
          <a:xfrm>
            <a:off x="685800" y="304800"/>
            <a:ext cx="35845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Dịch và chạy ứng dụng</a:t>
            </a:r>
            <a:endParaRPr lang="en-US" sz="2400" b="1">
              <a:solidFill>
                <a:schemeClr val="accent2"/>
              </a:solidFill>
              <a:latin typeface="Arial" charset="0"/>
              <a:cs typeface="Arial" charset="0"/>
            </a:endParaRPr>
          </a:p>
        </p:txBody>
      </p:sp>
      <p:sp>
        <p:nvSpPr>
          <p:cNvPr id="32771" name="TextBox 4"/>
          <p:cNvSpPr txBox="1">
            <a:spLocks noChangeArrowheads="1"/>
          </p:cNvSpPr>
          <p:nvPr/>
        </p:nvSpPr>
        <p:spPr bwMode="auto">
          <a:xfrm>
            <a:off x="657225" y="838200"/>
            <a:ext cx="80295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Sử dụng cửa sổ SpringBoot Dashboard (nằm góc dưới phải màn hình). </a:t>
            </a:r>
          </a:p>
          <a:p>
            <a:pPr marL="342900" indent="-342900">
              <a:buFontTx/>
              <a:buChar char="•"/>
            </a:pPr>
            <a:r>
              <a:rPr lang="vi-VN" sz="2400">
                <a:latin typeface="Arial" charset="0"/>
                <a:cs typeface="Arial" charset="0"/>
              </a:rPr>
              <a:t>Nếu cửa sổ chưa bật, chọn nút       trên thanh công cụ.</a:t>
            </a:r>
          </a:p>
        </p:txBody>
      </p:sp>
      <p:pic>
        <p:nvPicPr>
          <p:cNvPr id="32772"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2057400"/>
            <a:ext cx="6365578" cy="4440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83213" y="1627188"/>
            <a:ext cx="4318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Oval 5"/>
          <p:cNvSpPr/>
          <p:nvPr/>
        </p:nvSpPr>
        <p:spPr bwMode="auto">
          <a:xfrm>
            <a:off x="4038600" y="3200400"/>
            <a:ext cx="533400" cy="457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7" name="TextBox 6"/>
          <p:cNvSpPr txBox="1"/>
          <p:nvPr/>
        </p:nvSpPr>
        <p:spPr>
          <a:xfrm>
            <a:off x="1752600" y="2743200"/>
            <a:ext cx="2057400" cy="461665"/>
          </a:xfrm>
          <a:prstGeom prst="rect">
            <a:avLst/>
          </a:prstGeom>
          <a:solidFill>
            <a:schemeClr val="bg1"/>
          </a:solidFill>
          <a:ln>
            <a:solidFill>
              <a:srgbClr val="000000"/>
            </a:solidFill>
          </a:ln>
        </p:spPr>
        <p:txBody>
          <a:bodyPr wrap="square" rtlCol="0">
            <a:spAutoFit/>
          </a:bodyPr>
          <a:lstStyle/>
          <a:p>
            <a:r>
              <a:rPr lang="en-US"/>
              <a:t>Chạy ứng dụng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AE3BB9E2-11E1-4443-BA40-835D298C3588}" type="slidenum">
              <a:rPr lang="en-US" sz="1000"/>
              <a:pPr algn="r"/>
              <a:t>21</a:t>
            </a:fld>
            <a:endParaRPr lang="en-US" sz="1000"/>
          </a:p>
        </p:txBody>
      </p:sp>
      <p:sp>
        <p:nvSpPr>
          <p:cNvPr id="33794" name="TextBox 6"/>
          <p:cNvSpPr txBox="1">
            <a:spLocks noChangeArrowheads="1"/>
          </p:cNvSpPr>
          <p:nvPr/>
        </p:nvSpPr>
        <p:spPr bwMode="auto">
          <a:xfrm>
            <a:off x="685800" y="304800"/>
            <a:ext cx="41465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quả khi chạy ứng dụng</a:t>
            </a:r>
            <a:endParaRPr lang="en-US" sz="2400" b="1">
              <a:solidFill>
                <a:schemeClr val="accent2"/>
              </a:solidFill>
              <a:latin typeface="Arial" charset="0"/>
              <a:cs typeface="Arial" charset="0"/>
            </a:endParaRPr>
          </a:p>
        </p:txBody>
      </p:sp>
      <p:sp>
        <p:nvSpPr>
          <p:cNvPr id="33795" name="TextBox 4"/>
          <p:cNvSpPr txBox="1">
            <a:spLocks noChangeArrowheads="1"/>
          </p:cNvSpPr>
          <p:nvPr/>
        </p:nvSpPr>
        <p:spPr bwMode="auto">
          <a:xfrm>
            <a:off x="682625" y="914400"/>
            <a:ext cx="7924800" cy="1489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1800">
                <a:latin typeface="Arial" charset="0"/>
                <a:cs typeface="Arial" charset="0"/>
              </a:rPr>
              <a:t>Chạy thành công, bật trình duyệt gõ: localhost:8080</a:t>
            </a:r>
          </a:p>
          <a:p>
            <a:pPr marL="342900" indent="-342900">
              <a:lnSpc>
                <a:spcPct val="120000"/>
              </a:lnSpc>
              <a:spcBef>
                <a:spcPts val="600"/>
              </a:spcBef>
              <a:buFontTx/>
              <a:buChar char="•"/>
            </a:pPr>
            <a:r>
              <a:rPr lang="vi-VN" sz="1800">
                <a:latin typeface="Arial" charset="0"/>
                <a:cs typeface="Arial" charset="0"/>
              </a:rPr>
              <a:t>Lưu ý: Do Spring Boot được triển khai mặc định cùng Tomcat ở cổng 8080 nên khi chạy ứng dụng phải ngắt các Web server khác (VD Glassfish, hoặc Tomcat bản ngoài) đang chạy cổng 8080 đi.</a:t>
            </a:r>
          </a:p>
        </p:txBody>
      </p:sp>
      <p:pic>
        <p:nvPicPr>
          <p:cNvPr id="33796"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7000" y="2509838"/>
            <a:ext cx="6223000" cy="382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A6F89C0-F1D4-8542-A090-62CF287C0CD6}" type="slidenum">
              <a:rPr lang="en-US" sz="1000"/>
              <a:pPr algn="r"/>
              <a:t>22</a:t>
            </a:fld>
            <a:endParaRPr lang="en-US" sz="1000"/>
          </a:p>
        </p:txBody>
      </p:sp>
      <p:sp>
        <p:nvSpPr>
          <p:cNvPr id="34818" name="TextBox 6"/>
          <p:cNvSpPr txBox="1">
            <a:spLocks noChangeArrowheads="1"/>
          </p:cNvSpPr>
          <p:nvPr/>
        </p:nvSpPr>
        <p:spPr bwMode="auto">
          <a:xfrm>
            <a:off x="685800" y="304800"/>
            <a:ext cx="52784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ứng dụng Web Taco Cloud</a:t>
            </a:r>
            <a:endParaRPr lang="en-US" sz="2400" b="1">
              <a:solidFill>
                <a:schemeClr val="accent2"/>
              </a:solidFill>
              <a:latin typeface="Arial" charset="0"/>
              <a:cs typeface="Arial" charset="0"/>
            </a:endParaRPr>
          </a:p>
        </p:txBody>
      </p:sp>
      <p:sp>
        <p:nvSpPr>
          <p:cNvPr id="34819" name="TextBox 5"/>
          <p:cNvSpPr txBox="1">
            <a:spLocks noChangeArrowheads="1"/>
          </p:cNvSpPr>
          <p:nvPr/>
        </p:nvSpPr>
        <p:spPr bwMode="auto">
          <a:xfrm>
            <a:off x="657225" y="1066800"/>
            <a:ext cx="7924800" cy="5215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Mục tiêu:</a:t>
            </a:r>
          </a:p>
          <a:p>
            <a:pPr lvl="1">
              <a:lnSpc>
                <a:spcPct val="120000"/>
              </a:lnSpc>
              <a:spcBef>
                <a:spcPts val="600"/>
              </a:spcBef>
              <a:spcAft>
                <a:spcPts val="600"/>
              </a:spcAft>
              <a:buFontTx/>
              <a:buChar char="–"/>
            </a:pPr>
            <a:r>
              <a:rPr lang="vi-VN" sz="2000">
                <a:latin typeface="Arial" charset="0"/>
                <a:cs typeface="Arial" charset="0"/>
              </a:rPr>
              <a:t>Hệ thống liệt kê các lựa chọn thành phần (lấy từ CSDL) trên 1 trang web</a:t>
            </a:r>
          </a:p>
          <a:p>
            <a:pPr lvl="1">
              <a:lnSpc>
                <a:spcPct val="120000"/>
              </a:lnSpc>
              <a:spcBef>
                <a:spcPts val="600"/>
              </a:spcBef>
              <a:spcAft>
                <a:spcPts val="600"/>
              </a:spcAft>
              <a:buFontTx/>
              <a:buChar char="–"/>
            </a:pPr>
            <a:r>
              <a:rPr lang="vi-VN" sz="2000">
                <a:latin typeface="Arial" charset="0"/>
                <a:cs typeface="Arial" charset="0"/>
              </a:rPr>
              <a:t>Cho phép khách hàng xem và chọn thành phần của bánh</a:t>
            </a:r>
          </a:p>
          <a:p>
            <a:pPr marL="342900" indent="-342900">
              <a:lnSpc>
                <a:spcPct val="120000"/>
              </a:lnSpc>
              <a:spcBef>
                <a:spcPts val="600"/>
              </a:spcBef>
              <a:spcAft>
                <a:spcPts val="600"/>
              </a:spcAft>
              <a:buFontTx/>
              <a:buChar char="•"/>
            </a:pPr>
            <a:r>
              <a:rPr lang="vi-VN" sz="2400">
                <a:latin typeface="Arial" charset="0"/>
                <a:cs typeface="Arial" charset="0"/>
              </a:rPr>
              <a:t>Thành phần ứng dụng:</a:t>
            </a:r>
          </a:p>
          <a:p>
            <a:pPr lvl="1">
              <a:lnSpc>
                <a:spcPct val="120000"/>
              </a:lnSpc>
              <a:spcBef>
                <a:spcPts val="600"/>
              </a:spcBef>
              <a:spcAft>
                <a:spcPts val="600"/>
              </a:spcAft>
              <a:buFontTx/>
              <a:buChar char="–"/>
            </a:pPr>
            <a:r>
              <a:rPr lang="vi-VN" sz="2000">
                <a:latin typeface="Arial" charset="0"/>
                <a:cs typeface="Arial" charset="0"/>
              </a:rPr>
              <a:t>Lớp thực thể Ingredient định nghĩa các thành phần của bánh</a:t>
            </a:r>
          </a:p>
          <a:p>
            <a:pPr lvl="1">
              <a:lnSpc>
                <a:spcPct val="120000"/>
              </a:lnSpc>
              <a:spcBef>
                <a:spcPts val="600"/>
              </a:spcBef>
              <a:spcAft>
                <a:spcPts val="600"/>
              </a:spcAft>
              <a:buFontTx/>
              <a:buChar char="–"/>
            </a:pPr>
            <a:r>
              <a:rPr lang="en-US" sz="2000">
                <a:latin typeface="Arial" charset="0"/>
                <a:cs typeface="Arial" charset="0"/>
              </a:rPr>
              <a:t>L</a:t>
            </a:r>
            <a:r>
              <a:rPr lang="vi-VN" sz="2000">
                <a:latin typeface="Arial" charset="0"/>
                <a:cs typeface="Arial" charset="0"/>
              </a:rPr>
              <a:t>ớp Spring MVC Taco Design Controller tiếp nhận yêu cầu (request), trích xuất các tham số (thành phần) và chuyển đến view.</a:t>
            </a:r>
          </a:p>
          <a:p>
            <a:pPr lvl="1">
              <a:lnSpc>
                <a:spcPct val="120000"/>
              </a:lnSpc>
              <a:spcBef>
                <a:spcPts val="600"/>
              </a:spcBef>
              <a:spcAft>
                <a:spcPts val="600"/>
              </a:spcAft>
              <a:buFontTx/>
              <a:buChar char="–"/>
            </a:pPr>
            <a:r>
              <a:rPr lang="vi-VN" sz="2000">
                <a:latin typeface="Arial" charset="0"/>
                <a:cs typeface="Arial" charset="0"/>
              </a:rPr>
              <a:t>Trang view design.html hiển thị danh sách thành phần để hiển thị trên trang Web.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6EC0488-B27A-2245-B523-91E61AD00A0E}" type="slidenum">
              <a:rPr lang="en-US" sz="1000"/>
              <a:pPr algn="r"/>
              <a:t>23</a:t>
            </a:fld>
            <a:endParaRPr lang="en-US" sz="1000"/>
          </a:p>
        </p:txBody>
      </p:sp>
      <p:sp>
        <p:nvSpPr>
          <p:cNvPr id="35842" name="TextBox 6"/>
          <p:cNvSpPr txBox="1">
            <a:spLocks noChangeArrowheads="1"/>
          </p:cNvSpPr>
          <p:nvPr/>
        </p:nvSpPr>
        <p:spPr bwMode="auto">
          <a:xfrm>
            <a:off x="685800" y="304800"/>
            <a:ext cx="52784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ứng dụng Web Taco Cloud</a:t>
            </a:r>
            <a:endParaRPr lang="en-US" sz="2400" b="1">
              <a:solidFill>
                <a:schemeClr val="accent2"/>
              </a:solidFill>
              <a:latin typeface="Arial" charset="0"/>
              <a:cs typeface="Arial" charset="0"/>
            </a:endParaRPr>
          </a:p>
        </p:txBody>
      </p:sp>
      <p:pic>
        <p:nvPicPr>
          <p:cNvPr id="35843"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219200"/>
            <a:ext cx="6934200" cy="4760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24</a:t>
            </a:fld>
            <a:endParaRPr lang="en-US" sz="1000"/>
          </a:p>
        </p:txBody>
      </p:sp>
      <p:sp>
        <p:nvSpPr>
          <p:cNvPr id="36866" name="TextBox 6"/>
          <p:cNvSpPr txBox="1">
            <a:spLocks noChangeArrowheads="1"/>
          </p:cNvSpPr>
          <p:nvPr/>
        </p:nvSpPr>
        <p:spPr bwMode="auto">
          <a:xfrm>
            <a:off x="685800" y="304800"/>
            <a:ext cx="23510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Ingredient</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41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tacos, chọn New -&gt; Class. Đặt tên là Ingredient:</a:t>
            </a:r>
          </a:p>
          <a:p>
            <a:pPr lvl="1" indent="-444500"/>
            <a:r>
              <a:rPr lang="en-US" sz="1800">
                <a:latin typeface="Courier New"/>
                <a:cs typeface="Courier New"/>
              </a:rPr>
              <a:t>package tacos;</a:t>
            </a:r>
          </a:p>
          <a:p>
            <a:pPr lvl="1" indent="-444500"/>
            <a:endParaRPr lang="en-US" sz="1800">
              <a:latin typeface="Courier New"/>
              <a:cs typeface="Courier New"/>
            </a:endParaRPr>
          </a:p>
          <a:p>
            <a:pPr lvl="1" indent="-444500"/>
            <a:r>
              <a:rPr lang="en-US" sz="1800">
                <a:latin typeface="Courier New"/>
                <a:cs typeface="Courier New"/>
              </a:rPr>
              <a:t>import lombok.Data;</a:t>
            </a:r>
          </a:p>
          <a:p>
            <a:pPr lvl="1" indent="-444500"/>
            <a:r>
              <a:rPr lang="en-US" sz="1800">
                <a:latin typeface="Courier New"/>
                <a:cs typeface="Courier New"/>
              </a:rPr>
              <a:t>import lombok.RequiredArgsConstructor;</a:t>
            </a:r>
          </a:p>
          <a:p>
            <a:pPr lvl="1" indent="-444500"/>
            <a:endParaRPr lang="en-US" sz="1800">
              <a:latin typeface="Courier New"/>
              <a:cs typeface="Courier New"/>
            </a:endParaRPr>
          </a:p>
          <a:p>
            <a:pPr lvl="1" indent="-444500"/>
            <a:r>
              <a:rPr lang="en-US" sz="1800">
                <a:latin typeface="Courier New"/>
                <a:cs typeface="Courier New"/>
              </a:rPr>
              <a:t>@Data</a:t>
            </a:r>
          </a:p>
          <a:p>
            <a:pPr lvl="1" indent="-444500"/>
            <a:r>
              <a:rPr lang="en-US" sz="1800">
                <a:latin typeface="Courier New"/>
                <a:cs typeface="Courier New"/>
              </a:rPr>
              <a:t>@RequiredArgsConstructor</a:t>
            </a:r>
          </a:p>
          <a:p>
            <a:pPr lvl="1" indent="-444500"/>
            <a:r>
              <a:rPr lang="en-US" sz="1800">
                <a:latin typeface="Courier New"/>
                <a:cs typeface="Courier New"/>
              </a:rPr>
              <a:t>public class Ingredient {</a:t>
            </a:r>
          </a:p>
          <a:p>
            <a:pPr lvl="1" indent="-444500"/>
            <a:r>
              <a:rPr lang="en-US" sz="1800">
                <a:latin typeface="Courier New"/>
                <a:cs typeface="Courier New"/>
              </a:rPr>
              <a:t>	private final String id;</a:t>
            </a:r>
          </a:p>
          <a:p>
            <a:pPr lvl="1" indent="-444500"/>
            <a:r>
              <a:rPr lang="en-US" sz="1800">
                <a:latin typeface="Courier New"/>
                <a:cs typeface="Courier New"/>
              </a:rPr>
              <a:t>	private final String name;</a:t>
            </a:r>
          </a:p>
          <a:p>
            <a:pPr lvl="1" indent="-444500"/>
            <a:r>
              <a:rPr lang="en-US" sz="1800">
                <a:latin typeface="Courier New"/>
                <a:cs typeface="Courier New"/>
              </a:rPr>
              <a:t>	private final Type type;</a:t>
            </a:r>
          </a:p>
          <a:p>
            <a:pPr lvl="1" indent="-444500"/>
            <a:endParaRPr lang="en-US" sz="1800">
              <a:latin typeface="Courier New"/>
              <a:cs typeface="Courier New"/>
            </a:endParaRPr>
          </a:p>
          <a:p>
            <a:pPr lvl="1" indent="-444500"/>
            <a:r>
              <a:rPr lang="en-US" sz="1800">
                <a:latin typeface="Courier New"/>
                <a:cs typeface="Courier New"/>
              </a:rPr>
              <a:t>	public static enum Type {</a:t>
            </a:r>
          </a:p>
          <a:p>
            <a:pPr lvl="1" indent="-444500"/>
            <a:r>
              <a:rPr lang="en-US" sz="1800">
                <a:latin typeface="Courier New"/>
                <a:cs typeface="Courier New"/>
              </a:rPr>
              <a:t>		WRAP, PROTEIN, VEGGIES, CHEESE, SAUCE</a:t>
            </a:r>
          </a:p>
          <a:p>
            <a:pPr lvl="1" indent="-444500"/>
            <a:r>
              <a:rPr lang="en-US" sz="1800">
                <a:latin typeface="Courier New"/>
                <a:cs typeface="Courier New"/>
              </a:rPr>
              <a:t>	}	</a:t>
            </a:r>
          </a:p>
          <a:p>
            <a:pPr lvl="1" indent="-444500"/>
            <a:r>
              <a:rPr lang="en-US" sz="1800">
                <a:latin typeface="Courier New"/>
                <a:cs typeface="Courier New"/>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25</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4136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Tự động tạo ra các hàm Constructor và Get/Set khi chạy</a:t>
            </a:r>
          </a:p>
          <a:p>
            <a:pPr marL="342900" indent="-342900">
              <a:lnSpc>
                <a:spcPct val="120000"/>
              </a:lnSpc>
              <a:buFontTx/>
              <a:buChar char="•"/>
            </a:pPr>
            <a:r>
              <a:rPr lang="vi-VN" sz="2400">
                <a:latin typeface="Arial" charset="0"/>
                <a:cs typeface="Arial" charset="0"/>
              </a:rPr>
              <a:t>Sử dụng Lombok để giảm bớt code Java</a:t>
            </a:r>
          </a:p>
          <a:p>
            <a:pPr marL="342900" indent="-342900">
              <a:lnSpc>
                <a:spcPct val="120000"/>
              </a:lnSpc>
              <a:buFontTx/>
              <a:buChar char="•"/>
            </a:pPr>
            <a:r>
              <a:rPr lang="vi-VN" sz="2400">
                <a:latin typeface="Arial" charset="0"/>
                <a:cs typeface="Arial" charset="0"/>
              </a:rPr>
              <a:t>Lombok là thư viện ngoài, do vậy phải bổ sung dependency vào file pom.xml</a:t>
            </a:r>
          </a:p>
          <a:p>
            <a:pPr marL="342900" indent="-342900">
              <a:lnSpc>
                <a:spcPct val="120000"/>
              </a:lnSpc>
              <a:buFontTx/>
              <a:buChar char="•"/>
            </a:pPr>
            <a:endParaRPr lang="vi-VN" sz="2400">
              <a:latin typeface="Arial" charset="0"/>
              <a:cs typeface="Arial" charset="0"/>
            </a:endParaRPr>
          </a:p>
          <a:p>
            <a:r>
              <a:rPr lang="en-US" sz="1800">
                <a:latin typeface="Courier New"/>
                <a:cs typeface="Courier New"/>
              </a:rPr>
              <a:t>	&lt;dependency&gt;</a:t>
            </a:r>
          </a:p>
          <a:p>
            <a:r>
              <a:rPr lang="en-US" sz="1800">
                <a:latin typeface="Courier New"/>
                <a:cs typeface="Courier New"/>
              </a:rPr>
              <a:t>  		&lt;groupId&gt;org.projectlombok&lt;/groupId&gt;</a:t>
            </a:r>
          </a:p>
          <a:p>
            <a:r>
              <a:rPr lang="mr-IN" sz="1800">
                <a:latin typeface="Courier New"/>
                <a:cs typeface="Courier New"/>
              </a:rPr>
              <a:t>  		&lt;artifactId&gt;lombok&lt;/artifactId&gt;</a:t>
            </a:r>
          </a:p>
          <a:p>
            <a:r>
              <a:rPr lang="mr-IN" sz="1800">
                <a:latin typeface="Courier New"/>
                <a:cs typeface="Courier New"/>
              </a:rPr>
              <a:t>  		&lt;optional&gt;true&lt;/optional&gt;</a:t>
            </a:r>
          </a:p>
          <a:p>
            <a:r>
              <a:rPr lang="mr-IN" sz="1800">
                <a:latin typeface="Courier New"/>
                <a:cs typeface="Courier New"/>
              </a:rPr>
              <a:t>	&lt;/dependency&gt;</a:t>
            </a:r>
            <a:endParaRPr lang="en-US" sz="1800">
              <a:latin typeface="Courier New"/>
              <a:cs typeface="Courier New"/>
            </a:endParaRPr>
          </a:p>
        </p:txBody>
      </p:sp>
    </p:spTree>
    <p:extLst>
      <p:ext uri="{BB962C8B-B14F-4D97-AF65-F5344CB8AC3E}">
        <p14:creationId xmlns:p14="http://schemas.microsoft.com/office/powerpoint/2010/main" val="2363348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26</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1852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Cần bổ sung Lombok thành extension của IDE</a:t>
            </a:r>
          </a:p>
          <a:p>
            <a:pPr>
              <a:lnSpc>
                <a:spcPct val="120000"/>
              </a:lnSpc>
            </a:pPr>
            <a:r>
              <a:rPr lang="vi-VN" sz="2400">
                <a:latin typeface="Arial" charset="0"/>
                <a:cs typeface="Arial" charset="0"/>
              </a:rPr>
              <a:t>B1: Mở rộng Maven Dependencies trong cửa sổ Project Explorer, click chuột phải lombok.jar, chọn Run As -&gt; Java Application:</a:t>
            </a:r>
          </a:p>
        </p:txBody>
      </p:sp>
      <p:pic>
        <p:nvPicPr>
          <p:cNvPr id="2" name="Picture 1" descr="Screen Shot 2020-07-29 at 4.32.24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6600" y="3011275"/>
            <a:ext cx="5232400" cy="3465725"/>
          </a:xfrm>
          <a:prstGeom prst="rect">
            <a:avLst/>
          </a:prstGeom>
        </p:spPr>
      </p:pic>
    </p:spTree>
    <p:extLst>
      <p:ext uri="{BB962C8B-B14F-4D97-AF65-F5344CB8AC3E}">
        <p14:creationId xmlns:p14="http://schemas.microsoft.com/office/powerpoint/2010/main" val="414341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27</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1852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vi-VN" sz="2400">
                <a:latin typeface="Arial" charset="0"/>
                <a:cs typeface="Arial" charset="0"/>
              </a:rPr>
              <a:t>B2: Trong cửa sổ hiện ra, chọn Specify Location, chọn đường dẫn tới nơi cài đặt Spring Tool Suite -&gt; Content -&gt; Eclipse -&gt; SpringToolSuite4.ini. Click Install -&gt; Quick Installer. Khởi động lại Spring Tool Suite.</a:t>
            </a:r>
          </a:p>
        </p:txBody>
      </p:sp>
      <p:pic>
        <p:nvPicPr>
          <p:cNvPr id="2" name="Picture 1" descr="Screen Shot 2020-07-29 at 4.34.5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28799" y="3048000"/>
            <a:ext cx="5616361" cy="3293046"/>
          </a:xfrm>
          <a:prstGeom prst="rect">
            <a:avLst/>
          </a:prstGeom>
        </p:spPr>
      </p:pic>
    </p:spTree>
    <p:extLst>
      <p:ext uri="{BB962C8B-B14F-4D97-AF65-F5344CB8AC3E}">
        <p14:creationId xmlns:p14="http://schemas.microsoft.com/office/powerpoint/2010/main" val="414341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28</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762000"/>
            <a:ext cx="7924800" cy="966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vi-VN" sz="2400">
                <a:latin typeface="Arial" charset="0"/>
                <a:cs typeface="Arial" charset="0"/>
              </a:rPr>
              <a:t>B3: Update Maven Dependencies: Click chuột phải và tên Project, chọn Maven -&gt; Update Project. Bấm OK.</a:t>
            </a:r>
          </a:p>
        </p:txBody>
      </p:sp>
      <p:pic>
        <p:nvPicPr>
          <p:cNvPr id="3" name="Picture 2" descr="Screen Shot 2020-07-29 at 4.40.3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6000" y="1790700"/>
            <a:ext cx="4749800" cy="4834366"/>
          </a:xfrm>
          <a:prstGeom prst="rect">
            <a:avLst/>
          </a:prstGeom>
        </p:spPr>
      </p:pic>
    </p:spTree>
    <p:extLst>
      <p:ext uri="{BB962C8B-B14F-4D97-AF65-F5344CB8AC3E}">
        <p14:creationId xmlns:p14="http://schemas.microsoft.com/office/powerpoint/2010/main" val="228396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29</a:t>
            </a:fld>
            <a:endParaRPr lang="en-US" sz="1000"/>
          </a:p>
        </p:txBody>
      </p:sp>
      <p:sp>
        <p:nvSpPr>
          <p:cNvPr id="37890"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68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tacos, chọn New -&gt; Class. Đặt tên là DesignTacoController, package là tacos.web:</a:t>
            </a:r>
          </a:p>
          <a:p>
            <a:pPr lvl="1" indent="-444500"/>
            <a:r>
              <a:rPr lang="en-US" sz="1600">
                <a:latin typeface="Courier New"/>
                <a:cs typeface="Courier New"/>
              </a:rPr>
              <a:t>package tacos.web;</a:t>
            </a:r>
          </a:p>
          <a:p>
            <a:pPr lvl="1" indent="-444500"/>
            <a:endParaRPr lang="en-US" sz="1600">
              <a:latin typeface="Courier New"/>
              <a:cs typeface="Courier New"/>
            </a:endParaRPr>
          </a:p>
          <a:p>
            <a:pPr lvl="1" indent="-444500"/>
            <a:r>
              <a:rPr lang="en-US" sz="1600">
                <a:latin typeface="Courier New"/>
                <a:cs typeface="Courier New"/>
              </a:rPr>
              <a:t>import java.util.ArrayList;</a:t>
            </a:r>
          </a:p>
          <a:p>
            <a:pPr lvl="1" indent="-444500"/>
            <a:r>
              <a:rPr lang="en-US" sz="1600">
                <a:latin typeface="Courier New"/>
                <a:cs typeface="Courier New"/>
              </a:rPr>
              <a:t>import java.util.Arrays;</a:t>
            </a:r>
          </a:p>
          <a:p>
            <a:pPr lvl="1" indent="-444500"/>
            <a:r>
              <a:rPr lang="en-US" sz="1600">
                <a:latin typeface="Courier New"/>
                <a:cs typeface="Courier New"/>
              </a:rPr>
              <a:t>import java.util.List;</a:t>
            </a:r>
          </a:p>
          <a:p>
            <a:pPr lvl="1" indent="-444500"/>
            <a:r>
              <a:rPr lang="en-US" sz="1600">
                <a:latin typeface="Courier New"/>
                <a:cs typeface="Courier New"/>
              </a:rPr>
              <a:t>import java.util.stream.Collectors;</a:t>
            </a:r>
          </a:p>
          <a:p>
            <a:pPr lvl="1" indent="-444500"/>
            <a:r>
              <a:rPr lang="en-US" sz="1600">
                <a:latin typeface="Courier New"/>
                <a:cs typeface="Courier New"/>
              </a:rPr>
              <a:t>import javax.validation.Valid;</a:t>
            </a:r>
          </a:p>
          <a:p>
            <a:pPr lvl="1" indent="-444500"/>
            <a:r>
              <a:rPr lang="en-US" sz="1600">
                <a:latin typeface="Courier New"/>
                <a:cs typeface="Courier New"/>
              </a:rPr>
              <a:t>import org.springframework.stereotype.Controller;</a:t>
            </a:r>
          </a:p>
          <a:p>
            <a:pPr lvl="1" indent="-444500"/>
            <a:r>
              <a:rPr lang="en-US" sz="1600">
                <a:latin typeface="Courier New"/>
                <a:cs typeface="Courier New"/>
              </a:rPr>
              <a:t>import org.springframework.ui.Model;</a:t>
            </a:r>
          </a:p>
          <a:p>
            <a:pPr lvl="1" indent="-444500"/>
            <a:r>
              <a:rPr lang="en-US" sz="1600">
                <a:latin typeface="Courier New"/>
                <a:cs typeface="Courier New"/>
              </a:rPr>
              <a:t>import org.springframework.validation.Errors;</a:t>
            </a:r>
          </a:p>
          <a:p>
            <a:pPr lvl="1" indent="-444500"/>
            <a:r>
              <a:rPr lang="en-US" sz="1600">
                <a:latin typeface="Courier New"/>
                <a:cs typeface="Courier New"/>
              </a:rPr>
              <a:t>import org.springframework.web.bind.annotation.GetMapping;</a:t>
            </a:r>
          </a:p>
          <a:p>
            <a:pPr lvl="1" indent="-444500"/>
            <a:r>
              <a:rPr lang="en-US" sz="1600">
                <a:latin typeface="Courier New"/>
                <a:cs typeface="Courier New"/>
              </a:rPr>
              <a:t>import org.springframework.web.bind.annotation.PostMapping;</a:t>
            </a:r>
          </a:p>
          <a:p>
            <a:pPr lvl="1" indent="-444500"/>
            <a:r>
              <a:rPr lang="en-US" sz="1600">
                <a:latin typeface="Courier New"/>
                <a:cs typeface="Courier New"/>
              </a:rPr>
              <a:t>import org.springframework.web.bind.annotation.RequestMapping;</a:t>
            </a:r>
          </a:p>
          <a:p>
            <a:pPr lvl="1" indent="-444500"/>
            <a:r>
              <a:rPr lang="en-US" sz="1600">
                <a:latin typeface="Courier New"/>
                <a:cs typeface="Courier New"/>
              </a:rPr>
              <a:t>import lombok.extern.slf4j.Slf4j;</a:t>
            </a:r>
          </a:p>
          <a:p>
            <a:pPr lvl="1" indent="-444500"/>
            <a:r>
              <a:rPr lang="en-US" sz="1600">
                <a:latin typeface="Courier New"/>
                <a:cs typeface="Courier New"/>
              </a:rPr>
              <a:t>import tacos.Taco;</a:t>
            </a:r>
          </a:p>
          <a:p>
            <a:pPr lvl="1" indent="-444500"/>
            <a:r>
              <a:rPr lang="en-US" sz="1600">
                <a:latin typeface="Courier New"/>
                <a:cs typeface="Courier New"/>
              </a:rPr>
              <a:t>import tacos.Ingredient;</a:t>
            </a:r>
          </a:p>
          <a:p>
            <a:pPr lvl="1" indent="-444500"/>
            <a:r>
              <a:rPr lang="en-US" sz="1600">
                <a:latin typeface="Courier New"/>
                <a:cs typeface="Courier New"/>
              </a:rPr>
              <a:t>import tacos.Ingredient.Type;</a:t>
            </a:r>
          </a:p>
          <a:p>
            <a:pPr lvl="1" indent="-444500"/>
            <a:endParaRPr lang="en-US" sz="18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3</a:t>
            </a:fld>
            <a:endParaRPr lang="en-US" sz="1000"/>
          </a:p>
        </p:txBody>
      </p:sp>
      <p:sp>
        <p:nvSpPr>
          <p:cNvPr id="19458" name="TextBox 6"/>
          <p:cNvSpPr txBox="1">
            <a:spLocks noChangeArrowheads="1"/>
          </p:cNvSpPr>
          <p:nvPr/>
        </p:nvSpPr>
        <p:spPr bwMode="auto">
          <a:xfrm>
            <a:off x="685800" y="304800"/>
            <a:ext cx="3943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Dependency Injection -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657225" y="800100"/>
            <a:ext cx="7924800"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Thông thường: Các thành phần tạo và duy trì vòng đời các bean mà nó phụ thuộc.</a:t>
            </a:r>
          </a:p>
          <a:p>
            <a:pPr marL="342900" indent="-342900">
              <a:lnSpc>
                <a:spcPct val="120000"/>
              </a:lnSpc>
              <a:spcBef>
                <a:spcPts val="600"/>
              </a:spcBef>
              <a:spcAft>
                <a:spcPts val="600"/>
              </a:spcAft>
              <a:buFontTx/>
              <a:buChar char="-"/>
            </a:pPr>
            <a:r>
              <a:rPr lang="vi-VN" sz="2400">
                <a:latin typeface="Arial" charset="0"/>
                <a:cs typeface="Arial" charset="0"/>
              </a:rPr>
              <a:t>DI: Ứng dụng DI dựa trên 1 thực thể độc lập (container) để tạo và duy trì tất cả các thành phần, và “tiêm” chúng vào các thành phần khác cần nó (thông qua hàm dựng hoặc hàm set).</a:t>
            </a:r>
          </a:p>
        </p:txBody>
      </p:sp>
      <p:pic>
        <p:nvPicPr>
          <p:cNvPr id="19460"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70100" y="3784600"/>
            <a:ext cx="4779963" cy="287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30</a:t>
            </a:fld>
            <a:endParaRPr lang="en-US" sz="1000"/>
          </a:p>
        </p:txBody>
      </p:sp>
      <p:sp>
        <p:nvSpPr>
          <p:cNvPr id="37890" name="TextBox 6"/>
          <p:cNvSpPr txBox="1">
            <a:spLocks noChangeArrowheads="1"/>
          </p:cNvSpPr>
          <p:nvPr/>
        </p:nvSpPr>
        <p:spPr bwMode="auto">
          <a:xfrm>
            <a:off x="685800" y="304800"/>
            <a:ext cx="489478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304800" y="990600"/>
            <a:ext cx="8610600" cy="5693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indent="-444500"/>
            <a:r>
              <a:rPr lang="en-US" sz="1600">
                <a:latin typeface="Courier New"/>
                <a:cs typeface="Courier New"/>
              </a:rPr>
              <a:t>@Slf4j</a:t>
            </a:r>
          </a:p>
          <a:p>
            <a:pPr lvl="1" indent="-444500"/>
            <a:r>
              <a:rPr lang="en-US" sz="1600">
                <a:latin typeface="Courier New"/>
                <a:cs typeface="Courier New"/>
              </a:rPr>
              <a:t>@Controller</a:t>
            </a:r>
          </a:p>
          <a:p>
            <a:pPr lvl="1" indent="-444500"/>
            <a:r>
              <a:rPr lang="en-US" sz="1600">
                <a:latin typeface="Courier New"/>
                <a:cs typeface="Courier New"/>
              </a:rPr>
              <a:t>@RequestMapping("/design")</a:t>
            </a:r>
          </a:p>
          <a:p>
            <a:pPr lvl="1" indent="-444500"/>
            <a:r>
              <a:rPr lang="en-US" sz="1600">
                <a:latin typeface="Courier New"/>
                <a:cs typeface="Courier New"/>
              </a:rPr>
              <a:t>public class DesignTacoController {</a:t>
            </a:r>
          </a:p>
          <a:p>
            <a:r>
              <a:rPr lang="en-US" sz="1600">
                <a:latin typeface="Courier New"/>
                <a:cs typeface="Courier New"/>
              </a:rPr>
              <a:t>	@ModelAttribute</a:t>
            </a:r>
          </a:p>
          <a:p>
            <a:r>
              <a:rPr lang="en-US" sz="1600">
                <a:latin typeface="Courier New"/>
                <a:cs typeface="Courier New"/>
              </a:rPr>
              <a:t>	public void addIngredientsToModel(Model model) {</a:t>
            </a:r>
            <a:endParaRPr lang="en-US">
              <a:latin typeface="Courier New"/>
              <a:cs typeface="Courier New"/>
            </a:endParaRPr>
          </a:p>
          <a:p>
            <a:pPr lvl="1" indent="-444500"/>
            <a:r>
              <a:rPr lang="en-US" sz="1600">
                <a:latin typeface="Courier New"/>
                <a:cs typeface="Courier New"/>
              </a:rPr>
              <a:t>		  List&lt;Ingredient&gt; ingredients = Arrays.asList(new 		      Ingredient("FLTO", "Flour Tortilla", Type.WRAP),</a:t>
            </a:r>
          </a:p>
          <a:p>
            <a:pPr lvl="1" indent="-444500"/>
            <a:r>
              <a:rPr lang="en-US" sz="1600">
                <a:latin typeface="Courier New"/>
                <a:cs typeface="Courier New"/>
              </a:rPr>
              <a:t>				new Ingredient("COTO", "Corn Tortilla", Type.WRAP), new Ingredient("GRBF", "Ground Beef", Type.PROTEIN),</a:t>
            </a:r>
          </a:p>
          <a:p>
            <a:pPr lvl="1" indent="-444500"/>
            <a:r>
              <a:rPr lang="en-US" sz="1600">
                <a:latin typeface="Courier New"/>
                <a:cs typeface="Courier New"/>
              </a:rPr>
              <a:t>				new Ingredient("CARN", "Carnitas", Type.PROTEIN),</a:t>
            </a:r>
          </a:p>
          <a:p>
            <a:pPr lvl="1" indent="-444500"/>
            <a:r>
              <a:rPr lang="en-US" sz="1600">
                <a:latin typeface="Courier New"/>
                <a:cs typeface="Courier New"/>
              </a:rPr>
              <a:t>				new Ingredient("TMTO", "Diced Tomatoes", Type.VEGGIES), new Ingredient("LETC", "Lettuce", Type.VEGGIES),</a:t>
            </a:r>
          </a:p>
          <a:p>
            <a:pPr lvl="1" indent="-444500"/>
            <a:r>
              <a:rPr lang="en-US" sz="1600">
                <a:latin typeface="Courier New"/>
                <a:cs typeface="Courier New"/>
              </a:rPr>
              <a:t>				new Ingredient("CHED", "Cheddar", Type.CHEESE), new Ingredient("JACK", "Monterrey Jack", Type.CHEESE),</a:t>
            </a:r>
          </a:p>
          <a:p>
            <a:pPr lvl="1" indent="-444500"/>
            <a:r>
              <a:rPr lang="en-US" sz="1600">
                <a:latin typeface="Courier New"/>
                <a:cs typeface="Courier New"/>
              </a:rPr>
              <a:t>				new Ingredient("SLSA", "Salsa", Type.SAUCE), new Ingredient("SRCR", "Sour Cream", Type.SAUCE));</a:t>
            </a:r>
            <a:endParaRPr lang="en-US" sz="1400">
              <a:latin typeface="Courier New"/>
              <a:cs typeface="Courier New"/>
            </a:endParaRPr>
          </a:p>
          <a:p>
            <a:pPr lvl="1" indent="-444500"/>
            <a:r>
              <a:rPr lang="en-US" sz="1400">
                <a:latin typeface="Courier New"/>
                <a:cs typeface="Courier New"/>
              </a:rPr>
              <a:t>	</a:t>
            </a:r>
          </a:p>
        </p:txBody>
      </p:sp>
    </p:spTree>
    <p:extLst>
      <p:ext uri="{BB962C8B-B14F-4D97-AF65-F5344CB8AC3E}">
        <p14:creationId xmlns:p14="http://schemas.microsoft.com/office/powerpoint/2010/main" val="1063850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31</a:t>
            </a:fld>
            <a:endParaRPr lang="en-US" sz="1000"/>
          </a:p>
        </p:txBody>
      </p:sp>
      <p:sp>
        <p:nvSpPr>
          <p:cNvPr id="37890" name="TextBox 6"/>
          <p:cNvSpPr txBox="1">
            <a:spLocks noChangeArrowheads="1"/>
          </p:cNvSpPr>
          <p:nvPr/>
        </p:nvSpPr>
        <p:spPr bwMode="auto">
          <a:xfrm>
            <a:off x="685800" y="304800"/>
            <a:ext cx="489478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304800" y="838200"/>
            <a:ext cx="8610600" cy="60016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indent="-444500"/>
            <a:r>
              <a:rPr lang="en-US" sz="1400">
                <a:latin typeface="Courier New"/>
                <a:cs typeface="Courier New"/>
              </a:rPr>
              <a:t>	</a:t>
            </a:r>
            <a:r>
              <a:rPr lang="en-US" sz="1600">
                <a:latin typeface="Courier New"/>
                <a:cs typeface="Courier New"/>
              </a:rPr>
              <a:t>Type[] types = Ingredient.Type.values();</a:t>
            </a:r>
          </a:p>
          <a:p>
            <a:pPr lvl="1" indent="-444500"/>
            <a:r>
              <a:rPr lang="en-US" sz="1600">
                <a:latin typeface="Courier New"/>
                <a:cs typeface="Courier New"/>
              </a:rPr>
              <a:t>		for (Type type : types) {</a:t>
            </a:r>
          </a:p>
          <a:p>
            <a:pPr lvl="1" indent="-444500"/>
            <a:r>
              <a:rPr lang="en-US" sz="1600">
                <a:latin typeface="Courier New"/>
                <a:cs typeface="Courier New"/>
              </a:rPr>
              <a:t>			model.addAttribute(type.toString().toLowerCase(), filterByType(ingredients, type));</a:t>
            </a:r>
          </a:p>
          <a:p>
            <a:pPr lvl="1" indent="-444500"/>
            <a:r>
              <a:rPr lang="en-US" sz="1600">
                <a:latin typeface="Courier New"/>
                <a:cs typeface="Courier New"/>
              </a:rPr>
              <a:t>		}</a:t>
            </a:r>
          </a:p>
          <a:p>
            <a:pPr lvl="1" indent="-444500"/>
            <a:r>
              <a:rPr lang="en-US" sz="1600">
                <a:latin typeface="Courier New"/>
                <a:cs typeface="Courier New"/>
              </a:rPr>
              <a:t>	}</a:t>
            </a:r>
          </a:p>
          <a:p>
            <a:pPr lvl="1" indent="-444500"/>
            <a:endParaRPr lang="en-US" sz="1600">
              <a:latin typeface="Courier New"/>
              <a:cs typeface="Courier New"/>
            </a:endParaRPr>
          </a:p>
          <a:p>
            <a:pPr lvl="1" indent="-444500"/>
            <a:r>
              <a:rPr lang="en-US" sz="1600">
                <a:latin typeface="Courier New"/>
                <a:cs typeface="Courier New"/>
              </a:rPr>
              <a:t>	@GetMapping</a:t>
            </a:r>
          </a:p>
          <a:p>
            <a:pPr lvl="1" indent="-444500"/>
            <a:r>
              <a:rPr lang="en-US" sz="1600">
                <a:latin typeface="Courier New"/>
                <a:cs typeface="Courier New"/>
              </a:rPr>
              <a:t>	public String showDesignForm(Model model) {</a:t>
            </a:r>
          </a:p>
          <a:p>
            <a:pPr lvl="1" indent="-444500"/>
            <a:r>
              <a:rPr lang="en-US" sz="1600">
                <a:latin typeface="Courier New"/>
                <a:cs typeface="Courier New"/>
              </a:rPr>
              <a:t>		model.addAttribute(”taco", new Taco());</a:t>
            </a:r>
          </a:p>
          <a:p>
            <a:pPr lvl="1" indent="-444500"/>
            <a:r>
              <a:rPr lang="en-US" sz="1600">
                <a:latin typeface="Courier New"/>
                <a:cs typeface="Courier New"/>
              </a:rPr>
              <a:t>		return "design";</a:t>
            </a:r>
          </a:p>
          <a:p>
            <a:pPr lvl="1" indent="-444500"/>
            <a:r>
              <a:rPr lang="en-US" sz="1600">
                <a:latin typeface="Courier New"/>
                <a:cs typeface="Courier New"/>
              </a:rPr>
              <a:t>	}</a:t>
            </a:r>
          </a:p>
          <a:p>
            <a:pPr lvl="1" indent="-444500"/>
            <a:endParaRPr lang="en-US" sz="1600">
              <a:latin typeface="Courier New"/>
              <a:cs typeface="Courier New"/>
            </a:endParaRPr>
          </a:p>
          <a:p>
            <a:pPr lvl="1" indent="-444500"/>
            <a:r>
              <a:rPr lang="en-US" sz="1600">
                <a:latin typeface="Courier New"/>
                <a:cs typeface="Courier New"/>
              </a:rPr>
              <a:t>	private List&lt;Ingredient&gt; filterByType(List&lt;Ingredient&gt; ingredients, Type type) {</a:t>
            </a:r>
          </a:p>
          <a:p>
            <a:pPr lvl="1" indent="-444500"/>
            <a:r>
              <a:rPr lang="en-US" sz="1600">
                <a:latin typeface="Courier New"/>
                <a:cs typeface="Courier New"/>
              </a:rPr>
              <a:t>		List&lt;Ingredient&gt; ingrList = new ArrayList&lt;Ingredient&gt;();</a:t>
            </a:r>
          </a:p>
          <a:p>
            <a:pPr lvl="1" indent="-444500"/>
            <a:r>
              <a:rPr lang="en-US" sz="1600">
                <a:latin typeface="Courier New"/>
                <a:cs typeface="Courier New"/>
              </a:rPr>
              <a:t>		for (Ingredient ingredient: ingredients) {</a:t>
            </a:r>
          </a:p>
          <a:p>
            <a:pPr lvl="1" indent="-444500"/>
            <a:r>
              <a:rPr lang="en-US" sz="1600">
                <a:latin typeface="Courier New"/>
                <a:cs typeface="Courier New"/>
              </a:rPr>
              <a:t>			if (ingredient.getType().equals(type)) ingrList.add(ingredient);</a:t>
            </a:r>
          </a:p>
          <a:p>
            <a:pPr lvl="1" indent="-444500"/>
            <a:r>
              <a:rPr lang="en-US" sz="1600">
                <a:latin typeface="Courier New"/>
                <a:cs typeface="Courier New"/>
              </a:rPr>
              <a:t>		}</a:t>
            </a:r>
          </a:p>
          <a:p>
            <a:pPr lvl="1" indent="-444500"/>
            <a:r>
              <a:rPr lang="en-US" sz="1600">
                <a:latin typeface="Courier New"/>
                <a:cs typeface="Courier New"/>
              </a:rPr>
              <a:t>		return ingrList;</a:t>
            </a:r>
          </a:p>
          <a:p>
            <a:pPr lvl="1" indent="-444500"/>
            <a:r>
              <a:rPr lang="en-US" sz="1600">
                <a:latin typeface="Courier New"/>
                <a:cs typeface="Courier New"/>
              </a:rPr>
              <a:t>			</a:t>
            </a:r>
          </a:p>
          <a:p>
            <a:pPr lvl="1" indent="-444500"/>
            <a:r>
              <a:rPr lang="en-US" sz="1600">
                <a:latin typeface="Courier New"/>
                <a:cs typeface="Courier New"/>
              </a:rPr>
              <a:t>	}</a:t>
            </a:r>
          </a:p>
          <a:p>
            <a:pPr lvl="1" indent="-444500"/>
            <a:r>
              <a:rPr lang="en-US" sz="1600">
                <a:latin typeface="Courier New"/>
                <a:cs typeface="Courier New"/>
              </a:rPr>
              <a:t>}</a:t>
            </a:r>
          </a:p>
        </p:txBody>
      </p:sp>
    </p:spTree>
    <p:extLst>
      <p:ext uri="{BB962C8B-B14F-4D97-AF65-F5344CB8AC3E}">
        <p14:creationId xmlns:p14="http://schemas.microsoft.com/office/powerpoint/2010/main" val="260044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32</a:t>
            </a:fld>
            <a:endParaRPr lang="en-US" sz="1000"/>
          </a:p>
        </p:txBody>
      </p:sp>
      <p:sp>
        <p:nvSpPr>
          <p:cNvPr id="38914"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5274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@Controller:</a:t>
            </a:r>
          </a:p>
          <a:p>
            <a:pPr lvl="1">
              <a:lnSpc>
                <a:spcPct val="120000"/>
              </a:lnSpc>
              <a:spcBef>
                <a:spcPts val="600"/>
              </a:spcBef>
              <a:buFontTx/>
              <a:buChar char="–"/>
            </a:pPr>
            <a:r>
              <a:rPr lang="vi-VN" sz="2000">
                <a:latin typeface="Arial" charset="0"/>
                <a:cs typeface="Arial" charset="0"/>
              </a:rPr>
              <a:t>Đánh dấu lớp Controller, sẽ được tìm với component scan</a:t>
            </a:r>
          </a:p>
          <a:p>
            <a:pPr marL="342900" indent="-342900">
              <a:lnSpc>
                <a:spcPct val="120000"/>
              </a:lnSpc>
              <a:spcBef>
                <a:spcPts val="600"/>
              </a:spcBef>
              <a:buFontTx/>
              <a:buChar char="•"/>
            </a:pPr>
            <a:r>
              <a:rPr lang="vi-VN" sz="2400">
                <a:latin typeface="Arial" charset="0"/>
                <a:cs typeface="Arial" charset="0"/>
              </a:rPr>
              <a:t>@RequestMapping:</a:t>
            </a:r>
          </a:p>
          <a:p>
            <a:pPr lvl="1">
              <a:lnSpc>
                <a:spcPct val="120000"/>
              </a:lnSpc>
              <a:spcBef>
                <a:spcPts val="600"/>
              </a:spcBef>
              <a:buFontTx/>
              <a:buChar char="–"/>
            </a:pPr>
            <a:r>
              <a:rPr lang="vi-VN" sz="2000">
                <a:latin typeface="Arial" charset="0"/>
                <a:cs typeface="Arial" charset="0"/>
              </a:rPr>
              <a:t>Ấn định đường dẫn cho các request mà lớp sẽ xử lý</a:t>
            </a:r>
          </a:p>
          <a:p>
            <a:pPr marL="342900" indent="-342900">
              <a:lnSpc>
                <a:spcPct val="120000"/>
              </a:lnSpc>
              <a:spcBef>
                <a:spcPts val="600"/>
              </a:spcBef>
              <a:buFontTx/>
              <a:buChar char="•"/>
            </a:pPr>
            <a:r>
              <a:rPr lang="vi-VN" sz="2400">
                <a:latin typeface="Arial" charset="0"/>
                <a:cs typeface="Arial" charset="0"/>
              </a:rPr>
              <a:t>@GetMapping:</a:t>
            </a:r>
          </a:p>
          <a:p>
            <a:pPr lvl="1">
              <a:lnSpc>
                <a:spcPct val="120000"/>
              </a:lnSpc>
              <a:spcBef>
                <a:spcPts val="600"/>
              </a:spcBef>
              <a:buFontTx/>
              <a:buChar char="–"/>
            </a:pPr>
            <a:r>
              <a:rPr lang="vi-VN" sz="2000">
                <a:latin typeface="Arial" charset="0"/>
                <a:cs typeface="Arial" charset="0"/>
              </a:rPr>
              <a:t>Đánh dấu phương thức sẽ xử lý các GET request (có thể dùng @RequestMapping (method=RequestMethod.GET)</a:t>
            </a:r>
          </a:p>
          <a:p>
            <a:pPr lvl="1">
              <a:lnSpc>
                <a:spcPct val="120000"/>
              </a:lnSpc>
              <a:spcBef>
                <a:spcPts val="600"/>
              </a:spcBef>
              <a:buFontTx/>
              <a:buChar char="–"/>
            </a:pPr>
            <a:r>
              <a:rPr lang="vi-VN" sz="2000">
                <a:latin typeface="Arial" charset="0"/>
                <a:cs typeface="Arial" charset="0"/>
              </a:rPr>
              <a:t>Các request sử dụng method khác sẽ được đánh dấu bằng @PostMapping, @PutMapping ...</a:t>
            </a:r>
          </a:p>
          <a:p>
            <a:pPr lvl="1">
              <a:lnSpc>
                <a:spcPct val="120000"/>
              </a:lnSpc>
              <a:spcBef>
                <a:spcPts val="600"/>
              </a:spcBef>
              <a:buFontTx/>
              <a:buChar char="–"/>
            </a:pPr>
            <a:r>
              <a:rPr lang="vi-VN" sz="2000">
                <a:latin typeface="Arial" charset="0"/>
                <a:cs typeface="Arial" charset="0"/>
              </a:rPr>
              <a:t>Nếu muốn ấn định đường dẫn phụ thì bổ sung thêm cho phương thức (nếu không ấn định thì chính là đường dẫn của lớp)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33</a:t>
            </a:fld>
            <a:endParaRPr lang="en-US" sz="1000"/>
          </a:p>
        </p:txBody>
      </p:sp>
      <p:sp>
        <p:nvSpPr>
          <p:cNvPr id="38914"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4218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 typeface="Arial"/>
              <a:buChar char="•"/>
            </a:pPr>
            <a:r>
              <a:rPr lang="vi-VN" sz="2400">
                <a:latin typeface="Arial" charset="0"/>
                <a:cs typeface="Arial" charset="0"/>
              </a:rPr>
              <a:t>Phương thức showDesignForm():</a:t>
            </a:r>
          </a:p>
          <a:p>
            <a:pPr lvl="1">
              <a:lnSpc>
                <a:spcPct val="120000"/>
              </a:lnSpc>
              <a:buFontTx/>
              <a:buChar char="–"/>
            </a:pPr>
            <a:r>
              <a:rPr lang="vi-VN" sz="2000">
                <a:latin typeface="Arial" charset="0"/>
                <a:cs typeface="Arial" charset="0"/>
              </a:rPr>
              <a:t>Sẽ được gọi khi có Get Request gửi đến</a:t>
            </a:r>
          </a:p>
          <a:p>
            <a:pPr lvl="1">
              <a:lnSpc>
                <a:spcPct val="120000"/>
              </a:lnSpc>
              <a:buFontTx/>
              <a:buChar char="–"/>
            </a:pPr>
            <a:r>
              <a:rPr lang="vi-VN" sz="2000">
                <a:latin typeface="Arial" charset="0"/>
                <a:cs typeface="Arial" charset="0"/>
              </a:rPr>
              <a:t>Danh sách các thành phần được lọc theo loại</a:t>
            </a:r>
          </a:p>
          <a:p>
            <a:pPr lvl="1">
              <a:lnSpc>
                <a:spcPct val="120000"/>
              </a:lnSpc>
              <a:buFontTx/>
              <a:buChar char="–"/>
            </a:pPr>
            <a:r>
              <a:rPr lang="vi-VN" sz="2000">
                <a:latin typeface="Arial" charset="0"/>
                <a:cs typeface="Arial" charset="0"/>
              </a:rPr>
              <a:t>Danh sách theo loại này sau đó được thêm vào như 1 thuộc tính (attribute) của đối tượng Model.</a:t>
            </a:r>
          </a:p>
          <a:p>
            <a:pPr lvl="1">
              <a:lnSpc>
                <a:spcPct val="120000"/>
              </a:lnSpc>
              <a:buFontTx/>
              <a:buChar char="–"/>
            </a:pPr>
            <a:r>
              <a:rPr lang="vi-VN" sz="2000">
                <a:latin typeface="Arial" charset="0"/>
                <a:cs typeface="Arial" charset="0"/>
              </a:rPr>
              <a:t>Model là đối tượng chuyển giao dữ liệu giữa controller và view</a:t>
            </a:r>
          </a:p>
          <a:p>
            <a:pPr lvl="1">
              <a:lnSpc>
                <a:spcPct val="120000"/>
              </a:lnSpc>
              <a:buFontTx/>
              <a:buChar char="–"/>
            </a:pPr>
            <a:r>
              <a:rPr lang="vi-VN" sz="2000">
                <a:latin typeface="Arial" charset="0"/>
                <a:cs typeface="Arial" charset="0"/>
              </a:rPr>
              <a:t>Phía view sẽ có thể quét và lấy đối tượng đã được thêm vào như thuộc tính của Model</a:t>
            </a:r>
          </a:p>
          <a:p>
            <a:pPr lvl="1">
              <a:lnSpc>
                <a:spcPct val="120000"/>
              </a:lnSpc>
              <a:buFontTx/>
              <a:buChar char="–"/>
            </a:pPr>
            <a:r>
              <a:rPr lang="vi-VN" sz="2000">
                <a:latin typeface="Arial" charset="0"/>
                <a:cs typeface="Arial" charset="0"/>
              </a:rPr>
              <a:t>Phương thức trả về kết quả là tên của view sẽ tiếp nhập dữ liệu từ model</a:t>
            </a:r>
          </a:p>
        </p:txBody>
      </p:sp>
    </p:spTree>
    <p:extLst>
      <p:ext uri="{BB962C8B-B14F-4D97-AF65-F5344CB8AC3E}">
        <p14:creationId xmlns:p14="http://schemas.microsoft.com/office/powerpoint/2010/main" val="4077235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34</a:t>
            </a:fld>
            <a:endParaRPr lang="en-US" sz="1000"/>
          </a:p>
        </p:txBody>
      </p:sp>
      <p:sp>
        <p:nvSpPr>
          <p:cNvPr id="39938" name="TextBox 6"/>
          <p:cNvSpPr txBox="1">
            <a:spLocks noChangeArrowheads="1"/>
          </p:cNvSpPr>
          <p:nvPr/>
        </p:nvSpPr>
        <p:spPr bwMode="auto">
          <a:xfrm>
            <a:off x="685800" y="304800"/>
            <a:ext cx="35829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721784"/>
            <a:ext cx="8686800" cy="636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template, chọn New -&gt; File. Đặt tên là design.html:</a:t>
            </a:r>
          </a:p>
          <a:p>
            <a:pPr>
              <a:lnSpc>
                <a:spcPct val="120000"/>
              </a:lnSpc>
            </a:pPr>
            <a:r>
              <a:rPr lang="en-US" sz="1400">
                <a:latin typeface="Courier New"/>
                <a:cs typeface="Courier New"/>
              </a:rPr>
              <a:t>&lt;!DOCTYPE html&gt;</a:t>
            </a:r>
          </a:p>
          <a:p>
            <a:pPr>
              <a:lnSpc>
                <a:spcPct val="120000"/>
              </a:lnSpc>
            </a:pPr>
            <a:r>
              <a:rPr lang="en-US" sz="1400">
                <a:latin typeface="Courier New"/>
                <a:cs typeface="Courier New"/>
              </a:rPr>
              <a:t>&lt;html xmlns="http://www.w3.org/1999/xhtml"</a:t>
            </a:r>
          </a:p>
          <a:p>
            <a:pPr>
              <a:lnSpc>
                <a:spcPct val="120000"/>
              </a:lnSpc>
            </a:pPr>
            <a:r>
              <a:rPr lang="en-US" sz="1400">
                <a:latin typeface="Courier New"/>
                <a:cs typeface="Courier New"/>
              </a:rPr>
              <a:t> xmlns:th="http://www.thymeleaf.org"&gt;</a:t>
            </a:r>
          </a:p>
          <a:p>
            <a:pPr>
              <a:lnSpc>
                <a:spcPct val="120000"/>
              </a:lnSpc>
            </a:pPr>
            <a:r>
              <a:rPr lang="en-US" sz="1400">
                <a:latin typeface="Courier New"/>
                <a:cs typeface="Courier New"/>
              </a:rPr>
              <a:t>&lt;head&gt;</a:t>
            </a:r>
          </a:p>
          <a:p>
            <a:pPr>
              <a:lnSpc>
                <a:spcPct val="120000"/>
              </a:lnSpc>
            </a:pPr>
            <a:r>
              <a:rPr lang="en-US" sz="1400">
                <a:latin typeface="Courier New"/>
                <a:cs typeface="Courier New"/>
              </a:rPr>
              <a:t>&lt;title&gt;Taco Cloud&lt;/title&gt;</a:t>
            </a:r>
          </a:p>
          <a:p>
            <a:pPr>
              <a:lnSpc>
                <a:spcPct val="120000"/>
              </a:lnSpc>
            </a:pPr>
            <a:r>
              <a:rPr lang="en-US" sz="1400">
                <a:latin typeface="Courier New"/>
                <a:cs typeface="Courier New"/>
              </a:rPr>
              <a:t>&lt;link rel="stylesheet" th:href="@{/styles.css}" /&gt;</a:t>
            </a:r>
          </a:p>
          <a:p>
            <a:pPr>
              <a:lnSpc>
                <a:spcPct val="120000"/>
              </a:lnSpc>
            </a:pPr>
            <a:r>
              <a:rPr lang="en-US" sz="1400">
                <a:latin typeface="Courier New"/>
                <a:cs typeface="Courier New"/>
              </a:rPr>
              <a:t>&lt;/head&gt;</a:t>
            </a:r>
          </a:p>
          <a:p>
            <a:pPr>
              <a:lnSpc>
                <a:spcPct val="120000"/>
              </a:lnSpc>
            </a:pPr>
            <a:r>
              <a:rPr lang="en-US" sz="1400">
                <a:latin typeface="Courier New"/>
                <a:cs typeface="Courier New"/>
              </a:rPr>
              <a:t>&lt;body&gt;</a:t>
            </a:r>
          </a:p>
          <a:p>
            <a:pPr>
              <a:lnSpc>
                <a:spcPct val="120000"/>
              </a:lnSpc>
            </a:pPr>
            <a:r>
              <a:rPr lang="en-US" sz="1400">
                <a:latin typeface="Courier New"/>
                <a:cs typeface="Courier New"/>
              </a:rPr>
              <a:t> &lt;h1&gt;Design your taco!&lt;/h1&gt;</a:t>
            </a:r>
          </a:p>
          <a:p>
            <a:pPr>
              <a:lnSpc>
                <a:spcPct val="120000"/>
              </a:lnSpc>
            </a:pPr>
            <a:r>
              <a:rPr lang="en-US" sz="1400">
                <a:latin typeface="Courier New"/>
                <a:cs typeface="Courier New"/>
              </a:rPr>
              <a:t> &lt;img th:src="@{/images/TacoCloud.png}" /&gt;</a:t>
            </a:r>
          </a:p>
          <a:p>
            <a:pPr>
              <a:lnSpc>
                <a:spcPct val="120000"/>
              </a:lnSpc>
            </a:pPr>
            <a:r>
              <a:rPr lang="en-US" sz="1400">
                <a:latin typeface="Courier New"/>
                <a:cs typeface="Courier New"/>
              </a:rPr>
              <a:t> &lt;form method="POST" th:object="${taco}"&gt;</a:t>
            </a:r>
          </a:p>
          <a:p>
            <a:pPr>
              <a:lnSpc>
                <a:spcPct val="120000"/>
              </a:lnSpc>
            </a:pPr>
            <a:r>
              <a:rPr lang="en-US" sz="1400">
                <a:latin typeface="Courier New"/>
                <a:cs typeface="Courier New"/>
              </a:rPr>
              <a:t>  &lt;div class="grid"&gt;</a:t>
            </a:r>
          </a:p>
          <a:p>
            <a:pPr>
              <a:lnSpc>
                <a:spcPct val="120000"/>
              </a:lnSpc>
            </a:pPr>
            <a:r>
              <a:rPr lang="en-US" sz="1400">
                <a:latin typeface="Courier New"/>
                <a:cs typeface="Courier New"/>
              </a:rPr>
              <a:t>   &lt;div class="ingredient-group" id="wraps"&gt;</a:t>
            </a:r>
          </a:p>
          <a:p>
            <a:pPr>
              <a:lnSpc>
                <a:spcPct val="120000"/>
              </a:lnSpc>
            </a:pPr>
            <a:r>
              <a:rPr lang="en-US" sz="1400">
                <a:latin typeface="Courier New"/>
                <a:cs typeface="Courier New"/>
              </a:rPr>
              <a:t>    &lt;h3&gt;Designate your wrap:&lt;/h3&gt;</a:t>
            </a:r>
          </a:p>
          <a:p>
            <a:pPr>
              <a:lnSpc>
                <a:spcPct val="120000"/>
              </a:lnSpc>
            </a:pPr>
            <a:r>
              <a:rPr lang="en-US" sz="1400">
                <a:latin typeface="Courier New"/>
                <a:cs typeface="Courier New"/>
              </a:rPr>
              <a:t>    &lt;div th:each="ingredient : ${wrap}"&gt;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 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35</a:t>
            </a:fld>
            <a:endParaRPr lang="en-US" sz="1000"/>
          </a:p>
        </p:txBody>
      </p:sp>
      <p:sp>
        <p:nvSpPr>
          <p:cNvPr id="39938" name="TextBox 6"/>
          <p:cNvSpPr txBox="1">
            <a:spLocks noChangeArrowheads="1"/>
          </p:cNvSpPr>
          <p:nvPr/>
        </p:nvSpPr>
        <p:spPr bwMode="auto">
          <a:xfrm>
            <a:off x="685800" y="304800"/>
            <a:ext cx="44256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721784"/>
            <a:ext cx="8686800" cy="6031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400">
                <a:latin typeface="Courier New"/>
                <a:cs typeface="Courier New"/>
              </a:rPr>
              <a:t>&lt;div class="ingredient-group" id="proteins"&gt;</a:t>
            </a:r>
          </a:p>
          <a:p>
            <a:pPr>
              <a:lnSpc>
                <a:spcPct val="120000"/>
              </a:lnSpc>
            </a:pPr>
            <a:r>
              <a:rPr lang="en-US" sz="1400">
                <a:latin typeface="Courier New"/>
                <a:cs typeface="Courier New"/>
              </a:rPr>
              <a:t>    &lt;h3&gt;Pick your protein:&lt;/h3&gt;</a:t>
            </a:r>
          </a:p>
          <a:p>
            <a:pPr>
              <a:lnSpc>
                <a:spcPct val="120000"/>
              </a:lnSpc>
            </a:pPr>
            <a:r>
              <a:rPr lang="en-US" sz="1400">
                <a:latin typeface="Courier New"/>
                <a:cs typeface="Courier New"/>
              </a:rPr>
              <a:t>    &lt;div th:each="ingredient : ${protein}"&gt;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 class="ingredient-group" id="cheeses"&gt;</a:t>
            </a:r>
          </a:p>
          <a:p>
            <a:pPr>
              <a:lnSpc>
                <a:spcPct val="120000"/>
              </a:lnSpc>
            </a:pPr>
            <a:r>
              <a:rPr lang="en-US" sz="1400">
                <a:latin typeface="Courier New"/>
                <a:cs typeface="Courier New"/>
              </a:rPr>
              <a:t>    &lt;h3&gt;Choose your cheese:&lt;/h3&gt;</a:t>
            </a:r>
          </a:p>
          <a:p>
            <a:pPr>
              <a:lnSpc>
                <a:spcPct val="120000"/>
              </a:lnSpc>
            </a:pPr>
            <a:r>
              <a:rPr lang="en-US" sz="1400">
                <a:latin typeface="Courier New"/>
                <a:cs typeface="Courier New"/>
              </a:rPr>
              <a:t>    &lt;div th:each="ingredient : ${cheese}"&gt;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a:t>
            </a:r>
          </a:p>
          <a:p>
            <a:pPr>
              <a:lnSpc>
                <a:spcPct val="120000"/>
              </a:lnSpc>
            </a:pPr>
            <a:r>
              <a:rPr lang="en-US" sz="1400">
                <a:latin typeface="Courier New"/>
                <a:cs typeface="Courier New"/>
              </a:rPr>
              <a:t>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 class="ingredient-group" id="veggies"&gt;</a:t>
            </a:r>
          </a:p>
          <a:p>
            <a:pPr>
              <a:lnSpc>
                <a:spcPct val="120000"/>
              </a:lnSpc>
            </a:pPr>
            <a:r>
              <a:rPr lang="en-US" sz="1400">
                <a:latin typeface="Courier New"/>
                <a:cs typeface="Courier New"/>
              </a:rPr>
              <a:t>    &lt;h3&gt;Determine your veggies:&lt;/h3&gt;</a:t>
            </a:r>
          </a:p>
          <a:p>
            <a:pPr>
              <a:lnSpc>
                <a:spcPct val="120000"/>
              </a:lnSpc>
            </a:pPr>
            <a:r>
              <a:rPr lang="en-US" sz="1400">
                <a:latin typeface="Courier New"/>
                <a:cs typeface="Courier New"/>
              </a:rPr>
              <a:t>    &lt;div th:each="ingredient : ${veggies}"&gt;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p:txBody>
      </p:sp>
    </p:spTree>
    <p:extLst>
      <p:ext uri="{BB962C8B-B14F-4D97-AF65-F5344CB8AC3E}">
        <p14:creationId xmlns:p14="http://schemas.microsoft.com/office/powerpoint/2010/main" val="94439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36</a:t>
            </a:fld>
            <a:endParaRPr lang="en-US" sz="1000"/>
          </a:p>
        </p:txBody>
      </p:sp>
      <p:sp>
        <p:nvSpPr>
          <p:cNvPr id="39938" name="TextBox 6"/>
          <p:cNvSpPr txBox="1">
            <a:spLocks noChangeArrowheads="1"/>
          </p:cNvSpPr>
          <p:nvPr/>
        </p:nvSpPr>
        <p:spPr bwMode="auto">
          <a:xfrm>
            <a:off x="685800" y="304800"/>
            <a:ext cx="44256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823868"/>
            <a:ext cx="8686800" cy="4738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400">
                <a:latin typeface="Courier New"/>
                <a:cs typeface="Courier New"/>
              </a:rPr>
              <a:t>&lt;/div&gt;</a:t>
            </a:r>
          </a:p>
          <a:p>
            <a:pPr>
              <a:lnSpc>
                <a:spcPct val="120000"/>
              </a:lnSpc>
            </a:pPr>
            <a:r>
              <a:rPr lang="en-US" sz="1400">
                <a:latin typeface="Courier New"/>
                <a:cs typeface="Courier New"/>
              </a:rPr>
              <a:t>   &lt;div class="ingredient-group" id="sauces"&gt;</a:t>
            </a:r>
          </a:p>
          <a:p>
            <a:pPr>
              <a:lnSpc>
                <a:spcPct val="120000"/>
              </a:lnSpc>
            </a:pPr>
            <a:r>
              <a:rPr lang="en-US" sz="1400">
                <a:latin typeface="Courier New"/>
                <a:cs typeface="Courier New"/>
              </a:rPr>
              <a:t>    &lt;h3&gt;Select your sauce:&lt;/h3&gt;</a:t>
            </a:r>
          </a:p>
          <a:p>
            <a:pPr>
              <a:lnSpc>
                <a:spcPct val="120000"/>
              </a:lnSpc>
            </a:pPr>
            <a:r>
              <a:rPr lang="en-US" sz="1400">
                <a:latin typeface="Courier New"/>
                <a:cs typeface="Courier New"/>
              </a:rPr>
              <a:t>    &lt;div th:each="ingredient : ${sauce}"&gt;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&lt;h3&gt;Name your taco creation:&lt;/h3&gt;</a:t>
            </a:r>
          </a:p>
          <a:p>
            <a:pPr>
              <a:lnSpc>
                <a:spcPct val="120000"/>
              </a:lnSpc>
            </a:pPr>
            <a:r>
              <a:rPr lang="en-US" sz="1400">
                <a:latin typeface="Courier New"/>
                <a:cs typeface="Courier New"/>
              </a:rPr>
              <a:t>   &lt;input type="text" th:field="*{name}" /&gt; &lt;br /&gt;</a:t>
            </a:r>
          </a:p>
          <a:p>
            <a:pPr>
              <a:lnSpc>
                <a:spcPct val="120000"/>
              </a:lnSpc>
            </a:pPr>
            <a:r>
              <a:rPr lang="en-US" sz="1400">
                <a:latin typeface="Courier New"/>
                <a:cs typeface="Courier New"/>
              </a:rPr>
              <a:t>   &lt;button&gt;Submit your taco&lt;/button&gt;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&lt;/form&gt;</a:t>
            </a:r>
          </a:p>
          <a:p>
            <a:pPr>
              <a:lnSpc>
                <a:spcPct val="120000"/>
              </a:lnSpc>
            </a:pPr>
            <a:r>
              <a:rPr lang="en-US" sz="1400">
                <a:latin typeface="Courier New"/>
                <a:cs typeface="Courier New"/>
              </a:rPr>
              <a:t>&lt;/body&gt;</a:t>
            </a:r>
          </a:p>
          <a:p>
            <a:pPr>
              <a:lnSpc>
                <a:spcPct val="120000"/>
              </a:lnSpc>
            </a:pPr>
            <a:r>
              <a:rPr lang="en-US" sz="1400">
                <a:latin typeface="Courier New"/>
                <a:cs typeface="Courier New"/>
              </a:rPr>
              <a:t>&lt;/html&gt;</a:t>
            </a:r>
          </a:p>
        </p:txBody>
      </p:sp>
    </p:spTree>
    <p:extLst>
      <p:ext uri="{BB962C8B-B14F-4D97-AF65-F5344CB8AC3E}">
        <p14:creationId xmlns:p14="http://schemas.microsoft.com/office/powerpoint/2010/main" val="2511719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37</a:t>
            </a:fld>
            <a:endParaRPr lang="en-US" sz="1000"/>
          </a:p>
        </p:txBody>
      </p:sp>
      <p:sp>
        <p:nvSpPr>
          <p:cNvPr id="38914" name="TextBox 6"/>
          <p:cNvSpPr txBox="1">
            <a:spLocks noChangeArrowheads="1"/>
          </p:cNvSpPr>
          <p:nvPr/>
        </p:nvSpPr>
        <p:spPr bwMode="auto">
          <a:xfrm>
            <a:off x="685800" y="304800"/>
            <a:ext cx="21117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Views</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533400" y="1066800"/>
            <a:ext cx="8229599" cy="4819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 hỗ trợ 1 số loại thư viện view: JSP, Thymeleaf ...</a:t>
            </a:r>
          </a:p>
          <a:p>
            <a:pPr marL="342900" indent="-342900">
              <a:lnSpc>
                <a:spcPct val="120000"/>
              </a:lnSpc>
              <a:spcBef>
                <a:spcPts val="600"/>
              </a:spcBef>
              <a:buFontTx/>
              <a:buChar char="•"/>
            </a:pPr>
            <a:r>
              <a:rPr lang="vi-VN" sz="2400">
                <a:latin typeface="Arial" charset="0"/>
                <a:cs typeface="Arial" charset="0"/>
              </a:rPr>
              <a:t>Thymeleaf chỉ sử dụng file HTML để hiển thị dữ liệu nên có nhiều ưu điểm hơn so với các view cũ như JSP</a:t>
            </a:r>
          </a:p>
          <a:p>
            <a:pPr marL="342900" indent="-342900">
              <a:lnSpc>
                <a:spcPct val="120000"/>
              </a:lnSpc>
              <a:spcBef>
                <a:spcPts val="600"/>
              </a:spcBef>
              <a:buFontTx/>
              <a:buChar char="•"/>
            </a:pPr>
            <a:r>
              <a:rPr lang="vi-VN" sz="2400">
                <a:latin typeface="Arial" charset="0"/>
                <a:cs typeface="Arial" charset="0"/>
              </a:rPr>
              <a:t>Thymeleaf có thể truy cập tới các đối tượng dữ liệu đã được lưu vào trong request dưới dạng các attribute</a:t>
            </a:r>
          </a:p>
          <a:p>
            <a:pPr marL="342900" indent="-342900">
              <a:lnSpc>
                <a:spcPct val="120000"/>
              </a:lnSpc>
              <a:spcBef>
                <a:spcPts val="600"/>
              </a:spcBef>
              <a:buFontTx/>
              <a:buChar char="•"/>
            </a:pPr>
            <a:r>
              <a:rPr lang="vi-VN" sz="2400">
                <a:latin typeface="Arial" charset="0"/>
                <a:cs typeface="Arial" charset="0"/>
              </a:rPr>
              <a:t>Thymeleaf truy cập và hiển thị dữ liệu từ các đối tượng Java beans tương tự cú pháp của Expression Language</a:t>
            </a:r>
          </a:p>
          <a:p>
            <a:pPr marL="342900" indent="-342900">
              <a:lnSpc>
                <a:spcPct val="120000"/>
              </a:lnSpc>
              <a:spcBef>
                <a:spcPts val="600"/>
              </a:spcBef>
              <a:buFontTx/>
              <a:buChar char="•"/>
            </a:pPr>
            <a:r>
              <a:rPr lang="vi-VN" sz="2400">
                <a:latin typeface="Arial" charset="0"/>
                <a:cs typeface="Arial" charset="0"/>
              </a:rPr>
              <a:t>Khi Spring chuyển các request từ controller sang view sẽ copy các attribute từ lớp Model sang request để các view trong Thymeleaf có thể truy cập được</a:t>
            </a:r>
          </a:p>
        </p:txBody>
      </p:sp>
    </p:spTree>
    <p:extLst>
      <p:ext uri="{BB962C8B-B14F-4D97-AF65-F5344CB8AC3E}">
        <p14:creationId xmlns:p14="http://schemas.microsoft.com/office/powerpoint/2010/main" val="2351231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38</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5629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Thymeleaf templates bao gồm các thẻ HTML cùng với một số thuộc tính bổ sung giúp hiển thị dữ liệu từ các Java beans được lưu trong attribute của request.</a:t>
            </a:r>
          </a:p>
          <a:p>
            <a:pPr marL="342900" indent="-342900">
              <a:lnSpc>
                <a:spcPct val="120000"/>
              </a:lnSpc>
              <a:spcBef>
                <a:spcPts val="600"/>
              </a:spcBef>
              <a:buFontTx/>
              <a:buChar char="•"/>
            </a:pPr>
            <a:r>
              <a:rPr lang="vi-VN" sz="2400">
                <a:latin typeface="Arial" charset="0"/>
                <a:cs typeface="Arial" charset="0"/>
              </a:rPr>
              <a:t>Thuộc tính bổ sung của Thymeleaf bắt đầu bằng chứ </a:t>
            </a:r>
            <a:r>
              <a:rPr lang="vi-VN" sz="2400">
                <a:latin typeface="Courier New"/>
                <a:cs typeface="Courier New"/>
              </a:rPr>
              <a:t>th:</a:t>
            </a:r>
            <a:r>
              <a:rPr lang="vi-VN" sz="2400">
                <a:latin typeface="Arial" charset="0"/>
                <a:cs typeface="Arial" charset="0"/>
              </a:rPr>
              <a:t> . Với cách tiếp cận này, Thymeleaf chỉ sử dụng các thẻ HTML cơ bản chứ không cần bổ sung thẻ mới như JSP.</a:t>
            </a:r>
          </a:p>
          <a:p>
            <a:pPr marL="342900" indent="-342900">
              <a:lnSpc>
                <a:spcPct val="120000"/>
              </a:lnSpc>
              <a:spcBef>
                <a:spcPts val="600"/>
              </a:spcBef>
              <a:buFontTx/>
              <a:buChar char="•"/>
            </a:pPr>
            <a:r>
              <a:rPr lang="vi-VN" sz="2400">
                <a:latin typeface="Arial" charset="0"/>
                <a:cs typeface="Arial" charset="0"/>
              </a:rPr>
              <a:t>VD: Để truyền dữ liệu từ biến </a:t>
            </a:r>
            <a:r>
              <a:rPr lang="vi-VN" sz="2400">
                <a:latin typeface="Courier New"/>
                <a:cs typeface="Courier New"/>
              </a:rPr>
              <a:t>message</a:t>
            </a:r>
            <a:r>
              <a:rPr lang="vi-VN" sz="2400">
                <a:latin typeface="Arial" charset="0"/>
                <a:cs typeface="Arial" charset="0"/>
              </a:rPr>
              <a:t> (chẳng hạn la một attribute “message” được lưu trong request) ra thẻ &lt;p&gt; của HTML, thẻ sau sẽ được thêm vào Thymeleaf template:</a:t>
            </a:r>
          </a:p>
          <a:p>
            <a:pPr>
              <a:lnSpc>
                <a:spcPct val="120000"/>
              </a:lnSpc>
              <a:spcBef>
                <a:spcPts val="600"/>
              </a:spcBef>
            </a:pPr>
            <a:r>
              <a:rPr lang="en-US" sz="2000"/>
              <a:t>	</a:t>
            </a:r>
            <a:r>
              <a:rPr lang="en-US" sz="2000">
                <a:latin typeface="Courier New"/>
                <a:cs typeface="Courier New"/>
              </a:rPr>
              <a:t>&lt;p th:text="${message}”&gt;&lt;/p&gt; </a:t>
            </a:r>
          </a:p>
        </p:txBody>
      </p:sp>
    </p:spTree>
    <p:extLst>
      <p:ext uri="{BB962C8B-B14F-4D97-AF65-F5344CB8AC3E}">
        <p14:creationId xmlns:p14="http://schemas.microsoft.com/office/powerpoint/2010/main" val="2351231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39</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1124563"/>
            <a:ext cx="7924800" cy="4668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VD: Để truyền dữ liệu từ biến </a:t>
            </a:r>
            <a:r>
              <a:rPr lang="vi-VN" sz="2400">
                <a:latin typeface="Courier New"/>
                <a:cs typeface="Courier New"/>
              </a:rPr>
              <a:t>message</a:t>
            </a:r>
            <a:r>
              <a:rPr lang="vi-VN" sz="2400">
                <a:latin typeface="Arial" charset="0"/>
                <a:cs typeface="Arial" charset="0"/>
              </a:rPr>
              <a:t> (chẳng hạn la một attribute “message” được lưu trong request) ra thẻ &lt;p&gt; của HTML, thẻ sau sẽ được thêm vào Thymeleaf template:</a:t>
            </a:r>
          </a:p>
          <a:p>
            <a:pPr>
              <a:lnSpc>
                <a:spcPct val="120000"/>
              </a:lnSpc>
              <a:spcBef>
                <a:spcPts val="600"/>
              </a:spcBef>
            </a:pPr>
            <a:r>
              <a:rPr lang="en-US" sz="2000"/>
              <a:t>     	</a:t>
            </a:r>
            <a:r>
              <a:rPr lang="en-US" sz="2000">
                <a:latin typeface="Courier New"/>
                <a:cs typeface="Courier New"/>
              </a:rPr>
              <a:t>&lt;p th:text="${message}”&gt;&lt;/p&gt; </a:t>
            </a:r>
          </a:p>
          <a:p>
            <a:pPr marL="342900" indent="-342900">
              <a:lnSpc>
                <a:spcPct val="120000"/>
              </a:lnSpc>
              <a:spcBef>
                <a:spcPts val="600"/>
              </a:spcBef>
              <a:buFontTx/>
              <a:buChar char="•"/>
            </a:pPr>
            <a:r>
              <a:rPr lang="vi-VN" sz="2400">
                <a:latin typeface="Arial" charset="0"/>
                <a:cs typeface="Arial" charset="0"/>
              </a:rPr>
              <a:t>Khi template được chuyển đổi sang HTML, phần thân của thẻ &lt;p&gt; sẽ được thay thế bởi giá trị của thuộc tính “message” trong request và thuộc tính th: không còn nữa.</a:t>
            </a:r>
          </a:p>
          <a:p>
            <a:pPr>
              <a:lnSpc>
                <a:spcPct val="120000"/>
              </a:lnSpc>
              <a:spcBef>
                <a:spcPts val="600"/>
              </a:spcBef>
            </a:pPr>
            <a:r>
              <a:rPr lang="en-US" sz="2000">
                <a:latin typeface="Courier New"/>
                <a:cs typeface="Courier New"/>
              </a:rPr>
              <a:t>	&lt;p&gt;This is a message&lt;/p&gt;</a:t>
            </a:r>
            <a:endParaRPr lang="vi-VN" sz="2000">
              <a:latin typeface="Courier New"/>
              <a:cs typeface="Courier New"/>
            </a:endParaRPr>
          </a:p>
        </p:txBody>
      </p:sp>
    </p:spTree>
    <p:extLst>
      <p:ext uri="{BB962C8B-B14F-4D97-AF65-F5344CB8AC3E}">
        <p14:creationId xmlns:p14="http://schemas.microsoft.com/office/powerpoint/2010/main" val="337630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4</a:t>
            </a:fld>
            <a:endParaRPr lang="en-US" sz="1000"/>
          </a:p>
        </p:txBody>
      </p:sp>
      <p:sp>
        <p:nvSpPr>
          <p:cNvPr id="19458" name="TextBox 6"/>
          <p:cNvSpPr txBox="1">
            <a:spLocks noChangeArrowheads="1"/>
          </p:cNvSpPr>
          <p:nvPr/>
        </p:nvSpPr>
        <p:spPr bwMode="auto">
          <a:xfrm>
            <a:off x="685800" y="304800"/>
            <a:ext cx="3943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Dependency Injection -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685800" y="990600"/>
            <a:ext cx="8382000" cy="53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Thông thường</a:t>
            </a:r>
          </a:p>
          <a:p>
            <a:pPr marL="342900" indent="-342900">
              <a:buFontTx/>
              <a:buChar char="-"/>
            </a:pPr>
            <a:endParaRPr lang="vi-VN" sz="2400">
              <a:latin typeface="Arial" charset="0"/>
              <a:cs typeface="Arial" charset="0"/>
            </a:endParaRPr>
          </a:p>
          <a:p>
            <a:pPr lvl="1" indent="-12700"/>
            <a:r>
              <a:rPr lang="en-US" sz="1600">
                <a:latin typeface="Courier New"/>
                <a:cs typeface="Courier New"/>
              </a:rPr>
              <a:t>public class ProductService {</a:t>
            </a:r>
          </a:p>
          <a:p>
            <a:pPr lvl="1" indent="-12700"/>
            <a:r>
              <a:rPr lang="en-US" sz="1600">
                <a:latin typeface="Courier New"/>
                <a:cs typeface="Courier New"/>
              </a:rPr>
              <a:t>		private InventoryService inventoryService;</a:t>
            </a:r>
          </a:p>
          <a:p>
            <a:pPr lvl="1" indent="-12700"/>
            <a:r>
              <a:rPr lang="en-US" sz="1600">
                <a:latin typeface="Courier New"/>
                <a:cs typeface="Courier New"/>
              </a:rPr>
              <a:t>   </a:t>
            </a:r>
          </a:p>
          <a:p>
            <a:pPr lvl="1" indent="-12700"/>
            <a:r>
              <a:rPr lang="en-US" sz="1600">
                <a:latin typeface="Courier New"/>
                <a:cs typeface="Courier New"/>
              </a:rPr>
              <a:t>		public ProductService() {</a:t>
            </a:r>
          </a:p>
          <a:p>
            <a:pPr lvl="1" indent="-12700"/>
            <a:r>
              <a:rPr lang="en-US" sz="1600">
                <a:latin typeface="Courier New"/>
                <a:cs typeface="Courier New"/>
              </a:rPr>
              <a:t>      	inventoryService = new InventoryService();</a:t>
            </a:r>
          </a:p>
          <a:p>
            <a:pPr lvl="1" indent="-12700"/>
            <a:r>
              <a:rPr lang="en-US" sz="1600">
                <a:latin typeface="Courier New"/>
                <a:cs typeface="Courier New"/>
              </a:rPr>
              <a:t>   }</a:t>
            </a:r>
          </a:p>
          <a:p>
            <a:pPr lvl="1" indent="-12700"/>
            <a:r>
              <a:rPr lang="en-US" sz="1600">
                <a:latin typeface="Courier New"/>
                <a:cs typeface="Courier New"/>
              </a:rPr>
              <a:t>}</a:t>
            </a:r>
          </a:p>
          <a:p>
            <a:pPr lvl="1"/>
            <a:endParaRPr lang="vi-VN" sz="2000">
              <a:latin typeface="Courier"/>
              <a:cs typeface="Courier"/>
            </a:endParaRPr>
          </a:p>
          <a:p>
            <a:pPr marL="342900" indent="-342900">
              <a:buFontTx/>
              <a:buChar char="-"/>
            </a:pPr>
            <a:r>
              <a:rPr lang="vi-VN" sz="2400">
                <a:latin typeface="Arial" charset="0"/>
                <a:cs typeface="Arial" charset="0"/>
              </a:rPr>
              <a:t>Inversion of Control</a:t>
            </a:r>
          </a:p>
          <a:p>
            <a:pPr marL="342900" indent="-342900">
              <a:buFontTx/>
              <a:buChar char="-"/>
            </a:pPr>
            <a:endParaRPr lang="vi-VN" sz="2400">
              <a:latin typeface="Arial" charset="0"/>
              <a:cs typeface="Arial" charset="0"/>
            </a:endParaRPr>
          </a:p>
          <a:p>
            <a:pPr lvl="1" indent="-101600"/>
            <a:r>
              <a:rPr lang="en-US" sz="1600">
                <a:latin typeface="Courier New"/>
                <a:cs typeface="Courier New"/>
              </a:rPr>
              <a:t>public class ProductService {</a:t>
            </a:r>
          </a:p>
          <a:p>
            <a:pPr lvl="1" indent="-101600"/>
            <a:r>
              <a:rPr lang="en-US" sz="1600">
                <a:latin typeface="Courier New"/>
                <a:cs typeface="Courier New"/>
              </a:rPr>
              <a:t>		private InventoryService inventoryService;</a:t>
            </a:r>
          </a:p>
          <a:p>
            <a:pPr lvl="1" indent="-101600"/>
            <a:r>
              <a:rPr lang="en-US" sz="1600">
                <a:latin typeface="Courier New"/>
                <a:cs typeface="Courier New"/>
              </a:rPr>
              <a:t>   </a:t>
            </a:r>
          </a:p>
          <a:p>
            <a:pPr lvl="1" indent="-101600"/>
            <a:r>
              <a:rPr lang="en-US" sz="1600">
                <a:latin typeface="Courier New"/>
                <a:cs typeface="Courier New"/>
              </a:rPr>
              <a:t>		public ProductService(inventoryService InventoryService) {</a:t>
            </a:r>
          </a:p>
          <a:p>
            <a:pPr lvl="1" indent="-101600"/>
            <a:r>
              <a:rPr lang="en-US" sz="1600">
                <a:latin typeface="Courier New"/>
                <a:cs typeface="Courier New"/>
              </a:rPr>
              <a:t>      	this.inventoryService = inventoryService;</a:t>
            </a:r>
          </a:p>
          <a:p>
            <a:pPr lvl="1" indent="-101600"/>
            <a:r>
              <a:rPr lang="en-US" sz="1600">
                <a:latin typeface="Courier New"/>
                <a:cs typeface="Courier New"/>
              </a:rPr>
              <a:t>   }</a:t>
            </a:r>
          </a:p>
          <a:p>
            <a:pPr lvl="1" indent="-101600"/>
            <a:r>
              <a:rPr lang="en-US" sz="1600">
                <a:latin typeface="Courier New"/>
                <a:cs typeface="Courier New"/>
              </a:rPr>
              <a:t>}</a:t>
            </a:r>
          </a:p>
        </p:txBody>
      </p:sp>
    </p:spTree>
    <p:extLst>
      <p:ext uri="{BB962C8B-B14F-4D97-AF65-F5344CB8AC3E}">
        <p14:creationId xmlns:p14="http://schemas.microsoft.com/office/powerpoint/2010/main" val="3970453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40</a:t>
            </a:fld>
            <a:endParaRPr lang="en-US" sz="1000"/>
          </a:p>
        </p:txBody>
      </p:sp>
      <p:sp>
        <p:nvSpPr>
          <p:cNvPr id="38914" name="TextBox 6"/>
          <p:cNvSpPr txBox="1">
            <a:spLocks noChangeArrowheads="1"/>
          </p:cNvSpPr>
          <p:nvPr/>
        </p:nvSpPr>
        <p:spPr bwMode="auto">
          <a:xfrm>
            <a:off x="685800" y="304800"/>
            <a:ext cx="345178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 Expression</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85800" y="990600"/>
            <a:ext cx="79248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Để lấy các thông tin từ trong Model, sử dụng Thymeleaf Expression:</a:t>
            </a:r>
          </a:p>
          <a:p>
            <a:pPr marL="812800" indent="-457200">
              <a:lnSpc>
                <a:spcPct val="120000"/>
              </a:lnSpc>
              <a:spcBef>
                <a:spcPts val="600"/>
              </a:spcBef>
              <a:buFont typeface="Arial"/>
              <a:buChar char="•"/>
            </a:pPr>
            <a:r>
              <a:rPr lang="en-US" sz="2000">
                <a:latin typeface="Courier New"/>
                <a:cs typeface="Courier New"/>
              </a:rPr>
              <a:t>${</a:t>
            </a:r>
            <a:r>
              <a:rPr lang="mr-IN" sz="2000">
                <a:latin typeface="Courier New"/>
                <a:cs typeface="Courier New"/>
              </a:rPr>
              <a:t>…</a:t>
            </a:r>
            <a:r>
              <a:rPr lang="en-US" sz="2000">
                <a:latin typeface="Courier New"/>
                <a:cs typeface="Courier New"/>
              </a:rPr>
              <a:t>}: </a:t>
            </a:r>
            <a:r>
              <a:rPr lang="en-US" sz="2400">
                <a:latin typeface="Arial"/>
                <a:cs typeface="Arial"/>
              </a:rPr>
              <a:t>Giá trị của 1 biến</a:t>
            </a:r>
          </a:p>
          <a:p>
            <a:pPr>
              <a:lnSpc>
                <a:spcPct val="120000"/>
              </a:lnSpc>
              <a:spcBef>
                <a:spcPts val="0"/>
              </a:spcBef>
            </a:pPr>
            <a:r>
              <a:rPr lang="en-US" sz="2400">
                <a:latin typeface="Arial"/>
                <a:cs typeface="Arial"/>
              </a:rPr>
              <a:t>	</a:t>
            </a:r>
            <a:r>
              <a:rPr lang="en-US" sz="1600">
                <a:latin typeface="Courier New"/>
                <a:cs typeface="Courier New"/>
              </a:rPr>
              <a:t>model.addAttribute(“user”,user);</a:t>
            </a:r>
          </a:p>
          <a:p>
            <a:pPr>
              <a:lnSpc>
                <a:spcPct val="120000"/>
              </a:lnSpc>
              <a:spcBef>
                <a:spcPts val="0"/>
              </a:spcBef>
            </a:pPr>
            <a:r>
              <a:rPr lang="en-US" sz="1600">
                <a:latin typeface="Courier New"/>
                <a:cs typeface="Courier New"/>
              </a:rPr>
              <a:t>	</a:t>
            </a:r>
            <a:r>
              <a:rPr lang="mr-IN" sz="1600">
                <a:latin typeface="Courier New"/>
                <a:cs typeface="Courier New"/>
              </a:rPr>
              <a:t>&lt;p&gt;&lt;span th:text="${</a:t>
            </a:r>
            <a:r>
              <a:rPr lang="en-US" sz="1600">
                <a:latin typeface="Courier New"/>
                <a:cs typeface="Courier New"/>
              </a:rPr>
              <a:t>user.firstName</a:t>
            </a:r>
            <a:r>
              <a:rPr lang="mr-IN" sz="1600">
                <a:latin typeface="Courier New"/>
                <a:cs typeface="Courier New"/>
              </a:rPr>
              <a:t>}"&gt;&lt;/span&gt;.&lt;/p&gt;</a:t>
            </a:r>
            <a:endParaRPr lang="en-US" sz="1600">
              <a:latin typeface="Courier New"/>
              <a:cs typeface="Courier New"/>
            </a:endParaRP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Giá trị của 1 biến trong phạm vi lựa chọn 		(từ đối tượng th:object)</a:t>
            </a:r>
          </a:p>
          <a:p>
            <a:pPr>
              <a:lnSpc>
                <a:spcPct val="120000"/>
              </a:lnSpc>
              <a:spcBef>
                <a:spcPts val="0"/>
              </a:spcBef>
            </a:pPr>
            <a:r>
              <a:rPr lang="en-US" sz="2400">
                <a:latin typeface="Arial"/>
                <a:cs typeface="Arial"/>
              </a:rPr>
              <a:t>	</a:t>
            </a:r>
            <a:r>
              <a:rPr lang="mr-IN" sz="1600">
                <a:latin typeface="Courier New"/>
                <a:cs typeface="Courier New"/>
              </a:rPr>
              <a:t>&lt;div th:object="${session.user}"&gt;</a:t>
            </a:r>
          </a:p>
          <a:p>
            <a:pPr>
              <a:lnSpc>
                <a:spcPct val="120000"/>
              </a:lnSpc>
              <a:spcBef>
                <a:spcPts val="0"/>
              </a:spcBef>
            </a:pPr>
            <a:r>
              <a:rPr lang="en-US" sz="1600">
                <a:latin typeface="Courier New"/>
                <a:cs typeface="Courier New"/>
              </a:rPr>
              <a:t>	    </a:t>
            </a:r>
            <a:r>
              <a:rPr lang="mr-IN" sz="1600">
                <a:latin typeface="Courier New"/>
                <a:cs typeface="Courier New"/>
              </a:rPr>
              <a:t>&lt;p&gt;Name: &lt;span th:text="*{firstName}"&gt;&lt;/span&gt;.&lt;/p&gt;</a:t>
            </a:r>
            <a:endParaRPr lang="en-US" sz="1600">
              <a:latin typeface="Courier New"/>
              <a:cs typeface="Courier New"/>
            </a:endParaRPr>
          </a:p>
          <a:p>
            <a:pPr>
              <a:lnSpc>
                <a:spcPct val="120000"/>
              </a:lnSpc>
              <a:spcBef>
                <a:spcPts val="0"/>
              </a:spcBef>
            </a:pPr>
            <a:r>
              <a:rPr lang="en-US" sz="1600">
                <a:latin typeface="Courier New"/>
                <a:cs typeface="Courier New"/>
              </a:rPr>
              <a:t>	&lt;/div&gt;</a:t>
            </a: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Lấy trong file .properties</a:t>
            </a: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URL Expression</a:t>
            </a:r>
            <a:endParaRPr lang="vi-VN" sz="2400">
              <a:latin typeface="Arial"/>
              <a:cs typeface="Arial"/>
            </a:endParaRPr>
          </a:p>
        </p:txBody>
      </p:sp>
    </p:spTree>
    <p:extLst>
      <p:ext uri="{BB962C8B-B14F-4D97-AF65-F5344CB8AC3E}">
        <p14:creationId xmlns:p14="http://schemas.microsoft.com/office/powerpoint/2010/main" val="379351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41</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457200" y="914400"/>
            <a:ext cx="8534400" cy="5607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Thymeleaf còn cung cấp thuộc tính th: each của thẻ &lt;div&gt; để duyệt qua 1 tập hợp và hiển thị giá trị các phần tử của tập hợp sang HTML</a:t>
            </a:r>
          </a:p>
          <a:p>
            <a:pPr marL="342900" indent="-342900">
              <a:lnSpc>
                <a:spcPct val="120000"/>
              </a:lnSpc>
              <a:spcBef>
                <a:spcPts val="600"/>
              </a:spcBef>
              <a:buFontTx/>
              <a:buChar char="•"/>
            </a:pPr>
            <a:r>
              <a:rPr lang="vi-VN" sz="2400">
                <a:latin typeface="Arial" charset="0"/>
                <a:cs typeface="Arial" charset="0"/>
              </a:rPr>
              <a:t>VD: Để hiển thị danh sách các thành phần “wrap” sang HTML, dùng đoạn mã sau:</a:t>
            </a:r>
          </a:p>
          <a:p>
            <a:pPr>
              <a:lnSpc>
                <a:spcPct val="120000"/>
              </a:lnSpc>
              <a:spcBef>
                <a:spcPts val="600"/>
              </a:spcBef>
            </a:pPr>
            <a:r>
              <a:rPr lang="en-US" sz="1600">
                <a:latin typeface="Courier New"/>
                <a:cs typeface="Courier New"/>
              </a:rPr>
              <a:t>&lt;h3&gt;Designate your wrap:&lt;/h3&gt; </a:t>
            </a:r>
          </a:p>
          <a:p>
            <a:pPr>
              <a:lnSpc>
                <a:spcPct val="120000"/>
              </a:lnSpc>
              <a:spcBef>
                <a:spcPts val="600"/>
              </a:spcBef>
            </a:pPr>
            <a:r>
              <a:rPr lang="en-US" sz="1600">
                <a:latin typeface="Courier New"/>
                <a:cs typeface="Courier New"/>
              </a:rPr>
              <a:t>&lt;div th:each="ingredient : ${wrap}"&gt; </a:t>
            </a:r>
          </a:p>
          <a:p>
            <a:pPr>
              <a:lnSpc>
                <a:spcPct val="120000"/>
              </a:lnSpc>
              <a:spcBef>
                <a:spcPts val="600"/>
              </a:spcBef>
            </a:pPr>
            <a:r>
              <a:rPr lang="en-US" sz="1600">
                <a:latin typeface="Courier New"/>
                <a:cs typeface="Courier New"/>
              </a:rPr>
              <a:t>	&lt;input name="ingredients" type="checkbox” </a:t>
            </a:r>
          </a:p>
          <a:p>
            <a:pPr>
              <a:lnSpc>
                <a:spcPct val="120000"/>
              </a:lnSpc>
              <a:spcBef>
                <a:spcPts val="600"/>
              </a:spcBef>
            </a:pPr>
            <a:r>
              <a:rPr lang="en-US" sz="1600">
                <a:latin typeface="Courier New"/>
                <a:cs typeface="Courier New"/>
              </a:rPr>
              <a:t>	th:value=”${ingredient.id}” /&gt; </a:t>
            </a:r>
          </a:p>
          <a:p>
            <a:pPr>
              <a:lnSpc>
                <a:spcPct val="120000"/>
              </a:lnSpc>
              <a:spcBef>
                <a:spcPts val="600"/>
              </a:spcBef>
            </a:pPr>
            <a:r>
              <a:rPr lang="en-US" sz="1600">
                <a:latin typeface="Courier New"/>
                <a:cs typeface="Courier New"/>
              </a:rPr>
              <a:t>	&lt;span th:text="${ingredient.name}"&gt;INGREDIENT&lt;/span&gt;&lt;br/&gt; </a:t>
            </a:r>
          </a:p>
          <a:p>
            <a:pPr>
              <a:lnSpc>
                <a:spcPct val="120000"/>
              </a:lnSpc>
              <a:spcBef>
                <a:spcPts val="600"/>
              </a:spcBef>
            </a:pPr>
            <a:r>
              <a:rPr lang="en-US" sz="1600">
                <a:latin typeface="Courier New"/>
                <a:cs typeface="Courier New"/>
              </a:rPr>
              <a:t>&lt;/div&gt; </a:t>
            </a:r>
            <a:r>
              <a:rPr lang="en-US" sz="1800">
                <a:latin typeface="Courier New"/>
                <a:cs typeface="Courier New"/>
              </a:rPr>
              <a:t> </a:t>
            </a:r>
          </a:p>
          <a:p>
            <a:pPr marL="342900" indent="-342900">
              <a:lnSpc>
                <a:spcPct val="120000"/>
              </a:lnSpc>
              <a:spcBef>
                <a:spcPts val="600"/>
              </a:spcBef>
              <a:buFontTx/>
              <a:buChar char="•"/>
            </a:pPr>
            <a:r>
              <a:rPr lang="vi-VN" sz="2400">
                <a:latin typeface="Arial" charset="0"/>
                <a:cs typeface="Arial" charset="0"/>
              </a:rPr>
              <a:t>Thuộc tính th:each sẽ lặp lại &lt;div&gt; tag trên mỗi thành phần của danh sách wrap và hiển thị ra dạng HTML.</a:t>
            </a:r>
          </a:p>
        </p:txBody>
      </p:sp>
    </p:spTree>
    <p:extLst>
      <p:ext uri="{BB962C8B-B14F-4D97-AF65-F5344CB8AC3E}">
        <p14:creationId xmlns:p14="http://schemas.microsoft.com/office/powerpoint/2010/main" val="4079105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726707A-4101-134D-8705-170CBC3FCC08}" type="slidenum">
              <a:rPr lang="en-US" sz="1000"/>
              <a:pPr algn="r"/>
              <a:t>42</a:t>
            </a:fld>
            <a:endParaRPr lang="en-US" sz="1000"/>
          </a:p>
        </p:txBody>
      </p:sp>
      <p:sp>
        <p:nvSpPr>
          <p:cNvPr id="41986" name="TextBox 6"/>
          <p:cNvSpPr txBox="1">
            <a:spLocks noChangeArrowheads="1"/>
          </p:cNvSpPr>
          <p:nvPr/>
        </p:nvSpPr>
        <p:spPr bwMode="auto">
          <a:xfrm>
            <a:off x="685800" y="304800"/>
            <a:ext cx="61610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quả giao diện trang chọn thành phần</a:t>
            </a:r>
            <a:endParaRPr lang="en-US" sz="2400" b="1">
              <a:solidFill>
                <a:schemeClr val="accent2"/>
              </a:solidFill>
              <a:latin typeface="Arial" charset="0"/>
              <a:cs typeface="Arial" charset="0"/>
            </a:endParaRPr>
          </a:p>
        </p:txBody>
      </p:sp>
      <p:pic>
        <p:nvPicPr>
          <p:cNvPr id="41987"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933450"/>
            <a:ext cx="5181600" cy="570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F195A5B-CB31-2640-9053-CB739D37904C}" type="slidenum">
              <a:rPr lang="en-US" sz="1000"/>
              <a:pPr algn="r"/>
              <a:t>43</a:t>
            </a:fld>
            <a:endParaRPr lang="en-US" sz="1000"/>
          </a:p>
        </p:txBody>
      </p:sp>
      <p:sp>
        <p:nvSpPr>
          <p:cNvPr id="43010" name="TextBox 6"/>
          <p:cNvSpPr txBox="1">
            <a:spLocks noChangeArrowheads="1"/>
          </p:cNvSpPr>
          <p:nvPr/>
        </p:nvSpPr>
        <p:spPr bwMode="auto">
          <a:xfrm>
            <a:off x="685800" y="304800"/>
            <a:ext cx="4283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chọn thành phần</a:t>
            </a:r>
            <a:endParaRPr lang="en-US" sz="2400" b="1">
              <a:solidFill>
                <a:schemeClr val="accent2"/>
              </a:solidFill>
              <a:latin typeface="Arial" charset="0"/>
              <a:cs typeface="Arial" charset="0"/>
            </a:endParaRPr>
          </a:p>
        </p:txBody>
      </p:sp>
      <p:sp>
        <p:nvSpPr>
          <p:cNvPr id="43011" name="TextBox 4"/>
          <p:cNvSpPr txBox="1">
            <a:spLocks noChangeArrowheads="1"/>
          </p:cNvSpPr>
          <p:nvPr/>
        </p:nvSpPr>
        <p:spPr bwMode="auto">
          <a:xfrm>
            <a:off x="676275" y="914400"/>
            <a:ext cx="7924800" cy="567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Form:</a:t>
            </a:r>
          </a:p>
          <a:p>
            <a:pPr lvl="1">
              <a:lnSpc>
                <a:spcPct val="120000"/>
              </a:lnSpc>
              <a:spcBef>
                <a:spcPts val="600"/>
              </a:spcBef>
              <a:buFontTx/>
              <a:buChar char="–"/>
            </a:pPr>
            <a:r>
              <a:rPr lang="en-US" sz="2000">
                <a:latin typeface="Arial" charset="0"/>
                <a:cs typeface="Arial" charset="0"/>
              </a:rPr>
              <a:t>M</a:t>
            </a:r>
            <a:r>
              <a:rPr lang="vi-VN" sz="2000">
                <a:latin typeface="Arial" charset="0"/>
                <a:cs typeface="Arial" charset="0"/>
              </a:rPr>
              <a:t>ethod: POST</a:t>
            </a:r>
          </a:p>
          <a:p>
            <a:pPr lvl="1">
              <a:lnSpc>
                <a:spcPct val="120000"/>
              </a:lnSpc>
              <a:spcBef>
                <a:spcPts val="600"/>
              </a:spcBef>
              <a:buFontTx/>
              <a:buChar char="–"/>
            </a:pPr>
            <a:r>
              <a:rPr lang="vi-VN" sz="2000">
                <a:latin typeface="Arial" charset="0"/>
                <a:cs typeface="Arial" charset="0"/>
              </a:rPr>
              <a:t>Action: Không có</a:t>
            </a:r>
          </a:p>
          <a:p>
            <a:pPr lvl="1">
              <a:lnSpc>
                <a:spcPct val="120000"/>
              </a:lnSpc>
              <a:spcBef>
                <a:spcPts val="600"/>
              </a:spcBef>
            </a:pPr>
            <a:r>
              <a:rPr lang="vi-VN" sz="2000">
                <a:latin typeface="Arial" charset="0"/>
                <a:cs typeface="Arial" charset="0"/>
              </a:rPr>
              <a:t>-&gt; Form sẽ được submit tới cùng URL với GET request trước đó</a:t>
            </a:r>
          </a:p>
          <a:p>
            <a:pPr marL="342900" indent="-342900">
              <a:lnSpc>
                <a:spcPct val="120000"/>
              </a:lnSpc>
              <a:spcBef>
                <a:spcPts val="600"/>
              </a:spcBef>
              <a:buFontTx/>
              <a:buChar char="•"/>
            </a:pPr>
            <a:r>
              <a:rPr lang="vi-VN" sz="2400">
                <a:latin typeface="Arial" charset="0"/>
                <a:cs typeface="Arial" charset="0"/>
              </a:rPr>
              <a:t>Viết thêm phương thức xử lý POST request trong TacoDesignController:</a:t>
            </a:r>
          </a:p>
          <a:p>
            <a:pPr marL="342900" indent="-342900">
              <a:lnSpc>
                <a:spcPct val="120000"/>
              </a:lnSpc>
              <a:spcBef>
                <a:spcPts val="600"/>
              </a:spcBef>
              <a:buFontTx/>
              <a:buChar char="•"/>
            </a:pPr>
            <a:endParaRPr lang="vi-VN" sz="2400">
              <a:latin typeface="Arial" charset="0"/>
              <a:cs typeface="Arial" charset="0"/>
            </a:endParaRPr>
          </a:p>
          <a:p>
            <a:pPr>
              <a:lnSpc>
                <a:spcPct val="120000"/>
              </a:lnSpc>
            </a:pPr>
            <a:r>
              <a:rPr lang="en-US" sz="1600">
                <a:latin typeface="Courier New"/>
                <a:cs typeface="Courier New"/>
              </a:rPr>
              <a:t>	</a:t>
            </a:r>
            <a:r>
              <a:rPr lang="en-US" sz="1800">
                <a:latin typeface="Courier New"/>
                <a:cs typeface="Courier New"/>
              </a:rPr>
              <a:t>@PostMapping</a:t>
            </a:r>
          </a:p>
          <a:p>
            <a:pPr>
              <a:lnSpc>
                <a:spcPct val="120000"/>
              </a:lnSpc>
            </a:pPr>
            <a:r>
              <a:rPr lang="en-US" sz="1800">
                <a:latin typeface="Courier New"/>
                <a:cs typeface="Courier New"/>
              </a:rPr>
              <a:t>	public String processDesign(Taco taco) {</a:t>
            </a:r>
          </a:p>
          <a:p>
            <a:pPr>
              <a:lnSpc>
                <a:spcPct val="120000"/>
              </a:lnSpc>
            </a:pPr>
            <a:r>
              <a:rPr lang="en-US" sz="1800">
                <a:latin typeface="Courier New"/>
                <a:cs typeface="Courier New"/>
              </a:rPr>
              <a:t>	  // Save the taco design...</a:t>
            </a:r>
          </a:p>
          <a:p>
            <a:pPr>
              <a:lnSpc>
                <a:spcPct val="120000"/>
              </a:lnSpc>
            </a:pPr>
            <a:r>
              <a:rPr lang="en-US" sz="1800">
                <a:latin typeface="Courier New"/>
                <a:cs typeface="Courier New"/>
              </a:rPr>
              <a:t>	  // We'll do this later</a:t>
            </a:r>
          </a:p>
          <a:p>
            <a:pPr>
              <a:lnSpc>
                <a:spcPct val="120000"/>
              </a:lnSpc>
            </a:pPr>
            <a:r>
              <a:rPr lang="mr-IN" sz="1800">
                <a:latin typeface="Courier New"/>
                <a:cs typeface="Courier New"/>
              </a:rPr>
              <a:t>	  log.info("Processing design: " + </a:t>
            </a:r>
            <a:r>
              <a:rPr lang="en-US" sz="1800">
                <a:latin typeface="Courier New"/>
                <a:cs typeface="Courier New"/>
              </a:rPr>
              <a:t>taco</a:t>
            </a:r>
            <a:r>
              <a:rPr lang="mr-IN" sz="1800">
                <a:latin typeface="Courier New"/>
                <a:cs typeface="Courier New"/>
              </a:rPr>
              <a:t>);</a:t>
            </a:r>
          </a:p>
          <a:p>
            <a:pPr>
              <a:lnSpc>
                <a:spcPct val="120000"/>
              </a:lnSpc>
            </a:pPr>
            <a:r>
              <a:rPr lang="en-US" sz="1800">
                <a:latin typeface="Courier New"/>
                <a:cs typeface="Courier New"/>
              </a:rPr>
              <a:t>	  return "redirect:/orders/current";</a:t>
            </a:r>
          </a:p>
          <a:p>
            <a:pPr>
              <a:lnSpc>
                <a:spcPct val="120000"/>
              </a:lnSpc>
            </a:pPr>
            <a:r>
              <a:rPr lang="en-US" sz="1800">
                <a:latin typeface="Courier New"/>
                <a:cs typeface="Courier New"/>
              </a:rPr>
              <a:t>	}</a:t>
            </a:r>
            <a:endParaRPr lang="vi-VN" sz="1800">
              <a:latin typeface="Courier New"/>
              <a:cs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F195A5B-CB31-2640-9053-CB739D37904C}" type="slidenum">
              <a:rPr lang="en-US" sz="1000"/>
              <a:pPr algn="r"/>
              <a:t>44</a:t>
            </a:fld>
            <a:endParaRPr lang="en-US" sz="1000"/>
          </a:p>
        </p:txBody>
      </p:sp>
      <p:sp>
        <p:nvSpPr>
          <p:cNvPr id="43010" name="TextBox 6"/>
          <p:cNvSpPr txBox="1">
            <a:spLocks noChangeArrowheads="1"/>
          </p:cNvSpPr>
          <p:nvPr/>
        </p:nvSpPr>
        <p:spPr bwMode="auto">
          <a:xfrm>
            <a:off x="685800" y="304800"/>
            <a:ext cx="4283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chọn thành phần</a:t>
            </a:r>
            <a:endParaRPr lang="en-US" sz="2400" b="1">
              <a:solidFill>
                <a:schemeClr val="accent2"/>
              </a:solidFill>
              <a:latin typeface="Arial" charset="0"/>
              <a:cs typeface="Arial" charset="0"/>
            </a:endParaRPr>
          </a:p>
        </p:txBody>
      </p:sp>
      <p:sp>
        <p:nvSpPr>
          <p:cNvPr id="43011" name="TextBox 4"/>
          <p:cNvSpPr txBox="1">
            <a:spLocks noChangeArrowheads="1"/>
          </p:cNvSpPr>
          <p:nvPr/>
        </p:nvSpPr>
        <p:spPr bwMode="auto">
          <a:xfrm>
            <a:off x="533400" y="914400"/>
            <a:ext cx="8229599" cy="5552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Khi form được submit, các trường của form sẽ được gán cho các thuộc tính của đối tượng taco. Đối tượng này sau đó sẽ được chuyển thành tham số của phương thức processDesign()</a:t>
            </a:r>
            <a:r>
              <a:rPr lang="vi-VN" sz="2000">
                <a:latin typeface="Arial" charset="0"/>
                <a:cs typeface="Arial" charset="0"/>
              </a:rPr>
              <a:t> </a:t>
            </a:r>
          </a:p>
          <a:p>
            <a:pPr marL="342900" indent="-342900">
              <a:lnSpc>
                <a:spcPct val="120000"/>
              </a:lnSpc>
              <a:spcBef>
                <a:spcPts val="600"/>
              </a:spcBef>
              <a:buFontTx/>
              <a:buChar char="•"/>
            </a:pPr>
            <a:r>
              <a:rPr lang="vi-VN" sz="2400">
                <a:latin typeface="Arial" charset="0"/>
                <a:cs typeface="Arial" charset="0"/>
              </a:rPr>
              <a:t>Hiện tại phương thức processDesign() chưa thực hiện xử lý gì trên tham số đối tượng taco (phần tiếp theo sẽ tiến hành xử lý lưu thông tin đối tượng taco vào CSDL)</a:t>
            </a:r>
          </a:p>
          <a:p>
            <a:pPr marL="342900" indent="-342900">
              <a:lnSpc>
                <a:spcPct val="120000"/>
              </a:lnSpc>
              <a:spcBef>
                <a:spcPts val="600"/>
              </a:spcBef>
              <a:buFontTx/>
              <a:buChar char="•"/>
            </a:pPr>
            <a:r>
              <a:rPr lang="vi-VN" sz="2400">
                <a:latin typeface="Arial" charset="0"/>
                <a:cs typeface="Arial" charset="0"/>
              </a:rPr>
              <a:t>Phương thức processDesign() cũng trả về 1 giá trị String là tên của view sẽ được chuyển đến. Tuy nhiên, giá trị trả về này có tiền tố redirect: cho biết đây là 1 view chuyển hướng (cụ thể là chuyển đến đường dẫn </a:t>
            </a:r>
            <a:r>
              <a:rPr lang="vi-VN" sz="2400" i="1">
                <a:latin typeface="Arial" charset="0"/>
                <a:cs typeface="Arial" charset="0"/>
              </a:rPr>
              <a:t>/orders/current</a:t>
            </a:r>
            <a:r>
              <a:rPr lang="vi-VN" sz="2400">
                <a:latin typeface="Arial" charset="0"/>
                <a:cs typeface="Arial" charset="0"/>
              </a:rPr>
              <a:t>)</a:t>
            </a:r>
          </a:p>
        </p:txBody>
      </p:sp>
    </p:spTree>
    <p:extLst>
      <p:ext uri="{BB962C8B-B14F-4D97-AF65-F5344CB8AC3E}">
        <p14:creationId xmlns:p14="http://schemas.microsoft.com/office/powerpoint/2010/main" val="2566327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A6F5C64-CDC7-3143-92BC-282D476D7B60}" type="slidenum">
              <a:rPr lang="en-US" sz="1000"/>
              <a:pPr algn="r"/>
              <a:t>45</a:t>
            </a:fld>
            <a:endParaRPr lang="en-US" sz="1000"/>
          </a:p>
        </p:txBody>
      </p:sp>
      <p:sp>
        <p:nvSpPr>
          <p:cNvPr id="44034" name="TextBox 6"/>
          <p:cNvSpPr txBox="1">
            <a:spLocks noChangeArrowheads="1"/>
          </p:cNvSpPr>
          <p:nvPr/>
        </p:nvSpPr>
        <p:spPr bwMode="auto">
          <a:xfrm>
            <a:off x="685800" y="304800"/>
            <a:ext cx="15605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Taco</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386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thực thể lưu thiết kế bánh</a:t>
            </a:r>
          </a:p>
          <a:p>
            <a:pPr marL="342900" indent="-342900">
              <a:lnSpc>
                <a:spcPct val="120000"/>
              </a:lnSpc>
              <a:buFontTx/>
              <a:buChar char="•"/>
            </a:pPr>
            <a:r>
              <a:rPr lang="vi-VN" sz="2400">
                <a:latin typeface="Arial" charset="0"/>
                <a:cs typeface="Arial" charset="0"/>
              </a:rPr>
              <a:t>Click chuột phải tacos, chọn New -&gt; Class. Đặt tên là Taco (lưu ý thư viện Lombok tiếp tục được sử dụng để tự động tạo hàm constructor và get/set):</a:t>
            </a:r>
          </a:p>
          <a:p>
            <a:pPr marL="342900" indent="-342900">
              <a:lnSpc>
                <a:spcPct val="120000"/>
              </a:lnSpc>
              <a:buFontTx/>
              <a:buChar char="•"/>
            </a:pPr>
            <a:endParaRPr lang="vi-VN" sz="2400">
              <a:latin typeface="Arial" charset="0"/>
              <a:cs typeface="Arial" charset="0"/>
            </a:endParaRPr>
          </a:p>
          <a:p>
            <a:pPr lvl="1"/>
            <a:r>
              <a:rPr lang="en-US" sz="2000">
                <a:latin typeface="Courier New"/>
                <a:cs typeface="Courier New"/>
              </a:rPr>
              <a:t>Package tacos;</a:t>
            </a:r>
          </a:p>
          <a:p>
            <a:pPr lvl="1"/>
            <a:endParaRPr lang="en-US" sz="2000">
              <a:latin typeface="Courier New"/>
              <a:cs typeface="Courier New"/>
            </a:endParaRPr>
          </a:p>
          <a:p>
            <a:pPr lvl="1"/>
            <a:r>
              <a:rPr lang="hu-HU" sz="2000">
                <a:latin typeface="Courier New"/>
                <a:cs typeface="Courier New"/>
              </a:rPr>
              <a:t>import java.util.List;</a:t>
            </a:r>
          </a:p>
          <a:p>
            <a:pPr lvl="1"/>
            <a:r>
              <a:rPr lang="nb-NO" sz="2000">
                <a:latin typeface="Courier New"/>
                <a:cs typeface="Courier New"/>
              </a:rPr>
              <a:t>import lombok.Data;</a:t>
            </a:r>
          </a:p>
          <a:p>
            <a:pPr lvl="1"/>
            <a:endParaRPr lang="en-US" sz="2000">
              <a:latin typeface="Courier New"/>
              <a:cs typeface="Courier New"/>
            </a:endParaRPr>
          </a:p>
          <a:p>
            <a:pPr lvl="1"/>
            <a:r>
              <a:rPr lang="de-DE" sz="2000">
                <a:latin typeface="Courier New"/>
                <a:cs typeface="Courier New"/>
              </a:rPr>
              <a:t>@Data</a:t>
            </a:r>
          </a:p>
          <a:p>
            <a:pPr lvl="1"/>
            <a:r>
              <a:rPr lang="en-US" sz="2000">
                <a:latin typeface="Courier New"/>
                <a:cs typeface="Courier New"/>
              </a:rPr>
              <a:t>public class Taco {</a:t>
            </a:r>
          </a:p>
          <a:p>
            <a:pPr lvl="1"/>
            <a:r>
              <a:rPr lang="en-US" sz="2000">
                <a:latin typeface="Courier New"/>
                <a:cs typeface="Courier New"/>
              </a:rPr>
              <a:t>	private String name;</a:t>
            </a:r>
          </a:p>
          <a:p>
            <a:pPr lvl="1"/>
            <a:r>
              <a:rPr lang="en-US" sz="2000">
                <a:latin typeface="Courier New"/>
                <a:cs typeface="Courier New"/>
              </a:rPr>
              <a:t>	private List&lt;String&gt; ingredients;</a:t>
            </a:r>
          </a:p>
          <a:p>
            <a:pPr lvl="1"/>
            <a:r>
              <a:rPr lang="en-US" sz="2000">
                <a:latin typeface="Courier New"/>
                <a:cs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D3F7090-5F20-E645-8BCD-1DD4194574A4}" type="slidenum">
              <a:rPr lang="en-US" sz="1000"/>
              <a:pPr algn="r"/>
              <a:t>46</a:t>
            </a:fld>
            <a:endParaRPr lang="en-US" sz="1000"/>
          </a:p>
        </p:txBody>
      </p:sp>
      <p:sp>
        <p:nvSpPr>
          <p:cNvPr id="45058" name="TextBox 6"/>
          <p:cNvSpPr txBox="1">
            <a:spLocks noChangeArrowheads="1"/>
          </p:cNvSpPr>
          <p:nvPr/>
        </p:nvSpPr>
        <p:spPr bwMode="auto">
          <a:xfrm>
            <a:off x="685800" y="304800"/>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OrderController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533400" y="990600"/>
            <a:ext cx="8305800" cy="5558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600">
                <a:latin typeface="Courier New"/>
                <a:cs typeface="Courier New"/>
              </a:rPr>
              <a:t>   package tacos.web;</a:t>
            </a:r>
          </a:p>
          <a:p>
            <a:pPr lvl="1" indent="-444500"/>
            <a:endParaRPr lang="en-US" sz="1600">
              <a:latin typeface="Courier New"/>
              <a:cs typeface="Courier New"/>
            </a:endParaRPr>
          </a:p>
          <a:p>
            <a:pPr lvl="1" indent="-444500"/>
            <a:r>
              <a:rPr lang="hr-HR" sz="1600">
                <a:latin typeface="Courier New"/>
                <a:cs typeface="Courier New"/>
              </a:rPr>
              <a:t>import javax.validation.Valid;</a:t>
            </a:r>
          </a:p>
          <a:p>
            <a:pPr lvl="1" indent="-444500"/>
            <a:r>
              <a:rPr lang="nb-NO" sz="1600">
                <a:latin typeface="Courier New"/>
                <a:cs typeface="Courier New"/>
              </a:rPr>
              <a:t>import org.springframework.stereotype.Controller;</a:t>
            </a:r>
          </a:p>
          <a:p>
            <a:pPr lvl="1" indent="-444500"/>
            <a:r>
              <a:rPr lang="it-IT" sz="1600">
                <a:latin typeface="Courier New"/>
                <a:cs typeface="Courier New"/>
              </a:rPr>
              <a:t>import org.springframework.ui.Model;</a:t>
            </a:r>
          </a:p>
          <a:p>
            <a:pPr lvl="1" indent="-444500"/>
            <a:r>
              <a:rPr lang="en-US" sz="1600">
                <a:latin typeface="Courier New"/>
                <a:cs typeface="Courier New"/>
              </a:rPr>
              <a:t>import org.springframework.validation.Errors;</a:t>
            </a:r>
          </a:p>
          <a:p>
            <a:pPr lvl="1" indent="-444500"/>
            <a:r>
              <a:rPr lang="en-US" sz="1600">
                <a:latin typeface="Courier New"/>
                <a:cs typeface="Courier New"/>
              </a:rPr>
              <a:t>import org.springframework.web.bind.annotation.GetMapping;</a:t>
            </a:r>
          </a:p>
          <a:p>
            <a:pPr lvl="1" indent="-444500"/>
            <a:r>
              <a:rPr lang="en-US" sz="1600">
                <a:latin typeface="Courier New"/>
                <a:cs typeface="Courier New"/>
              </a:rPr>
              <a:t>import org.springframework.web.bind.annotation.PostMapping;</a:t>
            </a:r>
          </a:p>
          <a:p>
            <a:pPr lvl="1" indent="-444500"/>
            <a:r>
              <a:rPr lang="en-US" sz="1600">
                <a:latin typeface="Courier New"/>
                <a:cs typeface="Courier New"/>
              </a:rPr>
              <a:t>import org.springframework.web.bind.annotation.RequestMapping;</a:t>
            </a:r>
          </a:p>
          <a:p>
            <a:pPr lvl="1" indent="-444500"/>
            <a:r>
              <a:rPr lang="sk-SK" sz="1600">
                <a:latin typeface="Courier New"/>
                <a:cs typeface="Courier New"/>
              </a:rPr>
              <a:t>import lombok.extern.slf4j.Slf4j;</a:t>
            </a:r>
          </a:p>
          <a:p>
            <a:pPr lvl="1" indent="-444500"/>
            <a:r>
              <a:rPr lang="pt-BR" sz="1600">
                <a:latin typeface="Courier New"/>
                <a:cs typeface="Courier New"/>
              </a:rPr>
              <a:t>import tacos.Order;</a:t>
            </a:r>
          </a:p>
          <a:p>
            <a:pPr lvl="1"/>
            <a:endParaRPr lang="cs-CZ" sz="1600">
              <a:latin typeface="Courier New"/>
              <a:cs typeface="Courier New"/>
            </a:endParaRPr>
          </a:p>
          <a:p>
            <a:pPr lvl="1"/>
            <a:r>
              <a:rPr lang="cs-CZ" sz="1600">
                <a:latin typeface="Courier New"/>
                <a:cs typeface="Courier New"/>
              </a:rPr>
              <a:t>@Slf4j</a:t>
            </a:r>
          </a:p>
          <a:p>
            <a:pPr lvl="1"/>
            <a:r>
              <a:rPr lang="de-DE" sz="1600">
                <a:latin typeface="Courier New"/>
                <a:cs typeface="Courier New"/>
              </a:rPr>
              <a:t>@Controller</a:t>
            </a:r>
          </a:p>
          <a:p>
            <a:pPr lvl="1"/>
            <a:r>
              <a:rPr lang="mr-IN" sz="1600">
                <a:latin typeface="Courier New"/>
                <a:cs typeface="Courier New"/>
              </a:rPr>
              <a:t>@RequestMapping("/orders")</a:t>
            </a:r>
          </a:p>
          <a:p>
            <a:pPr lvl="1"/>
            <a:r>
              <a:rPr lang="en-US" sz="1600">
                <a:latin typeface="Courier New"/>
                <a:cs typeface="Courier New"/>
              </a:rPr>
              <a:t>public class OrderController {</a:t>
            </a:r>
          </a:p>
          <a:p>
            <a:pPr lvl="1"/>
            <a:r>
              <a:rPr lang="mr-IN" sz="1600">
                <a:latin typeface="Courier New"/>
                <a:cs typeface="Courier New"/>
              </a:rPr>
              <a:t>	@GetMapping("/current")</a:t>
            </a:r>
          </a:p>
          <a:p>
            <a:pPr lvl="1"/>
            <a:r>
              <a:rPr lang="en-US" sz="1600">
                <a:latin typeface="Courier New"/>
                <a:cs typeface="Courier New"/>
              </a:rPr>
              <a:t>	public String orderForm(Model model) {</a:t>
            </a:r>
          </a:p>
          <a:p>
            <a:pPr lvl="1"/>
            <a:r>
              <a:rPr lang="en-US" sz="1600">
                <a:latin typeface="Courier New"/>
                <a:cs typeface="Courier New"/>
              </a:rPr>
              <a:t>		model.addAttribute("order", new Order());</a:t>
            </a:r>
          </a:p>
          <a:p>
            <a:pPr lvl="1"/>
            <a:r>
              <a:rPr lang="en-US" sz="1600">
                <a:latin typeface="Courier New"/>
                <a:cs typeface="Courier New"/>
              </a:rPr>
              <a:t>		return "orderForm";</a:t>
            </a:r>
          </a:p>
          <a:p>
            <a:pPr lvl="1"/>
            <a:r>
              <a:rPr lang="en-US" sz="1600">
                <a:latin typeface="Courier New"/>
                <a:cs typeface="Courier New"/>
              </a:rPr>
              <a:t>	}</a:t>
            </a:r>
          </a:p>
          <a:p>
            <a:pPr lvl="1"/>
            <a:r>
              <a:rPr lang="en-US" sz="1600">
                <a:latin typeface="Courier New"/>
                <a:cs typeface="Courier New"/>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D3F7090-5F20-E645-8BCD-1DD4194574A4}" type="slidenum">
              <a:rPr lang="en-US" sz="1000"/>
              <a:pPr algn="r"/>
              <a:t>47</a:t>
            </a:fld>
            <a:endParaRPr lang="en-US" sz="1000"/>
          </a:p>
        </p:txBody>
      </p:sp>
      <p:sp>
        <p:nvSpPr>
          <p:cNvPr id="45058" name="TextBox 6"/>
          <p:cNvSpPr txBox="1">
            <a:spLocks noChangeArrowheads="1"/>
          </p:cNvSpPr>
          <p:nvPr/>
        </p:nvSpPr>
        <p:spPr bwMode="auto">
          <a:xfrm>
            <a:off x="685800" y="304800"/>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OrderController</a:t>
            </a:r>
            <a:endParaRPr lang="en-US" sz="2400" b="1">
              <a:solidFill>
                <a:schemeClr val="accent2"/>
              </a:solidFill>
              <a:latin typeface="Arial" charset="0"/>
              <a:cs typeface="Arial" charset="0"/>
            </a:endParaRPr>
          </a:p>
        </p:txBody>
      </p:sp>
      <p:sp>
        <p:nvSpPr>
          <p:cNvPr id="6" name="TextBox 5"/>
          <p:cNvSpPr txBox="1">
            <a:spLocks noChangeArrowheads="1"/>
          </p:cNvSpPr>
          <p:nvPr/>
        </p:nvSpPr>
        <p:spPr bwMode="auto">
          <a:xfrm>
            <a:off x="762000" y="990600"/>
            <a:ext cx="7924800" cy="4881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Controller tạo form đặt hàng tại đường dẫn </a:t>
            </a:r>
            <a:r>
              <a:rPr lang="vi-VN" sz="2200">
                <a:latin typeface="Courier New"/>
                <a:cs typeface="Courier New"/>
              </a:rPr>
              <a:t>/orders/current</a:t>
            </a:r>
          </a:p>
          <a:p>
            <a:pPr marL="342900" indent="-342900">
              <a:lnSpc>
                <a:spcPct val="120000"/>
              </a:lnSpc>
              <a:buFontTx/>
              <a:buChar char="•"/>
            </a:pPr>
            <a:r>
              <a:rPr lang="vi-VN" sz="2400">
                <a:latin typeface="Arial" charset="0"/>
                <a:cs typeface="Arial" charset="0"/>
              </a:rPr>
              <a:t>Lưu ý chú giải </a:t>
            </a:r>
            <a:r>
              <a:rPr lang="vi-VN" sz="2200">
                <a:latin typeface="Courier New"/>
                <a:cs typeface="Courier New"/>
              </a:rPr>
              <a:t>@RequestMapping(“/orders”) </a:t>
            </a:r>
            <a:r>
              <a:rPr lang="vi-VN" sz="2400">
                <a:latin typeface="Arial" charset="0"/>
                <a:cs typeface="Arial" charset="0"/>
              </a:rPr>
              <a:t>mức class kết hợp với </a:t>
            </a:r>
            <a:r>
              <a:rPr lang="vi-VN" sz="2200">
                <a:latin typeface="Courier New"/>
                <a:cs typeface="Courier New"/>
              </a:rPr>
              <a:t>@GetMapping(“/current”) </a:t>
            </a:r>
            <a:r>
              <a:rPr lang="vi-VN" sz="2400">
                <a:latin typeface="Arial" charset="0"/>
                <a:cs typeface="Arial" charset="0"/>
              </a:rPr>
              <a:t>của phương thức sẽ ấn định phương thức orderForm() sẽ được gọi để xử lý các request đến URL </a:t>
            </a:r>
            <a:r>
              <a:rPr lang="vi-VN" sz="2200">
                <a:latin typeface="Courier New"/>
                <a:cs typeface="Courier New"/>
              </a:rPr>
              <a:t>/orders/current</a:t>
            </a:r>
          </a:p>
          <a:p>
            <a:pPr marL="342900" indent="-342900">
              <a:lnSpc>
                <a:spcPct val="120000"/>
              </a:lnSpc>
              <a:buFontTx/>
              <a:buChar char="•"/>
            </a:pPr>
            <a:r>
              <a:rPr lang="vi-VN" sz="2400">
                <a:latin typeface="Arial" charset="0"/>
                <a:cs typeface="Arial" charset="0"/>
              </a:rPr>
              <a:t>Phương thức orderForm() chỉ thực hiện tạo một đối tượng Order rỗng vào lưu vào Model (sẽ bổ sung thêm xử lý ở phần sau), và trả về tên view là orderForm.</a:t>
            </a:r>
          </a:p>
        </p:txBody>
      </p:sp>
    </p:spTree>
    <p:extLst>
      <p:ext uri="{BB962C8B-B14F-4D97-AF65-F5344CB8AC3E}">
        <p14:creationId xmlns:p14="http://schemas.microsoft.com/office/powerpoint/2010/main" val="3876289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4D95053-A18C-CD4C-9ABE-17783038772E}" type="slidenum">
              <a:rPr lang="en-US" sz="1000"/>
              <a:pPr algn="r"/>
              <a:t>48</a:t>
            </a:fld>
            <a:endParaRPr lang="en-US" sz="1000"/>
          </a:p>
        </p:txBody>
      </p:sp>
      <p:sp>
        <p:nvSpPr>
          <p:cNvPr id="46082" name="TextBox 6"/>
          <p:cNvSpPr txBox="1">
            <a:spLocks noChangeArrowheads="1"/>
          </p:cNvSpPr>
          <p:nvPr/>
        </p:nvSpPr>
        <p:spPr bwMode="auto">
          <a:xfrm>
            <a:off x="685800" y="304800"/>
            <a:ext cx="17033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838200"/>
            <a:ext cx="7924800" cy="5807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thực thể đại diện cho đơn đặt hàng</a:t>
            </a:r>
          </a:p>
          <a:p>
            <a:pPr marL="342900" indent="-342900">
              <a:lnSpc>
                <a:spcPct val="120000"/>
              </a:lnSpc>
              <a:buFontTx/>
              <a:buChar char="•"/>
            </a:pPr>
            <a:r>
              <a:rPr lang="vi-VN" sz="2400">
                <a:latin typeface="Arial" charset="0"/>
                <a:cs typeface="Arial" charset="0"/>
              </a:rPr>
              <a:t>Click chuột phải tacos, chọn New -&gt; Class. Đặt tên là Order:</a:t>
            </a:r>
          </a:p>
          <a:p>
            <a:pPr lvl="1"/>
            <a:r>
              <a:rPr lang="en-US" sz="1500">
                <a:latin typeface="Courier New"/>
                <a:cs typeface="Courier New"/>
              </a:rPr>
              <a:t>package tacos;</a:t>
            </a:r>
          </a:p>
          <a:p>
            <a:pPr lvl="1"/>
            <a:endParaRPr lang="en-US" sz="1500">
              <a:latin typeface="Courier New"/>
              <a:cs typeface="Courier New"/>
            </a:endParaRPr>
          </a:p>
          <a:p>
            <a:pPr lvl="1"/>
            <a:r>
              <a:rPr lang="hr-HR" sz="1500">
                <a:latin typeface="Courier New"/>
                <a:cs typeface="Courier New"/>
              </a:rPr>
              <a:t>import javax.validation.constraints.Digits;</a:t>
            </a:r>
          </a:p>
          <a:p>
            <a:pPr lvl="1"/>
            <a:r>
              <a:rPr lang="fr-FR" sz="1500">
                <a:latin typeface="Courier New"/>
                <a:cs typeface="Courier New"/>
              </a:rPr>
              <a:t>import javax.validation.constraints.Pattern;</a:t>
            </a:r>
          </a:p>
          <a:p>
            <a:pPr lvl="1"/>
            <a:r>
              <a:rPr lang="it-IT" sz="1500">
                <a:latin typeface="Courier New"/>
                <a:cs typeface="Courier New"/>
              </a:rPr>
              <a:t>import org.hibernate.validator.constraints.CreditCardNumber;</a:t>
            </a:r>
          </a:p>
          <a:p>
            <a:pPr lvl="1"/>
            <a:r>
              <a:rPr lang="it-IT" sz="1500">
                <a:latin typeface="Courier New"/>
                <a:cs typeface="Courier New"/>
              </a:rPr>
              <a:t>import org.hibernate.validator.constraints.NotBlank;</a:t>
            </a:r>
          </a:p>
          <a:p>
            <a:pPr lvl="1"/>
            <a:r>
              <a:rPr lang="nb-NO" sz="1500">
                <a:latin typeface="Courier New"/>
                <a:cs typeface="Courier New"/>
              </a:rPr>
              <a:t>import lombok.Data;</a:t>
            </a:r>
          </a:p>
          <a:p>
            <a:pPr lvl="1"/>
            <a:endParaRPr lang="en-US" sz="1500">
              <a:latin typeface="Courier New"/>
              <a:cs typeface="Courier New"/>
            </a:endParaRPr>
          </a:p>
          <a:p>
            <a:pPr lvl="1"/>
            <a:r>
              <a:rPr lang="de-DE" sz="1500">
                <a:latin typeface="Courier New"/>
                <a:cs typeface="Courier New"/>
              </a:rPr>
              <a:t>@Data</a:t>
            </a:r>
          </a:p>
          <a:p>
            <a:pPr lvl="1"/>
            <a:r>
              <a:rPr lang="en-US" sz="1500">
                <a:latin typeface="Courier New"/>
                <a:cs typeface="Courier New"/>
              </a:rPr>
              <a:t>public class Order {</a:t>
            </a:r>
          </a:p>
          <a:p>
            <a:pPr lvl="1"/>
            <a:r>
              <a:rPr lang="en-US" sz="1500">
                <a:latin typeface="Courier New"/>
                <a:cs typeface="Courier New"/>
              </a:rPr>
              <a:t>	private String name;</a:t>
            </a:r>
          </a:p>
          <a:p>
            <a:pPr lvl="1"/>
            <a:r>
              <a:rPr lang="en-US" sz="1500">
                <a:latin typeface="Courier New"/>
                <a:cs typeface="Courier New"/>
              </a:rPr>
              <a:t>	private String street;</a:t>
            </a:r>
          </a:p>
          <a:p>
            <a:pPr lvl="1"/>
            <a:r>
              <a:rPr lang="en-US" sz="1500">
                <a:latin typeface="Courier New"/>
                <a:cs typeface="Courier New"/>
              </a:rPr>
              <a:t>	private String city;</a:t>
            </a:r>
          </a:p>
          <a:p>
            <a:pPr lvl="1"/>
            <a:r>
              <a:rPr lang="en-US" sz="1500">
                <a:latin typeface="Courier New"/>
                <a:cs typeface="Courier New"/>
              </a:rPr>
              <a:t>	private String state;</a:t>
            </a:r>
          </a:p>
          <a:p>
            <a:pPr lvl="1"/>
            <a:r>
              <a:rPr lang="nl-NL" sz="1500">
                <a:latin typeface="Courier New"/>
                <a:cs typeface="Courier New"/>
              </a:rPr>
              <a:t>	private String zip;</a:t>
            </a:r>
          </a:p>
          <a:p>
            <a:pPr lvl="1"/>
            <a:r>
              <a:rPr lang="en-US" sz="1500">
                <a:latin typeface="Courier New"/>
                <a:cs typeface="Courier New"/>
              </a:rPr>
              <a:t>	private String ccNumber;</a:t>
            </a:r>
          </a:p>
          <a:p>
            <a:pPr lvl="1"/>
            <a:r>
              <a:rPr lang="en-US" sz="1500">
                <a:latin typeface="Courier New"/>
                <a:cs typeface="Courier New"/>
              </a:rPr>
              <a:t>	private String ccExpiration;</a:t>
            </a:r>
          </a:p>
          <a:p>
            <a:pPr lvl="1"/>
            <a:r>
              <a:rPr lang="en-US" sz="1500">
                <a:latin typeface="Courier New"/>
                <a:cs typeface="Courier New"/>
              </a:rPr>
              <a:t>	private String ccCVV;</a:t>
            </a:r>
          </a:p>
          <a:p>
            <a:pPr lvl="1"/>
            <a:r>
              <a:rPr lang="en-US" sz="1500">
                <a:latin typeface="Courier New"/>
                <a:cs typeface="Courier New"/>
              </a:rPr>
              <a:t>}</a:t>
            </a:r>
            <a:endParaRPr lang="vi-VN" sz="1500">
              <a:latin typeface="Courier New"/>
              <a:cs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43DD689-BB7C-6745-90F2-A61C7B19BDE1}" type="slidenum">
              <a:rPr lang="en-US" sz="1000"/>
              <a:pPr algn="r"/>
              <a:t>49</a:t>
            </a:fld>
            <a:endParaRPr lang="en-US" sz="1000"/>
          </a:p>
        </p:txBody>
      </p:sp>
      <p:sp>
        <p:nvSpPr>
          <p:cNvPr id="47106" name="TextBox 6"/>
          <p:cNvSpPr txBox="1">
            <a:spLocks noChangeArrowheads="1"/>
          </p:cNvSpPr>
          <p:nvPr/>
        </p:nvSpPr>
        <p:spPr bwMode="auto">
          <a:xfrm>
            <a:off x="685800" y="304800"/>
            <a:ext cx="41497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orderForm.html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1143000"/>
            <a:ext cx="7924800"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a:r>
              <a:rPr lang="mr-IN" sz="1500">
                <a:latin typeface="Courier New"/>
                <a:cs typeface="Courier New"/>
              </a:rPr>
              <a:t>&lt;!DOCTYPE html&gt;</a:t>
            </a:r>
          </a:p>
          <a:p>
            <a:pPr lvl="1"/>
            <a:r>
              <a:rPr lang="mr-IN" sz="1500">
                <a:latin typeface="Courier New"/>
                <a:cs typeface="Courier New"/>
              </a:rPr>
              <a:t>&lt;html xmlns="http://www.w3.org/1999/xhtml"</a:t>
            </a:r>
          </a:p>
          <a:p>
            <a:pPr lvl="1"/>
            <a:r>
              <a:rPr lang="mr-IN" sz="1500">
                <a:latin typeface="Courier New"/>
                <a:cs typeface="Courier New"/>
              </a:rPr>
              <a:t>      xmlns:th="http://www.thymeleaf.org"&gt;</a:t>
            </a:r>
          </a:p>
          <a:p>
            <a:pPr lvl="1"/>
            <a:r>
              <a:rPr lang="mr-IN" sz="1500">
                <a:latin typeface="Courier New"/>
                <a:cs typeface="Courier New"/>
              </a:rPr>
              <a:t>  &lt;head&gt;</a:t>
            </a:r>
          </a:p>
          <a:p>
            <a:pPr lvl="1"/>
            <a:r>
              <a:rPr lang="mr-IN" sz="1500">
                <a:latin typeface="Courier New"/>
                <a:cs typeface="Courier New"/>
              </a:rPr>
              <a:t>    &lt;title&gt;Taco Cloud&lt;/title&gt;</a:t>
            </a:r>
          </a:p>
          <a:p>
            <a:pPr lvl="1"/>
            <a:r>
              <a:rPr lang="mr-IN" sz="1500">
                <a:latin typeface="Courier New"/>
                <a:cs typeface="Courier New"/>
              </a:rPr>
              <a:t>    &lt;link rel="stylesheet" th:href="@{/styles.css}" /&gt;</a:t>
            </a:r>
          </a:p>
          <a:p>
            <a:pPr lvl="1"/>
            <a:r>
              <a:rPr lang="mr-IN" sz="1500">
                <a:latin typeface="Courier New"/>
                <a:cs typeface="Courier New"/>
              </a:rPr>
              <a:t>  &lt;/head&gt;</a:t>
            </a:r>
          </a:p>
          <a:p>
            <a:pPr lvl="1"/>
            <a:r>
              <a:rPr lang="mr-IN" sz="1500">
                <a:latin typeface="Courier New"/>
                <a:cs typeface="Courier New"/>
              </a:rPr>
              <a:t>&lt;body&gt;</a:t>
            </a:r>
          </a:p>
          <a:p>
            <a:pPr lvl="1"/>
            <a:r>
              <a:rPr lang="mr-IN" sz="1500">
                <a:latin typeface="Courier New"/>
                <a:cs typeface="Courier New"/>
              </a:rPr>
              <a:t>    &lt;form method="POST" th:action="@{/orders}" th:object="${order}"&gt;</a:t>
            </a:r>
          </a:p>
          <a:p>
            <a:pPr lvl="1"/>
            <a:r>
              <a:rPr lang="mr-IN" sz="1500">
                <a:latin typeface="Courier New"/>
                <a:cs typeface="Courier New"/>
              </a:rPr>
              <a:t>      &lt;h1&gt;Order your taco creations!&lt;/h1&gt;</a:t>
            </a:r>
          </a:p>
          <a:p>
            <a:pPr lvl="1"/>
            <a:r>
              <a:rPr lang="mr-IN" sz="1500">
                <a:latin typeface="Courier New"/>
                <a:cs typeface="Courier New"/>
              </a:rPr>
              <a:t>      &lt;img th:src="@{/images/TacoCloud.png}"/&gt;</a:t>
            </a:r>
          </a:p>
          <a:p>
            <a:pPr lvl="1"/>
            <a:r>
              <a:rPr lang="mr-IN" sz="1500">
                <a:latin typeface="Courier New"/>
                <a:cs typeface="Courier New"/>
              </a:rPr>
              <a:t>      &lt;a th:href="@{/design}" id="another"&gt;Design another taco&lt;/a&gt;&lt;br/&gt;</a:t>
            </a:r>
          </a:p>
          <a:p>
            <a:pPr lvl="1"/>
            <a:r>
              <a:rPr lang="mr-IN" sz="1500">
                <a:latin typeface="Courier New"/>
                <a:cs typeface="Courier New"/>
              </a:rPr>
              <a:t>      &lt;div th:if="${#fields.hasErrors()}"&gt;</a:t>
            </a:r>
          </a:p>
          <a:p>
            <a:pPr lvl="1"/>
            <a:r>
              <a:rPr lang="mr-IN" sz="1500">
                <a:latin typeface="Courier New"/>
                <a:cs typeface="Courier New"/>
              </a:rPr>
              <a:t>        &lt;span class="validationError"&gt;</a:t>
            </a:r>
          </a:p>
          <a:p>
            <a:pPr lvl="1"/>
            <a:r>
              <a:rPr lang="mr-IN" sz="1500">
                <a:latin typeface="Courier New"/>
                <a:cs typeface="Courier New"/>
              </a:rPr>
              <a:t>        Please correct the problems below and resubmit.</a:t>
            </a:r>
          </a:p>
          <a:p>
            <a:pPr lvl="1"/>
            <a:r>
              <a:rPr lang="mr-IN" sz="1500">
                <a:latin typeface="Courier New"/>
                <a:cs typeface="Courier New"/>
              </a:rPr>
              <a:t>        &lt;/span&gt;</a:t>
            </a:r>
          </a:p>
          <a:p>
            <a:pPr lvl="1"/>
            <a:r>
              <a:rPr lang="mr-IN" sz="1500">
                <a:latin typeface="Courier New"/>
                <a:cs typeface="Courier New"/>
              </a:rPr>
              <a:t>&lt;/div&gt;</a:t>
            </a:r>
            <a:endParaRPr lang="en-US" sz="1500">
              <a:latin typeface="Courier New"/>
              <a:cs typeface="Courier New"/>
            </a:endParaRPr>
          </a:p>
          <a:p>
            <a:pPr lvl="1"/>
            <a:endParaRPr lang="vi-VN" sz="150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5</a:t>
            </a:fld>
            <a:endParaRPr lang="en-US" sz="1000"/>
          </a:p>
        </p:txBody>
      </p:sp>
      <p:sp>
        <p:nvSpPr>
          <p:cNvPr id="19458" name="TextBox 6"/>
          <p:cNvSpPr txBox="1">
            <a:spLocks noChangeArrowheads="1"/>
          </p:cNvSpPr>
          <p:nvPr/>
        </p:nvSpPr>
        <p:spPr bwMode="auto">
          <a:xfrm>
            <a:off x="685800" y="304800"/>
            <a:ext cx="221632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Lợi ích của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762000" y="1143000"/>
            <a:ext cx="8382000" cy="4973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Khi viết các ứng dụng Java phức tạp, các thành phần càng độc lập càng tốt, nhằm làm tăng khả năng tái sử dụng và bảo trì, cũng như khả năng kiểm thử độc lập.</a:t>
            </a:r>
          </a:p>
          <a:p>
            <a:pPr marL="342900" indent="-342900">
              <a:lnSpc>
                <a:spcPct val="120000"/>
              </a:lnSpc>
              <a:spcBef>
                <a:spcPts val="600"/>
              </a:spcBef>
              <a:spcAft>
                <a:spcPts val="600"/>
              </a:spcAft>
              <a:buFontTx/>
              <a:buChar char="-"/>
            </a:pPr>
            <a:r>
              <a:rPr lang="vi-VN" sz="2400">
                <a:latin typeface="Arial" charset="0"/>
                <a:cs typeface="Arial" charset="0"/>
              </a:rPr>
              <a:t>DI nhằm giúp kết nối các thành phần ứng dụng Java nhưng giữ cho chúng độc lập với nhau.</a:t>
            </a:r>
          </a:p>
          <a:p>
            <a:pPr marL="342900" indent="-342900">
              <a:lnSpc>
                <a:spcPct val="120000"/>
              </a:lnSpc>
              <a:spcBef>
                <a:spcPts val="600"/>
              </a:spcBef>
              <a:spcAft>
                <a:spcPts val="600"/>
              </a:spcAft>
              <a:buFontTx/>
              <a:buChar char="-"/>
            </a:pPr>
            <a:r>
              <a:rPr lang="vi-VN" sz="2400">
                <a:latin typeface="Arial" charset="0"/>
                <a:cs typeface="Arial" charset="0"/>
              </a:rPr>
              <a:t>Trong ví dụ trên, lớp InventoryService được thực thi độc lập và cung cấp cho lớp ProductService khi lớp này khởi tạo. Quá trình này được điều khiển bởi Spring.</a:t>
            </a:r>
          </a:p>
          <a:p>
            <a:pPr marL="342900" indent="-342900">
              <a:lnSpc>
                <a:spcPct val="120000"/>
              </a:lnSpc>
              <a:spcBef>
                <a:spcPts val="600"/>
              </a:spcBef>
              <a:spcAft>
                <a:spcPts val="600"/>
              </a:spcAft>
              <a:buFontTx/>
              <a:buChar char="-"/>
            </a:pPr>
            <a:r>
              <a:rPr lang="vi-VN" sz="2400">
                <a:latin typeface="Arial" charset="0"/>
                <a:cs typeface="Arial" charset="0"/>
              </a:rPr>
              <a:t>Các đối tượng sẽ được gắn vào nhau thông qua hàm Constructor hoặc hàm Set.</a:t>
            </a:r>
          </a:p>
        </p:txBody>
      </p:sp>
    </p:spTree>
    <p:extLst>
      <p:ext uri="{BB962C8B-B14F-4D97-AF65-F5344CB8AC3E}">
        <p14:creationId xmlns:p14="http://schemas.microsoft.com/office/powerpoint/2010/main" val="429392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43DD689-BB7C-6745-90F2-A61C7B19BDE1}" type="slidenum">
              <a:rPr lang="en-US" sz="1000"/>
              <a:pPr algn="r"/>
              <a:t>50</a:t>
            </a:fld>
            <a:endParaRPr lang="en-US" sz="1000"/>
          </a:p>
        </p:txBody>
      </p:sp>
      <p:sp>
        <p:nvSpPr>
          <p:cNvPr id="47106" name="TextBox 6"/>
          <p:cNvSpPr txBox="1">
            <a:spLocks noChangeArrowheads="1"/>
          </p:cNvSpPr>
          <p:nvPr/>
        </p:nvSpPr>
        <p:spPr bwMode="auto">
          <a:xfrm>
            <a:off x="685800" y="304800"/>
            <a:ext cx="41497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orderForm.html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1143000"/>
            <a:ext cx="7924800" cy="517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a:r>
              <a:rPr lang="en-US" sz="1500">
                <a:latin typeface="Courier New"/>
                <a:cs typeface="Courier New"/>
              </a:rPr>
              <a:t>		  </a:t>
            </a:r>
            <a:r>
              <a:rPr lang="mr-IN" sz="1500">
                <a:latin typeface="Courier New"/>
                <a:cs typeface="Courier New"/>
              </a:rPr>
              <a:t>&lt;h3&gt;Deliver my taco masterpieces to...&lt;/h3&gt;</a:t>
            </a:r>
          </a:p>
          <a:p>
            <a:pPr lvl="1"/>
            <a:r>
              <a:rPr lang="mr-IN" sz="1500">
                <a:latin typeface="Courier New"/>
                <a:cs typeface="Courier New"/>
              </a:rPr>
              <a:t>      &lt;label for="name"&gt;Name: &lt;/label&gt;</a:t>
            </a:r>
          </a:p>
          <a:p>
            <a:pPr lvl="1"/>
            <a:r>
              <a:rPr lang="mr-IN" sz="1500">
                <a:latin typeface="Courier New"/>
                <a:cs typeface="Courier New"/>
              </a:rPr>
              <a:t>      &lt;input type="text" th:field="*{name}"/&gt;&lt;br/&gt;</a:t>
            </a:r>
          </a:p>
          <a:p>
            <a:pPr lvl="1"/>
            <a:r>
              <a:rPr lang="mr-IN" sz="1500">
                <a:latin typeface="Courier New"/>
                <a:cs typeface="Courier New"/>
              </a:rPr>
              <a:t>      &lt;label for="street"&gt;Street address: &lt;/label&gt;</a:t>
            </a:r>
          </a:p>
          <a:p>
            <a:pPr lvl="1"/>
            <a:r>
              <a:rPr lang="mr-IN" sz="1500">
                <a:latin typeface="Courier New"/>
                <a:cs typeface="Courier New"/>
              </a:rPr>
              <a:t>      &lt;input type="text" th:field="*{street}"/&gt;&lt;br/&gt;</a:t>
            </a:r>
          </a:p>
          <a:p>
            <a:pPr lvl="1"/>
            <a:r>
              <a:rPr lang="mr-IN" sz="1500">
                <a:latin typeface="Courier New"/>
                <a:cs typeface="Courier New"/>
              </a:rPr>
              <a:t>      &lt;label for="city"&gt;City: &lt;/label&gt;</a:t>
            </a:r>
          </a:p>
          <a:p>
            <a:pPr lvl="1"/>
            <a:r>
              <a:rPr lang="mr-IN" sz="1500">
                <a:latin typeface="Courier New"/>
                <a:cs typeface="Courier New"/>
              </a:rPr>
              <a:t>      &lt;input type="text" th:field="*{city}"/&gt;&lt;br/&gt;</a:t>
            </a:r>
          </a:p>
          <a:p>
            <a:pPr lvl="1"/>
            <a:r>
              <a:rPr lang="mr-IN" sz="1500">
                <a:latin typeface="Courier New"/>
                <a:cs typeface="Courier New"/>
              </a:rPr>
              <a:t>      &lt;label for="state"&gt;State: &lt;/label&gt;</a:t>
            </a:r>
          </a:p>
          <a:p>
            <a:pPr lvl="1"/>
            <a:r>
              <a:rPr lang="mr-IN" sz="1500">
                <a:latin typeface="Courier New"/>
                <a:cs typeface="Courier New"/>
              </a:rPr>
              <a:t>      &lt;input type="text" th:field="*{state}"/&gt;&lt;br/&gt;</a:t>
            </a:r>
          </a:p>
          <a:p>
            <a:pPr lvl="1"/>
            <a:r>
              <a:rPr lang="mr-IN" sz="1500">
                <a:latin typeface="Courier New"/>
                <a:cs typeface="Courier New"/>
              </a:rPr>
              <a:t>      &lt;label for="zip"&gt;Zip code: &lt;/label&gt;</a:t>
            </a:r>
          </a:p>
          <a:p>
            <a:pPr lvl="1"/>
            <a:r>
              <a:rPr lang="mr-IN" sz="1500">
                <a:latin typeface="Courier New"/>
                <a:cs typeface="Courier New"/>
              </a:rPr>
              <a:t>      &lt;input type="text" th:field="*{zip}"/&gt;&lt;br/&gt;</a:t>
            </a:r>
          </a:p>
          <a:p>
            <a:pPr lvl="1"/>
            <a:r>
              <a:rPr lang="mr-IN" sz="1500">
                <a:latin typeface="Courier New"/>
                <a:cs typeface="Courier New"/>
              </a:rPr>
              <a:t>      &lt;h3&gt;Here's how I'll pay...&lt;/h3&gt;</a:t>
            </a:r>
          </a:p>
          <a:p>
            <a:pPr lvl="1"/>
            <a:r>
              <a:rPr lang="mr-IN" sz="1500">
                <a:latin typeface="Courier New"/>
                <a:cs typeface="Courier New"/>
              </a:rPr>
              <a:t>      &lt;label for="ccNumber"&gt;Credit Card #: &lt;/label&gt;</a:t>
            </a:r>
          </a:p>
          <a:p>
            <a:pPr lvl="1"/>
            <a:r>
              <a:rPr lang="mr-IN" sz="1500">
                <a:latin typeface="Courier New"/>
                <a:cs typeface="Courier New"/>
              </a:rPr>
              <a:t>      &lt;input type="text" th:field="*{ccNumber}"/&gt;&lt;br/&gt;</a:t>
            </a:r>
          </a:p>
          <a:p>
            <a:pPr lvl="1"/>
            <a:r>
              <a:rPr lang="mr-IN" sz="1500">
                <a:latin typeface="Courier New"/>
                <a:cs typeface="Courier New"/>
              </a:rPr>
              <a:t>      &lt;label for="ccExpiration"&gt;Expiration: &lt;/label&gt;</a:t>
            </a:r>
          </a:p>
          <a:p>
            <a:pPr lvl="1"/>
            <a:r>
              <a:rPr lang="mr-IN" sz="1500">
                <a:latin typeface="Courier New"/>
                <a:cs typeface="Courier New"/>
              </a:rPr>
              <a:t>      &lt;input type="text" th:field="*{ccExpiration}"/&gt;&lt;br/&gt;</a:t>
            </a:r>
          </a:p>
          <a:p>
            <a:pPr lvl="1"/>
            <a:r>
              <a:rPr lang="mr-IN" sz="1500">
                <a:latin typeface="Courier New"/>
                <a:cs typeface="Courier New"/>
              </a:rPr>
              <a:t>      &lt;label for="ccCVV"&gt;CVV: &lt;/label&gt;</a:t>
            </a:r>
          </a:p>
          <a:p>
            <a:pPr lvl="1"/>
            <a:r>
              <a:rPr lang="mr-IN" sz="1500">
                <a:latin typeface="Courier New"/>
                <a:cs typeface="Courier New"/>
              </a:rPr>
              <a:t>      &lt;input type="text" th:field="*{ccCVV}"/&gt;&lt;br/&gt;</a:t>
            </a:r>
          </a:p>
          <a:p>
            <a:pPr lvl="1"/>
            <a:r>
              <a:rPr lang="mr-IN" sz="1500">
                <a:latin typeface="Courier New"/>
                <a:cs typeface="Courier New"/>
              </a:rPr>
              <a:t>      &lt;input type="submit" value="Submit order"/&gt;</a:t>
            </a:r>
          </a:p>
          <a:p>
            <a:pPr lvl="1"/>
            <a:r>
              <a:rPr lang="mr-IN" sz="1500">
                <a:latin typeface="Courier New"/>
                <a:cs typeface="Courier New"/>
              </a:rPr>
              <a:t>    &lt;/form&gt;</a:t>
            </a:r>
          </a:p>
          <a:p>
            <a:pPr lvl="1"/>
            <a:r>
              <a:rPr lang="mr-IN" sz="1500">
                <a:latin typeface="Courier New"/>
                <a:cs typeface="Courier New"/>
              </a:rPr>
              <a:t>&lt;/body&gt;</a:t>
            </a:r>
          </a:p>
          <a:p>
            <a:pPr lvl="1"/>
            <a:r>
              <a:rPr lang="mr-IN" sz="1500">
                <a:latin typeface="Courier New"/>
                <a:cs typeface="Courier New"/>
              </a:rPr>
              <a:t>&lt;/html&gt;</a:t>
            </a:r>
            <a:endParaRPr lang="vi-VN" sz="1500">
              <a:latin typeface="Courier New"/>
              <a:cs typeface="Courier New"/>
            </a:endParaRPr>
          </a:p>
        </p:txBody>
      </p:sp>
    </p:spTree>
    <p:extLst>
      <p:ext uri="{BB962C8B-B14F-4D97-AF65-F5344CB8AC3E}">
        <p14:creationId xmlns:p14="http://schemas.microsoft.com/office/powerpoint/2010/main" val="3007950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62BE4CC-0CF0-F347-BE76-A5B59362AA44}" type="slidenum">
              <a:rPr lang="en-US" sz="1000"/>
              <a:pPr algn="r"/>
              <a:t>51</a:t>
            </a:fld>
            <a:endParaRPr lang="en-US" sz="1000"/>
          </a:p>
        </p:txBody>
      </p:sp>
      <p:sp>
        <p:nvSpPr>
          <p:cNvPr id="48130" name="TextBox 6"/>
          <p:cNvSpPr txBox="1">
            <a:spLocks noChangeArrowheads="1"/>
          </p:cNvSpPr>
          <p:nvPr/>
        </p:nvSpPr>
        <p:spPr bwMode="auto">
          <a:xfrm>
            <a:off x="685800" y="304800"/>
            <a:ext cx="49657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qủa giao diện trang đặt hàng</a:t>
            </a:r>
            <a:endParaRPr lang="en-US" sz="2400" b="1">
              <a:solidFill>
                <a:schemeClr val="accent2"/>
              </a:solidFill>
              <a:latin typeface="Arial" charset="0"/>
              <a:cs typeface="Arial" charset="0"/>
            </a:endParaRPr>
          </a:p>
        </p:txBody>
      </p:sp>
      <p:pic>
        <p:nvPicPr>
          <p:cNvPr id="48131"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792163"/>
            <a:ext cx="5346700" cy="586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52</a:t>
            </a:fld>
            <a:endParaRPr lang="en-US" sz="1000"/>
          </a:p>
        </p:txBody>
      </p:sp>
      <p:sp>
        <p:nvSpPr>
          <p:cNvPr id="49154" name="TextBox 6"/>
          <p:cNvSpPr txBox="1">
            <a:spLocks noChangeArrowheads="1"/>
          </p:cNvSpPr>
          <p:nvPr/>
        </p:nvSpPr>
        <p:spPr bwMode="auto">
          <a:xfrm>
            <a:off x="685800" y="304800"/>
            <a:ext cx="30892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đặt hàng</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5" y="914400"/>
            <a:ext cx="7924800"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Form:</a:t>
            </a:r>
          </a:p>
          <a:p>
            <a:pPr lvl="1">
              <a:buFontTx/>
              <a:buChar char="–"/>
            </a:pPr>
            <a:r>
              <a:rPr lang="en-US" sz="2000">
                <a:latin typeface="Arial" charset="0"/>
                <a:cs typeface="Arial" charset="0"/>
              </a:rPr>
              <a:t>M</a:t>
            </a:r>
            <a:r>
              <a:rPr lang="vi-VN" sz="2000">
                <a:latin typeface="Arial" charset="0"/>
                <a:cs typeface="Arial" charset="0"/>
              </a:rPr>
              <a:t>ethod: POST</a:t>
            </a:r>
          </a:p>
          <a:p>
            <a:pPr lvl="1">
              <a:buFontTx/>
              <a:buChar char="–"/>
            </a:pPr>
            <a:r>
              <a:rPr lang="vi-VN" sz="2000">
                <a:latin typeface="Arial" charset="0"/>
                <a:cs typeface="Arial" charset="0"/>
              </a:rPr>
              <a:t>Action: /orders</a:t>
            </a:r>
          </a:p>
          <a:p>
            <a:pPr lvl="1"/>
            <a:endParaRPr lang="vi-VN" sz="2000">
              <a:latin typeface="Arial" charset="0"/>
              <a:cs typeface="Arial" charset="0"/>
            </a:endParaRPr>
          </a:p>
          <a:p>
            <a:pPr marL="342900" indent="-342900">
              <a:buFontTx/>
              <a:buChar char="•"/>
            </a:pPr>
            <a:r>
              <a:rPr lang="vi-VN" sz="2400">
                <a:latin typeface="Arial" charset="0"/>
                <a:cs typeface="Arial" charset="0"/>
              </a:rPr>
              <a:t>Viết thêm phương thức xử lý POST request trong OrderController (phương thức này tạm thời chưa xử ý gì và chỉ ghi thông tin vào log):</a:t>
            </a:r>
          </a:p>
          <a:p>
            <a:pPr marL="342900" indent="-342900">
              <a:buFontTx/>
              <a:buChar char="•"/>
            </a:pPr>
            <a:endParaRPr lang="vi-VN" sz="2400">
              <a:latin typeface="Arial" charset="0"/>
              <a:cs typeface="Arial" charset="0"/>
            </a:endParaRPr>
          </a:p>
          <a:p>
            <a:r>
              <a:rPr lang="en-US" sz="2000">
                <a:latin typeface="Courier New"/>
                <a:cs typeface="Courier New"/>
              </a:rPr>
              <a:t>	</a:t>
            </a:r>
            <a:r>
              <a:rPr lang="en-US" sz="1800">
                <a:latin typeface="Courier New"/>
                <a:cs typeface="Courier New"/>
              </a:rPr>
              <a:t>@PostMapping</a:t>
            </a:r>
          </a:p>
          <a:p>
            <a:r>
              <a:rPr lang="en-US" sz="1800">
                <a:latin typeface="Courier New"/>
                <a:cs typeface="Courier New"/>
              </a:rPr>
              <a:t>    	public String processOrder(Order order) {</a:t>
            </a:r>
          </a:p>
          <a:p>
            <a:r>
              <a:rPr lang="mr-IN" sz="1800">
                <a:latin typeface="Courier New"/>
                <a:cs typeface="Courier New"/>
              </a:rPr>
              <a:t>      </a:t>
            </a:r>
            <a:r>
              <a:rPr lang="en-US" sz="1800">
                <a:latin typeface="Courier New"/>
                <a:cs typeface="Courier New"/>
              </a:rPr>
              <a:t>		</a:t>
            </a:r>
            <a:r>
              <a:rPr lang="mr-IN" sz="1800">
                <a:latin typeface="Courier New"/>
                <a:cs typeface="Courier New"/>
              </a:rPr>
              <a:t>log.info("Order submitted: " + order);</a:t>
            </a:r>
          </a:p>
          <a:p>
            <a:r>
              <a:rPr lang="mr-IN" sz="1800">
                <a:latin typeface="Courier New"/>
                <a:cs typeface="Courier New"/>
              </a:rPr>
              <a:t>      </a:t>
            </a:r>
            <a:r>
              <a:rPr lang="en-US" sz="1800">
                <a:latin typeface="Courier New"/>
                <a:cs typeface="Courier New"/>
              </a:rPr>
              <a:t>		</a:t>
            </a:r>
            <a:r>
              <a:rPr lang="mr-IN" sz="1800">
                <a:latin typeface="Courier New"/>
                <a:cs typeface="Courier New"/>
              </a:rPr>
              <a:t>return "redirect:/";</a:t>
            </a:r>
            <a:endParaRPr lang="en-US" sz="1800">
              <a:latin typeface="Courier New"/>
              <a:cs typeface="Courier New"/>
            </a:endParaRPr>
          </a:p>
          <a:p>
            <a:r>
              <a:rPr lang="en-US" sz="1800">
                <a:latin typeface="Courier New"/>
                <a:cs typeface="Courier New"/>
              </a:rPr>
              <a:t>	}</a:t>
            </a:r>
            <a:endParaRPr lang="vi-VN" sz="1800">
              <a:latin typeface="Courier New"/>
              <a:cs typeface="Courier New"/>
            </a:endParaRPr>
          </a:p>
          <a:p>
            <a:pPr lvl="1" indent="0"/>
            <a:endParaRPr lang="vi-VN" sz="2000">
              <a:latin typeface="Arial" charset="0"/>
              <a:cs typeface="Arial" charset="0"/>
            </a:endParaRPr>
          </a:p>
          <a:p>
            <a:pPr marL="342900" indent="-342900">
              <a:buFontTx/>
              <a:buChar char="•"/>
            </a:pPr>
            <a:endParaRPr lang="vi-VN" sz="2400">
              <a:latin typeface="Arial" charset="0"/>
              <a:cs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53</a:t>
            </a:fld>
            <a:endParaRPr lang="en-US" sz="1000"/>
          </a:p>
        </p:txBody>
      </p:sp>
      <p:sp>
        <p:nvSpPr>
          <p:cNvPr id="49154" name="TextBox 6"/>
          <p:cNvSpPr txBox="1">
            <a:spLocks noChangeArrowheads="1"/>
          </p:cNvSpPr>
          <p:nvPr/>
        </p:nvSpPr>
        <p:spPr bwMode="auto">
          <a:xfrm>
            <a:off x="685800" y="304800"/>
            <a:ext cx="23909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Data Validation</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5" y="914400"/>
            <a:ext cx="7924800" cy="5931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 hỗ trợ Java Bean’s Validation API, nhờ đó có thể dễ dàng đưa vào các thao tác kiểm tra dữ liệu nhập mà không cần phải viết mã cho các hoạt động kiểm tra. </a:t>
            </a:r>
          </a:p>
          <a:p>
            <a:pPr marL="342900" indent="-342900">
              <a:lnSpc>
                <a:spcPct val="120000"/>
              </a:lnSpc>
              <a:spcBef>
                <a:spcPts val="600"/>
              </a:spcBef>
              <a:buFontTx/>
              <a:buChar char="•"/>
            </a:pPr>
            <a:r>
              <a:rPr lang="vi-VN" sz="2400">
                <a:latin typeface="Arial" charset="0"/>
                <a:cs typeface="Arial" charset="0"/>
              </a:rPr>
              <a:t>Các bước để thực hiện data validation:</a:t>
            </a:r>
          </a:p>
          <a:p>
            <a:pPr lvl="1">
              <a:lnSpc>
                <a:spcPct val="120000"/>
              </a:lnSpc>
              <a:spcBef>
                <a:spcPts val="600"/>
              </a:spcBef>
              <a:buFontTx/>
              <a:buChar char="–"/>
            </a:pPr>
            <a:r>
              <a:rPr lang="en-US" sz="2200">
                <a:latin typeface="Arial" charset="0"/>
                <a:cs typeface="Arial" charset="0"/>
              </a:rPr>
              <a:t>Khai báo các quy định về kiểm tra dữ liệu nhập trong các lớp thực thể. VD các lớp Taco, lớp Order</a:t>
            </a:r>
          </a:p>
          <a:p>
            <a:pPr lvl="1">
              <a:lnSpc>
                <a:spcPct val="120000"/>
              </a:lnSpc>
              <a:spcBef>
                <a:spcPts val="600"/>
              </a:spcBef>
              <a:buFontTx/>
              <a:buChar char="–"/>
            </a:pPr>
            <a:r>
              <a:rPr lang="vi-VN" sz="2200">
                <a:latin typeface="Arial" charset="0"/>
                <a:cs typeface="Arial" charset="0"/>
              </a:rPr>
              <a:t>Ấn định việc các hoạt động data validation sẽ được thực hiện trong các phương thức của controller. VD các phương thức processDesign(), processOrder()</a:t>
            </a:r>
          </a:p>
          <a:p>
            <a:pPr lvl="1">
              <a:lnSpc>
                <a:spcPct val="120000"/>
              </a:lnSpc>
              <a:spcBef>
                <a:spcPts val="600"/>
              </a:spcBef>
              <a:buFontTx/>
              <a:buChar char="–"/>
            </a:pPr>
            <a:r>
              <a:rPr lang="vi-VN" sz="2200">
                <a:latin typeface="Arial" charset="0"/>
                <a:cs typeface="Arial" charset="0"/>
              </a:rPr>
              <a:t>Cập nhật các views để đưa vào các kiểm tra và thông báo lỗi</a:t>
            </a:r>
          </a:p>
          <a:p>
            <a:pPr marL="342900" indent="-342900">
              <a:lnSpc>
                <a:spcPct val="120000"/>
              </a:lnSpc>
              <a:spcBef>
                <a:spcPts val="600"/>
              </a:spcBef>
              <a:buFontTx/>
              <a:buChar char="•"/>
            </a:pPr>
            <a:endParaRPr lang="vi-VN" sz="2200">
              <a:latin typeface="Arial" charset="0"/>
              <a:cs typeface="Arial" charset="0"/>
            </a:endParaRPr>
          </a:p>
        </p:txBody>
      </p:sp>
    </p:spTree>
    <p:extLst>
      <p:ext uri="{BB962C8B-B14F-4D97-AF65-F5344CB8AC3E}">
        <p14:creationId xmlns:p14="http://schemas.microsoft.com/office/powerpoint/2010/main" val="98243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54</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331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Taco</a:t>
            </a:r>
          </a:p>
          <a:p>
            <a:pPr>
              <a:lnSpc>
                <a:spcPct val="120000"/>
              </a:lnSpc>
              <a:spcBef>
                <a:spcPts val="600"/>
              </a:spcBef>
            </a:pPr>
            <a:r>
              <a:rPr lang="en-US" sz="1600">
                <a:latin typeface="Courier New"/>
                <a:cs typeface="Courier New"/>
              </a:rPr>
              <a:t>package tacos;</a:t>
            </a:r>
          </a:p>
          <a:p>
            <a:pPr>
              <a:lnSpc>
                <a:spcPct val="120000"/>
              </a:lnSpc>
              <a:spcBef>
                <a:spcPts val="600"/>
              </a:spcBef>
            </a:pPr>
            <a:r>
              <a:rPr lang="en-US" sz="1600">
                <a:latin typeface="Courier New"/>
                <a:cs typeface="Courier New"/>
              </a:rPr>
              <a:t>import java.util.List;</a:t>
            </a:r>
          </a:p>
          <a:p>
            <a:pPr>
              <a:lnSpc>
                <a:spcPct val="120000"/>
              </a:lnSpc>
              <a:spcBef>
                <a:spcPts val="600"/>
              </a:spcBef>
            </a:pPr>
            <a:r>
              <a:rPr lang="en-US" sz="1600">
                <a:latin typeface="Courier New"/>
                <a:cs typeface="Courier New"/>
              </a:rPr>
              <a:t>import javax.validation.constraints.NotNull;</a:t>
            </a:r>
          </a:p>
          <a:p>
            <a:pPr>
              <a:lnSpc>
                <a:spcPct val="120000"/>
              </a:lnSpc>
              <a:spcBef>
                <a:spcPts val="600"/>
              </a:spcBef>
            </a:pPr>
            <a:r>
              <a:rPr lang="en-US" sz="1600">
                <a:latin typeface="Courier New"/>
                <a:cs typeface="Courier New"/>
              </a:rPr>
              <a:t>import javax.validation.constraints.Size;</a:t>
            </a:r>
          </a:p>
          <a:p>
            <a:pPr>
              <a:lnSpc>
                <a:spcPct val="120000"/>
              </a:lnSpc>
              <a:spcBef>
                <a:spcPts val="600"/>
              </a:spcBef>
            </a:pPr>
            <a:r>
              <a:rPr lang="en-US" sz="1600">
                <a:latin typeface="Courier New"/>
                <a:cs typeface="Courier New"/>
              </a:rPr>
              <a:t>import lombok.Data;</a:t>
            </a:r>
          </a:p>
          <a:p>
            <a:pPr>
              <a:lnSpc>
                <a:spcPct val="120000"/>
              </a:lnSpc>
              <a:spcBef>
                <a:spcPts val="600"/>
              </a:spcBef>
            </a:pPr>
            <a:r>
              <a:rPr lang="en-US" sz="1600">
                <a:latin typeface="Courier New"/>
                <a:cs typeface="Courier New"/>
              </a:rPr>
              <a:t>@Data</a:t>
            </a:r>
          </a:p>
          <a:p>
            <a:pPr>
              <a:lnSpc>
                <a:spcPct val="120000"/>
              </a:lnSpc>
              <a:spcBef>
                <a:spcPts val="600"/>
              </a:spcBef>
            </a:pPr>
            <a:r>
              <a:rPr lang="en-US" sz="1600">
                <a:latin typeface="Courier New"/>
                <a:cs typeface="Courier New"/>
              </a:rPr>
              <a:t>public class Taco {</a:t>
            </a:r>
          </a:p>
          <a:p>
            <a:pPr>
              <a:lnSpc>
                <a:spcPct val="120000"/>
              </a:lnSpc>
              <a:spcBef>
                <a:spcPts val="600"/>
              </a:spcBef>
            </a:pPr>
            <a:r>
              <a:rPr lang="en-US" sz="1600">
                <a:latin typeface="Courier New"/>
                <a:cs typeface="Courier New"/>
              </a:rPr>
              <a:t>  @NotNull</a:t>
            </a:r>
          </a:p>
          <a:p>
            <a:pPr>
              <a:lnSpc>
                <a:spcPct val="120000"/>
              </a:lnSpc>
              <a:spcBef>
                <a:spcPts val="600"/>
              </a:spcBef>
            </a:pPr>
            <a:r>
              <a:rPr lang="en-US" sz="1600">
                <a:latin typeface="Courier New"/>
                <a:cs typeface="Courier New"/>
              </a:rPr>
              <a:t>  @Size(min=5, message="Name must be at least 5 characters long")</a:t>
            </a:r>
          </a:p>
          <a:p>
            <a:pPr>
              <a:lnSpc>
                <a:spcPct val="120000"/>
              </a:lnSpc>
              <a:spcBef>
                <a:spcPts val="600"/>
              </a:spcBef>
            </a:pPr>
            <a:r>
              <a:rPr lang="en-US" sz="1600">
                <a:latin typeface="Courier New"/>
                <a:cs typeface="Courier New"/>
              </a:rPr>
              <a:t>  private String name;</a:t>
            </a:r>
          </a:p>
          <a:p>
            <a:pPr>
              <a:lnSpc>
                <a:spcPct val="120000"/>
              </a:lnSpc>
              <a:spcBef>
                <a:spcPts val="600"/>
              </a:spcBef>
            </a:pPr>
            <a:r>
              <a:rPr lang="en-US" sz="1600">
                <a:latin typeface="Courier New"/>
                <a:cs typeface="Courier New"/>
              </a:rPr>
              <a:t>  @Size(min=1, message="You must choose at least 1 ingredient")</a:t>
            </a:r>
          </a:p>
          <a:p>
            <a:pPr>
              <a:lnSpc>
                <a:spcPct val="120000"/>
              </a:lnSpc>
              <a:spcBef>
                <a:spcPts val="600"/>
              </a:spcBef>
            </a:pPr>
            <a:r>
              <a:rPr lang="en-US" sz="1600">
                <a:latin typeface="Courier New"/>
                <a:cs typeface="Courier New"/>
              </a:rPr>
              <a:t>  private List&lt;String&gt; ingredients;</a:t>
            </a:r>
          </a:p>
          <a:p>
            <a:pPr>
              <a:lnSpc>
                <a:spcPct val="120000"/>
              </a:lnSpc>
              <a:spcBef>
                <a:spcPts val="600"/>
              </a:spcBef>
            </a:pPr>
            <a:r>
              <a:rPr lang="en-US" sz="1600">
                <a:latin typeface="Courier New"/>
                <a:cs typeface="Courier New"/>
              </a:rPr>
              <a:t>}</a:t>
            </a:r>
            <a:endParaRPr lang="vi-VN" sz="1600">
              <a:latin typeface="Courier New"/>
              <a:cs typeface="Courier New"/>
            </a:endParaRPr>
          </a:p>
        </p:txBody>
      </p:sp>
    </p:spTree>
    <p:extLst>
      <p:ext uri="{BB962C8B-B14F-4D97-AF65-F5344CB8AC3E}">
        <p14:creationId xmlns:p14="http://schemas.microsoft.com/office/powerpoint/2010/main" val="4049090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55</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331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Order</a:t>
            </a:r>
          </a:p>
          <a:p>
            <a:pPr>
              <a:lnSpc>
                <a:spcPct val="120000"/>
              </a:lnSpc>
              <a:spcBef>
                <a:spcPts val="600"/>
              </a:spcBef>
            </a:pPr>
            <a:r>
              <a:rPr lang="en-US" sz="1600">
                <a:latin typeface="Courier New"/>
                <a:cs typeface="Courier New"/>
              </a:rPr>
              <a:t>package tacos;</a:t>
            </a:r>
          </a:p>
          <a:p>
            <a:pPr>
              <a:lnSpc>
                <a:spcPct val="120000"/>
              </a:lnSpc>
              <a:spcBef>
                <a:spcPts val="600"/>
              </a:spcBef>
            </a:pPr>
            <a:r>
              <a:rPr lang="en-US" sz="1600">
                <a:latin typeface="Courier New"/>
                <a:cs typeface="Courier New"/>
              </a:rPr>
              <a:t>import javax.validation.constraints.Digits;</a:t>
            </a:r>
          </a:p>
          <a:p>
            <a:pPr>
              <a:lnSpc>
                <a:spcPct val="120000"/>
              </a:lnSpc>
              <a:spcBef>
                <a:spcPts val="600"/>
              </a:spcBef>
            </a:pPr>
            <a:r>
              <a:rPr lang="en-US" sz="1600">
                <a:latin typeface="Courier New"/>
                <a:cs typeface="Courier New"/>
              </a:rPr>
              <a:t>import javax.validation.constraints.Pattern;</a:t>
            </a:r>
          </a:p>
          <a:p>
            <a:pPr>
              <a:lnSpc>
                <a:spcPct val="120000"/>
              </a:lnSpc>
              <a:spcBef>
                <a:spcPts val="600"/>
              </a:spcBef>
            </a:pPr>
            <a:r>
              <a:rPr lang="en-US" sz="1600">
                <a:latin typeface="Courier New"/>
                <a:cs typeface="Courier New"/>
              </a:rPr>
              <a:t>import org.hibernate.validator.constraints.CreditCardNumber;</a:t>
            </a:r>
          </a:p>
          <a:p>
            <a:pPr>
              <a:lnSpc>
                <a:spcPct val="120000"/>
              </a:lnSpc>
              <a:spcBef>
                <a:spcPts val="600"/>
              </a:spcBef>
            </a:pPr>
            <a:r>
              <a:rPr lang="en-US" sz="1600">
                <a:latin typeface="Courier New"/>
                <a:cs typeface="Courier New"/>
              </a:rPr>
              <a:t>import javax.validation.constraints.NotBlank;</a:t>
            </a:r>
          </a:p>
          <a:p>
            <a:pPr>
              <a:lnSpc>
                <a:spcPct val="120000"/>
              </a:lnSpc>
              <a:spcBef>
                <a:spcPts val="600"/>
              </a:spcBef>
            </a:pPr>
            <a:r>
              <a:rPr lang="en-US" sz="1600">
                <a:latin typeface="Courier New"/>
                <a:cs typeface="Courier New"/>
              </a:rPr>
              <a:t>import lombok.Data;</a:t>
            </a:r>
          </a:p>
          <a:p>
            <a:pPr>
              <a:lnSpc>
                <a:spcPct val="120000"/>
              </a:lnSpc>
              <a:spcBef>
                <a:spcPts val="600"/>
              </a:spcBef>
            </a:pPr>
            <a:r>
              <a:rPr lang="en-US" sz="1600">
                <a:latin typeface="Courier New"/>
                <a:cs typeface="Courier New"/>
              </a:rPr>
              <a:t>@Data</a:t>
            </a:r>
          </a:p>
          <a:p>
            <a:pPr>
              <a:lnSpc>
                <a:spcPct val="120000"/>
              </a:lnSpc>
              <a:spcBef>
                <a:spcPts val="600"/>
              </a:spcBef>
            </a:pPr>
            <a:r>
              <a:rPr lang="en-US" sz="1600">
                <a:latin typeface="Courier New"/>
                <a:cs typeface="Courier New"/>
              </a:rPr>
              <a:t>public class Order {</a:t>
            </a:r>
          </a:p>
          <a:p>
            <a:pPr>
              <a:lnSpc>
                <a:spcPct val="120000"/>
              </a:lnSpc>
              <a:spcBef>
                <a:spcPts val="600"/>
              </a:spcBef>
            </a:pPr>
            <a:r>
              <a:rPr lang="en-US" sz="1600">
                <a:latin typeface="Courier New"/>
                <a:cs typeface="Courier New"/>
              </a:rPr>
              <a:t>  @NotBlank(message="Name is required")</a:t>
            </a:r>
          </a:p>
          <a:p>
            <a:pPr>
              <a:lnSpc>
                <a:spcPct val="120000"/>
              </a:lnSpc>
              <a:spcBef>
                <a:spcPts val="600"/>
              </a:spcBef>
            </a:pPr>
            <a:r>
              <a:rPr lang="en-US" sz="1600">
                <a:latin typeface="Courier New"/>
                <a:cs typeface="Courier New"/>
              </a:rPr>
              <a:t>  private String name;</a:t>
            </a:r>
          </a:p>
          <a:p>
            <a:pPr>
              <a:lnSpc>
                <a:spcPct val="120000"/>
              </a:lnSpc>
              <a:spcBef>
                <a:spcPts val="600"/>
              </a:spcBef>
            </a:pPr>
            <a:r>
              <a:rPr lang="en-US" sz="1600">
                <a:latin typeface="Courier New"/>
                <a:cs typeface="Courier New"/>
              </a:rPr>
              <a:t>  @NotBlank(message="Street is required")</a:t>
            </a:r>
          </a:p>
          <a:p>
            <a:pPr>
              <a:lnSpc>
                <a:spcPct val="120000"/>
              </a:lnSpc>
              <a:spcBef>
                <a:spcPts val="600"/>
              </a:spcBef>
            </a:pPr>
            <a:r>
              <a:rPr lang="en-US" sz="1600">
                <a:latin typeface="Courier New"/>
                <a:cs typeface="Courier New"/>
              </a:rPr>
              <a:t>  private String street;</a:t>
            </a:r>
          </a:p>
          <a:p>
            <a:pPr>
              <a:lnSpc>
                <a:spcPct val="120000"/>
              </a:lnSpc>
              <a:spcBef>
                <a:spcPts val="600"/>
              </a:spcBef>
            </a:pPr>
            <a:r>
              <a:rPr lang="en-US" sz="1600">
                <a:latin typeface="Courier New"/>
                <a:cs typeface="Courier New"/>
              </a:rPr>
              <a:t>  </a:t>
            </a:r>
            <a:endParaRPr lang="vi-VN" sz="1600">
              <a:latin typeface="Courier New"/>
              <a:cs typeface="Courier New"/>
            </a:endParaRPr>
          </a:p>
        </p:txBody>
      </p:sp>
    </p:spTree>
    <p:extLst>
      <p:ext uri="{BB962C8B-B14F-4D97-AF65-F5344CB8AC3E}">
        <p14:creationId xmlns:p14="http://schemas.microsoft.com/office/powerpoint/2010/main" val="2257753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56</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704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Order</a:t>
            </a:r>
          </a:p>
          <a:p>
            <a:pPr>
              <a:lnSpc>
                <a:spcPct val="120000"/>
              </a:lnSpc>
              <a:spcBef>
                <a:spcPts val="600"/>
              </a:spcBef>
            </a:pPr>
            <a:r>
              <a:rPr lang="en-US" sz="1600">
                <a:latin typeface="Courier New"/>
                <a:cs typeface="Courier New"/>
              </a:rPr>
              <a:t>  @NotBlank(message="City is required")</a:t>
            </a:r>
          </a:p>
          <a:p>
            <a:pPr>
              <a:lnSpc>
                <a:spcPct val="120000"/>
              </a:lnSpc>
              <a:spcBef>
                <a:spcPts val="600"/>
              </a:spcBef>
            </a:pPr>
            <a:r>
              <a:rPr lang="en-US" sz="1600">
                <a:latin typeface="Courier New"/>
                <a:cs typeface="Courier New"/>
              </a:rPr>
              <a:t>  private String city;</a:t>
            </a:r>
          </a:p>
          <a:p>
            <a:pPr>
              <a:lnSpc>
                <a:spcPct val="120000"/>
              </a:lnSpc>
              <a:spcBef>
                <a:spcPts val="600"/>
              </a:spcBef>
            </a:pPr>
            <a:r>
              <a:rPr lang="en-US" sz="1600">
                <a:latin typeface="Courier New"/>
                <a:cs typeface="Courier New"/>
              </a:rPr>
              <a:t>  @NotBlank(message="State is required")</a:t>
            </a:r>
          </a:p>
          <a:p>
            <a:pPr>
              <a:lnSpc>
                <a:spcPct val="120000"/>
              </a:lnSpc>
              <a:spcBef>
                <a:spcPts val="600"/>
              </a:spcBef>
            </a:pPr>
            <a:r>
              <a:rPr lang="en-US" sz="1600">
                <a:latin typeface="Courier New"/>
                <a:cs typeface="Courier New"/>
              </a:rPr>
              <a:t>  private String state;</a:t>
            </a:r>
          </a:p>
          <a:p>
            <a:pPr>
              <a:lnSpc>
                <a:spcPct val="120000"/>
              </a:lnSpc>
              <a:spcBef>
                <a:spcPts val="600"/>
              </a:spcBef>
            </a:pPr>
            <a:r>
              <a:rPr lang="en-US" sz="1600">
                <a:latin typeface="Courier New"/>
                <a:cs typeface="Courier New"/>
              </a:rPr>
              <a:t>  @NotBlank(message="Zip code is required")</a:t>
            </a:r>
          </a:p>
          <a:p>
            <a:pPr>
              <a:lnSpc>
                <a:spcPct val="120000"/>
              </a:lnSpc>
              <a:spcBef>
                <a:spcPts val="600"/>
              </a:spcBef>
            </a:pPr>
            <a:r>
              <a:rPr lang="en-US" sz="1600">
                <a:latin typeface="Courier New"/>
                <a:cs typeface="Courier New"/>
              </a:rPr>
              <a:t>  private String zip;</a:t>
            </a:r>
          </a:p>
          <a:p>
            <a:pPr>
              <a:lnSpc>
                <a:spcPct val="120000"/>
              </a:lnSpc>
              <a:spcBef>
                <a:spcPts val="600"/>
              </a:spcBef>
            </a:pPr>
            <a:r>
              <a:rPr lang="en-US" sz="1600">
                <a:latin typeface="Courier New"/>
                <a:cs typeface="Courier New"/>
              </a:rPr>
              <a:t>  @CreditCardNumber(message="Not a valid credit card number")</a:t>
            </a:r>
          </a:p>
          <a:p>
            <a:pPr>
              <a:lnSpc>
                <a:spcPct val="120000"/>
              </a:lnSpc>
              <a:spcBef>
                <a:spcPts val="600"/>
              </a:spcBef>
            </a:pPr>
            <a:r>
              <a:rPr lang="en-US" sz="1600">
                <a:latin typeface="Courier New"/>
                <a:cs typeface="Courier New"/>
              </a:rPr>
              <a:t>  private String ccNumber;</a:t>
            </a:r>
          </a:p>
          <a:p>
            <a:pPr>
              <a:lnSpc>
                <a:spcPct val="120000"/>
              </a:lnSpc>
              <a:spcBef>
                <a:spcPts val="600"/>
              </a:spcBef>
            </a:pPr>
            <a:r>
              <a:rPr lang="en-US" sz="1600">
                <a:latin typeface="Courier New"/>
                <a:cs typeface="Courier New"/>
              </a:rPr>
              <a:t>  @Pattern(regexp="^(0[1-9]|1[0-2])([\\/])([1-9][0-9])$",</a:t>
            </a:r>
          </a:p>
          <a:p>
            <a:pPr>
              <a:lnSpc>
                <a:spcPct val="120000"/>
              </a:lnSpc>
              <a:spcBef>
                <a:spcPts val="600"/>
              </a:spcBef>
            </a:pPr>
            <a:r>
              <a:rPr lang="en-US" sz="1600">
                <a:latin typeface="Courier New"/>
                <a:cs typeface="Courier New"/>
              </a:rPr>
              <a:t>           message="Must be formatted MM/YY")</a:t>
            </a:r>
          </a:p>
          <a:p>
            <a:pPr>
              <a:lnSpc>
                <a:spcPct val="120000"/>
              </a:lnSpc>
              <a:spcBef>
                <a:spcPts val="600"/>
              </a:spcBef>
            </a:pPr>
            <a:r>
              <a:rPr lang="en-US" sz="1600">
                <a:latin typeface="Courier New"/>
                <a:cs typeface="Courier New"/>
              </a:rPr>
              <a:t>  private String ccExpiration;</a:t>
            </a:r>
          </a:p>
          <a:p>
            <a:pPr>
              <a:lnSpc>
                <a:spcPct val="120000"/>
              </a:lnSpc>
              <a:spcBef>
                <a:spcPts val="600"/>
              </a:spcBef>
            </a:pPr>
            <a:r>
              <a:rPr lang="en-US" sz="1600">
                <a:latin typeface="Courier New"/>
                <a:cs typeface="Courier New"/>
              </a:rPr>
              <a:t>  @Digits(integer=3, fraction=0, message="Invalid CVV")</a:t>
            </a:r>
          </a:p>
          <a:p>
            <a:pPr>
              <a:lnSpc>
                <a:spcPct val="120000"/>
              </a:lnSpc>
              <a:spcBef>
                <a:spcPts val="600"/>
              </a:spcBef>
            </a:pPr>
            <a:r>
              <a:rPr lang="en-US" sz="1600">
                <a:latin typeface="Courier New"/>
                <a:cs typeface="Courier New"/>
              </a:rPr>
              <a:t>  private String ccCVV;</a:t>
            </a:r>
          </a:p>
          <a:p>
            <a:pPr>
              <a:lnSpc>
                <a:spcPct val="120000"/>
              </a:lnSpc>
              <a:spcBef>
                <a:spcPts val="600"/>
              </a:spcBef>
            </a:pPr>
            <a:r>
              <a:rPr lang="en-US" sz="1600">
                <a:latin typeface="Courier New"/>
                <a:cs typeface="Courier New"/>
              </a:rPr>
              <a:t>}</a:t>
            </a:r>
            <a:endParaRPr lang="vi-VN" sz="1600">
              <a:latin typeface="Courier New"/>
              <a:cs typeface="Courier New"/>
            </a:endParaRPr>
          </a:p>
        </p:txBody>
      </p:sp>
    </p:spTree>
    <p:extLst>
      <p:ext uri="{BB962C8B-B14F-4D97-AF65-F5344CB8AC3E}">
        <p14:creationId xmlns:p14="http://schemas.microsoft.com/office/powerpoint/2010/main" val="3264615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57</a:t>
            </a:fld>
            <a:endParaRPr lang="en-US" sz="1000"/>
          </a:p>
        </p:txBody>
      </p:sp>
      <p:sp>
        <p:nvSpPr>
          <p:cNvPr id="49154" name="TextBox 6"/>
          <p:cNvSpPr txBox="1">
            <a:spLocks noChangeArrowheads="1"/>
          </p:cNvSpPr>
          <p:nvPr/>
        </p:nvSpPr>
        <p:spPr bwMode="auto">
          <a:xfrm>
            <a:off x="685800" y="304800"/>
            <a:ext cx="74483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Thực hiện validate ở các phương thức xử lý form</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4697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Phương thức processDesign():</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en-US" sz="1600">
                <a:latin typeface="Courier New"/>
                <a:cs typeface="Courier New"/>
              </a:rPr>
              <a:t>@PostMapping</a:t>
            </a:r>
          </a:p>
          <a:p>
            <a:pPr>
              <a:lnSpc>
                <a:spcPct val="120000"/>
              </a:lnSpc>
              <a:spcBef>
                <a:spcPts val="600"/>
              </a:spcBef>
            </a:pPr>
            <a:r>
              <a:rPr lang="en-US" sz="1600">
                <a:latin typeface="Courier New"/>
                <a:cs typeface="Courier New"/>
              </a:rPr>
              <a:t>public String processDesign(@Valid Taco taco, Errors errors) {</a:t>
            </a:r>
          </a:p>
          <a:p>
            <a:pPr>
              <a:lnSpc>
                <a:spcPct val="120000"/>
              </a:lnSpc>
              <a:spcBef>
                <a:spcPts val="600"/>
              </a:spcBef>
            </a:pPr>
            <a:r>
              <a:rPr lang="en-US" sz="1600">
                <a:latin typeface="Courier New"/>
                <a:cs typeface="Courier New"/>
              </a:rPr>
              <a:t>  if (errors.hasErrors()) {</a:t>
            </a:r>
          </a:p>
          <a:p>
            <a:pPr>
              <a:lnSpc>
                <a:spcPct val="120000"/>
              </a:lnSpc>
              <a:spcBef>
                <a:spcPts val="600"/>
              </a:spcBef>
            </a:pPr>
            <a:r>
              <a:rPr lang="en-US" sz="1600">
                <a:latin typeface="Courier New"/>
                <a:cs typeface="Courier New"/>
              </a:rPr>
              <a:t>    return "design";</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 Save the taco design...</a:t>
            </a:r>
          </a:p>
          <a:p>
            <a:pPr>
              <a:lnSpc>
                <a:spcPct val="120000"/>
              </a:lnSpc>
              <a:spcBef>
                <a:spcPts val="600"/>
              </a:spcBef>
            </a:pPr>
            <a:r>
              <a:rPr lang="en-US" sz="1600">
                <a:latin typeface="Courier New"/>
                <a:cs typeface="Courier New"/>
              </a:rPr>
              <a:t>  // We'll do this in later</a:t>
            </a:r>
          </a:p>
          <a:p>
            <a:pPr>
              <a:lnSpc>
                <a:spcPct val="120000"/>
              </a:lnSpc>
              <a:spcBef>
                <a:spcPts val="600"/>
              </a:spcBef>
            </a:pPr>
            <a:r>
              <a:rPr lang="en-US" sz="1600">
                <a:latin typeface="Courier New"/>
                <a:cs typeface="Courier New"/>
              </a:rPr>
              <a:t>  log.info("Processing design: " + taco);</a:t>
            </a:r>
          </a:p>
          <a:p>
            <a:pPr>
              <a:lnSpc>
                <a:spcPct val="120000"/>
              </a:lnSpc>
              <a:spcBef>
                <a:spcPts val="600"/>
              </a:spcBef>
            </a:pPr>
            <a:r>
              <a:rPr lang="en-US" sz="1600">
                <a:latin typeface="Courier New"/>
                <a:cs typeface="Courier New"/>
              </a:rPr>
              <a:t>  return "redirect:/orders/current";</a:t>
            </a:r>
          </a:p>
          <a:p>
            <a:pPr>
              <a:lnSpc>
                <a:spcPct val="120000"/>
              </a:lnSpc>
              <a:spcBef>
                <a:spcPts val="600"/>
              </a:spcBef>
            </a:pPr>
            <a:r>
              <a:rPr lang="en-US" sz="1600">
                <a:latin typeface="Courier New"/>
                <a:cs typeface="Courier New"/>
              </a:rPr>
              <a:t>}</a:t>
            </a:r>
          </a:p>
        </p:txBody>
      </p:sp>
    </p:spTree>
    <p:extLst>
      <p:ext uri="{BB962C8B-B14F-4D97-AF65-F5344CB8AC3E}">
        <p14:creationId xmlns:p14="http://schemas.microsoft.com/office/powerpoint/2010/main" val="259163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58</a:t>
            </a:fld>
            <a:endParaRPr lang="en-US" sz="1000"/>
          </a:p>
        </p:txBody>
      </p:sp>
      <p:sp>
        <p:nvSpPr>
          <p:cNvPr id="49154" name="TextBox 6"/>
          <p:cNvSpPr txBox="1">
            <a:spLocks noChangeArrowheads="1"/>
          </p:cNvSpPr>
          <p:nvPr/>
        </p:nvSpPr>
        <p:spPr bwMode="auto">
          <a:xfrm>
            <a:off x="685800" y="304800"/>
            <a:ext cx="74483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Thực hiện validate ở các phương thức xử lý form</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3952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Phương thức processOrder():</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mr-IN" sz="1600">
                <a:latin typeface="Courier New"/>
                <a:cs typeface="Courier New"/>
              </a:rPr>
              <a:t>@PostMapping</a:t>
            </a:r>
          </a:p>
          <a:p>
            <a:pPr>
              <a:lnSpc>
                <a:spcPct val="120000"/>
              </a:lnSpc>
              <a:spcBef>
                <a:spcPts val="600"/>
              </a:spcBef>
            </a:pPr>
            <a:r>
              <a:rPr lang="mr-IN" sz="1600">
                <a:latin typeface="Courier New"/>
                <a:cs typeface="Courier New"/>
              </a:rPr>
              <a:t>public String processOrder(@Valid Order order, Errors errors) {</a:t>
            </a:r>
          </a:p>
          <a:p>
            <a:pPr>
              <a:lnSpc>
                <a:spcPct val="120000"/>
              </a:lnSpc>
              <a:spcBef>
                <a:spcPts val="600"/>
              </a:spcBef>
            </a:pPr>
            <a:r>
              <a:rPr lang="en-US" sz="1600">
                <a:latin typeface="Courier New"/>
                <a:cs typeface="Courier New"/>
              </a:rPr>
              <a:t>    </a:t>
            </a:r>
            <a:r>
              <a:rPr lang="mr-IN" sz="1600">
                <a:latin typeface="Courier New"/>
                <a:cs typeface="Courier New"/>
              </a:rPr>
              <a:t>if (errors.hasErrors()) {</a:t>
            </a:r>
          </a:p>
          <a:p>
            <a:pPr>
              <a:lnSpc>
                <a:spcPct val="120000"/>
              </a:lnSpc>
              <a:spcBef>
                <a:spcPts val="600"/>
              </a:spcBef>
            </a:pPr>
            <a:r>
              <a:rPr lang="en-US" sz="1600">
                <a:latin typeface="Courier New"/>
                <a:cs typeface="Courier New"/>
              </a:rPr>
              <a:t>	</a:t>
            </a:r>
            <a:r>
              <a:rPr lang="mr-IN" sz="1600">
                <a:latin typeface="Courier New"/>
                <a:cs typeface="Courier New"/>
              </a:rPr>
              <a:t>return "orderForm";</a:t>
            </a:r>
          </a:p>
          <a:p>
            <a:pPr>
              <a:lnSpc>
                <a:spcPct val="120000"/>
              </a:lnSpc>
              <a:spcBef>
                <a:spcPts val="600"/>
              </a:spcBef>
            </a:pPr>
            <a:r>
              <a:rPr lang="en-US" sz="1600">
                <a:latin typeface="Courier New"/>
                <a:cs typeface="Courier New"/>
              </a:rPr>
              <a:t>    </a:t>
            </a:r>
            <a:r>
              <a:rPr lang="mr-IN" sz="1600">
                <a:latin typeface="Courier New"/>
                <a:cs typeface="Courier New"/>
              </a:rPr>
              <a:t>}</a:t>
            </a:r>
          </a:p>
          <a:p>
            <a:pPr>
              <a:lnSpc>
                <a:spcPct val="120000"/>
              </a:lnSpc>
              <a:spcBef>
                <a:spcPts val="600"/>
              </a:spcBef>
            </a:pPr>
            <a:r>
              <a:rPr lang="en-US" sz="1600">
                <a:latin typeface="Courier New"/>
                <a:cs typeface="Courier New"/>
              </a:rPr>
              <a:t>    </a:t>
            </a:r>
            <a:r>
              <a:rPr lang="mr-IN" sz="1600">
                <a:latin typeface="Courier New"/>
                <a:cs typeface="Courier New"/>
              </a:rPr>
              <a:t>log.info("Order submitted: " + order);</a:t>
            </a:r>
          </a:p>
          <a:p>
            <a:pPr>
              <a:lnSpc>
                <a:spcPct val="120000"/>
              </a:lnSpc>
              <a:spcBef>
                <a:spcPts val="600"/>
              </a:spcBef>
            </a:pPr>
            <a:r>
              <a:rPr lang="en-US" sz="1600">
                <a:latin typeface="Courier New"/>
                <a:cs typeface="Courier New"/>
              </a:rPr>
              <a:t>    </a:t>
            </a:r>
            <a:r>
              <a:rPr lang="mr-IN" sz="1600">
                <a:latin typeface="Courier New"/>
                <a:cs typeface="Courier New"/>
              </a:rPr>
              <a:t>return "redirect:/";</a:t>
            </a:r>
          </a:p>
          <a:p>
            <a:pPr>
              <a:lnSpc>
                <a:spcPct val="120000"/>
              </a:lnSpc>
              <a:spcBef>
                <a:spcPts val="600"/>
              </a:spcBef>
            </a:pPr>
            <a:r>
              <a:rPr lang="mr-IN" sz="1600">
                <a:latin typeface="Courier New"/>
                <a:cs typeface="Courier New"/>
              </a:rPr>
              <a:t>}</a:t>
            </a:r>
            <a:endParaRPr lang="en-US" sz="1600">
              <a:latin typeface="Courier New"/>
              <a:cs typeface="Courier New"/>
            </a:endParaRPr>
          </a:p>
        </p:txBody>
      </p:sp>
    </p:spTree>
    <p:extLst>
      <p:ext uri="{BB962C8B-B14F-4D97-AF65-F5344CB8AC3E}">
        <p14:creationId xmlns:p14="http://schemas.microsoft.com/office/powerpoint/2010/main" val="1019886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59</a:t>
            </a:fld>
            <a:endParaRPr lang="en-US" sz="1000"/>
          </a:p>
        </p:txBody>
      </p:sp>
      <p:sp>
        <p:nvSpPr>
          <p:cNvPr id="49154" name="TextBox 6"/>
          <p:cNvSpPr txBox="1">
            <a:spLocks noChangeArrowheads="1"/>
          </p:cNvSpPr>
          <p:nvPr/>
        </p:nvSpPr>
        <p:spPr bwMode="auto">
          <a:xfrm>
            <a:off x="685800" y="304800"/>
            <a:ext cx="46730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Kiểm tra và hiển thị lỗi tại view</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4498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Thymeleaf cung cấp khả năng kiểm tra và hiển thị lỗi qua thuộc tính fields và th:errors</a:t>
            </a:r>
          </a:p>
          <a:p>
            <a:pPr marL="342900" indent="-342900">
              <a:lnSpc>
                <a:spcPct val="120000"/>
              </a:lnSpc>
              <a:spcBef>
                <a:spcPts val="600"/>
              </a:spcBef>
              <a:buFontTx/>
              <a:buChar char="•"/>
            </a:pPr>
            <a:r>
              <a:rPr lang="en-US" sz="2200">
                <a:latin typeface="Arial" charset="0"/>
                <a:cs typeface="Arial" charset="0"/>
              </a:rPr>
              <a:t>VD muốn hiển thị lỗi nhập liệu cho trường Credit Card Number, bổ sung thẻ &lt;span&gt; với các thuộc tính if và errors:</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mr-IN" sz="2000">
                <a:latin typeface="Courier New"/>
                <a:cs typeface="Courier New"/>
              </a:rPr>
              <a:t>&lt;label for="ccNumber"&gt;Credit Card #: &lt;/label&gt;</a:t>
            </a:r>
          </a:p>
          <a:p>
            <a:pPr>
              <a:lnSpc>
                <a:spcPct val="120000"/>
              </a:lnSpc>
              <a:spcBef>
                <a:spcPts val="600"/>
              </a:spcBef>
            </a:pPr>
            <a:r>
              <a:rPr lang="mr-IN" sz="2000">
                <a:latin typeface="Courier New"/>
                <a:cs typeface="Courier New"/>
              </a:rPr>
              <a:t>  &lt;input type="text" th:field="*{ccNumber}"/&gt;</a:t>
            </a:r>
          </a:p>
          <a:p>
            <a:pPr>
              <a:lnSpc>
                <a:spcPct val="120000"/>
              </a:lnSpc>
              <a:spcBef>
                <a:spcPts val="600"/>
              </a:spcBef>
            </a:pPr>
            <a:r>
              <a:rPr lang="mr-IN" sz="2000">
                <a:latin typeface="Courier New"/>
                <a:cs typeface="Courier New"/>
              </a:rPr>
              <a:t>  &lt;span class="validationError"</a:t>
            </a:r>
          </a:p>
          <a:p>
            <a:pPr>
              <a:lnSpc>
                <a:spcPct val="120000"/>
              </a:lnSpc>
              <a:spcBef>
                <a:spcPts val="600"/>
              </a:spcBef>
            </a:pPr>
            <a:r>
              <a:rPr lang="mr-IN" sz="2000">
                <a:latin typeface="Courier New"/>
                <a:cs typeface="Courier New"/>
              </a:rPr>
              <a:t>    th:if="${#fields.hasErrors('ccNumber')}"</a:t>
            </a:r>
          </a:p>
          <a:p>
            <a:pPr>
              <a:lnSpc>
                <a:spcPct val="120000"/>
              </a:lnSpc>
              <a:spcBef>
                <a:spcPts val="600"/>
              </a:spcBef>
            </a:pPr>
            <a:r>
              <a:rPr lang="mr-IN" sz="2000">
                <a:latin typeface="Courier New"/>
                <a:cs typeface="Courier New"/>
              </a:rPr>
              <a:t>    th:errors="*{ccNumber}"&gt;CC Num Error&lt;/span&gt;</a:t>
            </a:r>
          </a:p>
        </p:txBody>
      </p:sp>
    </p:spTree>
    <p:extLst>
      <p:ext uri="{BB962C8B-B14F-4D97-AF65-F5344CB8AC3E}">
        <p14:creationId xmlns:p14="http://schemas.microsoft.com/office/powerpoint/2010/main" val="5197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271C091-37FD-5F40-ADC4-4838F8207298}" type="slidenum">
              <a:rPr lang="en-US" sz="1000"/>
              <a:pPr algn="r"/>
              <a:t>6</a:t>
            </a:fld>
            <a:endParaRPr lang="en-US" sz="1000"/>
          </a:p>
        </p:txBody>
      </p:sp>
      <p:sp>
        <p:nvSpPr>
          <p:cNvPr id="20482" name="TextBox 6"/>
          <p:cNvSpPr txBox="1">
            <a:spLocks noChangeArrowheads="1"/>
          </p:cNvSpPr>
          <p:nvPr/>
        </p:nvSpPr>
        <p:spPr bwMode="auto">
          <a:xfrm>
            <a:off x="685800" y="304800"/>
            <a:ext cx="25066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modules</a:t>
            </a:r>
            <a:endParaRPr lang="en-US" sz="2400" b="1">
              <a:solidFill>
                <a:schemeClr val="accent2"/>
              </a:solidFill>
              <a:latin typeface="Arial" charset="0"/>
              <a:cs typeface="Arial" charset="0"/>
            </a:endParaRPr>
          </a:p>
        </p:txBody>
      </p:sp>
      <p:pic>
        <p:nvPicPr>
          <p:cNvPr id="20483"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447800"/>
            <a:ext cx="6108700" cy="421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567F1AA-47AA-B34D-975F-3DA498888716}" type="slidenum">
              <a:rPr lang="en-US" sz="1000"/>
              <a:pPr algn="r"/>
              <a:t>7</a:t>
            </a:fld>
            <a:endParaRPr lang="en-US" sz="1000"/>
          </a:p>
        </p:txBody>
      </p:sp>
      <p:sp>
        <p:nvSpPr>
          <p:cNvPr id="21506" name="TextBox 6"/>
          <p:cNvSpPr txBox="1">
            <a:spLocks noChangeArrowheads="1"/>
          </p:cNvSpPr>
          <p:nvPr/>
        </p:nvSpPr>
        <p:spPr bwMode="auto">
          <a:xfrm>
            <a:off x="685800" y="304800"/>
            <a:ext cx="61436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nối các thành phần ứng dụng Spring</a:t>
            </a:r>
            <a:endParaRPr lang="en-US" sz="2400" b="1">
              <a:solidFill>
                <a:schemeClr val="accent2"/>
              </a:solidFill>
              <a:latin typeface="Arial" charset="0"/>
              <a:cs typeface="Arial" charset="0"/>
            </a:endParaRPr>
          </a:p>
        </p:txBody>
      </p:sp>
      <p:sp>
        <p:nvSpPr>
          <p:cNvPr id="21507" name="TextBox 1"/>
          <p:cNvSpPr txBox="1">
            <a:spLocks noChangeArrowheads="1"/>
          </p:cNvSpPr>
          <p:nvPr/>
        </p:nvSpPr>
        <p:spPr bwMode="auto">
          <a:xfrm>
            <a:off x="657225" y="838200"/>
            <a:ext cx="7924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Trước đây: Sử dụng file XML để mô tả các thành phần và mối quan hệ giữa chúng.</a:t>
            </a:r>
          </a:p>
        </p:txBody>
      </p:sp>
      <p:pic>
        <p:nvPicPr>
          <p:cNvPr id="21508"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81200" y="1676400"/>
            <a:ext cx="5105400"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9" name="TextBox 6"/>
          <p:cNvSpPr txBox="1">
            <a:spLocks noChangeArrowheads="1"/>
          </p:cNvSpPr>
          <p:nvPr/>
        </p:nvSpPr>
        <p:spPr bwMode="auto">
          <a:xfrm>
            <a:off x="688975" y="3352800"/>
            <a:ext cx="7924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Gần đây: Sử dụng Java annotation.</a:t>
            </a:r>
          </a:p>
        </p:txBody>
      </p:sp>
      <p:pic>
        <p:nvPicPr>
          <p:cNvPr id="21510"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97050" y="3902075"/>
            <a:ext cx="5289550"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62C55A5-4AF5-274D-8561-C4ECBF0D6FED}" type="slidenum">
              <a:rPr lang="en-US" sz="1000"/>
              <a:pPr algn="r"/>
              <a:t>8</a:t>
            </a:fld>
            <a:endParaRPr lang="en-US" sz="1000"/>
          </a:p>
        </p:txBody>
      </p:sp>
      <p:sp>
        <p:nvSpPr>
          <p:cNvPr id="22530" name="TextBox 6"/>
          <p:cNvSpPr txBox="1">
            <a:spLocks noChangeArrowheads="1"/>
          </p:cNvSpPr>
          <p:nvPr/>
        </p:nvSpPr>
        <p:spPr bwMode="auto">
          <a:xfrm>
            <a:off x="685800" y="304800"/>
            <a:ext cx="5835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hình tự động (Auto Configuration)</a:t>
            </a:r>
            <a:endParaRPr lang="en-US" sz="2400" b="1">
              <a:solidFill>
                <a:schemeClr val="accent2"/>
              </a:solidFill>
              <a:latin typeface="Arial" charset="0"/>
              <a:cs typeface="Arial" charset="0"/>
            </a:endParaRPr>
          </a:p>
        </p:txBody>
      </p:sp>
      <p:sp>
        <p:nvSpPr>
          <p:cNvPr id="22531" name="TextBox 1"/>
          <p:cNvSpPr txBox="1">
            <a:spLocks noChangeArrowheads="1"/>
          </p:cNvSpPr>
          <p:nvPr/>
        </p:nvSpPr>
        <p:spPr bwMode="auto">
          <a:xfrm>
            <a:off x="673100" y="774700"/>
            <a:ext cx="7924800" cy="6083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300"/>
              </a:spcBef>
              <a:spcAft>
                <a:spcPts val="0"/>
              </a:spcAft>
              <a:buFontTx/>
              <a:buChar char="-"/>
            </a:pPr>
            <a:r>
              <a:rPr lang="vi-VN" sz="2400">
                <a:latin typeface="Arial" charset="0"/>
                <a:cs typeface="Arial" charset="0"/>
              </a:rPr>
              <a:t>Dựa trên các kỹ thuật auto wiring và component scanning.</a:t>
            </a:r>
          </a:p>
          <a:p>
            <a:pPr lvl="1">
              <a:lnSpc>
                <a:spcPct val="120000"/>
              </a:lnSpc>
              <a:spcBef>
                <a:spcPts val="300"/>
              </a:spcBef>
              <a:spcAft>
                <a:spcPts val="0"/>
              </a:spcAft>
              <a:buFont typeface="Arial" charset="0"/>
              <a:buChar char="•"/>
            </a:pPr>
            <a:r>
              <a:rPr lang="vi-VN" sz="2000">
                <a:latin typeface="Arial" charset="0"/>
                <a:cs typeface="Arial" charset="0"/>
              </a:rPr>
              <a:t>Component scanning: Tự động phát hiện và tạo các beans.</a:t>
            </a:r>
          </a:p>
          <a:p>
            <a:pPr lvl="1">
              <a:lnSpc>
                <a:spcPct val="120000"/>
              </a:lnSpc>
              <a:spcBef>
                <a:spcPts val="300"/>
              </a:spcBef>
              <a:spcAft>
                <a:spcPts val="0"/>
              </a:spcAft>
              <a:buFont typeface="Arial" charset="0"/>
              <a:buChar char="•"/>
            </a:pPr>
            <a:r>
              <a:rPr lang="vi-VN" sz="2000">
                <a:latin typeface="Arial" charset="0"/>
                <a:cs typeface="Arial" charset="0"/>
              </a:rPr>
              <a:t>Auto wiring: Tự động gắn (tiêm) các bean vào các bean khác mà nó phụ thuộc.</a:t>
            </a:r>
          </a:p>
          <a:p>
            <a:pPr marL="342900" indent="-342900">
              <a:lnSpc>
                <a:spcPct val="120000"/>
              </a:lnSpc>
              <a:spcBef>
                <a:spcPts val="300"/>
              </a:spcBef>
              <a:spcAft>
                <a:spcPts val="0"/>
              </a:spcAft>
              <a:buFontTx/>
              <a:buChar char="•"/>
            </a:pPr>
            <a:r>
              <a:rPr lang="vi-VN" sz="2400">
                <a:latin typeface="Arial" charset="0"/>
                <a:cs typeface="Arial" charset="0"/>
              </a:rPr>
              <a:t>Spring Boot: Kỹ thuật mới nhất. Là một phần mở rộng của Spring Framework, với kỹ thuật nổi bật nhất là tự động cấu hình.</a:t>
            </a:r>
          </a:p>
          <a:p>
            <a:pPr lvl="1">
              <a:lnSpc>
                <a:spcPct val="120000"/>
              </a:lnSpc>
              <a:spcBef>
                <a:spcPts val="300"/>
              </a:spcBef>
              <a:spcAft>
                <a:spcPts val="0"/>
              </a:spcAft>
              <a:buFontTx/>
              <a:buChar char="–"/>
            </a:pPr>
            <a:r>
              <a:rPr lang="vi-VN" sz="2000">
                <a:latin typeface="Arial" charset="0"/>
                <a:cs typeface="Arial" charset="0"/>
              </a:rPr>
              <a:t>Tự động phán đoán các thành phần cần được cấu hình và gắn kết, dựa trên các đối tượng trong classpath, biến môi trường ...</a:t>
            </a:r>
          </a:p>
          <a:p>
            <a:pPr lvl="1">
              <a:lnSpc>
                <a:spcPct val="120000"/>
              </a:lnSpc>
              <a:spcBef>
                <a:spcPts val="300"/>
              </a:spcBef>
              <a:spcAft>
                <a:spcPts val="0"/>
              </a:spcAft>
              <a:buFontTx/>
              <a:buChar char="–"/>
            </a:pPr>
            <a:r>
              <a:rPr lang="vi-VN" sz="2000">
                <a:latin typeface="Arial" charset="0"/>
                <a:cs typeface="Arial" charset="0"/>
              </a:rPr>
              <a:t>Giúp làm giảm bớt các mã cấu hình (với XML hay Java). </a:t>
            </a:r>
          </a:p>
          <a:p>
            <a:pPr lvl="1">
              <a:lnSpc>
                <a:spcPct val="120000"/>
              </a:lnSpc>
              <a:spcBef>
                <a:spcPts val="300"/>
              </a:spcBef>
              <a:spcAft>
                <a:spcPts val="0"/>
              </a:spcAft>
              <a:buFontTx/>
              <a:buChar char="–"/>
            </a:pPr>
            <a:r>
              <a:rPr lang="vi-VN" sz="2000">
                <a:latin typeface="Arial" charset="0"/>
                <a:cs typeface="Arial" charset="0"/>
              </a:rPr>
              <a:t>Hiện nay: Spring và Spring Boot luôn đi kèm với nhau. Thông thường sử dụng Spring Boot kết hợp Java annotation.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7195DC7-418B-B446-9889-EE364E35AA34}" type="slidenum">
              <a:rPr lang="en-US" sz="1000"/>
              <a:pPr algn="r"/>
              <a:t>9</a:t>
            </a:fld>
            <a:endParaRPr lang="en-US" sz="1000"/>
          </a:p>
        </p:txBody>
      </p:sp>
      <p:sp>
        <p:nvSpPr>
          <p:cNvPr id="23554" name="TextBox 6"/>
          <p:cNvSpPr txBox="1">
            <a:spLocks noChangeArrowheads="1"/>
          </p:cNvSpPr>
          <p:nvPr/>
        </p:nvSpPr>
        <p:spPr bwMode="auto">
          <a:xfrm>
            <a:off x="685800" y="304800"/>
            <a:ext cx="40227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Khởi tạo ứng dụng Spring</a:t>
            </a:r>
            <a:endParaRPr lang="en-US" sz="2400" b="1">
              <a:solidFill>
                <a:schemeClr val="accent2"/>
              </a:solidFill>
              <a:latin typeface="Arial" charset="0"/>
              <a:cs typeface="Arial" charset="0"/>
            </a:endParaRPr>
          </a:p>
        </p:txBody>
      </p:sp>
      <p:sp>
        <p:nvSpPr>
          <p:cNvPr id="23555" name="TextBox 1"/>
          <p:cNvSpPr txBox="1">
            <a:spLocks noChangeArrowheads="1"/>
          </p:cNvSpPr>
          <p:nvPr/>
        </p:nvSpPr>
        <p:spPr bwMode="auto">
          <a:xfrm>
            <a:off x="679450" y="990600"/>
            <a:ext cx="7924800" cy="3120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Mục tiêu:</a:t>
            </a:r>
          </a:p>
          <a:p>
            <a:pPr lvl="1">
              <a:lnSpc>
                <a:spcPct val="120000"/>
              </a:lnSpc>
              <a:spcBef>
                <a:spcPts val="600"/>
              </a:spcBef>
              <a:buFont typeface="Arial" charset="0"/>
              <a:buChar char="•"/>
            </a:pPr>
            <a:r>
              <a:rPr lang="vi-VN" sz="2000">
                <a:latin typeface="Arial" charset="0"/>
                <a:cs typeface="Arial" charset="0"/>
              </a:rPr>
              <a:t>Xây dựng một ứng dụng đơn giản sử dụng Spring/Spring Boot và các thư viện, nền tảng liên quan.</a:t>
            </a:r>
          </a:p>
          <a:p>
            <a:pPr lvl="1">
              <a:lnSpc>
                <a:spcPct val="120000"/>
              </a:lnSpc>
              <a:spcBef>
                <a:spcPts val="600"/>
              </a:spcBef>
              <a:buFont typeface="Arial" charset="0"/>
              <a:buChar char="•"/>
            </a:pPr>
            <a:r>
              <a:rPr lang="vi-VN" sz="2000">
                <a:latin typeface="Arial" charset="0"/>
                <a:cs typeface="Arial" charset="0"/>
              </a:rPr>
              <a:t>Sử dụng Spring Initializr để khởi tạo ứng dụng.</a:t>
            </a:r>
          </a:p>
          <a:p>
            <a:pPr lvl="1">
              <a:lnSpc>
                <a:spcPct val="120000"/>
              </a:lnSpc>
              <a:spcBef>
                <a:spcPts val="600"/>
              </a:spcBef>
              <a:buFont typeface="Arial" charset="0"/>
              <a:buChar char="•"/>
            </a:pPr>
            <a:r>
              <a:rPr lang="vi-VN" sz="2000">
                <a:latin typeface="Arial" charset="0"/>
                <a:cs typeface="Arial" charset="0"/>
              </a:rPr>
              <a:t>Sử dụng công cụ Spring Tool Suite để quản lý phát triển ứng dụng.</a:t>
            </a:r>
          </a:p>
          <a:p>
            <a:pPr marL="342900" indent="-342900">
              <a:lnSpc>
                <a:spcPct val="120000"/>
              </a:lnSpc>
              <a:spcBef>
                <a:spcPts val="600"/>
              </a:spcBef>
              <a:buFontTx/>
              <a:buChar char="•"/>
            </a:pPr>
            <a:r>
              <a:rPr lang="vi-VN" sz="2400">
                <a:latin typeface="Arial" charset="0"/>
                <a:cs typeface="Arial" charset="0"/>
              </a:rPr>
              <a:t>B1: Tạo project mới</a:t>
            </a:r>
          </a:p>
        </p:txBody>
      </p:sp>
      <p:pic>
        <p:nvPicPr>
          <p:cNvPr id="23556"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4191000"/>
            <a:ext cx="8002566"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slides</Template>
  <TotalTime>11132</TotalTime>
  <Words>5371</Words>
  <Application>Microsoft Office PowerPoint</Application>
  <PresentationFormat>On-screen Show (4:3)</PresentationFormat>
  <Paragraphs>658</Paragraphs>
  <Slides>59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5" baseType="lpstr">
      <vt:lpstr>Courier</vt:lpstr>
      <vt:lpstr>Arial</vt:lpstr>
      <vt:lpstr>Courier New</vt:lpstr>
      <vt:lpstr>Times New Roman</vt: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dc:creator>
  <cp:lastModifiedBy>cong tran</cp:lastModifiedBy>
  <cp:revision>46</cp:revision>
  <dcterms:created xsi:type="dcterms:W3CDTF">2019-11-12T15:22:33Z</dcterms:created>
  <dcterms:modified xsi:type="dcterms:W3CDTF">2022-04-01T07:17:53Z</dcterms:modified>
</cp:coreProperties>
</file>