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426" r:id="rId2"/>
    <p:sldId id="280" r:id="rId3"/>
    <p:sldId id="427" r:id="rId4"/>
    <p:sldId id="313" r:id="rId5"/>
    <p:sldId id="428" r:id="rId6"/>
    <p:sldId id="414" r:id="rId7"/>
    <p:sldId id="415" r:id="rId8"/>
    <p:sldId id="416" r:id="rId9"/>
    <p:sldId id="418" r:id="rId10"/>
    <p:sldId id="417" r:id="rId11"/>
    <p:sldId id="419" r:id="rId12"/>
    <p:sldId id="420" r:id="rId13"/>
    <p:sldId id="421" r:id="rId14"/>
    <p:sldId id="429" r:id="rId15"/>
    <p:sldId id="434" r:id="rId16"/>
    <p:sldId id="430" r:id="rId17"/>
    <p:sldId id="422" r:id="rId18"/>
    <p:sldId id="431" r:id="rId19"/>
    <p:sldId id="432" r:id="rId20"/>
    <p:sldId id="433" r:id="rId21"/>
    <p:sldId id="436" r:id="rId22"/>
    <p:sldId id="437" r:id="rId23"/>
    <p:sldId id="435" r:id="rId24"/>
    <p:sldId id="423" r:id="rId25"/>
    <p:sldId id="438" r:id="rId26"/>
    <p:sldId id="424" r:id="rId27"/>
    <p:sldId id="425" r:id="rId28"/>
    <p:sldId id="289" r:id="rId29"/>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extLst>
    <p:ext uri="{EFAFB233-063F-42B5-8137-9DF3F51BA10A}">
      <p15:sldGuideLst xmlns:p15="http://schemas.microsoft.com/office/powerpoint/2012/main">
        <p15:guide id="1" orient="horz" pos="156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howGuides="1">
      <p:cViewPr varScale="1">
        <p:scale>
          <a:sx n="113" d="100"/>
          <a:sy n="113" d="100"/>
        </p:scale>
        <p:origin x="614" y="91"/>
      </p:cViewPr>
      <p:guideLst>
        <p:guide orient="horz" pos="1561"/>
        <p:guide pos="2880"/>
      </p:guideLst>
    </p:cSldViewPr>
  </p:slideViewPr>
  <p:notesTextViewPr>
    <p:cViewPr>
      <p:scale>
        <a:sx n="1" d="1"/>
        <a:sy n="1" d="1"/>
      </p:scale>
      <p:origin x="0" y="0"/>
    </p:cViewPr>
  </p:notesTextViewPr>
  <p:sorterViewPr>
    <p:cViewPr>
      <p:scale>
        <a:sx n="100" d="100"/>
        <a:sy n="100" d="100"/>
      </p:scale>
      <p:origin x="0" y="-4099"/>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t>2019/12/18</a:t>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t>‹#›</a:t>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2019/12/18</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2019/12/18</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2019/12/18</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2019/12/18</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2019/12/18</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2019/12/18</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2019/12/18</a:t>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2019/12/18</a:t>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2019/12/18</a:t>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2019/12/18</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2019/12/18</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t>2019/12/18</a:t>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1.xml"/><Relationship Id="rId5" Type="http://schemas.openxmlformats.org/officeDocument/2006/relationships/tags" Target="../tags/tag10.xml"/><Relationship Id="rId4" Type="http://schemas.openxmlformats.org/officeDocument/2006/relationships/tags" Target="../tags/tag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62DD2C4E-2B0A-433B-9B71-1BB6A45CC3CC}"/>
              </a:ext>
            </a:extLst>
          </p:cNvPr>
          <p:cNvSpPr txBox="1"/>
          <p:nvPr/>
        </p:nvSpPr>
        <p:spPr>
          <a:xfrm>
            <a:off x="755735" y="1094422"/>
            <a:ext cx="7704535" cy="2585323"/>
          </a:xfrm>
          <a:prstGeom prst="rect">
            <a:avLst/>
          </a:prstGeom>
          <a:noFill/>
        </p:spPr>
        <p:txBody>
          <a:bodyPr wrap="square" rtlCol="0">
            <a:spAutoFit/>
          </a:bodyPr>
          <a:lstStyle/>
          <a:p>
            <a:r>
              <a:rPr lang="zh-CN" altLang="en-US" dirty="0"/>
              <a:t>欢迎大家来到</a:t>
            </a:r>
            <a:r>
              <a:rPr lang="en-US" altLang="zh-CN" dirty="0" err="1"/>
              <a:t>.Net</a:t>
            </a:r>
            <a:r>
              <a:rPr lang="zh-CN" altLang="en-US" dirty="0"/>
              <a:t>高级班的</a:t>
            </a:r>
            <a:r>
              <a:rPr lang="en-US" altLang="zh-CN" dirty="0" err="1"/>
              <a:t>Vip</a:t>
            </a:r>
            <a:r>
              <a:rPr lang="zh-CN" altLang="en-US" dirty="0"/>
              <a:t>课程，</a:t>
            </a:r>
            <a:r>
              <a:rPr lang="en-US" altLang="zh-CN" dirty="0"/>
              <a:t>20</a:t>
            </a:r>
            <a:r>
              <a:rPr lang="zh-CN" altLang="en-US" dirty="0"/>
              <a:t>：</a:t>
            </a:r>
            <a:r>
              <a:rPr lang="en-US" altLang="zh-CN" dirty="0"/>
              <a:t>00</a:t>
            </a:r>
            <a:r>
              <a:rPr lang="zh-CN" altLang="en-US" dirty="0"/>
              <a:t>准时开始！</a:t>
            </a:r>
            <a:endParaRPr lang="en-US" altLang="zh-CN" dirty="0"/>
          </a:p>
          <a:p>
            <a:endParaRPr lang="en-US" altLang="zh-CN" dirty="0"/>
          </a:p>
          <a:p>
            <a:r>
              <a:rPr lang="zh-CN" altLang="en-US" dirty="0"/>
              <a:t>请现在在电脑前的同学，帮助老师叫一叫其他同学！ </a:t>
            </a:r>
            <a:endParaRPr lang="en-US" altLang="zh-CN" dirty="0"/>
          </a:p>
          <a:p>
            <a:endParaRPr lang="en-US" altLang="zh-CN" dirty="0"/>
          </a:p>
          <a:p>
            <a:r>
              <a:rPr lang="en-US" altLang="zh-CN" dirty="0"/>
              <a:t> </a:t>
            </a:r>
            <a:r>
              <a:rPr lang="zh-CN" altLang="en-US" dirty="0"/>
              <a:t>能听到老师讲话（声音很清晰）  能看到老师屏幕 刷个</a:t>
            </a:r>
            <a:r>
              <a:rPr lang="en-US" altLang="zh-CN" dirty="0"/>
              <a:t>1</a:t>
            </a:r>
          </a:p>
          <a:p>
            <a:endParaRPr lang="en-US" altLang="zh-CN" dirty="0"/>
          </a:p>
          <a:p>
            <a:r>
              <a:rPr lang="zh-CN" altLang="en-US" dirty="0"/>
              <a:t>请同学们到群里   帮老师叫一下其他别的同学  </a:t>
            </a:r>
            <a:endParaRPr lang="en-US" altLang="zh-CN" dirty="0"/>
          </a:p>
          <a:p>
            <a:endParaRPr lang="en-US" altLang="zh-CN" dirty="0"/>
          </a:p>
          <a:p>
            <a:r>
              <a:rPr lang="zh-CN" altLang="en-US" dirty="0"/>
              <a:t>保证的到课率。。</a:t>
            </a:r>
            <a:r>
              <a:rPr lang="zh-CN" altLang="en-US" dirty="0">
                <a:solidFill>
                  <a:srgbClr val="FF0000"/>
                </a:solidFill>
              </a:rPr>
              <a:t>。</a:t>
            </a:r>
          </a:p>
        </p:txBody>
      </p:sp>
    </p:spTree>
    <p:extLst>
      <p:ext uri="{BB962C8B-B14F-4D97-AF65-F5344CB8AC3E}">
        <p14:creationId xmlns:p14="http://schemas.microsoft.com/office/powerpoint/2010/main" val="212255722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62DD2C4E-2B0A-433B-9B71-1BB6A45CC3CC}"/>
              </a:ext>
            </a:extLst>
          </p:cNvPr>
          <p:cNvSpPr txBox="1"/>
          <p:nvPr/>
        </p:nvSpPr>
        <p:spPr>
          <a:xfrm>
            <a:off x="899745" y="802659"/>
            <a:ext cx="3024210" cy="369332"/>
          </a:xfrm>
          <a:prstGeom prst="rect">
            <a:avLst/>
          </a:prstGeom>
          <a:noFill/>
        </p:spPr>
        <p:txBody>
          <a:bodyPr wrap="square" rtlCol="0">
            <a:spAutoFit/>
          </a:bodyPr>
          <a:lstStyle/>
          <a:p>
            <a:r>
              <a:rPr lang="zh-CN" altLang="en-US" dirty="0"/>
              <a:t>三大范式：</a:t>
            </a:r>
            <a:endParaRPr lang="zh-CN" altLang="en-US" dirty="0">
              <a:solidFill>
                <a:srgbClr val="FF0000"/>
              </a:solidFill>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331775" y="1275660"/>
            <a:ext cx="6588457" cy="2585323"/>
          </a:xfrm>
          <a:prstGeom prst="rect">
            <a:avLst/>
          </a:prstGeom>
          <a:noFill/>
        </p:spPr>
        <p:txBody>
          <a:bodyPr wrap="square" rtlCol="0">
            <a:spAutoFit/>
          </a:bodyPr>
          <a:lstStyle/>
          <a:p>
            <a:r>
              <a:rPr lang="zh-CN" altLang="en-US" dirty="0"/>
              <a:t>三范式：在满足第二范式的同时，每一列都得跟主键相关，一张表只应该描述一个对象 </a:t>
            </a:r>
            <a:endParaRPr lang="en-US" altLang="zh-CN" dirty="0"/>
          </a:p>
          <a:p>
            <a:endParaRPr lang="en-US" altLang="zh-CN" dirty="0">
              <a:solidFill>
                <a:srgbClr val="FF0000"/>
              </a:solidFill>
            </a:endParaRPr>
          </a:p>
          <a:p>
            <a:pPr marL="342900" indent="-342900">
              <a:buAutoNum type="alphaLcParenR"/>
            </a:pPr>
            <a:r>
              <a:rPr lang="zh-CN" altLang="en-US" dirty="0"/>
              <a:t>得有主键</a:t>
            </a:r>
            <a:endParaRPr lang="en-US" altLang="zh-CN" dirty="0"/>
          </a:p>
          <a:p>
            <a:pPr marL="342900" indent="-342900">
              <a:buAutoNum type="alphaLcParenR"/>
            </a:pPr>
            <a:r>
              <a:rPr lang="zh-CN" altLang="en-US" dirty="0"/>
              <a:t>信息和主键直接相关</a:t>
            </a:r>
            <a:endParaRPr lang="en-US" altLang="zh-CN" dirty="0"/>
          </a:p>
          <a:p>
            <a:endParaRPr lang="en-US" altLang="zh-CN" dirty="0"/>
          </a:p>
          <a:p>
            <a:r>
              <a:rPr lang="zh-CN" altLang="en-US" dirty="0"/>
              <a:t>反例：数据表冗余字段；有时候也是有必要的：便于查询</a:t>
            </a:r>
            <a:endParaRPr lang="en-US" altLang="zh-CN" dirty="0"/>
          </a:p>
          <a:p>
            <a:r>
              <a:rPr lang="en-US" altLang="zh-CN" dirty="0"/>
              <a:t>  	</a:t>
            </a:r>
            <a:r>
              <a:rPr lang="zh-CN" altLang="en-US" dirty="0"/>
              <a:t>修改成本变大，如果查询多，修改少，可以适当违背二范式；</a:t>
            </a:r>
          </a:p>
        </p:txBody>
      </p:sp>
      <p:sp>
        <p:nvSpPr>
          <p:cNvPr id="7" name="矩形 27">
            <a:extLst>
              <a:ext uri="{FF2B5EF4-FFF2-40B4-BE49-F238E27FC236}">
                <a16:creationId xmlns:a16="http://schemas.microsoft.com/office/drawing/2014/main" id="{1DA987AD-C379-4A12-86D7-F2C628E4FE25}"/>
              </a:ext>
            </a:extLst>
          </p:cNvPr>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Tree>
    <p:extLst>
      <p:ext uri="{BB962C8B-B14F-4D97-AF65-F5344CB8AC3E}">
        <p14:creationId xmlns:p14="http://schemas.microsoft.com/office/powerpoint/2010/main" val="410521457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403780" y="1563680"/>
            <a:ext cx="7200500" cy="369332"/>
          </a:xfrm>
          <a:prstGeom prst="rect">
            <a:avLst/>
          </a:prstGeom>
          <a:noFill/>
        </p:spPr>
        <p:txBody>
          <a:bodyPr wrap="square" rtlCol="0">
            <a:spAutoFit/>
          </a:bodyPr>
          <a:lstStyle/>
          <a:p>
            <a:r>
              <a:rPr lang="zh-CN" altLang="en-US" dirty="0"/>
              <a:t>大写字母的模块缩写，英文单词，首字母大写（帕斯卡</a:t>
            </a:r>
            <a:r>
              <a:rPr lang="en-US" altLang="zh-CN" dirty="0"/>
              <a:t>/</a:t>
            </a:r>
            <a:r>
              <a:rPr lang="zh-CN" altLang="en-US" dirty="0"/>
              <a:t>驼峰）</a:t>
            </a:r>
            <a:endParaRPr lang="zh-CN" altLang="en-US" dirty="0">
              <a:solidFill>
                <a:srgbClr val="FF0000"/>
              </a:solidFill>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899746" y="946493"/>
            <a:ext cx="3024210" cy="369332"/>
          </a:xfrm>
          <a:prstGeom prst="rect">
            <a:avLst/>
          </a:prstGeom>
          <a:noFill/>
        </p:spPr>
        <p:txBody>
          <a:bodyPr wrap="square" rtlCol="0">
            <a:spAutoFit/>
          </a:bodyPr>
          <a:lstStyle/>
          <a:p>
            <a:r>
              <a:rPr lang="zh-CN" altLang="en-US" dirty="0"/>
              <a:t>命名风格：</a:t>
            </a:r>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267893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规范</a:t>
            </a:r>
          </a:p>
        </p:txBody>
      </p:sp>
      <p:sp>
        <p:nvSpPr>
          <p:cNvPr id="9" name="文本框 8">
            <a:extLst>
              <a:ext uri="{FF2B5EF4-FFF2-40B4-BE49-F238E27FC236}">
                <a16:creationId xmlns:a16="http://schemas.microsoft.com/office/drawing/2014/main" id="{5B294E6B-0E25-4309-A039-B40E1475D1CE}"/>
              </a:ext>
            </a:extLst>
          </p:cNvPr>
          <p:cNvSpPr txBox="1"/>
          <p:nvPr/>
        </p:nvSpPr>
        <p:spPr>
          <a:xfrm>
            <a:off x="1423275" y="2231637"/>
            <a:ext cx="7200500" cy="369332"/>
          </a:xfrm>
          <a:prstGeom prst="rect">
            <a:avLst/>
          </a:prstGeom>
          <a:noFill/>
        </p:spPr>
        <p:txBody>
          <a:bodyPr wrap="square" rtlCol="0">
            <a:spAutoFit/>
          </a:bodyPr>
          <a:lstStyle/>
          <a:p>
            <a:r>
              <a:rPr lang="zh-CN" altLang="en-US" dirty="0">
                <a:solidFill>
                  <a:srgbClr val="FF0000"/>
                </a:solidFill>
              </a:rPr>
              <a:t>尽量避免</a:t>
            </a:r>
            <a:r>
              <a:rPr lang="zh-CN" altLang="en-US" dirty="0"/>
              <a:t>拼音</a:t>
            </a:r>
            <a:r>
              <a:rPr lang="en-US" altLang="zh-CN" dirty="0"/>
              <a:t>/</a:t>
            </a:r>
            <a:r>
              <a:rPr lang="zh-CN" altLang="en-US" dirty="0"/>
              <a:t>汉字</a:t>
            </a:r>
          </a:p>
        </p:txBody>
      </p:sp>
    </p:spTree>
    <p:extLst>
      <p:ext uri="{BB962C8B-B14F-4D97-AF65-F5344CB8AC3E}">
        <p14:creationId xmlns:p14="http://schemas.microsoft.com/office/powerpoint/2010/main" val="220014093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035576" y="1387558"/>
            <a:ext cx="6552455" cy="646331"/>
          </a:xfrm>
          <a:prstGeom prst="rect">
            <a:avLst/>
          </a:prstGeom>
          <a:noFill/>
        </p:spPr>
        <p:txBody>
          <a:bodyPr wrap="square" rtlCol="0">
            <a:spAutoFit/>
          </a:bodyPr>
          <a:lstStyle/>
          <a:p>
            <a:r>
              <a:rPr lang="zh-CN" altLang="en-US" dirty="0"/>
              <a:t>主键只是唯一标识，主键一般对用户没有意义；主键最好单独一列，提升查询效率；</a:t>
            </a:r>
            <a:endParaRPr lang="zh-CN" altLang="en-US" dirty="0">
              <a:solidFill>
                <a:srgbClr val="FF0000"/>
              </a:solidFill>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899746" y="946493"/>
            <a:ext cx="3024210" cy="369332"/>
          </a:xfrm>
          <a:prstGeom prst="rect">
            <a:avLst/>
          </a:prstGeom>
          <a:noFill/>
        </p:spPr>
        <p:txBody>
          <a:bodyPr wrap="square" rtlCol="0">
            <a:spAutoFit/>
          </a:bodyPr>
          <a:lstStyle/>
          <a:p>
            <a:r>
              <a:rPr lang="zh-CN" altLang="en-US" dirty="0"/>
              <a:t>主键：</a:t>
            </a:r>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267893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规范</a:t>
            </a:r>
          </a:p>
        </p:txBody>
      </p:sp>
      <p:sp>
        <p:nvSpPr>
          <p:cNvPr id="9" name="文本框 8">
            <a:extLst>
              <a:ext uri="{FF2B5EF4-FFF2-40B4-BE49-F238E27FC236}">
                <a16:creationId xmlns:a16="http://schemas.microsoft.com/office/drawing/2014/main" id="{5B294E6B-0E25-4309-A039-B40E1475D1CE}"/>
              </a:ext>
            </a:extLst>
          </p:cNvPr>
          <p:cNvSpPr txBox="1"/>
          <p:nvPr/>
        </p:nvSpPr>
        <p:spPr>
          <a:xfrm>
            <a:off x="1009946" y="2009195"/>
            <a:ext cx="7200500" cy="1200329"/>
          </a:xfrm>
          <a:prstGeom prst="rect">
            <a:avLst/>
          </a:prstGeom>
          <a:noFill/>
        </p:spPr>
        <p:txBody>
          <a:bodyPr wrap="square" rtlCol="0">
            <a:spAutoFit/>
          </a:bodyPr>
          <a:lstStyle/>
          <a:p>
            <a:r>
              <a:rPr lang="zh-CN" altLang="en-US" dirty="0"/>
              <a:t>自增</a:t>
            </a:r>
            <a:r>
              <a:rPr lang="en-US" altLang="zh-CN" dirty="0"/>
              <a:t>ID </a:t>
            </a:r>
            <a:r>
              <a:rPr lang="zh-CN" altLang="en-US" dirty="0"/>
              <a:t>：数据库自动增加，</a:t>
            </a:r>
            <a:r>
              <a:rPr lang="en-US" altLang="zh-CN" dirty="0"/>
              <a:t>int/</a:t>
            </a:r>
            <a:r>
              <a:rPr lang="en-US" altLang="zh-CN" dirty="0" err="1"/>
              <a:t>bigint</a:t>
            </a:r>
            <a:r>
              <a:rPr lang="en-US" altLang="zh-CN" dirty="0"/>
              <a:t>/  </a:t>
            </a:r>
            <a:r>
              <a:rPr lang="en-US" altLang="zh-CN" dirty="0" err="1"/>
              <a:t>SqlServer</a:t>
            </a:r>
            <a:r>
              <a:rPr lang="zh-CN" altLang="en-US" dirty="0"/>
              <a:t>默认是聚集索引，拆线呢效率高，其实是进行了排序，空间小；也可以参与业务，新系统就可以判断</a:t>
            </a:r>
            <a:r>
              <a:rPr lang="en-US" altLang="zh-CN" dirty="0"/>
              <a:t>&gt;5000,</a:t>
            </a:r>
            <a:r>
              <a:rPr lang="zh-CN" altLang="en-US" dirty="0"/>
              <a:t>就认为你是新人；</a:t>
            </a:r>
            <a:endParaRPr lang="en-US" altLang="zh-CN" dirty="0"/>
          </a:p>
          <a:p>
            <a:r>
              <a:rPr lang="zh-CN" altLang="en-US" dirty="0"/>
              <a:t>数据迁移：成本高，不同的数据库</a:t>
            </a:r>
            <a:r>
              <a:rPr lang="en-US" altLang="zh-CN" dirty="0"/>
              <a:t>Id</a:t>
            </a:r>
            <a:r>
              <a:rPr lang="zh-CN" altLang="en-US" dirty="0"/>
              <a:t>会冲突；</a:t>
            </a:r>
            <a:endParaRPr lang="en-US" altLang="zh-CN" dirty="0"/>
          </a:p>
        </p:txBody>
      </p:sp>
      <p:sp>
        <p:nvSpPr>
          <p:cNvPr id="10" name="文本框 9">
            <a:extLst>
              <a:ext uri="{FF2B5EF4-FFF2-40B4-BE49-F238E27FC236}">
                <a16:creationId xmlns:a16="http://schemas.microsoft.com/office/drawing/2014/main" id="{F90E4929-D237-439D-B58A-DEDE6F6257F4}"/>
              </a:ext>
            </a:extLst>
          </p:cNvPr>
          <p:cNvSpPr txBox="1"/>
          <p:nvPr/>
        </p:nvSpPr>
        <p:spPr>
          <a:xfrm>
            <a:off x="971750" y="3236790"/>
            <a:ext cx="7200500" cy="923330"/>
          </a:xfrm>
          <a:prstGeom prst="rect">
            <a:avLst/>
          </a:prstGeom>
          <a:noFill/>
        </p:spPr>
        <p:txBody>
          <a:bodyPr wrap="square" rtlCol="0">
            <a:spAutoFit/>
          </a:bodyPr>
          <a:lstStyle/>
          <a:p>
            <a:r>
              <a:rPr lang="en-US" altLang="zh-CN" dirty="0"/>
              <a:t>GUID </a:t>
            </a:r>
            <a:r>
              <a:rPr lang="zh-CN" altLang="en-US" dirty="0"/>
              <a:t>：全球唯一，存储空间大，没有排序，查询效率相对来说要差一些！</a:t>
            </a:r>
            <a:endParaRPr lang="en-US" altLang="zh-CN" dirty="0"/>
          </a:p>
          <a:p>
            <a:r>
              <a:rPr lang="zh-CN" altLang="en-US" dirty="0"/>
              <a:t>数据迁移方便！</a:t>
            </a:r>
          </a:p>
        </p:txBody>
      </p:sp>
    </p:spTree>
    <p:extLst>
      <p:ext uri="{BB962C8B-B14F-4D97-AF65-F5344CB8AC3E}">
        <p14:creationId xmlns:p14="http://schemas.microsoft.com/office/powerpoint/2010/main" val="202849508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035576" y="1361161"/>
            <a:ext cx="6552455" cy="2862322"/>
          </a:xfrm>
          <a:prstGeom prst="rect">
            <a:avLst/>
          </a:prstGeom>
          <a:noFill/>
        </p:spPr>
        <p:txBody>
          <a:bodyPr wrap="square" rtlCol="0">
            <a:spAutoFit/>
          </a:bodyPr>
          <a:lstStyle/>
          <a:p>
            <a:r>
              <a:rPr lang="zh-CN" altLang="en-US" dirty="0"/>
              <a:t>描述数据关系的，规范数据关系 ；</a:t>
            </a:r>
            <a:endParaRPr lang="en-US" altLang="zh-CN" dirty="0"/>
          </a:p>
          <a:p>
            <a:r>
              <a:rPr lang="zh-CN" altLang="en-US" dirty="0"/>
              <a:t>做数据校验；还可以做级联删除；</a:t>
            </a:r>
            <a:endParaRPr lang="en-US" altLang="zh-CN" dirty="0"/>
          </a:p>
          <a:p>
            <a:endParaRPr lang="en-US" altLang="zh-CN" dirty="0"/>
          </a:p>
          <a:p>
            <a:r>
              <a:rPr lang="zh-CN" altLang="en-US" dirty="0"/>
              <a:t>如果数据精度要求高，就可以使用外键；性能会有所损耗</a:t>
            </a:r>
            <a:r>
              <a:rPr lang="en-US" altLang="zh-CN" dirty="0"/>
              <a:t>!</a:t>
            </a:r>
          </a:p>
          <a:p>
            <a:endParaRPr lang="en-US" altLang="zh-CN" dirty="0"/>
          </a:p>
          <a:p>
            <a:r>
              <a:rPr lang="zh-CN" altLang="en-US" dirty="0"/>
              <a:t>其实在互联网项目开发中，一般都没有使用外键；</a:t>
            </a:r>
            <a:endParaRPr lang="en-US" altLang="zh-CN" dirty="0"/>
          </a:p>
          <a:p>
            <a:r>
              <a:rPr lang="zh-CN" altLang="en-US" dirty="0"/>
              <a:t>通过程序来限定（虚拟外键）</a:t>
            </a:r>
            <a:endParaRPr lang="en-US" altLang="zh-CN" dirty="0"/>
          </a:p>
          <a:p>
            <a:endParaRPr lang="en-US" altLang="zh-CN" dirty="0"/>
          </a:p>
          <a:p>
            <a:endParaRPr lang="en-US" altLang="zh-CN" dirty="0">
              <a:solidFill>
                <a:srgbClr val="FF0000"/>
              </a:solidFill>
            </a:endParaRPr>
          </a:p>
          <a:p>
            <a:endParaRPr lang="zh-CN" altLang="en-US" dirty="0">
              <a:solidFill>
                <a:srgbClr val="FF0000"/>
              </a:solidFill>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899746" y="946493"/>
            <a:ext cx="3024210" cy="369332"/>
          </a:xfrm>
          <a:prstGeom prst="rect">
            <a:avLst/>
          </a:prstGeom>
          <a:noFill/>
        </p:spPr>
        <p:txBody>
          <a:bodyPr wrap="square" rtlCol="0">
            <a:spAutoFit/>
          </a:bodyPr>
          <a:lstStyle/>
          <a:p>
            <a:r>
              <a:rPr lang="zh-CN" altLang="en-US" dirty="0"/>
              <a:t>外键 ：</a:t>
            </a:r>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267893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规范</a:t>
            </a:r>
          </a:p>
        </p:txBody>
      </p:sp>
    </p:spTree>
    <p:extLst>
      <p:ext uri="{BB962C8B-B14F-4D97-AF65-F5344CB8AC3E}">
        <p14:creationId xmlns:p14="http://schemas.microsoft.com/office/powerpoint/2010/main" val="9097548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971750" y="1059645"/>
            <a:ext cx="6552455" cy="4247317"/>
          </a:xfrm>
          <a:prstGeom prst="rect">
            <a:avLst/>
          </a:prstGeom>
          <a:noFill/>
        </p:spPr>
        <p:txBody>
          <a:bodyPr wrap="square" rtlCol="0">
            <a:spAutoFit/>
          </a:bodyPr>
          <a:lstStyle/>
          <a:p>
            <a:r>
              <a:rPr lang="zh-CN" altLang="en-US" dirty="0"/>
              <a:t>答疑环节：提问题环节，老师不说话！</a:t>
            </a:r>
            <a:r>
              <a:rPr lang="en-US" altLang="zh-CN" dirty="0"/>
              <a:t>21</a:t>
            </a:r>
            <a:r>
              <a:rPr lang="zh-CN" altLang="en-US" dirty="0"/>
              <a:t>：</a:t>
            </a:r>
            <a:r>
              <a:rPr lang="en-US" altLang="zh-CN" dirty="0"/>
              <a:t>55</a:t>
            </a:r>
            <a:r>
              <a:rPr lang="zh-CN" altLang="en-US" dirty="0"/>
              <a:t>开始答疑！</a:t>
            </a:r>
            <a:endParaRPr lang="en-US" altLang="zh-CN" dirty="0"/>
          </a:p>
          <a:p>
            <a:endParaRPr lang="en-US" altLang="zh-CN" dirty="0"/>
          </a:p>
          <a:p>
            <a:r>
              <a:rPr lang="zh-CN" altLang="en-US" dirty="0"/>
              <a:t>如果使用</a:t>
            </a:r>
            <a:r>
              <a:rPr lang="en-US" altLang="zh-CN" dirty="0" err="1"/>
              <a:t>Guid</a:t>
            </a:r>
            <a:r>
              <a:rPr lang="zh-CN" altLang="en-US" dirty="0"/>
              <a:t>如何让数据有序呢？</a:t>
            </a:r>
            <a:endParaRPr lang="en-US" altLang="zh-CN" dirty="0"/>
          </a:p>
          <a:p>
            <a:r>
              <a:rPr lang="zh-CN" altLang="en-US" dirty="0"/>
              <a:t>通过创建时间； </a:t>
            </a:r>
            <a:r>
              <a:rPr lang="en-US" altLang="zh-CN" dirty="0" err="1"/>
              <a:t>CreateTime</a:t>
            </a:r>
            <a:r>
              <a:rPr lang="en-US" altLang="zh-CN" dirty="0"/>
              <a:t>=</a:t>
            </a:r>
            <a:r>
              <a:rPr lang="zh-CN" altLang="en-US" dirty="0"/>
              <a:t>当前时间</a:t>
            </a:r>
            <a:endParaRPr lang="en-US" altLang="zh-CN" dirty="0"/>
          </a:p>
          <a:p>
            <a:endParaRPr lang="en-US" altLang="zh-CN" dirty="0"/>
          </a:p>
          <a:p>
            <a:r>
              <a:rPr lang="zh-CN" altLang="en-US" dirty="0"/>
              <a:t>虚拟删除</a:t>
            </a:r>
            <a:r>
              <a:rPr lang="en-US" altLang="zh-CN" dirty="0"/>
              <a:t>(</a:t>
            </a:r>
            <a:r>
              <a:rPr lang="zh-CN" altLang="en-US" dirty="0"/>
              <a:t>假删除</a:t>
            </a:r>
            <a:r>
              <a:rPr lang="en-US" altLang="zh-CN" dirty="0"/>
              <a:t>)</a:t>
            </a:r>
            <a:r>
              <a:rPr lang="zh-CN" altLang="en-US" dirty="0"/>
              <a:t>： 在每个表有表示状态的列，其中有一个状态为删除，如果删除的话，就是把这条数据的状态设置为删除！</a:t>
            </a:r>
            <a:endParaRPr lang="en-US" altLang="zh-CN" dirty="0"/>
          </a:p>
          <a:p>
            <a:endParaRPr lang="en-US" altLang="zh-CN" dirty="0"/>
          </a:p>
          <a:p>
            <a:r>
              <a:rPr lang="zh-CN" altLang="en-US" dirty="0"/>
              <a:t>三范式 就是 </a:t>
            </a:r>
            <a:r>
              <a:rPr lang="en-US" altLang="zh-CN" dirty="0"/>
              <a:t>1 </a:t>
            </a:r>
            <a:r>
              <a:rPr lang="zh-CN" altLang="en-US" dirty="0"/>
              <a:t>字段不能有二义性 就是字段不可再分割 </a:t>
            </a:r>
            <a:r>
              <a:rPr lang="en-US" altLang="zh-CN" dirty="0"/>
              <a:t>2 </a:t>
            </a:r>
            <a:r>
              <a:rPr lang="zh-CN" altLang="en-US" dirty="0"/>
              <a:t>必须有主键 且 主键引导其他非主键字段 </a:t>
            </a:r>
            <a:r>
              <a:rPr lang="en-US" altLang="zh-CN" dirty="0"/>
              <a:t>3 </a:t>
            </a:r>
            <a:r>
              <a:rPr lang="zh-CN" altLang="en-US"/>
              <a:t>非主键的字段没有关联关系</a:t>
            </a:r>
            <a:endParaRPr lang="en-US" altLang="zh-CN" dirty="0"/>
          </a:p>
          <a:p>
            <a:endParaRPr lang="en-US" altLang="zh-CN" dirty="0"/>
          </a:p>
          <a:p>
            <a:r>
              <a:rPr lang="en-US" altLang="zh-CN" dirty="0"/>
              <a:t>	</a:t>
            </a:r>
          </a:p>
          <a:p>
            <a:r>
              <a:rPr lang="en-US" altLang="zh-CN" dirty="0"/>
              <a:t>	</a:t>
            </a:r>
          </a:p>
          <a:p>
            <a:endParaRPr lang="en-US" altLang="zh-CN" dirty="0">
              <a:solidFill>
                <a:srgbClr val="FF0000"/>
              </a:solidFill>
            </a:endParaRPr>
          </a:p>
          <a:p>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267893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规范</a:t>
            </a:r>
          </a:p>
        </p:txBody>
      </p:sp>
    </p:spTree>
    <p:extLst>
      <p:ext uri="{BB962C8B-B14F-4D97-AF65-F5344CB8AC3E}">
        <p14:creationId xmlns:p14="http://schemas.microsoft.com/office/powerpoint/2010/main" val="263259270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035576" y="1361161"/>
            <a:ext cx="7064669" cy="1754326"/>
          </a:xfrm>
          <a:prstGeom prst="rect">
            <a:avLst/>
          </a:prstGeom>
          <a:noFill/>
        </p:spPr>
        <p:txBody>
          <a:bodyPr wrap="square" rtlCol="0">
            <a:spAutoFit/>
          </a:bodyPr>
          <a:lstStyle/>
          <a:p>
            <a:r>
              <a:rPr lang="zh-CN" altLang="en-US" dirty="0">
                <a:solidFill>
                  <a:srgbClr val="FF0000"/>
                </a:solidFill>
              </a:rPr>
              <a:t>欢迎大家来到</a:t>
            </a:r>
            <a:r>
              <a:rPr lang="en-US" altLang="zh-CN" dirty="0" err="1">
                <a:solidFill>
                  <a:srgbClr val="FF0000"/>
                </a:solidFill>
              </a:rPr>
              <a:t>.Net</a:t>
            </a:r>
            <a:r>
              <a:rPr lang="zh-CN" altLang="en-US" dirty="0">
                <a:solidFill>
                  <a:srgbClr val="FF0000"/>
                </a:solidFill>
              </a:rPr>
              <a:t>高级班的</a:t>
            </a:r>
            <a:r>
              <a:rPr lang="en-US" altLang="zh-CN" dirty="0" err="1">
                <a:solidFill>
                  <a:srgbClr val="FF0000"/>
                </a:solidFill>
              </a:rPr>
              <a:t>Vip</a:t>
            </a:r>
            <a:r>
              <a:rPr lang="zh-CN" altLang="en-US" dirty="0">
                <a:solidFill>
                  <a:srgbClr val="FF0000"/>
                </a:solidFill>
              </a:rPr>
              <a:t>课程，我是</a:t>
            </a:r>
            <a:r>
              <a:rPr lang="en-US" altLang="zh-CN" dirty="0">
                <a:solidFill>
                  <a:srgbClr val="FF0000"/>
                </a:solidFill>
              </a:rPr>
              <a:t>Richard</a:t>
            </a:r>
            <a:r>
              <a:rPr lang="zh-CN" altLang="en-US" dirty="0">
                <a:solidFill>
                  <a:srgbClr val="FF0000"/>
                </a:solidFill>
              </a:rPr>
              <a:t>老师！</a:t>
            </a:r>
            <a:endParaRPr lang="en-US" altLang="zh-CN" dirty="0">
              <a:solidFill>
                <a:srgbClr val="FF0000"/>
              </a:solidFill>
            </a:endParaRPr>
          </a:p>
          <a:p>
            <a:r>
              <a:rPr lang="en-US" altLang="zh-CN" dirty="0">
                <a:solidFill>
                  <a:srgbClr val="FF0000"/>
                </a:solidFill>
              </a:rPr>
              <a:t> </a:t>
            </a:r>
          </a:p>
          <a:p>
            <a:r>
              <a:rPr lang="zh-CN" altLang="en-US" dirty="0">
                <a:solidFill>
                  <a:srgbClr val="FF0000"/>
                </a:solidFill>
              </a:rPr>
              <a:t>能听到老师讲话的（声音很清晰），能看到老师屏幕的  刷个</a:t>
            </a:r>
            <a:r>
              <a:rPr lang="en-US" altLang="zh-CN" dirty="0">
                <a:solidFill>
                  <a:srgbClr val="FF0000"/>
                </a:solidFill>
              </a:rPr>
              <a:t>1</a:t>
            </a:r>
          </a:p>
          <a:p>
            <a:endParaRPr lang="en-US" altLang="zh-CN" dirty="0">
              <a:solidFill>
                <a:srgbClr val="FF0000"/>
              </a:solidFill>
            </a:endParaRPr>
          </a:p>
          <a:p>
            <a:r>
              <a:rPr lang="zh-CN" altLang="en-US" dirty="0">
                <a:solidFill>
                  <a:srgbClr val="FF0000"/>
                </a:solidFill>
              </a:rPr>
              <a:t>在开课之前，请现在在电脑前的同学，帮助老师通知一下其他人，保证到课率！</a:t>
            </a: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144783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Tree>
    <p:extLst>
      <p:ext uri="{BB962C8B-B14F-4D97-AF65-F5344CB8AC3E}">
        <p14:creationId xmlns:p14="http://schemas.microsoft.com/office/powerpoint/2010/main" val="265528480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4"/>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5"/>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5" name="矩形 254"/>
          <p:cNvSpPr/>
          <p:nvPr/>
        </p:nvSpPr>
        <p:spPr>
          <a:xfrm rot="10800000" flipV="1">
            <a:off x="0" y="566420"/>
            <a:ext cx="9144000" cy="4062413"/>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p:cNvSpPr txBox="1"/>
          <p:nvPr>
            <p:custDataLst>
              <p:tags r:id="rId2"/>
            </p:custDataLst>
          </p:nvPr>
        </p:nvSpPr>
        <p:spPr>
          <a:xfrm>
            <a:off x="442319" y="1487805"/>
            <a:ext cx="3475355" cy="2442976"/>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R="0" lvl="0" algn="l" defTabSz="914400" rtl="0" eaLnBrk="1" fontAlgn="ctr" latinLnBrk="0" hangingPunct="1">
              <a:lnSpc>
                <a:spcPct val="130000"/>
              </a:lnSpc>
              <a:spcBef>
                <a:spcPts val="1000"/>
              </a:spcBef>
              <a:spcAft>
                <a:spcPts val="0"/>
              </a:spcAft>
              <a:buSzPct val="100000"/>
              <a:buFont typeface="+mj-lt"/>
              <a:buNone/>
              <a:defRPr/>
            </a:pPr>
            <a:r>
              <a:rPr lang="zh-CN" altLang="en-US" sz="1400" b="1" spc="14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数据库</a:t>
            </a:r>
            <a:r>
              <a:rPr lang="en-US" altLang="zh-CN" sz="1400" b="1" spc="14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DB</a:t>
            </a:r>
            <a:r>
              <a:rPr lang="zh-CN" altLang="en-US" sz="1400" b="1" spc="14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详解</a:t>
            </a:r>
            <a:r>
              <a:rPr kumimoji="0" lang="zh-CN" altLang="en-US" sz="1400" b="1" i="0" u="none" strike="noStrike" kern="1200" cap="none" spc="14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a:t>
            </a:r>
            <a:endParaRPr kumimoji="0" lang="en-US" altLang="zh-CN" sz="1400" b="1" i="0" u="none" strike="noStrike" kern="1200" cap="none" spc="14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数据库事务</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&amp;</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数据库锁</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存储过程</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&amp;</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触发器</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游标</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&amp;</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视图自定义函数</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字段类型</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&amp;</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字段可空</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统计字段</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&amp;</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逻辑删除</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endPar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386715" marR="0" lvl="1" algn="l" defTabSz="914400" rtl="0" eaLnBrk="1" fontAlgn="ctr" latinLnBrk="0" hangingPunct="1">
              <a:lnSpc>
                <a:spcPct val="120000"/>
              </a:lnSpc>
              <a:spcBef>
                <a:spcPts val="600"/>
              </a:spcBef>
              <a:spcAft>
                <a:spcPts val="0"/>
              </a:spcAft>
              <a:buSzPct val="90000"/>
              <a:defRPr/>
            </a:pPr>
            <a:endPar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p:txBody>
      </p:sp>
      <p:sp>
        <p:nvSpPr>
          <p:cNvPr id="2" name="文本框 1"/>
          <p:cNvSpPr txBox="1"/>
          <p:nvPr>
            <p:custDataLst>
              <p:tags r:id="rId3"/>
            </p:custDataLst>
          </p:nvPr>
        </p:nvSpPr>
        <p:spPr>
          <a:xfrm>
            <a:off x="6082977" y="1422875"/>
            <a:ext cx="2646045" cy="245427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lvl="0" algn="l" fontAlgn="ctr">
              <a:lnSpc>
                <a:spcPct val="130000"/>
              </a:lnSpc>
              <a:spcBef>
                <a:spcPts val="1000"/>
              </a:spcBef>
              <a:spcAft>
                <a:spcPts val="0"/>
              </a:spcAft>
              <a:buSzPct val="100000"/>
              <a:buFont typeface="+mj-ea"/>
              <a:buNone/>
            </a:pPr>
            <a:r>
              <a:rPr lang="en-US" altLang="zh-CN" sz="1500" b="1" spc="13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Richard</a:t>
            </a:r>
            <a:r>
              <a:rPr lang="zh-CN" altLang="en-US" sz="1500" b="1" spc="13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老师</a:t>
            </a:r>
          </a:p>
          <a:p>
            <a:pPr lvl="0" algn="l" fontAlgn="ctr">
              <a:lnSpc>
                <a:spcPct val="140000"/>
              </a:lnSpc>
              <a:spcBef>
                <a:spcPts val="1000"/>
              </a:spcBef>
              <a:spcAft>
                <a:spcPts val="0"/>
              </a:spcAft>
              <a:buSzPct val="100000"/>
              <a:buFont typeface="+mj-ea"/>
              <a:buNone/>
            </a:pPr>
            <a:r>
              <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     曾就职于携程、东软等一线互联网名企，</a:t>
            </a:r>
            <a:r>
              <a:rPr lang="en-US" altLang="zh-CN"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8</a:t>
            </a:r>
            <a:r>
              <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年的</a:t>
            </a:r>
            <a:r>
              <a:rPr lang="en-US" altLang="zh-CN"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.Net</a:t>
            </a:r>
            <a:r>
              <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技术研发经验，对</a:t>
            </a:r>
            <a:r>
              <a:rPr lang="en-US" altLang="zh-CN"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.Net</a:t>
            </a:r>
            <a:r>
              <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相关框架有深入研究，精通设计模式，热衷于探索解析技术原理，对业界的前沿技术有独到的见解和应用经验。现专注于培养新一代</a:t>
            </a:r>
            <a:r>
              <a:rPr lang="en-US" altLang="zh-CN"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C#/.Net</a:t>
            </a:r>
            <a:r>
              <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技术精英！</a:t>
            </a:r>
            <a:r>
              <a:rPr lang="en-US" altLang="zh-CN"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	</a:t>
            </a:r>
            <a:endPar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endParaRPr>
          </a:p>
          <a:p>
            <a:pPr lvl="0" algn="l" fontAlgn="ctr">
              <a:lnSpc>
                <a:spcPct val="100000"/>
              </a:lnSpc>
              <a:spcBef>
                <a:spcPts val="1000"/>
              </a:spcBef>
              <a:spcAft>
                <a:spcPts val="0"/>
              </a:spcAft>
              <a:buSzPct val="100000"/>
              <a:buFont typeface="+mj-ea"/>
              <a:buNone/>
            </a:pPr>
            <a:endPar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endParaRPr>
          </a:p>
        </p:txBody>
      </p:sp>
      <p:pic>
        <p:nvPicPr>
          <p:cNvPr id="4" name="图片 3"/>
          <p:cNvPicPr>
            <a:picLocks noChangeAspect="1"/>
          </p:cNvPicPr>
          <p:nvPr/>
        </p:nvPicPr>
        <p:blipFill>
          <a:blip r:embed="rId7"/>
          <a:stretch>
            <a:fillRect/>
          </a:stretch>
        </p:blipFill>
        <p:spPr>
          <a:xfrm>
            <a:off x="3203905" y="1089184"/>
            <a:ext cx="2111375" cy="3016885"/>
          </a:xfrm>
          <a:prstGeom prst="rect">
            <a:avLst/>
          </a:prstGeom>
        </p:spPr>
      </p:pic>
    </p:spTree>
    <p:extLst>
      <p:ext uri="{BB962C8B-B14F-4D97-AF65-F5344CB8AC3E}">
        <p14:creationId xmlns:p14="http://schemas.microsoft.com/office/powerpoint/2010/main" val="132291194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035576" y="1361161"/>
            <a:ext cx="7064669" cy="1477328"/>
          </a:xfrm>
          <a:prstGeom prst="rect">
            <a:avLst/>
          </a:prstGeom>
          <a:noFill/>
        </p:spPr>
        <p:txBody>
          <a:bodyPr wrap="square" rtlCol="0">
            <a:spAutoFit/>
          </a:bodyPr>
          <a:lstStyle/>
          <a:p>
            <a:r>
              <a:rPr lang="zh-CN" altLang="en-US" dirty="0"/>
              <a:t>多条</a:t>
            </a:r>
            <a:r>
              <a:rPr lang="en-US" altLang="zh-CN" dirty="0" err="1"/>
              <a:t>sql</a:t>
            </a:r>
            <a:r>
              <a:rPr lang="zh-CN" altLang="en-US" dirty="0"/>
              <a:t>作为一个整体提交给数据库系统，要么全部执行完成，要么全部取消。是一个不可分割的逻辑单元。；</a:t>
            </a:r>
            <a:endParaRPr lang="en-US" altLang="zh-CN" dirty="0"/>
          </a:p>
          <a:p>
            <a:endParaRPr lang="en-US" altLang="zh-CN" dirty="0">
              <a:solidFill>
                <a:srgbClr val="FF0000"/>
              </a:solidFill>
            </a:endParaRPr>
          </a:p>
          <a:p>
            <a:r>
              <a:rPr lang="en-US" altLang="zh-CN" dirty="0"/>
              <a:t>update Company set Name='</a:t>
            </a:r>
            <a:r>
              <a:rPr lang="zh-CN" altLang="en-US" dirty="0"/>
              <a:t>百度公司</a:t>
            </a:r>
            <a:r>
              <a:rPr lang="en-US" altLang="zh-CN" dirty="0"/>
              <a:t>-01',CreatorId=2  where id=3</a:t>
            </a:r>
          </a:p>
          <a:p>
            <a:endParaRPr lang="zh-CN" altLang="en-US" dirty="0">
              <a:solidFill>
                <a:srgbClr val="FF0000"/>
              </a:solidFill>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827740" y="915635"/>
            <a:ext cx="3024210" cy="369332"/>
          </a:xfrm>
          <a:prstGeom prst="rect">
            <a:avLst/>
          </a:prstGeom>
          <a:noFill/>
        </p:spPr>
        <p:txBody>
          <a:bodyPr wrap="square" rtlCol="0">
            <a:spAutoFit/>
          </a:bodyPr>
          <a:lstStyle/>
          <a:p>
            <a:r>
              <a:rPr lang="zh-CN" altLang="en-US" dirty="0"/>
              <a:t>事务 ：</a:t>
            </a:r>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144783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Tree>
    <p:extLst>
      <p:ext uri="{BB962C8B-B14F-4D97-AF65-F5344CB8AC3E}">
        <p14:creationId xmlns:p14="http://schemas.microsoft.com/office/powerpoint/2010/main" val="66045202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035576" y="1361161"/>
            <a:ext cx="7064669" cy="369332"/>
          </a:xfrm>
          <a:prstGeom prst="rect">
            <a:avLst/>
          </a:prstGeom>
          <a:noFill/>
        </p:spPr>
        <p:txBody>
          <a:bodyPr wrap="square" rtlCol="0">
            <a:spAutoFit/>
          </a:bodyPr>
          <a:lstStyle/>
          <a:p>
            <a:r>
              <a:rPr lang="en-US" altLang="zh-CN" dirty="0"/>
              <a:t>a) (Atomic )</a:t>
            </a:r>
            <a:r>
              <a:rPr lang="zh-CN" altLang="en-US" dirty="0"/>
              <a:t>原子性：要么都成功  要么都失败</a:t>
            </a:r>
          </a:p>
        </p:txBody>
      </p:sp>
      <p:sp>
        <p:nvSpPr>
          <p:cNvPr id="7" name="文本框 6">
            <a:extLst>
              <a:ext uri="{FF2B5EF4-FFF2-40B4-BE49-F238E27FC236}">
                <a16:creationId xmlns:a16="http://schemas.microsoft.com/office/drawing/2014/main" id="{7C53EB39-C3DD-4274-83E0-633750D5C7B4}"/>
              </a:ext>
            </a:extLst>
          </p:cNvPr>
          <p:cNvSpPr txBox="1"/>
          <p:nvPr/>
        </p:nvSpPr>
        <p:spPr>
          <a:xfrm>
            <a:off x="827740" y="811608"/>
            <a:ext cx="3024210" cy="369332"/>
          </a:xfrm>
          <a:prstGeom prst="rect">
            <a:avLst/>
          </a:prstGeom>
          <a:noFill/>
        </p:spPr>
        <p:txBody>
          <a:bodyPr wrap="square" rtlCol="0">
            <a:spAutoFit/>
          </a:bodyPr>
          <a:lstStyle/>
          <a:p>
            <a:r>
              <a:rPr lang="en-US" altLang="zh-CN" dirty="0"/>
              <a:t>ACID</a:t>
            </a:r>
            <a:r>
              <a:rPr lang="zh-CN" altLang="en-US" dirty="0"/>
              <a:t> ：</a:t>
            </a:r>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144783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9" name="文本框 8">
            <a:extLst>
              <a:ext uri="{FF2B5EF4-FFF2-40B4-BE49-F238E27FC236}">
                <a16:creationId xmlns:a16="http://schemas.microsoft.com/office/drawing/2014/main" id="{A7E182BA-3F63-41A5-85B6-4C378EC6592C}"/>
              </a:ext>
            </a:extLst>
          </p:cNvPr>
          <p:cNvSpPr txBox="1"/>
          <p:nvPr/>
        </p:nvSpPr>
        <p:spPr>
          <a:xfrm>
            <a:off x="1034457" y="1879126"/>
            <a:ext cx="7064669" cy="369332"/>
          </a:xfrm>
          <a:prstGeom prst="rect">
            <a:avLst/>
          </a:prstGeom>
          <a:noFill/>
        </p:spPr>
        <p:txBody>
          <a:bodyPr wrap="square" rtlCol="0">
            <a:spAutoFit/>
          </a:bodyPr>
          <a:lstStyle/>
          <a:p>
            <a:r>
              <a:rPr lang="en-US" altLang="zh-CN" dirty="0"/>
              <a:t>c) (Consistency)</a:t>
            </a:r>
            <a:r>
              <a:rPr lang="zh-CN" altLang="en-US" dirty="0"/>
              <a:t>一致性：事务执行完，数据都是正确</a:t>
            </a:r>
          </a:p>
        </p:txBody>
      </p:sp>
      <p:sp>
        <p:nvSpPr>
          <p:cNvPr id="10" name="文本框 9">
            <a:extLst>
              <a:ext uri="{FF2B5EF4-FFF2-40B4-BE49-F238E27FC236}">
                <a16:creationId xmlns:a16="http://schemas.microsoft.com/office/drawing/2014/main" id="{27D773AA-C0A7-411F-96DB-2BBEA3757EB4}"/>
              </a:ext>
            </a:extLst>
          </p:cNvPr>
          <p:cNvSpPr txBox="1"/>
          <p:nvPr/>
        </p:nvSpPr>
        <p:spPr>
          <a:xfrm>
            <a:off x="1034457" y="2435969"/>
            <a:ext cx="7064669" cy="646331"/>
          </a:xfrm>
          <a:prstGeom prst="rect">
            <a:avLst/>
          </a:prstGeom>
          <a:noFill/>
        </p:spPr>
        <p:txBody>
          <a:bodyPr wrap="square" rtlCol="0">
            <a:spAutoFit/>
          </a:bodyPr>
          <a:lstStyle/>
          <a:p>
            <a:r>
              <a:rPr lang="en-US" altLang="zh-CN" dirty="0"/>
              <a:t>i) (Isolation)</a:t>
            </a:r>
            <a:r>
              <a:rPr lang="zh-CN" altLang="en-US" dirty="0"/>
              <a:t>隔离性：两个事务同时操作一张表（一列</a:t>
            </a:r>
            <a:r>
              <a:rPr lang="en-US" altLang="zh-CN" dirty="0"/>
              <a:t>/</a:t>
            </a:r>
            <a:r>
              <a:rPr lang="zh-CN" altLang="en-US" dirty="0"/>
              <a:t>一行），</a:t>
            </a:r>
            <a:r>
              <a:rPr lang="en-US" altLang="zh-CN" dirty="0"/>
              <a:t>B</a:t>
            </a:r>
            <a:r>
              <a:rPr lang="zh-CN" altLang="en-US" dirty="0"/>
              <a:t>事务要么是在</a:t>
            </a:r>
            <a:r>
              <a:rPr lang="en-US" altLang="zh-CN" dirty="0"/>
              <a:t>A</a:t>
            </a:r>
            <a:r>
              <a:rPr lang="zh-CN" altLang="en-US" dirty="0"/>
              <a:t>事务前完成，要么在</a:t>
            </a:r>
            <a:r>
              <a:rPr lang="en-US" altLang="zh-CN" dirty="0"/>
              <a:t>A</a:t>
            </a:r>
            <a:r>
              <a:rPr lang="zh-CN" altLang="en-US" dirty="0"/>
              <a:t>事务完成 后完成</a:t>
            </a:r>
            <a:r>
              <a:rPr lang="en-US" altLang="zh-CN" dirty="0"/>
              <a:t>(</a:t>
            </a:r>
            <a:r>
              <a:rPr lang="zh-CN" altLang="en-US" dirty="0"/>
              <a:t>锁表</a:t>
            </a:r>
            <a:r>
              <a:rPr lang="en-US" altLang="zh-CN" dirty="0"/>
              <a:t>)</a:t>
            </a:r>
            <a:endParaRPr lang="zh-CN" altLang="en-US" dirty="0"/>
          </a:p>
        </p:txBody>
      </p:sp>
      <p:sp>
        <p:nvSpPr>
          <p:cNvPr id="11" name="文本框 10">
            <a:extLst>
              <a:ext uri="{FF2B5EF4-FFF2-40B4-BE49-F238E27FC236}">
                <a16:creationId xmlns:a16="http://schemas.microsoft.com/office/drawing/2014/main" id="{BE2CB045-0E62-4005-8F2C-7B3D12331216}"/>
              </a:ext>
            </a:extLst>
          </p:cNvPr>
          <p:cNvSpPr txBox="1"/>
          <p:nvPr/>
        </p:nvSpPr>
        <p:spPr>
          <a:xfrm>
            <a:off x="1034456" y="3268389"/>
            <a:ext cx="7064669" cy="369332"/>
          </a:xfrm>
          <a:prstGeom prst="rect">
            <a:avLst/>
          </a:prstGeom>
          <a:noFill/>
        </p:spPr>
        <p:txBody>
          <a:bodyPr wrap="square" rtlCol="0">
            <a:spAutoFit/>
          </a:bodyPr>
          <a:lstStyle/>
          <a:p>
            <a:r>
              <a:rPr lang="en-US" altLang="zh-CN" dirty="0"/>
              <a:t>d) (Durability)</a:t>
            </a:r>
            <a:r>
              <a:rPr lang="zh-CN" altLang="en-US" dirty="0"/>
              <a:t>持久性</a:t>
            </a:r>
          </a:p>
        </p:txBody>
      </p:sp>
    </p:spTree>
    <p:extLst>
      <p:ext uri="{BB962C8B-B14F-4D97-AF65-F5344CB8AC3E}">
        <p14:creationId xmlns:p14="http://schemas.microsoft.com/office/powerpoint/2010/main" val="59211199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1043755" y="987640"/>
            <a:ext cx="5184360" cy="1477328"/>
          </a:xfrm>
          <a:prstGeom prst="rect">
            <a:avLst/>
          </a:prstGeom>
          <a:noFill/>
        </p:spPr>
        <p:txBody>
          <a:bodyPr wrap="square" rtlCol="0">
            <a:spAutoFit/>
          </a:bodyPr>
          <a:lstStyle/>
          <a:p>
            <a:r>
              <a:rPr lang="zh-CN" altLang="en-US" dirty="0"/>
              <a:t>锁：多用户同时访问一个数据资源为了避免一些事儿：并发</a:t>
            </a:r>
            <a:endParaRPr lang="en-US" altLang="zh-CN" dirty="0"/>
          </a:p>
          <a:p>
            <a:r>
              <a:rPr lang="en-US" altLang="zh-CN" dirty="0"/>
              <a:t>	1.</a:t>
            </a:r>
            <a:r>
              <a:rPr lang="zh-CN" altLang="en-US" dirty="0"/>
              <a:t>修改丢失 ；</a:t>
            </a:r>
            <a:endParaRPr lang="en-US" altLang="zh-CN" dirty="0"/>
          </a:p>
          <a:p>
            <a:r>
              <a:rPr lang="en-US" altLang="zh-CN" dirty="0">
                <a:solidFill>
                  <a:srgbClr val="FF0000"/>
                </a:solidFill>
              </a:rPr>
              <a:t>	</a:t>
            </a:r>
            <a:r>
              <a:rPr lang="en-US" altLang="zh-CN" dirty="0"/>
              <a:t>2.</a:t>
            </a:r>
            <a:r>
              <a:rPr lang="zh-CN" altLang="en-US" dirty="0"/>
              <a:t>不可重复读取</a:t>
            </a:r>
            <a:endParaRPr lang="en-US" altLang="zh-CN" dirty="0"/>
          </a:p>
          <a:p>
            <a:r>
              <a:rPr lang="en-US" altLang="zh-CN" dirty="0"/>
              <a:t>	3.</a:t>
            </a:r>
            <a:r>
              <a:rPr lang="zh-CN" altLang="en-US" dirty="0"/>
              <a:t>避免脏读（幻读）</a:t>
            </a: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144783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Tree>
    <p:extLst>
      <p:ext uri="{BB962C8B-B14F-4D97-AF65-F5344CB8AC3E}">
        <p14:creationId xmlns:p14="http://schemas.microsoft.com/office/powerpoint/2010/main" val="340632000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4"/>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5"/>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5" name="矩形 254"/>
          <p:cNvSpPr/>
          <p:nvPr/>
        </p:nvSpPr>
        <p:spPr>
          <a:xfrm rot="10800000" flipV="1">
            <a:off x="0" y="566420"/>
            <a:ext cx="9144000" cy="4062413"/>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p:cNvSpPr txBox="1"/>
          <p:nvPr>
            <p:custDataLst>
              <p:tags r:id="rId2"/>
            </p:custDataLst>
          </p:nvPr>
        </p:nvSpPr>
        <p:spPr>
          <a:xfrm>
            <a:off x="442319" y="1487805"/>
            <a:ext cx="3475355" cy="2144433"/>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R="0" lvl="0" algn="l" defTabSz="914400" rtl="0" eaLnBrk="1" fontAlgn="ctr" latinLnBrk="0" hangingPunct="1">
              <a:lnSpc>
                <a:spcPct val="130000"/>
              </a:lnSpc>
              <a:spcBef>
                <a:spcPts val="1000"/>
              </a:spcBef>
              <a:spcAft>
                <a:spcPts val="0"/>
              </a:spcAft>
              <a:buSzPct val="100000"/>
              <a:buFont typeface="+mj-lt"/>
              <a:buNone/>
              <a:defRPr/>
            </a:pPr>
            <a:r>
              <a:rPr lang="zh-CN" altLang="en-US" sz="1400" b="1" spc="14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数据库</a:t>
            </a:r>
            <a:r>
              <a:rPr lang="en-US" altLang="zh-CN" sz="1400" b="1" spc="14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DB</a:t>
            </a:r>
            <a:r>
              <a:rPr lang="zh-CN" altLang="en-US" sz="1400" b="1" spc="14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详解</a:t>
            </a:r>
            <a:r>
              <a:rPr kumimoji="0" lang="zh-CN" altLang="en-US" sz="1400" b="1" i="0" u="none" strike="noStrike" kern="1200" cap="none" spc="14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a:t>
            </a:r>
            <a:endParaRPr kumimoji="0" lang="en-US" altLang="zh-CN" sz="1400" b="1" i="0" u="none" strike="noStrike" kern="1200" cap="none" spc="14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数据库设计</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&amp;</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三大范式</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命名风格</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&amp;</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主外键选择</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存储过程</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数据库事务</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数据库锁</a:t>
            </a:r>
            <a:endPar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386715" marR="0" lvl="1" algn="l" defTabSz="914400" rtl="0" eaLnBrk="1" fontAlgn="ctr" latinLnBrk="0" hangingPunct="1">
              <a:lnSpc>
                <a:spcPct val="120000"/>
              </a:lnSpc>
              <a:spcBef>
                <a:spcPts val="600"/>
              </a:spcBef>
              <a:spcAft>
                <a:spcPts val="0"/>
              </a:spcAft>
              <a:buSzPct val="90000"/>
              <a:defRPr/>
            </a:pPr>
            <a:endPar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p:txBody>
      </p:sp>
      <p:sp>
        <p:nvSpPr>
          <p:cNvPr id="2" name="文本框 1"/>
          <p:cNvSpPr txBox="1"/>
          <p:nvPr>
            <p:custDataLst>
              <p:tags r:id="rId3"/>
            </p:custDataLst>
          </p:nvPr>
        </p:nvSpPr>
        <p:spPr>
          <a:xfrm>
            <a:off x="6082977" y="1422875"/>
            <a:ext cx="2646045" cy="245427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lvl="0" algn="l" fontAlgn="ctr">
              <a:lnSpc>
                <a:spcPct val="130000"/>
              </a:lnSpc>
              <a:spcBef>
                <a:spcPts val="1000"/>
              </a:spcBef>
              <a:spcAft>
                <a:spcPts val="0"/>
              </a:spcAft>
              <a:buSzPct val="100000"/>
              <a:buFont typeface="+mj-ea"/>
              <a:buNone/>
            </a:pPr>
            <a:r>
              <a:rPr lang="en-US" altLang="zh-CN" sz="1500" b="1" spc="13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Richard</a:t>
            </a:r>
            <a:r>
              <a:rPr lang="zh-CN" altLang="en-US" sz="1500" b="1" spc="13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老师</a:t>
            </a:r>
          </a:p>
          <a:p>
            <a:pPr lvl="0" algn="l" fontAlgn="ctr">
              <a:lnSpc>
                <a:spcPct val="140000"/>
              </a:lnSpc>
              <a:spcBef>
                <a:spcPts val="1000"/>
              </a:spcBef>
              <a:spcAft>
                <a:spcPts val="0"/>
              </a:spcAft>
              <a:buSzPct val="100000"/>
              <a:buFont typeface="+mj-ea"/>
              <a:buNone/>
            </a:pPr>
            <a:r>
              <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     曾就职于携程、东软等一线互联网名企，</a:t>
            </a:r>
            <a:r>
              <a:rPr lang="en-US" altLang="zh-CN"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8</a:t>
            </a:r>
            <a:r>
              <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年的</a:t>
            </a:r>
            <a:r>
              <a:rPr lang="en-US" altLang="zh-CN"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.Net</a:t>
            </a:r>
            <a:r>
              <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技术研发经验，对</a:t>
            </a:r>
            <a:r>
              <a:rPr lang="en-US" altLang="zh-CN"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.Net</a:t>
            </a:r>
            <a:r>
              <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相关框架有深入研究，精通设计模式，热衷于探索解析技术原理，对业界的前沿技术有独到的见解和应用经验。现专注于培养新一代</a:t>
            </a:r>
            <a:r>
              <a:rPr lang="en-US" altLang="zh-CN"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C#/.Net</a:t>
            </a:r>
            <a:r>
              <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技术精英！</a:t>
            </a:r>
            <a:r>
              <a:rPr lang="en-US" altLang="zh-CN"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	</a:t>
            </a:r>
            <a:endPar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endParaRPr>
          </a:p>
          <a:p>
            <a:pPr lvl="0" algn="l" fontAlgn="ctr">
              <a:lnSpc>
                <a:spcPct val="100000"/>
              </a:lnSpc>
              <a:spcBef>
                <a:spcPts val="1000"/>
              </a:spcBef>
              <a:spcAft>
                <a:spcPts val="0"/>
              </a:spcAft>
              <a:buSzPct val="100000"/>
              <a:buFont typeface="+mj-ea"/>
              <a:buNone/>
            </a:pPr>
            <a:endPar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endParaRPr>
          </a:p>
        </p:txBody>
      </p:sp>
      <p:pic>
        <p:nvPicPr>
          <p:cNvPr id="4" name="图片 3"/>
          <p:cNvPicPr>
            <a:picLocks noChangeAspect="1"/>
          </p:cNvPicPr>
          <p:nvPr/>
        </p:nvPicPr>
        <p:blipFill>
          <a:blip r:embed="rId7"/>
          <a:stretch>
            <a:fillRect/>
          </a:stretch>
        </p:blipFill>
        <p:spPr>
          <a:xfrm>
            <a:off x="3203905" y="1089184"/>
            <a:ext cx="2111375" cy="3016885"/>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1043755" y="987640"/>
            <a:ext cx="3024210" cy="369332"/>
          </a:xfrm>
          <a:prstGeom prst="rect">
            <a:avLst/>
          </a:prstGeom>
          <a:noFill/>
        </p:spPr>
        <p:txBody>
          <a:bodyPr wrap="square" rtlCol="0">
            <a:spAutoFit/>
          </a:bodyPr>
          <a:lstStyle/>
          <a:p>
            <a:r>
              <a:rPr lang="zh-CN" altLang="en-US" dirty="0"/>
              <a:t>乐观锁：</a:t>
            </a: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144783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9" name="文本框 8">
            <a:extLst>
              <a:ext uri="{FF2B5EF4-FFF2-40B4-BE49-F238E27FC236}">
                <a16:creationId xmlns:a16="http://schemas.microsoft.com/office/drawing/2014/main" id="{F55F6261-D67C-4CFC-8CAA-CE7AF1B5410E}"/>
              </a:ext>
            </a:extLst>
          </p:cNvPr>
          <p:cNvSpPr txBox="1"/>
          <p:nvPr/>
        </p:nvSpPr>
        <p:spPr>
          <a:xfrm>
            <a:off x="1619795" y="1419670"/>
            <a:ext cx="6048420" cy="369332"/>
          </a:xfrm>
          <a:prstGeom prst="rect">
            <a:avLst/>
          </a:prstGeom>
          <a:noFill/>
        </p:spPr>
        <p:txBody>
          <a:bodyPr wrap="square" rtlCol="0">
            <a:spAutoFit/>
          </a:bodyPr>
          <a:lstStyle/>
          <a:p>
            <a:r>
              <a:rPr lang="zh-CN" altLang="en-US" dirty="0"/>
              <a:t>我认为没有并发，读取</a:t>
            </a:r>
            <a:r>
              <a:rPr lang="en-US" altLang="zh-CN" dirty="0"/>
              <a:t>/</a:t>
            </a:r>
            <a:r>
              <a:rPr lang="zh-CN" altLang="en-US" dirty="0"/>
              <a:t>更新不加锁 （</a:t>
            </a:r>
            <a:r>
              <a:rPr lang="zh-CN" altLang="en-US" dirty="0">
                <a:solidFill>
                  <a:srgbClr val="FF0000"/>
                </a:solidFill>
              </a:rPr>
              <a:t>性能高</a:t>
            </a:r>
            <a:r>
              <a:rPr lang="zh-CN" altLang="en-US" dirty="0"/>
              <a:t>）</a:t>
            </a:r>
          </a:p>
        </p:txBody>
      </p:sp>
      <p:sp>
        <p:nvSpPr>
          <p:cNvPr id="10" name="文本框 9">
            <a:extLst>
              <a:ext uri="{FF2B5EF4-FFF2-40B4-BE49-F238E27FC236}">
                <a16:creationId xmlns:a16="http://schemas.microsoft.com/office/drawing/2014/main" id="{4E953721-9418-4556-A2AA-FD1327C6F25C}"/>
              </a:ext>
            </a:extLst>
          </p:cNvPr>
          <p:cNvSpPr txBox="1"/>
          <p:nvPr/>
        </p:nvSpPr>
        <p:spPr>
          <a:xfrm>
            <a:off x="1653048" y="1872884"/>
            <a:ext cx="6048420" cy="369332"/>
          </a:xfrm>
          <a:prstGeom prst="rect">
            <a:avLst/>
          </a:prstGeom>
          <a:noFill/>
        </p:spPr>
        <p:txBody>
          <a:bodyPr wrap="square" rtlCol="0">
            <a:spAutoFit/>
          </a:bodyPr>
          <a:lstStyle/>
          <a:p>
            <a:r>
              <a:rPr lang="zh-CN" altLang="en-US" dirty="0"/>
              <a:t>更新数据做判断</a:t>
            </a:r>
            <a:r>
              <a:rPr lang="en-US" altLang="zh-CN" dirty="0"/>
              <a:t>/</a:t>
            </a:r>
            <a:r>
              <a:rPr lang="zh-CN" altLang="en-US" dirty="0"/>
              <a:t>全部字段判断</a:t>
            </a:r>
            <a:r>
              <a:rPr lang="en-US" altLang="zh-CN" dirty="0"/>
              <a:t>   </a:t>
            </a:r>
            <a:r>
              <a:rPr lang="zh-CN" altLang="en-US" dirty="0"/>
              <a:t>时间戳（</a:t>
            </a:r>
            <a:r>
              <a:rPr lang="en-US" altLang="zh-CN" dirty="0"/>
              <a:t>long</a:t>
            </a:r>
            <a:r>
              <a:rPr lang="zh-CN" altLang="en-US" dirty="0"/>
              <a:t>）</a:t>
            </a:r>
            <a:r>
              <a:rPr lang="en-US" altLang="zh-CN" dirty="0"/>
              <a:t>/</a:t>
            </a:r>
            <a:r>
              <a:rPr lang="zh-CN" altLang="en-US" dirty="0"/>
              <a:t>版本号</a:t>
            </a:r>
          </a:p>
        </p:txBody>
      </p:sp>
      <p:sp>
        <p:nvSpPr>
          <p:cNvPr id="11" name="文本框 10">
            <a:extLst>
              <a:ext uri="{FF2B5EF4-FFF2-40B4-BE49-F238E27FC236}">
                <a16:creationId xmlns:a16="http://schemas.microsoft.com/office/drawing/2014/main" id="{2B9B07BA-16BB-42F4-A0DF-70D26E16874F}"/>
              </a:ext>
            </a:extLst>
          </p:cNvPr>
          <p:cNvSpPr txBox="1"/>
          <p:nvPr/>
        </p:nvSpPr>
        <p:spPr>
          <a:xfrm>
            <a:off x="1115760" y="2764465"/>
            <a:ext cx="6048420" cy="369332"/>
          </a:xfrm>
          <a:prstGeom prst="rect">
            <a:avLst/>
          </a:prstGeom>
          <a:noFill/>
        </p:spPr>
        <p:txBody>
          <a:bodyPr wrap="square" rtlCol="0">
            <a:spAutoFit/>
          </a:bodyPr>
          <a:lstStyle/>
          <a:p>
            <a:r>
              <a:rPr lang="zh-CN" altLang="en-US" dirty="0">
                <a:solidFill>
                  <a:srgbClr val="FF0000"/>
                </a:solidFill>
              </a:rPr>
              <a:t>漏洞：如果其他渠道修改了数据；</a:t>
            </a:r>
            <a:endParaRPr lang="zh-CN" altLang="en-US" dirty="0"/>
          </a:p>
        </p:txBody>
      </p:sp>
    </p:spTree>
    <p:extLst>
      <p:ext uri="{BB962C8B-B14F-4D97-AF65-F5344CB8AC3E}">
        <p14:creationId xmlns:p14="http://schemas.microsoft.com/office/powerpoint/2010/main" val="89671604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1043754" y="987640"/>
            <a:ext cx="6840475" cy="369332"/>
          </a:xfrm>
          <a:prstGeom prst="rect">
            <a:avLst/>
          </a:prstGeom>
          <a:noFill/>
        </p:spPr>
        <p:txBody>
          <a:bodyPr wrap="square" rtlCol="0">
            <a:spAutoFit/>
          </a:bodyPr>
          <a:lstStyle/>
          <a:p>
            <a:r>
              <a:rPr lang="zh-CN" altLang="en-US" dirty="0"/>
              <a:t>悲观锁：我认为我在改在的时候，就会有其他渠道来修改；</a:t>
            </a: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144783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6" name="文本框 5">
            <a:extLst>
              <a:ext uri="{FF2B5EF4-FFF2-40B4-BE49-F238E27FC236}">
                <a16:creationId xmlns:a16="http://schemas.microsoft.com/office/drawing/2014/main" id="{617ABA2F-1414-49D4-84A9-E2323D32324C}"/>
              </a:ext>
            </a:extLst>
          </p:cNvPr>
          <p:cNvSpPr txBox="1"/>
          <p:nvPr/>
        </p:nvSpPr>
        <p:spPr>
          <a:xfrm>
            <a:off x="1258206" y="1424323"/>
            <a:ext cx="6840475" cy="369332"/>
          </a:xfrm>
          <a:prstGeom prst="rect">
            <a:avLst/>
          </a:prstGeom>
          <a:noFill/>
        </p:spPr>
        <p:txBody>
          <a:bodyPr wrap="square" rtlCol="0">
            <a:spAutoFit/>
          </a:bodyPr>
          <a:lstStyle/>
          <a:p>
            <a:r>
              <a:rPr lang="zh-CN" altLang="en-US" dirty="0"/>
              <a:t>基于数据库机制来的：</a:t>
            </a:r>
          </a:p>
        </p:txBody>
      </p:sp>
      <p:sp>
        <p:nvSpPr>
          <p:cNvPr id="9" name="文本框 8">
            <a:extLst>
              <a:ext uri="{FF2B5EF4-FFF2-40B4-BE49-F238E27FC236}">
                <a16:creationId xmlns:a16="http://schemas.microsoft.com/office/drawing/2014/main" id="{25561F37-C819-4635-8BA9-2467592D2107}"/>
              </a:ext>
            </a:extLst>
          </p:cNvPr>
          <p:cNvSpPr txBox="1"/>
          <p:nvPr/>
        </p:nvSpPr>
        <p:spPr>
          <a:xfrm>
            <a:off x="1331775" y="1771885"/>
            <a:ext cx="6840475" cy="646331"/>
          </a:xfrm>
          <a:prstGeom prst="rect">
            <a:avLst/>
          </a:prstGeom>
          <a:noFill/>
        </p:spPr>
        <p:txBody>
          <a:bodyPr wrap="square" rtlCol="0">
            <a:spAutoFit/>
          </a:bodyPr>
          <a:lstStyle/>
          <a:p>
            <a:r>
              <a:rPr lang="zh-CN" altLang="en-US" dirty="0"/>
              <a:t>共享锁  </a:t>
            </a:r>
            <a:r>
              <a:rPr lang="en-US" altLang="zh-CN" dirty="0"/>
              <a:t>S</a:t>
            </a:r>
            <a:r>
              <a:rPr lang="zh-CN" altLang="en-US" dirty="0"/>
              <a:t>锁   允许事务来查询；但是不允许修改；每一个数据块查询完毕马上释放；查询的时候仅仅只是锁住数据页； </a:t>
            </a:r>
          </a:p>
        </p:txBody>
      </p:sp>
      <p:sp>
        <p:nvSpPr>
          <p:cNvPr id="10" name="文本框 9">
            <a:extLst>
              <a:ext uri="{FF2B5EF4-FFF2-40B4-BE49-F238E27FC236}">
                <a16:creationId xmlns:a16="http://schemas.microsoft.com/office/drawing/2014/main" id="{A1E02118-9437-46F7-8516-26552F6DF329}"/>
              </a:ext>
            </a:extLst>
          </p:cNvPr>
          <p:cNvSpPr txBox="1"/>
          <p:nvPr/>
        </p:nvSpPr>
        <p:spPr>
          <a:xfrm>
            <a:off x="1331774" y="2460557"/>
            <a:ext cx="6840475" cy="646331"/>
          </a:xfrm>
          <a:prstGeom prst="rect">
            <a:avLst/>
          </a:prstGeom>
          <a:noFill/>
        </p:spPr>
        <p:txBody>
          <a:bodyPr wrap="square" rtlCol="0">
            <a:spAutoFit/>
          </a:bodyPr>
          <a:lstStyle/>
          <a:p>
            <a:r>
              <a:rPr lang="zh-CN" altLang="en-US" dirty="0"/>
              <a:t>排他锁：</a:t>
            </a:r>
            <a:r>
              <a:rPr lang="en-US" altLang="zh-CN" dirty="0"/>
              <a:t>X</a:t>
            </a:r>
            <a:r>
              <a:rPr lang="zh-CN" altLang="en-US" dirty="0"/>
              <a:t>锁，</a:t>
            </a:r>
            <a:r>
              <a:rPr lang="zh-CN" altLang="en-US" dirty="0">
                <a:solidFill>
                  <a:srgbClr val="FF0000"/>
                </a:solidFill>
              </a:rPr>
              <a:t>独占</a:t>
            </a:r>
            <a:r>
              <a:rPr lang="zh-CN" altLang="en-US" dirty="0"/>
              <a:t>；事务准备写数据的时候，我既不允许你查询，我也不允许来修改；</a:t>
            </a:r>
          </a:p>
        </p:txBody>
      </p:sp>
      <p:sp>
        <p:nvSpPr>
          <p:cNvPr id="11" name="文本框 10">
            <a:extLst>
              <a:ext uri="{FF2B5EF4-FFF2-40B4-BE49-F238E27FC236}">
                <a16:creationId xmlns:a16="http://schemas.microsoft.com/office/drawing/2014/main" id="{1E43E345-22EA-4768-875A-31C90C9BF8B5}"/>
              </a:ext>
            </a:extLst>
          </p:cNvPr>
          <p:cNvSpPr txBox="1"/>
          <p:nvPr/>
        </p:nvSpPr>
        <p:spPr>
          <a:xfrm>
            <a:off x="1335551" y="3149229"/>
            <a:ext cx="6840475" cy="369332"/>
          </a:xfrm>
          <a:prstGeom prst="rect">
            <a:avLst/>
          </a:prstGeom>
          <a:noFill/>
        </p:spPr>
        <p:txBody>
          <a:bodyPr wrap="square" rtlCol="0">
            <a:spAutoFit/>
          </a:bodyPr>
          <a:lstStyle/>
          <a:p>
            <a:r>
              <a:rPr lang="zh-CN" altLang="en-US" dirty="0"/>
              <a:t>更新锁：</a:t>
            </a:r>
            <a:r>
              <a:rPr lang="en-US" altLang="zh-CN" dirty="0"/>
              <a:t>U</a:t>
            </a:r>
            <a:r>
              <a:rPr lang="zh-CN" altLang="en-US" dirty="0"/>
              <a:t>锁，先查询后更新</a:t>
            </a:r>
          </a:p>
        </p:txBody>
      </p:sp>
    </p:spTree>
    <p:extLst>
      <p:ext uri="{BB962C8B-B14F-4D97-AF65-F5344CB8AC3E}">
        <p14:creationId xmlns:p14="http://schemas.microsoft.com/office/powerpoint/2010/main" val="365724044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1043754" y="987640"/>
            <a:ext cx="6840475" cy="369332"/>
          </a:xfrm>
          <a:prstGeom prst="rect">
            <a:avLst/>
          </a:prstGeom>
          <a:noFill/>
        </p:spPr>
        <p:txBody>
          <a:bodyPr wrap="square" rtlCol="0">
            <a:spAutoFit/>
          </a:bodyPr>
          <a:lstStyle/>
          <a:p>
            <a:r>
              <a:rPr lang="zh-CN" altLang="en-US" dirty="0"/>
              <a:t>悲观锁：我认为我在改在的时候，就会有其他渠道来修改；</a:t>
            </a: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144783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1" name="文本框 10">
            <a:extLst>
              <a:ext uri="{FF2B5EF4-FFF2-40B4-BE49-F238E27FC236}">
                <a16:creationId xmlns:a16="http://schemas.microsoft.com/office/drawing/2014/main" id="{1E43E345-22EA-4768-875A-31C90C9BF8B5}"/>
              </a:ext>
            </a:extLst>
          </p:cNvPr>
          <p:cNvSpPr txBox="1"/>
          <p:nvPr/>
        </p:nvSpPr>
        <p:spPr>
          <a:xfrm>
            <a:off x="1547789" y="1688218"/>
            <a:ext cx="6840475" cy="369332"/>
          </a:xfrm>
          <a:prstGeom prst="rect">
            <a:avLst/>
          </a:prstGeom>
          <a:noFill/>
        </p:spPr>
        <p:txBody>
          <a:bodyPr wrap="square" rtlCol="0">
            <a:spAutoFit/>
          </a:bodyPr>
          <a:lstStyle/>
          <a:p>
            <a:r>
              <a:rPr lang="zh-CN" altLang="en-US" dirty="0"/>
              <a:t>行锁</a:t>
            </a:r>
            <a:r>
              <a:rPr lang="en-US" altLang="zh-CN" dirty="0"/>
              <a:t>:  where Id=2</a:t>
            </a:r>
          </a:p>
        </p:txBody>
      </p:sp>
      <p:sp>
        <p:nvSpPr>
          <p:cNvPr id="12" name="文本框 11">
            <a:extLst>
              <a:ext uri="{FF2B5EF4-FFF2-40B4-BE49-F238E27FC236}">
                <a16:creationId xmlns:a16="http://schemas.microsoft.com/office/drawing/2014/main" id="{6018FBE4-C41F-4B1C-BFCB-C14B0C05754F}"/>
              </a:ext>
            </a:extLst>
          </p:cNvPr>
          <p:cNvSpPr txBox="1"/>
          <p:nvPr/>
        </p:nvSpPr>
        <p:spPr>
          <a:xfrm>
            <a:off x="1547789" y="2231637"/>
            <a:ext cx="6840475" cy="369332"/>
          </a:xfrm>
          <a:prstGeom prst="rect">
            <a:avLst/>
          </a:prstGeom>
          <a:noFill/>
        </p:spPr>
        <p:txBody>
          <a:bodyPr wrap="square" rtlCol="0">
            <a:spAutoFit/>
          </a:bodyPr>
          <a:lstStyle/>
          <a:p>
            <a:r>
              <a:rPr lang="zh-CN" altLang="en-US" dirty="0"/>
              <a:t>表锁：</a:t>
            </a:r>
            <a:r>
              <a:rPr lang="en-US" altLang="zh-CN" dirty="0"/>
              <a:t> where 1=1</a:t>
            </a:r>
          </a:p>
        </p:txBody>
      </p:sp>
    </p:spTree>
    <p:extLst>
      <p:ext uri="{BB962C8B-B14F-4D97-AF65-F5344CB8AC3E}">
        <p14:creationId xmlns:p14="http://schemas.microsoft.com/office/powerpoint/2010/main" val="12623670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1043755" y="760833"/>
            <a:ext cx="7632530" cy="369332"/>
          </a:xfrm>
          <a:prstGeom prst="rect">
            <a:avLst/>
          </a:prstGeom>
          <a:noFill/>
        </p:spPr>
        <p:txBody>
          <a:bodyPr wrap="square" rtlCol="0">
            <a:spAutoFit/>
          </a:bodyPr>
          <a:lstStyle/>
          <a:p>
            <a:r>
              <a:rPr lang="zh-CN" altLang="en-US" dirty="0"/>
              <a:t>怎么避免死锁</a:t>
            </a:r>
            <a:r>
              <a:rPr lang="en-US" altLang="zh-CN" dirty="0"/>
              <a:t>: </a:t>
            </a:r>
            <a:r>
              <a:rPr lang="zh-CN" altLang="en-US" dirty="0"/>
              <a:t>在高并发项目中，死锁是无法避免；</a:t>
            </a: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144783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6" name="文本框 5">
            <a:extLst>
              <a:ext uri="{FF2B5EF4-FFF2-40B4-BE49-F238E27FC236}">
                <a16:creationId xmlns:a16="http://schemas.microsoft.com/office/drawing/2014/main" id="{37D575B1-F608-4F47-929C-5620B0CF1FD5}"/>
              </a:ext>
            </a:extLst>
          </p:cNvPr>
          <p:cNvSpPr txBox="1"/>
          <p:nvPr/>
        </p:nvSpPr>
        <p:spPr>
          <a:xfrm>
            <a:off x="1048570" y="1138387"/>
            <a:ext cx="7632530" cy="369332"/>
          </a:xfrm>
          <a:prstGeom prst="rect">
            <a:avLst/>
          </a:prstGeom>
          <a:noFill/>
        </p:spPr>
        <p:txBody>
          <a:bodyPr wrap="square" rtlCol="0">
            <a:spAutoFit/>
          </a:bodyPr>
          <a:lstStyle/>
          <a:p>
            <a:r>
              <a:rPr lang="zh-CN" altLang="en-US" dirty="0"/>
              <a:t>如何来降低死锁的概率：</a:t>
            </a:r>
          </a:p>
        </p:txBody>
      </p:sp>
      <p:sp>
        <p:nvSpPr>
          <p:cNvPr id="9" name="文本框 8">
            <a:extLst>
              <a:ext uri="{FF2B5EF4-FFF2-40B4-BE49-F238E27FC236}">
                <a16:creationId xmlns:a16="http://schemas.microsoft.com/office/drawing/2014/main" id="{C74A2891-1B0F-49EA-BCC8-D469B8C56B4E}"/>
              </a:ext>
            </a:extLst>
          </p:cNvPr>
          <p:cNvSpPr txBox="1"/>
          <p:nvPr/>
        </p:nvSpPr>
        <p:spPr>
          <a:xfrm>
            <a:off x="1115760" y="1486368"/>
            <a:ext cx="7632530" cy="369332"/>
          </a:xfrm>
          <a:prstGeom prst="rect">
            <a:avLst/>
          </a:prstGeom>
          <a:noFill/>
        </p:spPr>
        <p:txBody>
          <a:bodyPr wrap="square" rtlCol="0">
            <a:spAutoFit/>
          </a:bodyPr>
          <a:lstStyle/>
          <a:p>
            <a:r>
              <a:rPr lang="en-US" altLang="zh-CN" dirty="0"/>
              <a:t>1. </a:t>
            </a:r>
            <a:r>
              <a:rPr lang="zh-CN" altLang="en-US" dirty="0"/>
              <a:t>不加锁就不会死锁    （</a:t>
            </a:r>
            <a:r>
              <a:rPr lang="en-US" altLang="zh-CN" dirty="0" err="1"/>
              <a:t>nolock</a:t>
            </a:r>
            <a:r>
              <a:rPr lang="zh-CN" altLang="en-US" dirty="0"/>
              <a:t>）</a:t>
            </a:r>
          </a:p>
        </p:txBody>
      </p:sp>
      <p:sp>
        <p:nvSpPr>
          <p:cNvPr id="10" name="文本框 9">
            <a:extLst>
              <a:ext uri="{FF2B5EF4-FFF2-40B4-BE49-F238E27FC236}">
                <a16:creationId xmlns:a16="http://schemas.microsoft.com/office/drawing/2014/main" id="{F381A09B-0E41-42A2-BAB5-10B25E97BBBD}"/>
              </a:ext>
            </a:extLst>
          </p:cNvPr>
          <p:cNvSpPr txBox="1"/>
          <p:nvPr/>
        </p:nvSpPr>
        <p:spPr>
          <a:xfrm>
            <a:off x="1105140" y="1839077"/>
            <a:ext cx="7632530" cy="369332"/>
          </a:xfrm>
          <a:prstGeom prst="rect">
            <a:avLst/>
          </a:prstGeom>
          <a:noFill/>
        </p:spPr>
        <p:txBody>
          <a:bodyPr wrap="square" rtlCol="0">
            <a:spAutoFit/>
          </a:bodyPr>
          <a:lstStyle/>
          <a:p>
            <a:r>
              <a:rPr lang="en-US" altLang="zh-CN" dirty="0"/>
              <a:t>2. </a:t>
            </a:r>
            <a:r>
              <a:rPr lang="zh-CN" altLang="en-US" dirty="0"/>
              <a:t>严格控制执行顺序；</a:t>
            </a:r>
          </a:p>
        </p:txBody>
      </p:sp>
      <p:sp>
        <p:nvSpPr>
          <p:cNvPr id="11" name="文本框 10">
            <a:extLst>
              <a:ext uri="{FF2B5EF4-FFF2-40B4-BE49-F238E27FC236}">
                <a16:creationId xmlns:a16="http://schemas.microsoft.com/office/drawing/2014/main" id="{19B0AAC0-AAF2-441D-BD8F-A66B827A820C}"/>
              </a:ext>
            </a:extLst>
          </p:cNvPr>
          <p:cNvSpPr txBox="1"/>
          <p:nvPr/>
        </p:nvSpPr>
        <p:spPr>
          <a:xfrm>
            <a:off x="1105140" y="2206418"/>
            <a:ext cx="7632530" cy="369332"/>
          </a:xfrm>
          <a:prstGeom prst="rect">
            <a:avLst/>
          </a:prstGeom>
          <a:noFill/>
        </p:spPr>
        <p:txBody>
          <a:bodyPr wrap="square" rtlCol="0">
            <a:spAutoFit/>
          </a:bodyPr>
          <a:lstStyle/>
          <a:p>
            <a:r>
              <a:rPr lang="en-US" altLang="zh-CN" dirty="0"/>
              <a:t>3. </a:t>
            </a:r>
            <a:r>
              <a:rPr lang="zh-CN" altLang="en-US" dirty="0"/>
              <a:t>降低数据库的压力；</a:t>
            </a:r>
          </a:p>
        </p:txBody>
      </p:sp>
      <p:sp>
        <p:nvSpPr>
          <p:cNvPr id="12" name="文本框 11">
            <a:extLst>
              <a:ext uri="{FF2B5EF4-FFF2-40B4-BE49-F238E27FC236}">
                <a16:creationId xmlns:a16="http://schemas.microsoft.com/office/drawing/2014/main" id="{9CDBE679-1BCB-4AD2-BB29-B26FF186FF41}"/>
              </a:ext>
            </a:extLst>
          </p:cNvPr>
          <p:cNvSpPr txBox="1"/>
          <p:nvPr/>
        </p:nvSpPr>
        <p:spPr>
          <a:xfrm>
            <a:off x="1105140" y="2541671"/>
            <a:ext cx="7632530" cy="369332"/>
          </a:xfrm>
          <a:prstGeom prst="rect">
            <a:avLst/>
          </a:prstGeom>
          <a:noFill/>
        </p:spPr>
        <p:txBody>
          <a:bodyPr wrap="square" rtlCol="0">
            <a:spAutoFit/>
          </a:bodyPr>
          <a:lstStyle/>
          <a:p>
            <a:r>
              <a:rPr lang="en-US" altLang="zh-CN" dirty="0"/>
              <a:t>4.  </a:t>
            </a:r>
            <a:r>
              <a:rPr lang="zh-CN" altLang="en-US" dirty="0"/>
              <a:t>减少并发；</a:t>
            </a:r>
          </a:p>
        </p:txBody>
      </p:sp>
      <p:sp>
        <p:nvSpPr>
          <p:cNvPr id="14" name="文本框 13">
            <a:extLst>
              <a:ext uri="{FF2B5EF4-FFF2-40B4-BE49-F238E27FC236}">
                <a16:creationId xmlns:a16="http://schemas.microsoft.com/office/drawing/2014/main" id="{900CB32C-6BFA-4A71-A9E1-C25436731612}"/>
              </a:ext>
            </a:extLst>
          </p:cNvPr>
          <p:cNvSpPr txBox="1"/>
          <p:nvPr/>
        </p:nvSpPr>
        <p:spPr>
          <a:xfrm>
            <a:off x="1080667" y="2851978"/>
            <a:ext cx="7632530" cy="369332"/>
          </a:xfrm>
          <a:prstGeom prst="rect">
            <a:avLst/>
          </a:prstGeom>
          <a:noFill/>
        </p:spPr>
        <p:txBody>
          <a:bodyPr wrap="square" rtlCol="0">
            <a:spAutoFit/>
          </a:bodyPr>
          <a:lstStyle/>
          <a:p>
            <a:r>
              <a:rPr lang="en-US" altLang="zh-CN" dirty="0"/>
              <a:t>5.  </a:t>
            </a:r>
            <a:r>
              <a:rPr lang="zh-CN" altLang="en-US" dirty="0"/>
              <a:t>（提高数据库的性能）分表，加索引；</a:t>
            </a:r>
          </a:p>
        </p:txBody>
      </p:sp>
      <p:sp>
        <p:nvSpPr>
          <p:cNvPr id="15" name="文本框 14">
            <a:extLst>
              <a:ext uri="{FF2B5EF4-FFF2-40B4-BE49-F238E27FC236}">
                <a16:creationId xmlns:a16="http://schemas.microsoft.com/office/drawing/2014/main" id="{36F39826-09D4-4B59-AD37-24ED21B59E48}"/>
              </a:ext>
            </a:extLst>
          </p:cNvPr>
          <p:cNvSpPr txBox="1"/>
          <p:nvPr/>
        </p:nvSpPr>
        <p:spPr>
          <a:xfrm>
            <a:off x="1077670" y="3212253"/>
            <a:ext cx="7632530" cy="369332"/>
          </a:xfrm>
          <a:prstGeom prst="rect">
            <a:avLst/>
          </a:prstGeom>
          <a:noFill/>
        </p:spPr>
        <p:txBody>
          <a:bodyPr wrap="square" rtlCol="0">
            <a:spAutoFit/>
          </a:bodyPr>
          <a:lstStyle/>
          <a:p>
            <a:r>
              <a:rPr lang="en-US" altLang="zh-CN" dirty="0"/>
              <a:t>6. </a:t>
            </a:r>
            <a:r>
              <a:rPr lang="zh-CN" altLang="en-US" dirty="0"/>
              <a:t>读写分离</a:t>
            </a:r>
          </a:p>
        </p:txBody>
      </p:sp>
      <p:sp>
        <p:nvSpPr>
          <p:cNvPr id="16" name="文本框 15">
            <a:extLst>
              <a:ext uri="{FF2B5EF4-FFF2-40B4-BE49-F238E27FC236}">
                <a16:creationId xmlns:a16="http://schemas.microsoft.com/office/drawing/2014/main" id="{AEA4BC63-742D-4331-9B1D-B7F765DBE605}"/>
              </a:ext>
            </a:extLst>
          </p:cNvPr>
          <p:cNvSpPr txBox="1"/>
          <p:nvPr/>
        </p:nvSpPr>
        <p:spPr>
          <a:xfrm>
            <a:off x="1059357" y="3600032"/>
            <a:ext cx="7632530" cy="369332"/>
          </a:xfrm>
          <a:prstGeom prst="rect">
            <a:avLst/>
          </a:prstGeom>
          <a:noFill/>
        </p:spPr>
        <p:txBody>
          <a:bodyPr wrap="square" rtlCol="0">
            <a:spAutoFit/>
          </a:bodyPr>
          <a:lstStyle/>
          <a:p>
            <a:r>
              <a:rPr lang="en-US" altLang="zh-CN" dirty="0"/>
              <a:t>7.</a:t>
            </a:r>
            <a:r>
              <a:rPr lang="zh-CN" altLang="en-US" dirty="0"/>
              <a:t>设置死锁的时间（已经发现死锁等待，果断放弃一个）</a:t>
            </a:r>
          </a:p>
        </p:txBody>
      </p:sp>
      <p:sp>
        <p:nvSpPr>
          <p:cNvPr id="17" name="文本框 16">
            <a:extLst>
              <a:ext uri="{FF2B5EF4-FFF2-40B4-BE49-F238E27FC236}">
                <a16:creationId xmlns:a16="http://schemas.microsoft.com/office/drawing/2014/main" id="{655908B7-DF34-4AD0-84B1-315548770410}"/>
              </a:ext>
            </a:extLst>
          </p:cNvPr>
          <p:cNvSpPr txBox="1"/>
          <p:nvPr/>
        </p:nvSpPr>
        <p:spPr>
          <a:xfrm>
            <a:off x="1043755" y="3979129"/>
            <a:ext cx="7632530" cy="369332"/>
          </a:xfrm>
          <a:prstGeom prst="rect">
            <a:avLst/>
          </a:prstGeom>
          <a:noFill/>
        </p:spPr>
        <p:txBody>
          <a:bodyPr wrap="square" rtlCol="0">
            <a:spAutoFit/>
          </a:bodyPr>
          <a:lstStyle/>
          <a:p>
            <a:r>
              <a:rPr lang="en-US" altLang="zh-CN" dirty="0"/>
              <a:t>8.</a:t>
            </a:r>
            <a:r>
              <a:rPr lang="zh-CN" altLang="en-US" dirty="0"/>
              <a:t>降低事务级别</a:t>
            </a:r>
          </a:p>
        </p:txBody>
      </p:sp>
    </p:spTree>
    <p:extLst>
      <p:ext uri="{BB962C8B-B14F-4D97-AF65-F5344CB8AC3E}">
        <p14:creationId xmlns:p14="http://schemas.microsoft.com/office/powerpoint/2010/main" val="375957667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115760" y="1315267"/>
            <a:ext cx="7280684" cy="646331"/>
          </a:xfrm>
          <a:prstGeom prst="rect">
            <a:avLst/>
          </a:prstGeom>
          <a:noFill/>
        </p:spPr>
        <p:txBody>
          <a:bodyPr wrap="square" rtlCol="0">
            <a:spAutoFit/>
          </a:bodyPr>
          <a:lstStyle/>
          <a:p>
            <a:r>
              <a:rPr lang="zh-CN" altLang="en-US" dirty="0"/>
              <a:t>存储过程</a:t>
            </a:r>
            <a:r>
              <a:rPr lang="en-US" altLang="zh-CN" dirty="0"/>
              <a:t>Procedure</a:t>
            </a:r>
            <a:r>
              <a:rPr lang="zh-CN" altLang="en-US" dirty="0"/>
              <a:t>是一组为了完成特定功能的</a:t>
            </a:r>
            <a:r>
              <a:rPr lang="en-US" altLang="zh-CN" dirty="0"/>
              <a:t>SQL</a:t>
            </a:r>
            <a:r>
              <a:rPr lang="zh-CN" altLang="en-US" dirty="0"/>
              <a:t>语句集合，经编译后存储在数据库中，用户通过指定存储过程的名称并给出参数来执行。 </a:t>
            </a:r>
            <a:endParaRPr lang="zh-CN" altLang="en-US" dirty="0">
              <a:solidFill>
                <a:srgbClr val="FF0000"/>
              </a:solidFill>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827740" y="915635"/>
            <a:ext cx="3024210" cy="369332"/>
          </a:xfrm>
          <a:prstGeom prst="rect">
            <a:avLst/>
          </a:prstGeom>
          <a:noFill/>
        </p:spPr>
        <p:txBody>
          <a:bodyPr wrap="square" rtlCol="0">
            <a:spAutoFit/>
          </a:bodyPr>
          <a:lstStyle/>
          <a:p>
            <a:r>
              <a:rPr lang="zh-CN" altLang="en-US" dirty="0"/>
              <a:t>存储过程 ：</a:t>
            </a:r>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144783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9" name="文本框 8">
            <a:extLst>
              <a:ext uri="{FF2B5EF4-FFF2-40B4-BE49-F238E27FC236}">
                <a16:creationId xmlns:a16="http://schemas.microsoft.com/office/drawing/2014/main" id="{83F003C2-1F76-4934-A488-B8B97949A31C}"/>
              </a:ext>
            </a:extLst>
          </p:cNvPr>
          <p:cNvSpPr txBox="1"/>
          <p:nvPr/>
        </p:nvSpPr>
        <p:spPr>
          <a:xfrm>
            <a:off x="1308033" y="2019560"/>
            <a:ext cx="7280684" cy="923330"/>
          </a:xfrm>
          <a:prstGeom prst="rect">
            <a:avLst/>
          </a:prstGeom>
          <a:noFill/>
        </p:spPr>
        <p:txBody>
          <a:bodyPr wrap="square" rtlCol="0">
            <a:spAutoFit/>
          </a:bodyPr>
          <a:lstStyle/>
          <a:p>
            <a:r>
              <a:rPr lang="en-US" altLang="zh-CN" dirty="0"/>
              <a:t>1.</a:t>
            </a:r>
            <a:r>
              <a:rPr lang="zh-CN" altLang="en-US" dirty="0"/>
              <a:t>性能相比与普通</a:t>
            </a:r>
            <a:r>
              <a:rPr lang="en-US" altLang="zh-CN" dirty="0"/>
              <a:t>SQL</a:t>
            </a:r>
            <a:r>
              <a:rPr lang="zh-CN" altLang="en-US" dirty="0"/>
              <a:t>语句稍快  （在老项目中应用比较多）</a:t>
            </a:r>
            <a:endParaRPr lang="en-US" altLang="zh-CN" dirty="0"/>
          </a:p>
          <a:p>
            <a:r>
              <a:rPr lang="en-US" altLang="zh-CN" dirty="0"/>
              <a:t>2.</a:t>
            </a:r>
            <a:r>
              <a:rPr lang="zh-CN" altLang="en-US" dirty="0"/>
              <a:t>减少流量传输；降低数据库的吞吐量</a:t>
            </a:r>
            <a:endParaRPr lang="en-US" altLang="zh-CN" dirty="0"/>
          </a:p>
          <a:p>
            <a:r>
              <a:rPr lang="en-US" altLang="zh-CN" dirty="0"/>
              <a:t>3.</a:t>
            </a:r>
            <a:r>
              <a:rPr lang="zh-CN" altLang="en-US" dirty="0"/>
              <a:t>需求更新方便；</a:t>
            </a:r>
          </a:p>
        </p:txBody>
      </p:sp>
      <p:sp>
        <p:nvSpPr>
          <p:cNvPr id="10" name="文本框 9">
            <a:extLst>
              <a:ext uri="{FF2B5EF4-FFF2-40B4-BE49-F238E27FC236}">
                <a16:creationId xmlns:a16="http://schemas.microsoft.com/office/drawing/2014/main" id="{226EE35F-61EE-4F9F-8E9F-3FA3928578DC}"/>
              </a:ext>
            </a:extLst>
          </p:cNvPr>
          <p:cNvSpPr txBox="1"/>
          <p:nvPr/>
        </p:nvSpPr>
        <p:spPr>
          <a:xfrm>
            <a:off x="1308033" y="3000852"/>
            <a:ext cx="7280684" cy="1200329"/>
          </a:xfrm>
          <a:prstGeom prst="rect">
            <a:avLst/>
          </a:prstGeom>
          <a:noFill/>
        </p:spPr>
        <p:txBody>
          <a:bodyPr wrap="square" rtlCol="0">
            <a:spAutoFit/>
          </a:bodyPr>
          <a:lstStyle/>
          <a:p>
            <a:r>
              <a:rPr lang="en-US" altLang="zh-CN" dirty="0">
                <a:solidFill>
                  <a:srgbClr val="FF0000"/>
                </a:solidFill>
              </a:rPr>
              <a:t>1.Sql</a:t>
            </a:r>
            <a:r>
              <a:rPr lang="zh-CN" altLang="en-US" dirty="0">
                <a:solidFill>
                  <a:srgbClr val="FF0000"/>
                </a:solidFill>
              </a:rPr>
              <a:t>语句过多；</a:t>
            </a:r>
            <a:endParaRPr lang="en-US" altLang="zh-CN" dirty="0">
              <a:solidFill>
                <a:srgbClr val="FF0000"/>
              </a:solidFill>
            </a:endParaRPr>
          </a:p>
          <a:p>
            <a:r>
              <a:rPr lang="en-US" altLang="zh-CN" dirty="0">
                <a:solidFill>
                  <a:srgbClr val="FF0000"/>
                </a:solidFill>
              </a:rPr>
              <a:t>2.</a:t>
            </a:r>
            <a:r>
              <a:rPr lang="zh-CN" altLang="en-US" dirty="0">
                <a:solidFill>
                  <a:srgbClr val="FF0000"/>
                </a:solidFill>
              </a:rPr>
              <a:t>数据库压力大；（因为业务逻辑都在数据库，这就是现在用的少的原因）</a:t>
            </a:r>
            <a:endParaRPr lang="en-US" altLang="zh-CN" dirty="0">
              <a:solidFill>
                <a:srgbClr val="FF0000"/>
              </a:solidFill>
            </a:endParaRPr>
          </a:p>
          <a:p>
            <a:r>
              <a:rPr lang="en-US" altLang="zh-CN" dirty="0">
                <a:solidFill>
                  <a:srgbClr val="FF0000"/>
                </a:solidFill>
              </a:rPr>
              <a:t>3.</a:t>
            </a:r>
            <a:r>
              <a:rPr lang="zh-CN" altLang="en-US" dirty="0">
                <a:solidFill>
                  <a:srgbClr val="FF0000"/>
                </a:solidFill>
              </a:rPr>
              <a:t>学习成本高</a:t>
            </a:r>
          </a:p>
        </p:txBody>
      </p:sp>
    </p:spTree>
    <p:extLst>
      <p:ext uri="{BB962C8B-B14F-4D97-AF65-F5344CB8AC3E}">
        <p14:creationId xmlns:p14="http://schemas.microsoft.com/office/powerpoint/2010/main" val="160947834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225566" y="1317142"/>
            <a:ext cx="7280684" cy="923330"/>
          </a:xfrm>
          <a:prstGeom prst="rect">
            <a:avLst/>
          </a:prstGeom>
          <a:noFill/>
        </p:spPr>
        <p:txBody>
          <a:bodyPr wrap="square" rtlCol="0">
            <a:spAutoFit/>
          </a:bodyPr>
          <a:lstStyle/>
          <a:p>
            <a:r>
              <a:rPr lang="zh-CN" altLang="en-US" dirty="0"/>
              <a:t>现在是</a:t>
            </a:r>
            <a:r>
              <a:rPr lang="en-US" altLang="zh-CN" dirty="0"/>
              <a:t>21:54 </a:t>
            </a:r>
            <a:r>
              <a:rPr lang="zh-CN" altLang="en-US" dirty="0"/>
              <a:t>大家开始提问，</a:t>
            </a:r>
            <a:r>
              <a:rPr lang="en-US" altLang="zh-CN" dirty="0"/>
              <a:t>21</a:t>
            </a:r>
            <a:r>
              <a:rPr lang="zh-CN" altLang="en-US" dirty="0"/>
              <a:t>：</a:t>
            </a:r>
            <a:r>
              <a:rPr lang="en-US" altLang="zh-CN" dirty="0"/>
              <a:t>57</a:t>
            </a:r>
            <a:r>
              <a:rPr lang="zh-CN" altLang="en-US" dirty="0"/>
              <a:t>开始答疑，期间老师不说话！</a:t>
            </a:r>
            <a:endParaRPr lang="en-US" altLang="zh-CN" dirty="0"/>
          </a:p>
          <a:p>
            <a:endParaRPr lang="en-US" altLang="zh-CN" dirty="0"/>
          </a:p>
          <a:p>
            <a:endParaRPr lang="zh-CN" altLang="en-US" dirty="0"/>
          </a:p>
        </p:txBody>
      </p:sp>
      <p:sp>
        <p:nvSpPr>
          <p:cNvPr id="7" name="文本框 6">
            <a:extLst>
              <a:ext uri="{FF2B5EF4-FFF2-40B4-BE49-F238E27FC236}">
                <a16:creationId xmlns:a16="http://schemas.microsoft.com/office/drawing/2014/main" id="{7C53EB39-C3DD-4274-83E0-633750D5C7B4}"/>
              </a:ext>
            </a:extLst>
          </p:cNvPr>
          <p:cNvSpPr txBox="1"/>
          <p:nvPr/>
        </p:nvSpPr>
        <p:spPr>
          <a:xfrm>
            <a:off x="827740" y="915635"/>
            <a:ext cx="3024210" cy="369332"/>
          </a:xfrm>
          <a:prstGeom prst="rect">
            <a:avLst/>
          </a:prstGeom>
          <a:noFill/>
        </p:spPr>
        <p:txBody>
          <a:bodyPr wrap="square" rtlCol="0">
            <a:spAutoFit/>
          </a:bodyPr>
          <a:lstStyle/>
          <a:p>
            <a:r>
              <a:rPr lang="zh-CN" altLang="en-US" dirty="0"/>
              <a:t>答疑环节：</a:t>
            </a: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144783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Tree>
    <p:extLst>
      <p:ext uri="{BB962C8B-B14F-4D97-AF65-F5344CB8AC3E}">
        <p14:creationId xmlns:p14="http://schemas.microsoft.com/office/powerpoint/2010/main" val="172246511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197091" y="1419670"/>
            <a:ext cx="7280684" cy="646331"/>
          </a:xfrm>
          <a:prstGeom prst="rect">
            <a:avLst/>
          </a:prstGeom>
          <a:noFill/>
        </p:spPr>
        <p:txBody>
          <a:bodyPr wrap="square" rtlCol="0">
            <a:spAutoFit/>
          </a:bodyPr>
          <a:lstStyle/>
          <a:p>
            <a:r>
              <a:rPr lang="zh-CN" altLang="en-US" dirty="0"/>
              <a:t>触发器是一种特殊类型的存储过程，触发器主要是通过事件进行触发被自动调用执行的 。 </a:t>
            </a:r>
            <a:endParaRPr lang="zh-CN" altLang="en-US" dirty="0">
              <a:solidFill>
                <a:srgbClr val="FF0000"/>
              </a:solidFill>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827740" y="915635"/>
            <a:ext cx="3024210" cy="369332"/>
          </a:xfrm>
          <a:prstGeom prst="rect">
            <a:avLst/>
          </a:prstGeom>
          <a:noFill/>
        </p:spPr>
        <p:txBody>
          <a:bodyPr wrap="square" rtlCol="0">
            <a:spAutoFit/>
          </a:bodyPr>
          <a:lstStyle/>
          <a:p>
            <a:r>
              <a:rPr lang="zh-CN" altLang="en-US" dirty="0"/>
              <a:t>触发器 ：</a:t>
            </a:r>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144783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Tree>
    <p:extLst>
      <p:ext uri="{BB962C8B-B14F-4D97-AF65-F5344CB8AC3E}">
        <p14:creationId xmlns:p14="http://schemas.microsoft.com/office/powerpoint/2010/main" val="161047689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197091" y="1419670"/>
            <a:ext cx="7280684" cy="646331"/>
          </a:xfrm>
          <a:prstGeom prst="rect">
            <a:avLst/>
          </a:prstGeom>
          <a:noFill/>
        </p:spPr>
        <p:txBody>
          <a:bodyPr wrap="square" rtlCol="0">
            <a:spAutoFit/>
          </a:bodyPr>
          <a:lstStyle/>
          <a:p>
            <a:r>
              <a:rPr lang="zh-CN" altLang="en-US" dirty="0"/>
              <a:t>游标实际上是一种能从多条数据记录的结果集中每次提取一条记录的机制。 </a:t>
            </a:r>
            <a:endParaRPr lang="zh-CN" altLang="en-US" dirty="0">
              <a:solidFill>
                <a:srgbClr val="FF0000"/>
              </a:solidFill>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827740" y="915635"/>
            <a:ext cx="3024210" cy="369332"/>
          </a:xfrm>
          <a:prstGeom prst="rect">
            <a:avLst/>
          </a:prstGeom>
          <a:noFill/>
        </p:spPr>
        <p:txBody>
          <a:bodyPr wrap="square" rtlCol="0">
            <a:spAutoFit/>
          </a:bodyPr>
          <a:lstStyle/>
          <a:p>
            <a:r>
              <a:rPr lang="zh-CN" altLang="en-US" dirty="0"/>
              <a:t>游标 ：</a:t>
            </a:r>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144783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Tree>
    <p:extLst>
      <p:ext uri="{BB962C8B-B14F-4D97-AF65-F5344CB8AC3E}">
        <p14:creationId xmlns:p14="http://schemas.microsoft.com/office/powerpoint/2010/main" val="128577243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5"/>
          <p:cNvSpPr/>
          <p:nvPr/>
        </p:nvSpPr>
        <p:spPr>
          <a:xfrm>
            <a:off x="0" y="0"/>
            <a:ext cx="9144000" cy="5143500"/>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35843" name="组合 35842"/>
          <p:cNvGrpSpPr/>
          <p:nvPr/>
        </p:nvGrpSpPr>
        <p:grpSpPr>
          <a:xfrm>
            <a:off x="0" y="0"/>
            <a:ext cx="9144000" cy="3959225"/>
            <a:chOff x="0" y="0"/>
            <a:chExt cx="9144000" cy="3959968"/>
          </a:xfrm>
        </p:grpSpPr>
        <p:sp>
          <p:nvSpPr>
            <p:cNvPr id="35844" name="矩形 254"/>
            <p:cNvSpPr/>
            <p:nvPr/>
          </p:nvSpPr>
          <p:spPr>
            <a:xfrm>
              <a:off x="0" y="113953"/>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alpha val="29999"/>
              </a:srgbClr>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5" name="矩形 254"/>
            <p:cNvSpPr/>
            <p:nvPr/>
          </p:nvSpPr>
          <p:spPr>
            <a:xfrm>
              <a:off x="0" y="0"/>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5846" name="矩形 258"/>
          <p:cNvSpPr/>
          <p:nvPr/>
        </p:nvSpPr>
        <p:spPr>
          <a:xfrm>
            <a:off x="0" y="1771650"/>
            <a:ext cx="9144000" cy="1016000"/>
          </a:xfrm>
          <a:prstGeom prst="rect">
            <a:avLst/>
          </a:prstGeom>
          <a:noFill/>
          <a:ln w="9525">
            <a:noFill/>
          </a:ln>
        </p:spPr>
        <p:txBody>
          <a:bodyPr wrap="square">
            <a:spAutoFit/>
          </a:bodyPr>
          <a:lstStyle/>
          <a:p>
            <a:pPr algn="ctr"/>
            <a:r>
              <a:rPr lang="en-US" altLang="zh-CN" sz="6000" dirty="0">
                <a:solidFill>
                  <a:srgbClr val="000000"/>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000000"/>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7" name="矩形 259"/>
          <p:cNvSpPr/>
          <p:nvPr/>
        </p:nvSpPr>
        <p:spPr>
          <a:xfrm>
            <a:off x="0" y="1564860"/>
            <a:ext cx="9144000" cy="1016000"/>
          </a:xfrm>
          <a:prstGeom prst="rect">
            <a:avLst/>
          </a:prstGeom>
          <a:noFill/>
          <a:ln w="9525">
            <a:noFill/>
          </a:ln>
        </p:spPr>
        <p:txBody>
          <a:bodyPr wrap="square">
            <a:spAutoFit/>
          </a:bodyPr>
          <a:lstStyle/>
          <a:p>
            <a:pPr marL="0" lvl="2" indent="0" algn="ctr">
              <a:lnSpc>
                <a:spcPct val="100000"/>
              </a:lnSpc>
            </a:pPr>
            <a:r>
              <a:rPr lang="en-US" altLang="zh-CN" sz="6000" dirty="0">
                <a:solidFill>
                  <a:srgbClr val="FFFFFF"/>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FFFFFF"/>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9" name="矩形 29"/>
          <p:cNvSpPr/>
          <p:nvPr/>
        </p:nvSpPr>
        <p:spPr>
          <a:xfrm>
            <a:off x="0" y="4219575"/>
            <a:ext cx="9144000" cy="368300"/>
          </a:xfrm>
          <a:prstGeom prst="rect">
            <a:avLst/>
          </a:prstGeom>
          <a:noFill/>
          <a:ln w="9525">
            <a:noFill/>
          </a:ln>
        </p:spPr>
        <p:txBody>
          <a:bodyPr wrap="square">
            <a:spAutoFit/>
          </a:bodyPr>
          <a:lstStyle/>
          <a:p>
            <a:pPr algn="ctr"/>
            <a:r>
              <a:rPr lang="en-US" altLang="zh-CN" dirty="0">
                <a:solidFill>
                  <a:srgbClr val="8C4306"/>
                </a:solidFill>
                <a:latin typeface="微软雅黑" panose="020B0503020204020204" pitchFamily="2" charset="-122"/>
                <a:ea typeface="微软雅黑" panose="020B0503020204020204" pitchFamily="2" charset="-122"/>
                <a:sym typeface="微软雅黑" panose="020B0503020204020204" pitchFamily="2" charset="-122"/>
              </a:rPr>
              <a:t>Richard</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62DD2C4E-2B0A-433B-9B71-1BB6A45CC3CC}"/>
              </a:ext>
            </a:extLst>
          </p:cNvPr>
          <p:cNvSpPr txBox="1"/>
          <p:nvPr/>
        </p:nvSpPr>
        <p:spPr>
          <a:xfrm>
            <a:off x="755735" y="1059645"/>
            <a:ext cx="7704535" cy="2031325"/>
          </a:xfrm>
          <a:prstGeom prst="rect">
            <a:avLst/>
          </a:prstGeom>
          <a:noFill/>
        </p:spPr>
        <p:txBody>
          <a:bodyPr wrap="square" rtlCol="0">
            <a:spAutoFit/>
          </a:bodyPr>
          <a:lstStyle/>
          <a:p>
            <a:r>
              <a:rPr lang="zh-CN" altLang="en-US" dirty="0"/>
              <a:t>现在大家开发的各种系统，互联网产品，其实大部分都是对数据的管理；</a:t>
            </a:r>
            <a:endParaRPr lang="en-US" altLang="zh-CN" dirty="0"/>
          </a:p>
          <a:p>
            <a:endParaRPr lang="en-US" altLang="zh-CN" dirty="0"/>
          </a:p>
          <a:p>
            <a:r>
              <a:rPr lang="zh-CN" altLang="en-US" dirty="0"/>
              <a:t>数据库在我们在开发工作中是非常有地位！</a:t>
            </a:r>
            <a:endParaRPr lang="en-US" altLang="zh-CN" dirty="0"/>
          </a:p>
          <a:p>
            <a:endParaRPr lang="en-US" altLang="zh-CN" dirty="0"/>
          </a:p>
          <a:p>
            <a:r>
              <a:rPr lang="zh-CN" altLang="en-US" dirty="0"/>
              <a:t>我们高级班讲解数据库，不会从最基本的</a:t>
            </a:r>
            <a:r>
              <a:rPr lang="en-US" altLang="zh-CN" dirty="0" err="1"/>
              <a:t>SQl</a:t>
            </a:r>
            <a:r>
              <a:rPr lang="zh-CN" altLang="en-US" dirty="0"/>
              <a:t>语句；</a:t>
            </a:r>
            <a:endParaRPr lang="en-US" altLang="zh-CN" dirty="0"/>
          </a:p>
          <a:p>
            <a:endParaRPr lang="en-US" altLang="zh-CN" dirty="0"/>
          </a:p>
          <a:p>
            <a:r>
              <a:rPr lang="zh-CN" altLang="en-US" dirty="0"/>
              <a:t>我们重点在于数据库的各种设计，在数据库的性能优化！</a:t>
            </a:r>
          </a:p>
        </p:txBody>
      </p:sp>
      <p:sp>
        <p:nvSpPr>
          <p:cNvPr id="12" name="文本框 11">
            <a:extLst>
              <a:ext uri="{FF2B5EF4-FFF2-40B4-BE49-F238E27FC236}">
                <a16:creationId xmlns:a16="http://schemas.microsoft.com/office/drawing/2014/main" id="{4EBBFA59-3DD3-4C2A-88B5-9F912567A27E}"/>
              </a:ext>
            </a:extLst>
          </p:cNvPr>
          <p:cNvSpPr txBox="1"/>
          <p:nvPr/>
        </p:nvSpPr>
        <p:spPr>
          <a:xfrm>
            <a:off x="755735" y="1640297"/>
            <a:ext cx="7704535" cy="369332"/>
          </a:xfrm>
          <a:prstGeom prst="rect">
            <a:avLst/>
          </a:prstGeom>
          <a:noFill/>
        </p:spPr>
        <p:txBody>
          <a:bodyPr wrap="square" rtlCol="0">
            <a:spAutoFit/>
          </a:bodyPr>
          <a:lstStyle/>
          <a:p>
            <a:endParaRPr lang="zh-CN" altLang="en-US" dirty="0">
              <a:solidFill>
                <a:srgbClr val="FF0000"/>
              </a:solidFill>
            </a:endParaRPr>
          </a:p>
        </p:txBody>
      </p:sp>
    </p:spTree>
    <p:extLst>
      <p:ext uri="{BB962C8B-B14F-4D97-AF65-F5344CB8AC3E}">
        <p14:creationId xmlns:p14="http://schemas.microsoft.com/office/powerpoint/2010/main" val="116516494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62DD2C4E-2B0A-433B-9B71-1BB6A45CC3CC}"/>
              </a:ext>
            </a:extLst>
          </p:cNvPr>
          <p:cNvSpPr txBox="1"/>
          <p:nvPr/>
        </p:nvSpPr>
        <p:spPr>
          <a:xfrm>
            <a:off x="719732" y="843630"/>
            <a:ext cx="7704535" cy="3416320"/>
          </a:xfrm>
          <a:prstGeom prst="rect">
            <a:avLst/>
          </a:prstGeom>
          <a:noFill/>
        </p:spPr>
        <p:txBody>
          <a:bodyPr wrap="square" rtlCol="0">
            <a:spAutoFit/>
          </a:bodyPr>
          <a:lstStyle/>
          <a:p>
            <a:r>
              <a:rPr lang="zh-CN" altLang="en-US" dirty="0"/>
              <a:t>同学们在工作中有独立设计过数据库的     </a:t>
            </a:r>
            <a:r>
              <a:rPr lang="en-US" altLang="zh-CN" dirty="0"/>
              <a:t>1</a:t>
            </a:r>
          </a:p>
          <a:p>
            <a:endParaRPr lang="en-US" altLang="zh-CN" dirty="0"/>
          </a:p>
          <a:p>
            <a:r>
              <a:rPr lang="zh-CN" altLang="en-US" dirty="0"/>
              <a:t>如果只是修改部分表结构，新增表之类的  </a:t>
            </a:r>
            <a:r>
              <a:rPr lang="en-US" altLang="zh-CN" dirty="0"/>
              <a:t>2</a:t>
            </a:r>
          </a:p>
          <a:p>
            <a:endParaRPr lang="en-US" altLang="zh-CN" dirty="0"/>
          </a:p>
          <a:p>
            <a:r>
              <a:rPr lang="zh-CN" altLang="en-US" dirty="0"/>
              <a:t>给了老师一长串</a:t>
            </a:r>
            <a:r>
              <a:rPr lang="en-US" altLang="zh-CN" dirty="0" err="1"/>
              <a:t>sql</a:t>
            </a:r>
            <a:r>
              <a:rPr lang="zh-CN" altLang="en-US" dirty="0"/>
              <a:t>语句</a:t>
            </a:r>
            <a:r>
              <a:rPr lang="en-US" altLang="zh-CN" dirty="0"/>
              <a:t>; join </a:t>
            </a:r>
            <a:r>
              <a:rPr lang="zh-CN" altLang="en-US" dirty="0"/>
              <a:t>七八张表，还做课很多计算，</a:t>
            </a:r>
            <a:r>
              <a:rPr lang="en-US" altLang="zh-CN" dirty="0" err="1"/>
              <a:t>goup</a:t>
            </a:r>
            <a:r>
              <a:rPr lang="en-US" altLang="zh-CN" dirty="0"/>
              <a:t> by  </a:t>
            </a:r>
            <a:r>
              <a:rPr lang="zh-CN" altLang="en-US" dirty="0"/>
              <a:t>汇总一下 </a:t>
            </a:r>
            <a:endParaRPr lang="en-US" altLang="zh-CN" dirty="0"/>
          </a:p>
          <a:p>
            <a:r>
              <a:rPr lang="zh-CN" altLang="en-US" dirty="0"/>
              <a:t>我很头疼！</a:t>
            </a:r>
            <a:endParaRPr lang="en-US" altLang="zh-CN" dirty="0"/>
          </a:p>
          <a:p>
            <a:endParaRPr lang="en-US" altLang="zh-CN" dirty="0"/>
          </a:p>
          <a:p>
            <a:r>
              <a:rPr lang="zh-CN" altLang="en-US" dirty="0"/>
              <a:t>尤其是一些老项目，数据库设计的不太合理，导致我们使用成本很高！</a:t>
            </a:r>
            <a:endParaRPr lang="en-US" altLang="zh-CN" dirty="0"/>
          </a:p>
          <a:p>
            <a:endParaRPr lang="en-US" altLang="zh-CN" dirty="0"/>
          </a:p>
          <a:p>
            <a:r>
              <a:rPr lang="zh-CN" altLang="en-US" dirty="0"/>
              <a:t>选择写视图，各种关联！</a:t>
            </a:r>
            <a:endParaRPr lang="en-US" altLang="zh-CN" dirty="0"/>
          </a:p>
          <a:p>
            <a:endParaRPr lang="zh-CN" altLang="en-US" dirty="0">
              <a:solidFill>
                <a:srgbClr val="FF0000"/>
              </a:solidFil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62DD2C4E-2B0A-433B-9B71-1BB6A45CC3CC}"/>
              </a:ext>
            </a:extLst>
          </p:cNvPr>
          <p:cNvSpPr txBox="1"/>
          <p:nvPr/>
        </p:nvSpPr>
        <p:spPr>
          <a:xfrm>
            <a:off x="719732" y="1491675"/>
            <a:ext cx="7704535" cy="1200329"/>
          </a:xfrm>
          <a:prstGeom prst="rect">
            <a:avLst/>
          </a:prstGeom>
          <a:noFill/>
        </p:spPr>
        <p:txBody>
          <a:bodyPr wrap="square" rtlCol="0">
            <a:spAutoFit/>
          </a:bodyPr>
          <a:lstStyle/>
          <a:p>
            <a:r>
              <a:rPr lang="en-US" altLang="zh-CN" dirty="0"/>
              <a:t> </a:t>
            </a:r>
            <a:r>
              <a:rPr lang="zh-CN" altLang="en-US" dirty="0"/>
              <a:t>主要针对于关系型数据库：</a:t>
            </a:r>
            <a:r>
              <a:rPr lang="en-US" altLang="zh-CN" dirty="0" err="1"/>
              <a:t>Sql</a:t>
            </a:r>
            <a:r>
              <a:rPr lang="en-US" altLang="zh-CN" dirty="0"/>
              <a:t> Server   </a:t>
            </a:r>
            <a:r>
              <a:rPr lang="en-US" altLang="zh-CN" dirty="0" err="1"/>
              <a:t>MySql</a:t>
            </a:r>
            <a:r>
              <a:rPr lang="en-US" altLang="zh-CN" dirty="0"/>
              <a:t> </a:t>
            </a:r>
          </a:p>
          <a:p>
            <a:r>
              <a:rPr lang="en-US" altLang="zh-CN" dirty="0"/>
              <a:t> </a:t>
            </a:r>
            <a:r>
              <a:rPr lang="zh-CN" altLang="en-US" dirty="0"/>
              <a:t>就跟我们</a:t>
            </a:r>
            <a:r>
              <a:rPr lang="en-US" altLang="zh-CN" dirty="0"/>
              <a:t>C#</a:t>
            </a:r>
            <a:r>
              <a:rPr lang="zh-CN" altLang="en-US" dirty="0"/>
              <a:t>语言一样，面向对象的封装</a:t>
            </a:r>
            <a:r>
              <a:rPr lang="en-US" altLang="zh-CN" dirty="0"/>
              <a:t>+ </a:t>
            </a:r>
            <a:r>
              <a:rPr lang="zh-CN" altLang="en-US" dirty="0"/>
              <a:t>各个对象（不同的表）之间的关系</a:t>
            </a:r>
            <a:endParaRPr lang="en-US" altLang="zh-CN" dirty="0"/>
          </a:p>
          <a:p>
            <a:endParaRPr lang="zh-CN" altLang="en-US" dirty="0">
              <a:solidFill>
                <a:srgbClr val="FF0000"/>
              </a:solidFill>
            </a:endParaRPr>
          </a:p>
        </p:txBody>
      </p:sp>
    </p:spTree>
    <p:extLst>
      <p:ext uri="{BB962C8B-B14F-4D97-AF65-F5344CB8AC3E}">
        <p14:creationId xmlns:p14="http://schemas.microsoft.com/office/powerpoint/2010/main" val="5566046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62DD2C4E-2B0A-433B-9B71-1BB6A45CC3CC}"/>
              </a:ext>
            </a:extLst>
          </p:cNvPr>
          <p:cNvSpPr txBox="1"/>
          <p:nvPr/>
        </p:nvSpPr>
        <p:spPr>
          <a:xfrm>
            <a:off x="899746" y="946493"/>
            <a:ext cx="3024210" cy="369332"/>
          </a:xfrm>
          <a:prstGeom prst="rect">
            <a:avLst/>
          </a:prstGeom>
          <a:noFill/>
        </p:spPr>
        <p:txBody>
          <a:bodyPr wrap="square" rtlCol="0">
            <a:spAutoFit/>
          </a:bodyPr>
          <a:lstStyle/>
          <a:p>
            <a:r>
              <a:rPr lang="zh-CN" altLang="en-US" dirty="0"/>
              <a:t>数据库设计：</a:t>
            </a:r>
            <a:endParaRPr lang="zh-CN" altLang="en-US" dirty="0">
              <a:solidFill>
                <a:srgbClr val="FF0000"/>
              </a:solidFill>
            </a:endParaRPr>
          </a:p>
        </p:txBody>
      </p:sp>
      <p:sp>
        <p:nvSpPr>
          <p:cNvPr id="12" name="文本框 11">
            <a:extLst>
              <a:ext uri="{FF2B5EF4-FFF2-40B4-BE49-F238E27FC236}">
                <a16:creationId xmlns:a16="http://schemas.microsoft.com/office/drawing/2014/main" id="{4EBBFA59-3DD3-4C2A-88B5-9F912567A27E}"/>
              </a:ext>
            </a:extLst>
          </p:cNvPr>
          <p:cNvSpPr txBox="1"/>
          <p:nvPr/>
        </p:nvSpPr>
        <p:spPr>
          <a:xfrm>
            <a:off x="2106131" y="1439827"/>
            <a:ext cx="5472379" cy="646331"/>
          </a:xfrm>
          <a:prstGeom prst="rect">
            <a:avLst/>
          </a:prstGeom>
          <a:noFill/>
        </p:spPr>
        <p:txBody>
          <a:bodyPr wrap="square" rtlCol="0">
            <a:spAutoFit/>
          </a:bodyPr>
          <a:lstStyle/>
          <a:p>
            <a:r>
              <a:rPr lang="en-US" altLang="zh-CN" dirty="0"/>
              <a:t>1.</a:t>
            </a:r>
            <a:r>
              <a:rPr lang="zh-CN" altLang="en-US" dirty="0"/>
              <a:t>需求分析  比较粗略的了解需求，只是搞明白需要存储什么。</a:t>
            </a:r>
          </a:p>
        </p:txBody>
      </p:sp>
      <p:sp>
        <p:nvSpPr>
          <p:cNvPr id="7" name="文本框 6">
            <a:extLst>
              <a:ext uri="{FF2B5EF4-FFF2-40B4-BE49-F238E27FC236}">
                <a16:creationId xmlns:a16="http://schemas.microsoft.com/office/drawing/2014/main" id="{E9419358-0C43-4315-862D-F4189BE17452}"/>
              </a:ext>
            </a:extLst>
          </p:cNvPr>
          <p:cNvSpPr txBox="1"/>
          <p:nvPr/>
        </p:nvSpPr>
        <p:spPr>
          <a:xfrm>
            <a:off x="2106131" y="2259474"/>
            <a:ext cx="7020169" cy="646331"/>
          </a:xfrm>
          <a:prstGeom prst="rect">
            <a:avLst/>
          </a:prstGeom>
          <a:noFill/>
        </p:spPr>
        <p:txBody>
          <a:bodyPr wrap="square" rtlCol="0">
            <a:spAutoFit/>
          </a:bodyPr>
          <a:lstStyle/>
          <a:p>
            <a:r>
              <a:rPr lang="en-US" altLang="zh-CN" dirty="0"/>
              <a:t>2.</a:t>
            </a:r>
            <a:r>
              <a:rPr lang="zh-CN" altLang="en-US" dirty="0"/>
              <a:t>概要设计阶段 ：表关系，</a:t>
            </a:r>
            <a:r>
              <a:rPr lang="en-US" altLang="zh-CN" dirty="0"/>
              <a:t>E-R</a:t>
            </a:r>
            <a:r>
              <a:rPr lang="zh-CN" altLang="en-US" dirty="0"/>
              <a:t>图（数据字典）；</a:t>
            </a:r>
            <a:endParaRPr lang="en-US" altLang="zh-CN" dirty="0"/>
          </a:p>
          <a:p>
            <a:r>
              <a:rPr lang="zh-CN" altLang="en-US" dirty="0"/>
              <a:t>便于同事之间相关沟通</a:t>
            </a:r>
          </a:p>
        </p:txBody>
      </p:sp>
      <p:sp>
        <p:nvSpPr>
          <p:cNvPr id="8" name="文本框 7">
            <a:extLst>
              <a:ext uri="{FF2B5EF4-FFF2-40B4-BE49-F238E27FC236}">
                <a16:creationId xmlns:a16="http://schemas.microsoft.com/office/drawing/2014/main" id="{0F806042-BE56-4FB3-9908-708F56F0783E}"/>
              </a:ext>
            </a:extLst>
          </p:cNvPr>
          <p:cNvSpPr txBox="1"/>
          <p:nvPr/>
        </p:nvSpPr>
        <p:spPr>
          <a:xfrm>
            <a:off x="2080194" y="3156651"/>
            <a:ext cx="7020169" cy="369332"/>
          </a:xfrm>
          <a:prstGeom prst="rect">
            <a:avLst/>
          </a:prstGeom>
          <a:noFill/>
        </p:spPr>
        <p:txBody>
          <a:bodyPr wrap="square" rtlCol="0">
            <a:spAutoFit/>
          </a:bodyPr>
          <a:lstStyle/>
          <a:p>
            <a:r>
              <a:rPr lang="en-US" altLang="zh-CN" dirty="0"/>
              <a:t>3.</a:t>
            </a:r>
            <a:r>
              <a:rPr lang="zh-CN" altLang="en-US" dirty="0"/>
              <a:t>详细设计：这一步才真正的细致到每个表</a:t>
            </a:r>
            <a:r>
              <a:rPr lang="en-US" altLang="zh-CN" dirty="0"/>
              <a:t>/</a:t>
            </a:r>
            <a:r>
              <a:rPr lang="zh-CN" altLang="en-US" dirty="0"/>
              <a:t>每个字段</a:t>
            </a:r>
          </a:p>
        </p:txBody>
      </p:sp>
      <p:sp>
        <p:nvSpPr>
          <p:cNvPr id="9" name="矩形 27">
            <a:extLst>
              <a:ext uri="{FF2B5EF4-FFF2-40B4-BE49-F238E27FC236}">
                <a16:creationId xmlns:a16="http://schemas.microsoft.com/office/drawing/2014/main" id="{4021BAE0-FEED-449B-9BD4-5F059DD2FCB1}"/>
              </a:ext>
            </a:extLst>
          </p:cNvPr>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Tree>
    <p:extLst>
      <p:ext uri="{BB962C8B-B14F-4D97-AF65-F5344CB8AC3E}">
        <p14:creationId xmlns:p14="http://schemas.microsoft.com/office/powerpoint/2010/main" val="14343132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62DD2C4E-2B0A-433B-9B71-1BB6A45CC3CC}"/>
              </a:ext>
            </a:extLst>
          </p:cNvPr>
          <p:cNvSpPr txBox="1"/>
          <p:nvPr/>
        </p:nvSpPr>
        <p:spPr>
          <a:xfrm>
            <a:off x="899746" y="946493"/>
            <a:ext cx="3024210" cy="369332"/>
          </a:xfrm>
          <a:prstGeom prst="rect">
            <a:avLst/>
          </a:prstGeom>
          <a:noFill/>
        </p:spPr>
        <p:txBody>
          <a:bodyPr wrap="square" rtlCol="0">
            <a:spAutoFit/>
          </a:bodyPr>
          <a:lstStyle/>
          <a:p>
            <a:r>
              <a:rPr lang="zh-CN" altLang="en-US" dirty="0"/>
              <a:t>关系型数据库：</a:t>
            </a:r>
            <a:endParaRPr lang="zh-CN" altLang="en-US" dirty="0">
              <a:solidFill>
                <a:srgbClr val="FF0000"/>
              </a:solidFill>
            </a:endParaRPr>
          </a:p>
        </p:txBody>
      </p:sp>
      <p:sp>
        <p:nvSpPr>
          <p:cNvPr id="9" name="文本框 8">
            <a:extLst>
              <a:ext uri="{FF2B5EF4-FFF2-40B4-BE49-F238E27FC236}">
                <a16:creationId xmlns:a16="http://schemas.microsoft.com/office/drawing/2014/main" id="{A407C50B-4179-4C3B-9679-A1C31F0F1D53}"/>
              </a:ext>
            </a:extLst>
          </p:cNvPr>
          <p:cNvSpPr txBox="1"/>
          <p:nvPr/>
        </p:nvSpPr>
        <p:spPr>
          <a:xfrm>
            <a:off x="1513428" y="1390272"/>
            <a:ext cx="6722370" cy="615553"/>
          </a:xfrm>
          <a:prstGeom prst="rect">
            <a:avLst/>
          </a:prstGeom>
          <a:noFill/>
        </p:spPr>
        <p:txBody>
          <a:bodyPr wrap="square" rtlCol="0">
            <a:spAutoFit/>
          </a:bodyPr>
          <a:lstStyle/>
          <a:p>
            <a:r>
              <a:rPr lang="zh-CN" altLang="en-US" dirty="0"/>
              <a:t>一对一：</a:t>
            </a:r>
            <a:r>
              <a:rPr lang="zh-CN" altLang="en-US" sz="1600" dirty="0"/>
              <a:t>一个用户一个账号，老公和老婆，一个人对应一个身份证号；数据表的垂直切分；</a:t>
            </a:r>
            <a:r>
              <a:rPr lang="zh-CN" altLang="en-US" sz="1600" dirty="0">
                <a:solidFill>
                  <a:srgbClr val="FF0000"/>
                </a:solidFill>
              </a:rPr>
              <a:t>相同主键</a:t>
            </a:r>
            <a:r>
              <a:rPr lang="en-US" altLang="zh-CN" sz="1600" dirty="0">
                <a:solidFill>
                  <a:srgbClr val="FF0000"/>
                </a:solidFill>
              </a:rPr>
              <a:t>/</a:t>
            </a:r>
            <a:r>
              <a:rPr lang="zh-CN" altLang="en-US" sz="1600" dirty="0">
                <a:solidFill>
                  <a:srgbClr val="FF0000"/>
                </a:solidFill>
              </a:rPr>
              <a:t>主外键关系</a:t>
            </a:r>
            <a:r>
              <a:rPr lang="zh-CN" altLang="en-US" sz="1600" dirty="0"/>
              <a:t>（无法保证绝对是一对一）</a:t>
            </a:r>
            <a:endParaRPr lang="zh-CN" altLang="en-US" dirty="0">
              <a:solidFill>
                <a:srgbClr val="FF0000"/>
              </a:solidFill>
            </a:endParaRPr>
          </a:p>
        </p:txBody>
      </p:sp>
      <p:sp>
        <p:nvSpPr>
          <p:cNvPr id="10" name="文本框 9">
            <a:extLst>
              <a:ext uri="{FF2B5EF4-FFF2-40B4-BE49-F238E27FC236}">
                <a16:creationId xmlns:a16="http://schemas.microsoft.com/office/drawing/2014/main" id="{157B348D-776F-49F2-8309-4072275C68CE}"/>
              </a:ext>
            </a:extLst>
          </p:cNvPr>
          <p:cNvSpPr txBox="1"/>
          <p:nvPr/>
        </p:nvSpPr>
        <p:spPr>
          <a:xfrm>
            <a:off x="1513428" y="2248584"/>
            <a:ext cx="5866767" cy="584775"/>
          </a:xfrm>
          <a:prstGeom prst="rect">
            <a:avLst/>
          </a:prstGeom>
          <a:noFill/>
        </p:spPr>
        <p:txBody>
          <a:bodyPr wrap="square" rtlCol="0">
            <a:spAutoFit/>
          </a:bodyPr>
          <a:lstStyle/>
          <a:p>
            <a:r>
              <a:rPr lang="zh-CN" altLang="en-US" sz="1600" dirty="0"/>
              <a:t>一对多：一父多子，一人多张银行卡，一个文件夹多个文件；一个公司多个员工；一个女神多个备胎；</a:t>
            </a:r>
            <a:r>
              <a:rPr lang="zh-CN" altLang="en-US" sz="1600" dirty="0">
                <a:solidFill>
                  <a:srgbClr val="FF0000"/>
                </a:solidFill>
              </a:rPr>
              <a:t>主外键关系</a:t>
            </a:r>
          </a:p>
        </p:txBody>
      </p:sp>
      <p:sp>
        <p:nvSpPr>
          <p:cNvPr id="11" name="文本框 10">
            <a:extLst>
              <a:ext uri="{FF2B5EF4-FFF2-40B4-BE49-F238E27FC236}">
                <a16:creationId xmlns:a16="http://schemas.microsoft.com/office/drawing/2014/main" id="{434F1574-7C52-495C-AF40-F8FCB58C8F1F}"/>
              </a:ext>
            </a:extLst>
          </p:cNvPr>
          <p:cNvSpPr txBox="1"/>
          <p:nvPr/>
        </p:nvSpPr>
        <p:spPr>
          <a:xfrm>
            <a:off x="1513428" y="3207119"/>
            <a:ext cx="7522882" cy="646331"/>
          </a:xfrm>
          <a:prstGeom prst="rect">
            <a:avLst/>
          </a:prstGeom>
          <a:noFill/>
        </p:spPr>
        <p:txBody>
          <a:bodyPr wrap="square" rtlCol="0">
            <a:spAutoFit/>
          </a:bodyPr>
          <a:lstStyle/>
          <a:p>
            <a:r>
              <a:rPr lang="zh-CN" altLang="en-US" dirty="0"/>
              <a:t>多对多：学生</a:t>
            </a:r>
            <a:r>
              <a:rPr lang="en-US" altLang="zh-CN" dirty="0"/>
              <a:t>-</a:t>
            </a:r>
            <a:r>
              <a:rPr lang="zh-CN" altLang="en-US" dirty="0"/>
              <a:t>老师，用户和角色，用户和菜单，老师与课堂；</a:t>
            </a:r>
            <a:endParaRPr lang="en-US" altLang="zh-CN" dirty="0"/>
          </a:p>
          <a:p>
            <a:r>
              <a:rPr lang="zh-CN" altLang="en-US" dirty="0">
                <a:solidFill>
                  <a:srgbClr val="FF0000"/>
                </a:solidFill>
              </a:rPr>
              <a:t>中间表</a:t>
            </a:r>
            <a:r>
              <a:rPr lang="en-US" altLang="zh-CN" dirty="0">
                <a:solidFill>
                  <a:srgbClr val="FF0000"/>
                </a:solidFill>
              </a:rPr>
              <a:t>/</a:t>
            </a:r>
            <a:r>
              <a:rPr lang="zh-CN" altLang="en-US" dirty="0">
                <a:solidFill>
                  <a:srgbClr val="FF0000"/>
                </a:solidFill>
              </a:rPr>
              <a:t>映射表</a:t>
            </a:r>
            <a:r>
              <a:rPr lang="en-US" altLang="zh-CN" dirty="0">
                <a:solidFill>
                  <a:srgbClr val="FF0000"/>
                </a:solidFill>
              </a:rPr>
              <a:t>/</a:t>
            </a:r>
            <a:r>
              <a:rPr lang="zh-CN" altLang="en-US" dirty="0">
                <a:solidFill>
                  <a:srgbClr val="FF0000"/>
                </a:solidFill>
              </a:rPr>
              <a:t>关系表</a:t>
            </a:r>
          </a:p>
        </p:txBody>
      </p:sp>
      <p:sp>
        <p:nvSpPr>
          <p:cNvPr id="13" name="矩形 27">
            <a:extLst>
              <a:ext uri="{FF2B5EF4-FFF2-40B4-BE49-F238E27FC236}">
                <a16:creationId xmlns:a16="http://schemas.microsoft.com/office/drawing/2014/main" id="{AEC0A2CA-A057-4BA8-A389-B346AFF69B36}"/>
              </a:ext>
            </a:extLst>
          </p:cNvPr>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Tree>
    <p:extLst>
      <p:ext uri="{BB962C8B-B14F-4D97-AF65-F5344CB8AC3E}">
        <p14:creationId xmlns:p14="http://schemas.microsoft.com/office/powerpoint/2010/main" val="281128039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62DD2C4E-2B0A-433B-9B71-1BB6A45CC3CC}"/>
              </a:ext>
            </a:extLst>
          </p:cNvPr>
          <p:cNvSpPr txBox="1"/>
          <p:nvPr/>
        </p:nvSpPr>
        <p:spPr>
          <a:xfrm>
            <a:off x="899746" y="946493"/>
            <a:ext cx="3024210" cy="369332"/>
          </a:xfrm>
          <a:prstGeom prst="rect">
            <a:avLst/>
          </a:prstGeom>
          <a:noFill/>
        </p:spPr>
        <p:txBody>
          <a:bodyPr wrap="square" rtlCol="0">
            <a:spAutoFit/>
          </a:bodyPr>
          <a:lstStyle/>
          <a:p>
            <a:r>
              <a:rPr lang="zh-CN" altLang="en-US" dirty="0"/>
              <a:t>三大范式：</a:t>
            </a:r>
            <a:endParaRPr lang="zh-CN" altLang="en-US" dirty="0">
              <a:solidFill>
                <a:srgbClr val="FF0000"/>
              </a:solidFill>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187765" y="1491675"/>
            <a:ext cx="7452517" cy="2585323"/>
          </a:xfrm>
          <a:prstGeom prst="rect">
            <a:avLst/>
          </a:prstGeom>
          <a:noFill/>
        </p:spPr>
        <p:txBody>
          <a:bodyPr wrap="square" rtlCol="0">
            <a:spAutoFit/>
          </a:bodyPr>
          <a:lstStyle/>
          <a:p>
            <a:r>
              <a:rPr lang="zh-CN" altLang="en-US" dirty="0"/>
              <a:t>一范式：每一</a:t>
            </a:r>
            <a:r>
              <a:rPr lang="zh-CN" altLang="en-US" dirty="0">
                <a:solidFill>
                  <a:srgbClr val="FF0000"/>
                </a:solidFill>
              </a:rPr>
              <a:t>列</a:t>
            </a:r>
            <a:r>
              <a:rPr lang="zh-CN" altLang="en-US" dirty="0"/>
              <a:t>保持原子性，不可分割</a:t>
            </a:r>
            <a:endParaRPr lang="en-US" altLang="zh-CN" dirty="0"/>
          </a:p>
          <a:p>
            <a:endParaRPr lang="en-US" altLang="zh-CN" dirty="0">
              <a:solidFill>
                <a:srgbClr val="FF0000"/>
              </a:solidFill>
            </a:endParaRPr>
          </a:p>
          <a:p>
            <a:r>
              <a:rPr lang="zh-CN" altLang="en-US" dirty="0"/>
              <a:t>人</a:t>
            </a:r>
            <a:r>
              <a:rPr lang="en-US" altLang="zh-CN" dirty="0"/>
              <a:t>—-</a:t>
            </a:r>
            <a:r>
              <a:rPr lang="zh-CN" altLang="en-US" dirty="0"/>
              <a:t>多个手机号</a:t>
            </a:r>
            <a:r>
              <a:rPr lang="en-US" altLang="zh-CN" dirty="0"/>
              <a:t>   </a:t>
            </a:r>
            <a:r>
              <a:rPr lang="zh-CN" altLang="en-US" dirty="0"/>
              <a:t>一个字段通过逗号分隔存储过个手机号；</a:t>
            </a:r>
            <a:endParaRPr lang="en-US" altLang="zh-CN" dirty="0"/>
          </a:p>
          <a:p>
            <a:r>
              <a:rPr lang="zh-CN" altLang="en-US" dirty="0"/>
              <a:t>就应该拆分；</a:t>
            </a:r>
            <a:endParaRPr lang="en-US" altLang="zh-CN" dirty="0"/>
          </a:p>
          <a:p>
            <a:endParaRPr lang="en-US" altLang="zh-CN" dirty="0"/>
          </a:p>
          <a:p>
            <a:r>
              <a:rPr lang="zh-CN" altLang="en-US" dirty="0"/>
              <a:t>某一部分信息，直接放在一个</a:t>
            </a:r>
            <a:r>
              <a:rPr lang="en-US" altLang="zh-CN" dirty="0"/>
              <a:t>Xml </a:t>
            </a:r>
            <a:r>
              <a:rPr lang="zh-CN" altLang="en-US" dirty="0"/>
              <a:t>字符串</a:t>
            </a:r>
            <a:r>
              <a:rPr lang="en-US" altLang="zh-CN" dirty="0"/>
              <a:t>/JSON</a:t>
            </a:r>
            <a:r>
              <a:rPr lang="zh-CN" altLang="en-US" dirty="0"/>
              <a:t>字符串，之一对字符串全部存放到某列中；这就违背了第一范式！</a:t>
            </a:r>
            <a:endParaRPr lang="en-US" altLang="zh-CN" dirty="0"/>
          </a:p>
          <a:p>
            <a:endParaRPr lang="en-US" altLang="zh-CN" dirty="0"/>
          </a:p>
          <a:p>
            <a:r>
              <a:rPr lang="zh-CN" altLang="en-US" dirty="0">
                <a:solidFill>
                  <a:srgbClr val="FF0000"/>
                </a:solidFill>
              </a:rPr>
              <a:t>也是根据实际情况，三大范式不是必须遵循，只是作为建议！</a:t>
            </a:r>
          </a:p>
        </p:txBody>
      </p:sp>
      <p:sp>
        <p:nvSpPr>
          <p:cNvPr id="13" name="矩形 27">
            <a:extLst>
              <a:ext uri="{FF2B5EF4-FFF2-40B4-BE49-F238E27FC236}">
                <a16:creationId xmlns:a16="http://schemas.microsoft.com/office/drawing/2014/main" id="{397B588D-097B-412B-8202-5EA6F56B077B}"/>
              </a:ext>
            </a:extLst>
          </p:cNvPr>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Tree>
    <p:extLst>
      <p:ext uri="{BB962C8B-B14F-4D97-AF65-F5344CB8AC3E}">
        <p14:creationId xmlns:p14="http://schemas.microsoft.com/office/powerpoint/2010/main" val="14348686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403780" y="1563680"/>
            <a:ext cx="6588457" cy="646331"/>
          </a:xfrm>
          <a:prstGeom prst="rect">
            <a:avLst/>
          </a:prstGeom>
          <a:noFill/>
        </p:spPr>
        <p:txBody>
          <a:bodyPr wrap="square" rtlCol="0">
            <a:spAutoFit/>
          </a:bodyPr>
          <a:lstStyle/>
          <a:p>
            <a:r>
              <a:rPr lang="zh-CN" altLang="en-US" dirty="0"/>
              <a:t>二范式：一张表只描述一个对象！</a:t>
            </a:r>
            <a:endParaRPr lang="en-US" altLang="zh-CN" dirty="0"/>
          </a:p>
          <a:p>
            <a:r>
              <a:rPr lang="zh-CN" altLang="en-US" dirty="0"/>
              <a:t>应该保持每个表职责单一，如果有职责不清晰，就要考虑拆分！</a:t>
            </a:r>
          </a:p>
        </p:txBody>
      </p:sp>
      <p:sp>
        <p:nvSpPr>
          <p:cNvPr id="7" name="文本框 6">
            <a:extLst>
              <a:ext uri="{FF2B5EF4-FFF2-40B4-BE49-F238E27FC236}">
                <a16:creationId xmlns:a16="http://schemas.microsoft.com/office/drawing/2014/main" id="{7C53EB39-C3DD-4274-83E0-633750D5C7B4}"/>
              </a:ext>
            </a:extLst>
          </p:cNvPr>
          <p:cNvSpPr txBox="1"/>
          <p:nvPr/>
        </p:nvSpPr>
        <p:spPr>
          <a:xfrm>
            <a:off x="899746" y="946493"/>
            <a:ext cx="3024210" cy="369332"/>
          </a:xfrm>
          <a:prstGeom prst="rect">
            <a:avLst/>
          </a:prstGeom>
          <a:noFill/>
        </p:spPr>
        <p:txBody>
          <a:bodyPr wrap="square" rtlCol="0">
            <a:spAutoFit/>
          </a:bodyPr>
          <a:lstStyle/>
          <a:p>
            <a:r>
              <a:rPr lang="zh-CN" altLang="en-US" dirty="0"/>
              <a:t>三大范式：</a:t>
            </a:r>
            <a:endParaRPr lang="zh-CN" altLang="en-US" dirty="0">
              <a:solidFill>
                <a:srgbClr val="FF0000"/>
              </a:solidFill>
            </a:endParaRPr>
          </a:p>
        </p:txBody>
      </p:sp>
      <p:sp>
        <p:nvSpPr>
          <p:cNvPr id="8" name="矩形 27">
            <a:extLst>
              <a:ext uri="{FF2B5EF4-FFF2-40B4-BE49-F238E27FC236}">
                <a16:creationId xmlns:a16="http://schemas.microsoft.com/office/drawing/2014/main" id="{5DBDDB89-33EB-4864-A181-D117A78C8E04}"/>
              </a:ext>
            </a:extLst>
          </p:cNvPr>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
        <p:nvSpPr>
          <p:cNvPr id="9" name="文本框 8">
            <a:extLst>
              <a:ext uri="{FF2B5EF4-FFF2-40B4-BE49-F238E27FC236}">
                <a16:creationId xmlns:a16="http://schemas.microsoft.com/office/drawing/2014/main" id="{50AF067B-F664-47C5-969E-27F3DC378354}"/>
              </a:ext>
            </a:extLst>
          </p:cNvPr>
          <p:cNvSpPr txBox="1"/>
          <p:nvPr/>
        </p:nvSpPr>
        <p:spPr>
          <a:xfrm>
            <a:off x="1403779" y="2571750"/>
            <a:ext cx="6588457" cy="923330"/>
          </a:xfrm>
          <a:prstGeom prst="rect">
            <a:avLst/>
          </a:prstGeom>
          <a:noFill/>
        </p:spPr>
        <p:txBody>
          <a:bodyPr wrap="square" rtlCol="0">
            <a:spAutoFit/>
          </a:bodyPr>
          <a:lstStyle/>
          <a:p>
            <a:r>
              <a:rPr lang="zh-CN" altLang="en-US" dirty="0"/>
              <a:t>反例：一个表既存储了部门信息，用户信息，包含了部门信息的字段，同时也包含了用户信息的字段；表的职责不清晰，一个表做了多个表的事儿！</a:t>
            </a:r>
          </a:p>
        </p:txBody>
      </p:sp>
    </p:spTree>
    <p:extLst>
      <p:ext uri="{BB962C8B-B14F-4D97-AF65-F5344CB8AC3E}">
        <p14:creationId xmlns:p14="http://schemas.microsoft.com/office/powerpoint/2010/main" val="2397784439"/>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1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3.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2*f*1"/>
  <p:tag name="KSO_WM_TEMPLATE_CATEGORY" val="mixed"/>
  <p:tag name="KSO_WM_TEMPLATE_INDEX" val="20201907"/>
  <p:tag name="KSO_WM_UNIT_LAYERLEVEL" val="1"/>
  <p:tag name="KSO_WM_TAG_VERSION" val="1.0"/>
  <p:tag name="KSO_WM_BEAUTIFY_FLAG" val="#wm#"/>
  <p:tag name="KSO_WM_UNIT_TEXTBOXSTYLE_GUID" val="{b0e81210-372f-4e86-adbd-78e4571f1544}"/>
  <p:tag name="KSO_WM_UNIT_TEXTBOXSTYLE_TEMPLATEID" val="3134261"/>
  <p:tag name="KSO_WM_UNIT_TEXTBOXSTYLE_TYPE" val="9"/>
</p:tagLst>
</file>

<file path=ppt/tags/tag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6.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7.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2*f*1"/>
  <p:tag name="KSO_WM_TEMPLATE_CATEGORY" val="mixed"/>
  <p:tag name="KSO_WM_TEMPLATE_INDEX" val="20201907"/>
  <p:tag name="KSO_WM_UNIT_LAYERLEVEL" val="1"/>
  <p:tag name="KSO_WM_TAG_VERSION" val="1.0"/>
  <p:tag name="KSO_WM_BEAUTIFY_FLAG" val="#wm#"/>
  <p:tag name="KSO_WM_UNIT_TEXTBOXSTYLE_GUID" val="{b0e81210-372f-4e86-adbd-78e4571f1544}"/>
  <p:tag name="KSO_WM_UNIT_TEXTBOXSTYLE_TEMPLATEID" val="3134261"/>
  <p:tag name="KSO_WM_UNIT_TEXTBOXSTYLE_TYPE" val="9"/>
</p:tagLst>
</file>

<file path=ppt/tags/tag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TotalTime>
  <Words>1892</Words>
  <Application>Microsoft Office PowerPoint</Application>
  <PresentationFormat>全屏显示(16:9)</PresentationFormat>
  <Paragraphs>186</Paragraphs>
  <Slides>28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宋体</vt:lpstr>
      <vt:lpstr>微软雅黑</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徐杨</cp:lastModifiedBy>
  <cp:revision>983</cp:revision>
  <dcterms:created xsi:type="dcterms:W3CDTF">2014-02-20T03:23:00Z</dcterms:created>
  <dcterms:modified xsi:type="dcterms:W3CDTF">2019-12-18T14:10:44Z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