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80" r:id="rId2"/>
    <p:sldId id="313" r:id="rId3"/>
    <p:sldId id="315" r:id="rId4"/>
    <p:sldId id="317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35" r:id="rId13"/>
    <p:sldId id="328" r:id="rId14"/>
    <p:sldId id="329" r:id="rId15"/>
    <p:sldId id="330" r:id="rId16"/>
    <p:sldId id="331" r:id="rId17"/>
    <p:sldId id="359" r:id="rId18"/>
    <p:sldId id="332" r:id="rId19"/>
    <p:sldId id="333" r:id="rId20"/>
    <p:sldId id="334" r:id="rId21"/>
    <p:sldId id="360" r:id="rId22"/>
    <p:sldId id="318" r:id="rId23"/>
    <p:sldId id="342" r:id="rId24"/>
    <p:sldId id="343" r:id="rId25"/>
    <p:sldId id="344" r:id="rId26"/>
    <p:sldId id="348" r:id="rId27"/>
    <p:sldId id="336" r:id="rId28"/>
    <p:sldId id="337" r:id="rId29"/>
    <p:sldId id="338" r:id="rId30"/>
    <p:sldId id="339" r:id="rId31"/>
    <p:sldId id="340" r:id="rId32"/>
    <p:sldId id="341" r:id="rId33"/>
    <p:sldId id="345" r:id="rId34"/>
    <p:sldId id="346" r:id="rId35"/>
    <p:sldId id="347" r:id="rId36"/>
    <p:sldId id="316" r:id="rId37"/>
    <p:sldId id="349" r:id="rId38"/>
    <p:sldId id="350" r:id="rId39"/>
    <p:sldId id="351" r:id="rId40"/>
    <p:sldId id="356" r:id="rId41"/>
    <p:sldId id="352" r:id="rId42"/>
    <p:sldId id="353" r:id="rId43"/>
    <p:sldId id="354" r:id="rId44"/>
    <p:sldId id="355" r:id="rId45"/>
    <p:sldId id="357" r:id="rId46"/>
    <p:sldId id="358" r:id="rId47"/>
    <p:sldId id="319" r:id="rId48"/>
    <p:sldId id="320" r:id="rId49"/>
    <p:sldId id="289" r:id="rId50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6" y="384"/>
      </p:cViewPr>
      <p:guideLst>
        <p:guide orient="horz" pos="15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2019/12/3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2019/12/3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2019/12/3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2019/12/3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2019/12/3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2019/12/3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2019/12/3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2019/12/3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2019/12/3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2019/12/3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2019/12/3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2019/12/3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2019/12/3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高级班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课程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11245"/>
            <a:chOff x="0" y="0"/>
            <a:chExt cx="9144000" cy="3711975"/>
          </a:xfrm>
        </p:grpSpPr>
        <p:sp>
          <p:nvSpPr>
            <p:cNvPr id="5125" name="矩形 254"/>
            <p:cNvSpPr/>
            <p:nvPr/>
          </p:nvSpPr>
          <p:spPr>
            <a:xfrm rot="10800000" flipV="1">
              <a:off x="0" y="127807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29" y="1203655"/>
            <a:ext cx="4365875" cy="244297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GOF</a:t>
            </a:r>
            <a:r>
              <a:rPr kumimoji="0" lang="en-US" altLang="zh-CN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23</a:t>
            </a: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种设计模式系列之结构型设计模式：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类与类之间的关系解读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适配器模式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代理模式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装饰器模式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结构型设计模式核心套路解读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20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：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00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开始撸码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~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对象适配器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对象适配器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01932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核心套路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4"/>
            <a:ext cx="4426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适配器的核心套路？</a:t>
            </a:r>
            <a:endParaRPr lang="en-US" altLang="zh-CN" dirty="0"/>
          </a:p>
          <a:p>
            <a:r>
              <a:rPr lang="zh-CN" altLang="en-US" dirty="0"/>
              <a:t>鲁迅说的：包一层！ 没有什么技术问题是包一层不能解决的，如果有，就再包一层！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 治百病</a:t>
            </a:r>
            <a:endParaRPr lang="en-US" altLang="zh-CN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A04F4DF-C738-451C-89E6-3A676747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14" y="1793706"/>
            <a:ext cx="3970445" cy="25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29162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应用总结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3"/>
            <a:ext cx="6443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能做什么？</a:t>
            </a:r>
            <a:endParaRPr lang="en-US" altLang="zh-CN" dirty="0"/>
          </a:p>
          <a:p>
            <a:r>
              <a:rPr lang="zh-CN" altLang="en-US" dirty="0"/>
              <a:t>属于补救模式，全新引入新的组件啥的用上的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不能做什么？</a:t>
            </a:r>
            <a:endParaRPr lang="en-US" altLang="zh-CN" dirty="0"/>
          </a:p>
          <a:p>
            <a:r>
              <a:rPr lang="zh-CN" altLang="en-US" dirty="0"/>
              <a:t>不能在项目一开始设计的时候就搞适配器，徒增难度！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060912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代理模式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 代理模式</a:t>
            </a:r>
            <a:r>
              <a:rPr lang="en-US" altLang="zh-CN" b="1" dirty="0"/>
              <a:t>(Proxy)</a:t>
            </a:r>
            <a:r>
              <a:rPr lang="zh-CN" altLang="en-US" b="1" dirty="0"/>
              <a:t>：</a:t>
            </a:r>
            <a:r>
              <a:rPr lang="zh-CN" altLang="en-US" dirty="0"/>
              <a:t>代理模式给某一个对象提供一个代理对象，并由代理对象控制对原对象的引用。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通俗的来讲代理模式就是我们生活中常见的中介。</a:t>
            </a:r>
            <a:endParaRPr lang="en-US" altLang="zh-CN" dirty="0"/>
          </a:p>
          <a:p>
            <a:r>
              <a:rPr lang="en-US" altLang="zh-CN" dirty="0"/>
              <a:t>VPN  </a:t>
            </a:r>
            <a:r>
              <a:rPr lang="zh-CN" altLang="en-US" dirty="0"/>
              <a:t>翻墙软件 黄牛  代售点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5759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结构足够简单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3939845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这就是代理模式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3C5095-D86F-49FB-9687-716215365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0" y="834323"/>
            <a:ext cx="4630062" cy="280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31502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扩展足够丰富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2776" y="1131650"/>
            <a:ext cx="701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日志</a:t>
            </a:r>
            <a:r>
              <a:rPr lang="en-US" altLang="zh-CN" dirty="0"/>
              <a:t>/</a:t>
            </a:r>
            <a:r>
              <a:rPr lang="zh-CN" altLang="en-US" dirty="0"/>
              <a:t>异常</a:t>
            </a:r>
            <a:r>
              <a:rPr lang="en-US" altLang="zh-CN" dirty="0"/>
              <a:t>/</a:t>
            </a:r>
            <a:r>
              <a:rPr lang="zh-CN" altLang="en-US" dirty="0"/>
              <a:t>单例</a:t>
            </a:r>
            <a:r>
              <a:rPr lang="en-US" altLang="zh-CN" dirty="0"/>
              <a:t>/</a:t>
            </a:r>
            <a:r>
              <a:rPr lang="zh-CN" altLang="en-US" dirty="0"/>
              <a:t>缓存</a:t>
            </a:r>
            <a:r>
              <a:rPr lang="en-US" altLang="zh-CN" dirty="0"/>
              <a:t>/</a:t>
            </a:r>
            <a:r>
              <a:rPr lang="zh-CN" altLang="en-US" dirty="0"/>
              <a:t>安全</a:t>
            </a:r>
            <a:r>
              <a:rPr lang="en-US" altLang="zh-CN" dirty="0"/>
              <a:t>/</a:t>
            </a:r>
            <a:r>
              <a:rPr lang="zh-CN" altLang="en-US" dirty="0"/>
              <a:t>延迟</a:t>
            </a:r>
            <a:r>
              <a:rPr lang="en-US" altLang="zh-CN" dirty="0"/>
              <a:t>/</a:t>
            </a:r>
            <a:r>
              <a:rPr lang="zh-CN" altLang="en-US" dirty="0"/>
              <a:t>权限</a:t>
            </a:r>
            <a:r>
              <a:rPr lang="en-US" altLang="zh-CN" dirty="0"/>
              <a:t>/</a:t>
            </a:r>
            <a:r>
              <a:rPr lang="zh-CN" altLang="en-US" dirty="0"/>
              <a:t>事务</a:t>
            </a:r>
            <a:r>
              <a:rPr lang="en-US" altLang="zh-CN" dirty="0"/>
              <a:t>/</a:t>
            </a:r>
            <a:r>
              <a:rPr lang="zh-CN" altLang="en-US" dirty="0"/>
              <a:t>远程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几乎非业务性诉求，代理模式都可以搞定！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421646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总结一下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核心套路：包一层！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应用场景：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局限于你的想象力！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497817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同类设计模式的差异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同一类的设计模式，长得都很像，因为核心套路是一样的</a:t>
            </a:r>
            <a:endParaRPr lang="en-US" altLang="zh-CN" dirty="0"/>
          </a:p>
          <a:p>
            <a:r>
              <a:rPr lang="zh-CN" altLang="en-US" dirty="0"/>
              <a:t>但是每种模式是解决不同问题的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适配器 解决对象适配问题，是新增业务，不是去扩展公共逻辑</a:t>
            </a:r>
            <a:endParaRPr lang="en-US" altLang="zh-CN" dirty="0"/>
          </a:p>
          <a:p>
            <a:r>
              <a:rPr lang="zh-CN" altLang="en-US" dirty="0"/>
              <a:t>代理模式 解决对象调用的问题，可以扩展公共逻辑，坚决不增业务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学习设计模式，其实是为了核心套路，只不过在不同的需求面前，展现不同的特性，沉淀为了不同的设计模式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852320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装饰器模式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6659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装饰器</a:t>
            </a:r>
            <a:r>
              <a:rPr lang="en-US" altLang="zh-CN" b="1" dirty="0"/>
              <a:t>(Decorator )</a:t>
            </a:r>
            <a:r>
              <a:rPr lang="zh-CN" altLang="en-US" b="1" dirty="0"/>
              <a:t>模式</a:t>
            </a:r>
            <a:r>
              <a:rPr lang="zh-CN" altLang="en-US" dirty="0"/>
              <a:t>：向一个现有的对象添加新的功能，同时又不改变其结构。也就是在程序运行时能动态的扩展功能！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组合</a:t>
            </a:r>
            <a:r>
              <a:rPr lang="en-US" altLang="zh-CN" dirty="0"/>
              <a:t>+</a:t>
            </a:r>
            <a:r>
              <a:rPr lang="zh-CN" altLang="en-US" dirty="0"/>
              <a:t>继承融合应用，结构型设计模式巅峰之作！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531702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5792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组合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+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继承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充分利用组合的灵活性</a:t>
            </a:r>
            <a:endParaRPr lang="en-US" altLang="zh-CN" dirty="0"/>
          </a:p>
          <a:p>
            <a:r>
              <a:rPr lang="en-US" altLang="zh-CN" dirty="0"/>
              <a:t>+</a:t>
            </a:r>
            <a:r>
              <a:rPr lang="zh-CN" altLang="en-US" dirty="0"/>
              <a:t>继承的省事儿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包装出一个全新模式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92946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什么是设计模式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82431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大家熟知的</a:t>
            </a:r>
            <a:r>
              <a:rPr lang="en-US" altLang="zh-CN" dirty="0"/>
              <a:t>GOF23</a:t>
            </a:r>
            <a:r>
              <a:rPr lang="zh-CN" altLang="en-US" dirty="0"/>
              <a:t>种设计模式，源自</a:t>
            </a:r>
            <a:r>
              <a:rPr lang="en-US" altLang="zh-CN" dirty="0"/>
              <a:t>《Design Patterns: Elements of Reusable Object-Oriented Software》</a:t>
            </a:r>
            <a:r>
              <a:rPr lang="zh-CN" altLang="en-US" dirty="0"/>
              <a:t>一书，由 </a:t>
            </a:r>
            <a:r>
              <a:rPr lang="en-US" altLang="zh-CN" dirty="0"/>
              <a:t>Erich Gamma</a:t>
            </a:r>
            <a:r>
              <a:rPr lang="zh-CN" altLang="en-US" dirty="0"/>
              <a:t>、</a:t>
            </a:r>
            <a:r>
              <a:rPr lang="en-US" altLang="zh-CN" dirty="0"/>
              <a:t>Richard Helm</a:t>
            </a:r>
            <a:r>
              <a:rPr lang="zh-CN" altLang="en-US" dirty="0"/>
              <a:t>、</a:t>
            </a:r>
            <a:r>
              <a:rPr lang="en-US" altLang="zh-CN" dirty="0"/>
              <a:t>Ralph Johnson </a:t>
            </a:r>
            <a:r>
              <a:rPr lang="zh-CN" altLang="en-US" dirty="0"/>
              <a:t>和 </a:t>
            </a:r>
            <a:r>
              <a:rPr lang="en-US" altLang="zh-CN" dirty="0"/>
              <a:t>John Vlissides </a:t>
            </a:r>
            <a:r>
              <a:rPr lang="zh-CN" altLang="en-US" dirty="0"/>
              <a:t>合著，四人组</a:t>
            </a:r>
            <a:r>
              <a:rPr lang="en-US" altLang="zh-CN" dirty="0"/>
              <a:t>Gang of Four</a:t>
            </a:r>
            <a:r>
              <a:rPr lang="zh-CN" altLang="en-US" dirty="0"/>
              <a:t>简称</a:t>
            </a:r>
            <a:r>
              <a:rPr lang="en-US" altLang="zh-CN" dirty="0"/>
              <a:t>GOF</a:t>
            </a:r>
            <a:r>
              <a:rPr lang="zh-CN" altLang="en-US" dirty="0"/>
              <a:t>！总结了在面向对象语言开发过程中常见问题的解决方案！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设计模式是面向对象语言开发过程中，遇到的种种场景和问题，然后提出的思路和解决方案，最后沉淀下来，就成了设计模式。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设计模式其实就是解决问题的思路，是前辈总结出来的有效方式方法，就是</a:t>
            </a:r>
            <a:r>
              <a:rPr lang="zh-CN" altLang="en-US" dirty="0">
                <a:solidFill>
                  <a:srgbClr val="FF0000"/>
                </a:solidFill>
              </a:rPr>
              <a:t>套路</a:t>
            </a:r>
            <a:r>
              <a:rPr lang="zh-CN" altLang="en-US" dirty="0"/>
              <a:t>！ 学习设计模式，就是为了站在前辈的肩膀上，能更快捷优雅的解决面向对象程序开发设计问题。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6923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总结一下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核心套路：还是包一层！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应用场景？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很典型的，需要增加功能，但是对象不变的情况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219053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高级班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课程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11245"/>
            <a:chOff x="0" y="0"/>
            <a:chExt cx="9144000" cy="3711975"/>
          </a:xfrm>
        </p:grpSpPr>
        <p:sp>
          <p:nvSpPr>
            <p:cNvPr id="5125" name="矩形 254"/>
            <p:cNvSpPr/>
            <p:nvPr/>
          </p:nvSpPr>
          <p:spPr>
            <a:xfrm rot="10800000" flipV="1">
              <a:off x="0" y="127807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29" y="1203655"/>
            <a:ext cx="4365875" cy="244297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GOF</a:t>
            </a:r>
            <a:r>
              <a:rPr kumimoji="0" lang="en-US" altLang="zh-CN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23</a:t>
            </a: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种设计模式系列之行为型设计模式：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观察者模式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行为型设计模式核心套路解读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模板方法模式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责任链模式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20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：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00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开始撸码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~</a:t>
            </a:r>
          </a:p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608965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行为型设计模式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60" y="1059645"/>
            <a:ext cx="41388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Interpreter</a:t>
            </a:r>
            <a:r>
              <a:rPr lang="zh-CN" altLang="en-US" dirty="0"/>
              <a:t>（解释器）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Template Method</a:t>
            </a:r>
            <a:r>
              <a:rPr lang="zh-CN" altLang="en-US" dirty="0"/>
              <a:t>（模板方法）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Chain of Responsibility</a:t>
            </a:r>
            <a:r>
              <a:rPr lang="zh-CN" altLang="en-US" dirty="0"/>
              <a:t>（责任链）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Command</a:t>
            </a:r>
            <a:r>
              <a:rPr lang="zh-CN" altLang="en-US" dirty="0"/>
              <a:t>（命令）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Iterator</a:t>
            </a:r>
            <a:r>
              <a:rPr lang="zh-CN" altLang="en-US" dirty="0"/>
              <a:t>（迭代器）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Mediator</a:t>
            </a:r>
            <a:r>
              <a:rPr lang="zh-CN" altLang="en-US" dirty="0"/>
              <a:t>（中介者）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Memento</a:t>
            </a:r>
            <a:r>
              <a:rPr lang="zh-CN" altLang="en-US" dirty="0"/>
              <a:t>（备忘录）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Observer</a:t>
            </a:r>
            <a:r>
              <a:rPr lang="zh-CN" altLang="en-US" dirty="0"/>
              <a:t>（观察者）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State</a:t>
            </a:r>
            <a:r>
              <a:rPr lang="zh-CN" altLang="en-US" dirty="0"/>
              <a:t>（状态）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Strategy</a:t>
            </a:r>
            <a:r>
              <a:rPr lang="zh-CN" altLang="en-US" dirty="0"/>
              <a:t>（策略）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Visitor</a:t>
            </a:r>
            <a:r>
              <a:rPr lang="zh-CN" altLang="en-US" dirty="0"/>
              <a:t>（访问者）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700AEB-B79C-41D9-ABDB-E1221525CD03}"/>
              </a:ext>
            </a:extLst>
          </p:cNvPr>
          <p:cNvSpPr txBox="1"/>
          <p:nvPr/>
        </p:nvSpPr>
        <p:spPr>
          <a:xfrm>
            <a:off x="5076035" y="1059645"/>
            <a:ext cx="3096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11</a:t>
            </a:r>
            <a:r>
              <a:rPr lang="zh-CN" altLang="en-US" dirty="0"/>
              <a:t>种行为型设计模式，是最大的一个家族了。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行为型设计模式关注的是对象和行为的分离，直白点说就是行为</a:t>
            </a:r>
            <a:r>
              <a:rPr lang="en-US" altLang="zh-CN" dirty="0"/>
              <a:t>(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  <a:r>
              <a:rPr lang="zh-CN" altLang="en-US" dirty="0"/>
              <a:t>是放在这个类里面，还是那个类里面，关注的内容更细腻，因此套路也更多！</a:t>
            </a:r>
          </a:p>
        </p:txBody>
      </p:sp>
    </p:spTree>
    <p:extLst>
      <p:ext uri="{BB962C8B-B14F-4D97-AF65-F5344CB8AC3E}">
        <p14:creationId xmlns:p14="http://schemas.microsoft.com/office/powerpoint/2010/main" val="404645507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观察者模式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观察者模式</a:t>
            </a:r>
            <a:r>
              <a:rPr lang="en-US" altLang="zh-CN" b="1" dirty="0"/>
              <a:t>(Observer)</a:t>
            </a:r>
            <a:r>
              <a:rPr lang="zh-CN" altLang="en-US" dirty="0"/>
              <a:t>：定义对象间的一对多的依赖关系，当一个对象的状态发生改变时，所有依赖于它的对象都得到通知并被自动更新。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大名鼎鼎，妇孺皆知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434322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9063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Event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事件驱动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event</a:t>
            </a:r>
            <a:r>
              <a:rPr lang="zh-CN" altLang="en-US" dirty="0"/>
              <a:t>：优雅的观察者模式实现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贯穿</a:t>
            </a:r>
            <a:r>
              <a:rPr lang="en-US" altLang="zh-CN" dirty="0"/>
              <a:t>.Net</a:t>
            </a:r>
            <a:r>
              <a:rPr lang="zh-CN" altLang="en-US" dirty="0"/>
              <a:t>开发的事件驱动，为你解读！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934628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核心套路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甩锅大法</a:t>
            </a:r>
            <a:r>
              <a:rPr lang="en-US" altLang="zh-CN" dirty="0"/>
              <a:t>-</a:t>
            </a:r>
            <a:r>
              <a:rPr lang="zh-CN" altLang="en-US" dirty="0"/>
              <a:t>保证稳定的最好办法，就是把不稳定的地方丢给别人实现。保证好自身的稳定，哪管他洪水滔天。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都</a:t>
            </a:r>
            <a:r>
              <a:rPr lang="en-US" altLang="zh-CN" dirty="0"/>
              <a:t>TMD</a:t>
            </a:r>
            <a:r>
              <a:rPr lang="zh-CN" altLang="en-US" dirty="0"/>
              <a:t>赖丘处机当年路过了牛家村！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这个锅行为型设计模式不背！</a:t>
            </a:r>
            <a:endParaRPr lang="en-US" altLang="zh-CN" dirty="0"/>
          </a:p>
          <a:p>
            <a:r>
              <a:rPr lang="zh-CN" altLang="en-US" dirty="0"/>
              <a:t>因为设计模式只是为了解决一类问题而存在的，</a:t>
            </a:r>
            <a:endParaRPr lang="en-US" altLang="zh-CN" dirty="0"/>
          </a:p>
          <a:p>
            <a:r>
              <a:rPr lang="zh-CN" altLang="en-US" dirty="0"/>
              <a:t>没有万能的，通常会在解决这个问题的时候带来别的问题，</a:t>
            </a:r>
            <a:endParaRPr lang="en-US" altLang="zh-CN" dirty="0"/>
          </a:p>
          <a:p>
            <a:r>
              <a:rPr lang="zh-CN" altLang="en-US" dirty="0"/>
              <a:t>设计者要做的，就是扬长避短。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只是负责甩锅，走一步看一步！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712519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应用场景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如果某件事儿发生了，你希望能触发一系列动作，观察者模式</a:t>
            </a:r>
            <a:endParaRPr lang="en-US" altLang="zh-CN" dirty="0"/>
          </a:p>
          <a:p>
            <a:r>
              <a:rPr lang="zh-CN" altLang="en-US" dirty="0"/>
              <a:t>猫的故事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观察者能做到随意增加</a:t>
            </a:r>
            <a:r>
              <a:rPr lang="en-US" altLang="zh-CN" dirty="0"/>
              <a:t>/</a:t>
            </a:r>
            <a:r>
              <a:rPr lang="zh-CN" altLang="en-US" dirty="0"/>
              <a:t>减少动作，那么在程序设计时，是不是就可以把扩展点做成观察者？</a:t>
            </a:r>
            <a:endParaRPr lang="en-US" altLang="zh-CN" dirty="0"/>
          </a:p>
          <a:p>
            <a:r>
              <a:rPr lang="zh-CN" altLang="en-US" dirty="0"/>
              <a:t>如果在流程中，有扩展业务的需求，观察者模式</a:t>
            </a:r>
            <a:endParaRPr lang="en-US" altLang="zh-CN" dirty="0"/>
          </a:p>
          <a:p>
            <a:r>
              <a:rPr lang="zh-CN" altLang="en-US" dirty="0"/>
              <a:t>几乎框架中所有使用</a:t>
            </a:r>
            <a:r>
              <a:rPr lang="en-US" altLang="zh-CN" dirty="0"/>
              <a:t>event</a:t>
            </a:r>
            <a:r>
              <a:rPr lang="zh-CN" altLang="en-US" dirty="0"/>
              <a:t>的地方  都是这个用途，按钮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18674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模板方法设计模式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6587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模板方法设计模式</a:t>
            </a:r>
            <a:r>
              <a:rPr lang="en-US" altLang="zh-CN" b="1" dirty="0"/>
              <a:t>(</a:t>
            </a:r>
            <a:r>
              <a:rPr lang="en-US" altLang="zh-CN" b="1" dirty="0" err="1"/>
              <a:t>TemplateMethod</a:t>
            </a:r>
            <a:r>
              <a:rPr lang="en-US" altLang="zh-CN" b="1" dirty="0"/>
              <a:t>)</a:t>
            </a:r>
            <a:r>
              <a:rPr lang="zh-CN" altLang="en-US" dirty="0"/>
              <a:t>：定义一个操作算法中的框架，而将这些步骤延迟加载到子类中。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可能是最简单的设计模式了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334287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三种方法对比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抽象方法</a:t>
            </a:r>
            <a:endParaRPr lang="en-US" altLang="zh-CN" dirty="0"/>
          </a:p>
          <a:p>
            <a:r>
              <a:rPr lang="zh-CN" altLang="en-US" dirty="0"/>
              <a:t>虚方法</a:t>
            </a:r>
            <a:endParaRPr lang="en-US" altLang="zh-CN" dirty="0"/>
          </a:p>
          <a:p>
            <a:r>
              <a:rPr lang="zh-CN" altLang="en-US" dirty="0"/>
              <a:t>普通方法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普通方法由编译时确定</a:t>
            </a:r>
            <a:r>
              <a:rPr lang="en-US" altLang="zh-CN" dirty="0"/>
              <a:t>-</a:t>
            </a:r>
            <a:r>
              <a:rPr lang="zh-CN" altLang="en-US" dirty="0"/>
              <a:t>看左边</a:t>
            </a:r>
            <a:endParaRPr lang="en-US" altLang="zh-CN" dirty="0"/>
          </a:p>
          <a:p>
            <a:r>
              <a:rPr lang="zh-CN" altLang="en-US" dirty="0"/>
              <a:t>抽象</a:t>
            </a:r>
            <a:r>
              <a:rPr lang="en-US" altLang="zh-CN" dirty="0"/>
              <a:t>/</a:t>
            </a:r>
            <a:r>
              <a:rPr lang="zh-CN" altLang="en-US" dirty="0"/>
              <a:t>虚方法由运行时确定</a:t>
            </a:r>
            <a:r>
              <a:rPr lang="en-US" altLang="zh-CN" dirty="0"/>
              <a:t>-</a:t>
            </a:r>
            <a:r>
              <a:rPr lang="zh-CN" altLang="en-US" dirty="0"/>
              <a:t>看右边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224031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模板定义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02543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模板其实就是抽象类！</a:t>
            </a:r>
            <a:endParaRPr lang="en-US" altLang="zh-CN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2FF071C-0DC8-456F-AC9B-3A75A47F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1" y="660156"/>
            <a:ext cx="6014484" cy="31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9646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设计模式分类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8243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 创建型设计模式，关注对象的创建</a:t>
            </a:r>
            <a:endParaRPr lang="en-US" altLang="zh-CN" dirty="0"/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结构型设计模式，关注类与类之间的关系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行为型设计模式，关注对象和行为的分离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37473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三种方法使用比较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普通方法：子类都相同</a:t>
            </a:r>
            <a:endParaRPr lang="en-US" altLang="zh-CN" dirty="0"/>
          </a:p>
          <a:p>
            <a:r>
              <a:rPr lang="zh-CN" altLang="en-US" dirty="0"/>
              <a:t>抽象方法：子类都不同</a:t>
            </a:r>
            <a:endParaRPr lang="en-US" altLang="zh-CN" dirty="0"/>
          </a:p>
          <a:p>
            <a:r>
              <a:rPr lang="zh-CN" altLang="en-US" dirty="0"/>
              <a:t>    虚方法：大部分相同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3088484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总结一下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核心套路：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其实也是甩锅大法。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使用场景：</a:t>
            </a:r>
            <a:endParaRPr lang="en-US" altLang="zh-CN" dirty="0"/>
          </a:p>
          <a:p>
            <a:r>
              <a:rPr lang="zh-CN" altLang="en-US"/>
              <a:t>     无所不在</a:t>
            </a:r>
            <a:r>
              <a:rPr lang="zh-CN" altLang="en-US" dirty="0"/>
              <a:t>的模板方法设计模式</a:t>
            </a:r>
            <a:r>
              <a:rPr lang="en-US" altLang="zh-CN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5292223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责任链模式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责任链模式</a:t>
            </a:r>
            <a:r>
              <a:rPr lang="en-US" altLang="zh-CN" dirty="0"/>
              <a:t>(Chain of Responsibility Pattern)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使多个对象都有处理请求的机会，从而避免了请求的发送者和接收者之间的耦合关系，将这些对象串成一条链，并沿着这条链一直传递该请求，直到有对象处理它为止。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964524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行为封装转移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无止境的行为封装转移，无止境的甩锅大法！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0951799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整合设计模式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对象创建与组装，不是行为型设计模式的特长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所以，再来个设计模式就好！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725497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应用场景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流程式处理</a:t>
            </a:r>
            <a:endParaRPr lang="en-US" altLang="zh-CN" dirty="0"/>
          </a:p>
          <a:p>
            <a:r>
              <a:rPr lang="zh-CN" altLang="en-US" dirty="0"/>
              <a:t>多规则处理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177281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创建型设计模式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8243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Singleton</a:t>
            </a:r>
            <a:r>
              <a:rPr lang="zh-CN" altLang="en-US" dirty="0"/>
              <a:t>（单例）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Factory Method</a:t>
            </a:r>
            <a:r>
              <a:rPr lang="zh-CN" altLang="en-US" dirty="0"/>
              <a:t>（工厂方法）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Abstract Factory</a:t>
            </a:r>
            <a:r>
              <a:rPr lang="zh-CN" altLang="en-US" dirty="0"/>
              <a:t>（抽象工厂）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Builder</a:t>
            </a:r>
            <a:r>
              <a:rPr lang="zh-CN" altLang="en-US" dirty="0"/>
              <a:t>（建造者）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Prototype</a:t>
            </a:r>
            <a:r>
              <a:rPr lang="zh-CN" altLang="en-US" dirty="0"/>
              <a:t>（原型）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种创建型设计模式，关注对象的创建，</a:t>
            </a:r>
            <a:endParaRPr lang="en-US" altLang="zh-CN" dirty="0"/>
          </a:p>
          <a:p>
            <a:r>
              <a:rPr lang="zh-CN" altLang="en-US" dirty="0"/>
              <a:t>其实就是如何</a:t>
            </a:r>
            <a:r>
              <a:rPr lang="en-US" altLang="zh-CN" dirty="0"/>
              <a:t>new</a:t>
            </a:r>
            <a:r>
              <a:rPr lang="zh-CN" altLang="en-US" dirty="0"/>
              <a:t>一个对象的问题，</a:t>
            </a:r>
            <a:endParaRPr lang="en-US" altLang="zh-CN" dirty="0"/>
          </a:p>
          <a:p>
            <a:r>
              <a:rPr lang="zh-CN" altLang="en-US" dirty="0"/>
              <a:t>这里也是有非常多的套路！</a:t>
            </a:r>
          </a:p>
        </p:txBody>
      </p:sp>
    </p:spTree>
    <p:extLst>
      <p:ext uri="{BB962C8B-B14F-4D97-AF65-F5344CB8AC3E}">
        <p14:creationId xmlns:p14="http://schemas.microsoft.com/office/powerpoint/2010/main" val="2498595103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单例模式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673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单例模式</a:t>
            </a:r>
            <a:r>
              <a:rPr lang="en-US" altLang="zh-CN" b="1" dirty="0"/>
              <a:t>(</a:t>
            </a:r>
            <a:r>
              <a:rPr lang="en-US" altLang="zh-CN" b="1" dirty="0" err="1"/>
              <a:t>SingletonPattern</a:t>
            </a:r>
            <a:r>
              <a:rPr lang="en-US" altLang="zh-CN" b="1" dirty="0"/>
              <a:t>)</a:t>
            </a:r>
            <a:r>
              <a:rPr lang="zh-CN" altLang="en-US" b="1" dirty="0"/>
              <a:t>：</a:t>
            </a:r>
            <a:r>
              <a:rPr lang="zh-CN" altLang="en-US" dirty="0"/>
              <a:t>单例</a:t>
            </a:r>
            <a:r>
              <a:rPr lang="en-US" altLang="zh-CN" dirty="0"/>
              <a:t>,</a:t>
            </a:r>
            <a:r>
              <a:rPr lang="zh-CN" altLang="en-US" dirty="0"/>
              <a:t>就是整个程序有且仅有一个实例。该类负责创建自己的对象</a:t>
            </a:r>
            <a:r>
              <a:rPr lang="en-US" altLang="zh-CN" dirty="0"/>
              <a:t>,</a:t>
            </a:r>
            <a:r>
              <a:rPr lang="zh-CN" altLang="en-US" dirty="0"/>
              <a:t>同时确保只有一个对象被创建。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dirty="0"/>
              <a:t>最简单的设计模式，可能没有之一。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93661483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双判断锁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3867840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双判断</a:t>
            </a:r>
            <a:r>
              <a:rPr lang="en-US" altLang="zh-CN" dirty="0"/>
              <a:t>+</a:t>
            </a:r>
            <a:r>
              <a:rPr lang="zh-CN" altLang="en-US" dirty="0"/>
              <a:t>锁的经典写法，懒汉式实现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6857040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22876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饿汉式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静态构造函数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74548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饿汉式实现之基于静态构造函数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31217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结构型设计模式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60" y="1059645"/>
            <a:ext cx="67310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Adapter Class/Object</a:t>
            </a:r>
            <a:r>
              <a:rPr lang="zh-CN" altLang="en-US" dirty="0"/>
              <a:t>（适配器）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Bridge</a:t>
            </a:r>
            <a:r>
              <a:rPr lang="zh-CN" altLang="en-US" dirty="0"/>
              <a:t>（桥接）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Composite</a:t>
            </a:r>
            <a:r>
              <a:rPr lang="zh-CN" altLang="en-US" dirty="0"/>
              <a:t>（组合）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Decorator</a:t>
            </a:r>
            <a:r>
              <a:rPr lang="zh-CN" altLang="en-US" dirty="0"/>
              <a:t>（装饰）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Facade</a:t>
            </a:r>
            <a:r>
              <a:rPr lang="zh-CN" altLang="en-US" dirty="0"/>
              <a:t>（外观）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Flyweight</a:t>
            </a:r>
            <a:r>
              <a:rPr lang="zh-CN" altLang="en-US" dirty="0"/>
              <a:t>（享元）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Proxy</a:t>
            </a:r>
            <a:r>
              <a:rPr lang="zh-CN" altLang="en-US" dirty="0"/>
              <a:t>（代理）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种结构型设计模式，关注类与类之间的关系，其实就是折腾组合与继承，为程序提供更好的灵活性和扩展性。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2944739629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1321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饿汉式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静态字段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74548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饿汉式实现之基于静态字段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6537889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核心套路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创建型设计模式的核心套路，就是管理对象创建，</a:t>
            </a:r>
            <a:endParaRPr lang="en-US" altLang="zh-CN" dirty="0"/>
          </a:p>
          <a:p>
            <a:r>
              <a:rPr lang="zh-CN" altLang="en-US" dirty="0"/>
              <a:t>没有一定之规，按需取用就好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876280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应用场景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线程池、数据库连接池、配置文件对象、</a:t>
            </a:r>
            <a:r>
              <a:rPr lang="en-US" altLang="zh-CN" dirty="0"/>
              <a:t>IOC</a:t>
            </a:r>
            <a:r>
              <a:rPr lang="zh-CN" altLang="en-US" dirty="0"/>
              <a:t>容器实例</a:t>
            </a:r>
            <a:endParaRPr lang="en-US" altLang="zh-CN" dirty="0"/>
          </a:p>
          <a:p>
            <a:r>
              <a:rPr lang="zh-CN" altLang="en-US" dirty="0"/>
              <a:t>等需要单例的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请不要画蛇添足，没有必须单例的，请勿单例！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5959580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三大工厂之简单工厂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4002543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真的是很简单的工厂！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1534080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简单工厂也可以升级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r>
              <a:rPr lang="zh-CN" altLang="en-US" dirty="0"/>
              <a:t>配置文件，变可配置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+</a:t>
            </a:r>
            <a:r>
              <a:rPr lang="zh-CN" altLang="en-US" dirty="0"/>
              <a:t>反射，变可扩展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+</a:t>
            </a:r>
            <a:r>
              <a:rPr lang="zh-CN" altLang="en-US" dirty="0"/>
              <a:t>各种技术，可实现依赖注入，完成</a:t>
            </a:r>
            <a:r>
              <a:rPr lang="en-US" altLang="zh-CN" dirty="0"/>
              <a:t>IOC</a:t>
            </a:r>
            <a:r>
              <a:rPr lang="zh-CN" altLang="en-US" dirty="0"/>
              <a:t>控制反转！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0858938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工厂方法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细化的简单工厂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458082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抽象工厂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加入抽象的工厂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0316601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如何学习设计模式？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60" y="1059645"/>
            <a:ext cx="8099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</a:t>
            </a:r>
            <a:r>
              <a:rPr lang="zh-CN" altLang="en-US" dirty="0"/>
              <a:t>具体的场景和问题</a:t>
            </a:r>
            <a:endParaRPr lang="en-US" altLang="zh-CN" dirty="0"/>
          </a:p>
          <a:p>
            <a:r>
              <a:rPr lang="zh-CN" altLang="en-US" dirty="0"/>
              <a:t>     设计模式是为了解决具体场景和问题而诞生的，因此任何设计模式的学习，都离不开一个具体的场景和问题。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解决方案和思路</a:t>
            </a:r>
            <a:endParaRPr lang="en-US" altLang="zh-CN" dirty="0"/>
          </a:p>
          <a:p>
            <a:r>
              <a:rPr lang="zh-CN" altLang="en-US" dirty="0"/>
              <a:t>      条条大路通罗马，一个问题的解决方案会有很多个，但是通过对比解读，才能找出最适合的解决方案。</a:t>
            </a:r>
            <a:endParaRPr lang="en-US" altLang="zh-CN" dirty="0"/>
          </a:p>
          <a:p>
            <a:pPr marL="342900" indent="-342900">
              <a:buAutoNum type="arabicPlain" startAt="3"/>
            </a:pPr>
            <a:r>
              <a:rPr lang="zh-CN" altLang="en-US" dirty="0"/>
              <a:t>解决问题，总结沉淀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搞定了问题，还要总结沉淀，见微知著，举一反三，将来遇到同样的问题才有章可依，而这里的章法，就是设计模式了。</a:t>
            </a:r>
            <a:endParaRPr lang="en-US" altLang="zh-CN" dirty="0"/>
          </a:p>
          <a:p>
            <a:pPr marL="342900" indent="-342900">
              <a:buAutoNum type="arabicPlain" startAt="4"/>
            </a:pPr>
            <a:r>
              <a:rPr lang="zh-CN" altLang="en-US" dirty="0"/>
              <a:t>推广应用，实践出真知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解决一个特定场景是没有意义的，更重要的是在开发实践中去应用去总结，将设计模式融入自己的开发设计，只有真的解决了问题，才能变成自己的！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158225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6564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全套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23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种设计模式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24581" name="组合 24580"/>
          <p:cNvGrpSpPr/>
          <p:nvPr/>
        </p:nvGrpSpPr>
        <p:grpSpPr>
          <a:xfrm>
            <a:off x="6012100" y="2787650"/>
            <a:ext cx="2256163" cy="1695450"/>
            <a:chOff x="0" y="0"/>
            <a:chExt cx="3500557" cy="1694573"/>
          </a:xfrm>
        </p:grpSpPr>
        <p:sp>
          <p:nvSpPr>
            <p:cNvPr id="24582" name="矩形 37"/>
            <p:cNvSpPr/>
            <p:nvPr/>
          </p:nvSpPr>
          <p:spPr>
            <a:xfrm>
              <a:off x="0" y="0"/>
              <a:ext cx="3500557" cy="1694573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grpSp>
          <p:nvGrpSpPr>
            <p:cNvPr id="24583" name="组合 24582"/>
            <p:cNvGrpSpPr/>
            <p:nvPr/>
          </p:nvGrpSpPr>
          <p:grpSpPr>
            <a:xfrm>
              <a:off x="98321" y="105915"/>
              <a:ext cx="3210644" cy="1327259"/>
              <a:chOff x="0" y="0"/>
              <a:chExt cx="3210644" cy="1327259"/>
            </a:xfrm>
          </p:grpSpPr>
          <p:sp>
            <p:nvSpPr>
              <p:cNvPr id="24584" name="矩形 44"/>
              <p:cNvSpPr/>
              <p:nvPr/>
            </p:nvSpPr>
            <p:spPr>
              <a:xfrm>
                <a:off x="0" y="0"/>
                <a:ext cx="2324071" cy="2769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相关延伸</a:t>
                </a:r>
                <a:endParaRPr lang="zh-CN" altLang="en-US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4585" name="矩形 45"/>
              <p:cNvSpPr/>
              <p:nvPr/>
            </p:nvSpPr>
            <p:spPr>
              <a:xfrm>
                <a:off x="0" y="227271"/>
                <a:ext cx="3210644" cy="10999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100" dirty="0">
                    <a:solidFill>
                      <a:srgbClr val="713605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设计模式六大原则</a:t>
                </a:r>
                <a:endParaRPr lang="en-US" altLang="zh-CN" sz="1100" dirty="0">
                  <a:solidFill>
                    <a:srgbClr val="713605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  <a:p>
                <a:pPr>
                  <a:lnSpc>
                    <a:spcPts val="1600"/>
                  </a:lnSpc>
                </a:pPr>
                <a:r>
                  <a:rPr lang="en-US" altLang="zh-CN" sz="1100" dirty="0">
                    <a:solidFill>
                      <a:srgbClr val="713605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UML</a:t>
                </a:r>
                <a:r>
                  <a:rPr lang="zh-CN" altLang="en-US" sz="1100" dirty="0">
                    <a:solidFill>
                      <a:srgbClr val="713605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类图</a:t>
                </a:r>
                <a:endParaRPr lang="en-US" altLang="zh-CN" sz="1100" dirty="0">
                  <a:solidFill>
                    <a:srgbClr val="713605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  <a:p>
                <a:pPr>
                  <a:lnSpc>
                    <a:spcPts val="1600"/>
                  </a:lnSpc>
                </a:pPr>
                <a:r>
                  <a:rPr lang="zh-CN" altLang="en-US" sz="1100" dirty="0">
                    <a:solidFill>
                      <a:srgbClr val="713605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设计模式实战训练</a:t>
                </a:r>
                <a:endParaRPr lang="en-US" altLang="zh-CN" sz="1100" dirty="0">
                  <a:solidFill>
                    <a:srgbClr val="713605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  <a:p>
                <a:pPr>
                  <a:lnSpc>
                    <a:spcPts val="1600"/>
                  </a:lnSpc>
                </a:pPr>
                <a:endParaRPr lang="en-US" altLang="zh-CN" sz="1100" dirty="0">
                  <a:solidFill>
                    <a:srgbClr val="713605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  <a:p>
                <a:pPr>
                  <a:lnSpc>
                    <a:spcPts val="1600"/>
                  </a:lnSpc>
                </a:pPr>
                <a:r>
                  <a:rPr lang="zh-CN" altLang="en-US" sz="1100" dirty="0">
                    <a:solidFill>
                      <a:srgbClr val="713605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助教</a:t>
                </a:r>
                <a:r>
                  <a:rPr lang="en-US" altLang="zh-CN" sz="1100" dirty="0">
                    <a:solidFill>
                      <a:srgbClr val="713605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QQ 3614917466</a:t>
                </a:r>
              </a:p>
            </p:txBody>
          </p:sp>
        </p:grpSp>
      </p:grpSp>
      <p:grpSp>
        <p:nvGrpSpPr>
          <p:cNvPr id="24588" name="组合 24587"/>
          <p:cNvGrpSpPr/>
          <p:nvPr/>
        </p:nvGrpSpPr>
        <p:grpSpPr>
          <a:xfrm>
            <a:off x="8359775" y="2533650"/>
            <a:ext cx="342900" cy="398463"/>
            <a:chOff x="0" y="0"/>
            <a:chExt cx="343086" cy="397851"/>
          </a:xfrm>
        </p:grpSpPr>
        <p:sp>
          <p:nvSpPr>
            <p:cNvPr id="24589" name="燕尾形 5"/>
            <p:cNvSpPr/>
            <p:nvPr/>
          </p:nvSpPr>
          <p:spPr>
            <a:xfrm>
              <a:off x="0" y="3903"/>
              <a:ext cx="216024" cy="393948"/>
            </a:xfrm>
            <a:prstGeom prst="chevron">
              <a:avLst>
                <a:gd name="adj" fmla="val 64504"/>
              </a:avLst>
            </a:prstGeom>
            <a:solidFill>
              <a:srgbClr val="C0C0C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24590" name="燕尾形 51"/>
            <p:cNvSpPr/>
            <p:nvPr/>
          </p:nvSpPr>
          <p:spPr>
            <a:xfrm>
              <a:off x="127062" y="0"/>
              <a:ext cx="216024" cy="393948"/>
            </a:xfrm>
            <a:prstGeom prst="chevron">
              <a:avLst>
                <a:gd name="adj" fmla="val 64504"/>
              </a:avLst>
            </a:prstGeom>
            <a:solidFill>
              <a:srgbClr val="C0C0C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grpSp>
        <p:nvGrpSpPr>
          <p:cNvPr id="24591" name="组合 24590"/>
          <p:cNvGrpSpPr/>
          <p:nvPr/>
        </p:nvGrpSpPr>
        <p:grpSpPr>
          <a:xfrm>
            <a:off x="460375" y="2533650"/>
            <a:ext cx="341313" cy="393700"/>
            <a:chOff x="0" y="0"/>
            <a:chExt cx="340415" cy="393948"/>
          </a:xfrm>
        </p:grpSpPr>
        <p:sp>
          <p:nvSpPr>
            <p:cNvPr id="24592" name="燕尾形 50"/>
            <p:cNvSpPr/>
            <p:nvPr/>
          </p:nvSpPr>
          <p:spPr>
            <a:xfrm flipH="1">
              <a:off x="124391" y="0"/>
              <a:ext cx="216024" cy="393948"/>
            </a:xfrm>
            <a:prstGeom prst="chevron">
              <a:avLst>
                <a:gd name="adj" fmla="val 64504"/>
              </a:avLst>
            </a:prstGeom>
            <a:solidFill>
              <a:srgbClr val="C0C0C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24593" name="燕尾形 52"/>
            <p:cNvSpPr/>
            <p:nvPr/>
          </p:nvSpPr>
          <p:spPr>
            <a:xfrm flipH="1">
              <a:off x="0" y="0"/>
              <a:ext cx="216024" cy="393948"/>
            </a:xfrm>
            <a:prstGeom prst="chevron">
              <a:avLst>
                <a:gd name="adj" fmla="val 64504"/>
              </a:avLst>
            </a:prstGeom>
            <a:solidFill>
              <a:srgbClr val="C0C0C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grpSp>
        <p:nvGrpSpPr>
          <p:cNvPr id="24594" name="组合 24593"/>
          <p:cNvGrpSpPr/>
          <p:nvPr/>
        </p:nvGrpSpPr>
        <p:grpSpPr>
          <a:xfrm>
            <a:off x="926407" y="987425"/>
            <a:ext cx="1856481" cy="1695450"/>
            <a:chOff x="0" y="0"/>
            <a:chExt cx="1695710" cy="1694573"/>
          </a:xfrm>
        </p:grpSpPr>
        <p:sp>
          <p:nvSpPr>
            <p:cNvPr id="24595" name="矩形 1"/>
            <p:cNvSpPr/>
            <p:nvPr/>
          </p:nvSpPr>
          <p:spPr>
            <a:xfrm>
              <a:off x="1" y="0"/>
              <a:ext cx="1695709" cy="1694573"/>
            </a:xfrm>
            <a:prstGeom prst="rect">
              <a:avLst/>
            </a:prstGeom>
            <a:solidFill>
              <a:srgbClr val="282828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8607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grpSp>
          <p:nvGrpSpPr>
            <p:cNvPr id="24596" name="组合 24595"/>
            <p:cNvGrpSpPr/>
            <p:nvPr/>
          </p:nvGrpSpPr>
          <p:grpSpPr>
            <a:xfrm>
              <a:off x="0" y="81532"/>
              <a:ext cx="1614341" cy="692975"/>
              <a:chOff x="0" y="0"/>
              <a:chExt cx="2125341" cy="692975"/>
            </a:xfrm>
          </p:grpSpPr>
          <p:sp>
            <p:nvSpPr>
              <p:cNvPr id="24597" name="矩形 56"/>
              <p:cNvSpPr/>
              <p:nvPr/>
            </p:nvSpPr>
            <p:spPr>
              <a:xfrm>
                <a:off x="0" y="0"/>
                <a:ext cx="2125338" cy="4614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CN" altLang="en-US" sz="1200" b="1" dirty="0">
                    <a:solidFill>
                      <a:srgbClr val="FFFF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全套设计模式视频代码</a:t>
                </a:r>
                <a:endParaRPr lang="zh-CN" altLang="en-US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4598" name="矩形 57"/>
              <p:cNvSpPr/>
              <p:nvPr/>
            </p:nvSpPr>
            <p:spPr>
              <a:xfrm>
                <a:off x="0" y="208221"/>
                <a:ext cx="2125341" cy="4847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r">
                  <a:lnSpc>
                    <a:spcPts val="1600"/>
                  </a:lnSpc>
                </a:pPr>
                <a:r>
                  <a:rPr lang="zh-CN" altLang="en-US" sz="1100" dirty="0">
                    <a:solidFill>
                      <a:srgbClr val="80808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一共</a:t>
                </a:r>
                <a:r>
                  <a:rPr lang="en-US" altLang="zh-CN" sz="1100" dirty="0">
                    <a:solidFill>
                      <a:srgbClr val="80808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24</a:t>
                </a:r>
                <a:r>
                  <a:rPr lang="zh-CN" altLang="en-US" sz="1100" dirty="0">
                    <a:solidFill>
                      <a:srgbClr val="80808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种</a:t>
                </a:r>
                <a:endParaRPr lang="en-US" altLang="zh-CN" sz="1100" dirty="0">
                  <a:solidFill>
                    <a:srgbClr val="808080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  <a:p>
                <a:pPr algn="r">
                  <a:lnSpc>
                    <a:spcPts val="1600"/>
                  </a:lnSpc>
                </a:pPr>
                <a:r>
                  <a:rPr lang="zh-CN" altLang="en-US" sz="1100" dirty="0">
                    <a:solidFill>
                      <a:srgbClr val="80808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加入了简单工厂设计模式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4F3E72D-D0D1-45C3-A6DE-1717D0D36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89" y="1025632"/>
            <a:ext cx="2804490" cy="13134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4B7D48-8523-47D1-9B5E-510874153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218" y="1024640"/>
            <a:ext cx="3089976" cy="16054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CA344D-1FBF-440B-968E-99BC7A896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74" y="2956637"/>
            <a:ext cx="4910213" cy="14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58487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5B098A2-85F8-4A1C-BA40-6D8F1CFDD18E}"/>
              </a:ext>
            </a:extLst>
          </p:cNvPr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663DAD56-35F0-4F08-94DE-EE09A0A79C09}"/>
                </a:ext>
              </a:extLst>
            </p:cNvPr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>
              <a:extLst>
                <a:ext uri="{FF2B5EF4-FFF2-40B4-BE49-F238E27FC236}">
                  <a16:creationId xmlns:a16="http://schemas.microsoft.com/office/drawing/2014/main" id="{135CA461-3BAF-4911-9A28-FAE59A354744}"/>
                </a:ext>
              </a:extLst>
            </p:cNvPr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类与类之间的关系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5290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孤立存在的类是没有意义的</a:t>
            </a:r>
            <a:endParaRPr lang="en-US" altLang="zh-CN" dirty="0"/>
          </a:p>
          <a:p>
            <a:r>
              <a:rPr lang="zh-CN" altLang="en-US" dirty="0"/>
              <a:t>面向对象思想决定了类与类是交互的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类与类之间的关系的分为纵向与横向：</a:t>
            </a:r>
            <a:endParaRPr lang="en-US" altLang="zh-CN" dirty="0"/>
          </a:p>
          <a:p>
            <a:r>
              <a:rPr lang="zh-CN" altLang="en-US" dirty="0"/>
              <a:t>纵向：层级关系，继承与实现</a:t>
            </a:r>
            <a:r>
              <a:rPr lang="en-US" altLang="zh-CN" dirty="0"/>
              <a:t>(is-a-kind-of)</a:t>
            </a:r>
          </a:p>
          <a:p>
            <a:r>
              <a:rPr lang="zh-CN" altLang="en-US" dirty="0"/>
              <a:t>横向：平级关系，组合</a:t>
            </a:r>
            <a:r>
              <a:rPr lang="en-US" altLang="zh-CN" dirty="0"/>
              <a:t>-</a:t>
            </a:r>
            <a:r>
              <a:rPr lang="zh-CN" altLang="en-US" dirty="0"/>
              <a:t>聚合</a:t>
            </a:r>
            <a:r>
              <a:rPr lang="en-US" altLang="zh-CN" dirty="0"/>
              <a:t>-</a:t>
            </a:r>
            <a:r>
              <a:rPr lang="zh-CN" altLang="en-US" dirty="0"/>
              <a:t>关联</a:t>
            </a:r>
            <a:r>
              <a:rPr lang="en-US" altLang="zh-CN" dirty="0"/>
              <a:t>-</a:t>
            </a:r>
            <a:r>
              <a:rPr lang="zh-CN" altLang="en-US" dirty="0"/>
              <a:t>依赖</a:t>
            </a:r>
          </a:p>
        </p:txBody>
      </p:sp>
    </p:spTree>
    <p:extLst>
      <p:ext uri="{BB962C8B-B14F-4D97-AF65-F5344CB8AC3E}">
        <p14:creationId xmlns:p14="http://schemas.microsoft.com/office/powerpoint/2010/main" val="25590873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横向解析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915635"/>
            <a:ext cx="7019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依赖关系（</a:t>
            </a:r>
            <a:r>
              <a:rPr lang="en-US" altLang="zh-CN" b="1" dirty="0"/>
              <a:t>Dependence</a:t>
            </a:r>
            <a:r>
              <a:rPr lang="zh-CN" altLang="en-US" b="1" dirty="0"/>
              <a:t>）</a:t>
            </a:r>
            <a:r>
              <a:rPr lang="zh-CN" altLang="en-US" dirty="0"/>
              <a:t>：假设</a:t>
            </a:r>
            <a:r>
              <a:rPr lang="en-US" altLang="zh-CN" dirty="0"/>
              <a:t>A</a:t>
            </a:r>
            <a:r>
              <a:rPr lang="zh-CN" altLang="en-US" dirty="0"/>
              <a:t>类的变化引起了</a:t>
            </a:r>
            <a:r>
              <a:rPr lang="en-US" altLang="zh-CN" dirty="0"/>
              <a:t>B</a:t>
            </a:r>
            <a:r>
              <a:rPr lang="zh-CN" altLang="en-US" dirty="0"/>
              <a:t>类的变化，则说名</a:t>
            </a:r>
            <a:r>
              <a:rPr lang="en-US" altLang="zh-CN" dirty="0"/>
              <a:t>B</a:t>
            </a:r>
            <a:r>
              <a:rPr lang="zh-CN" altLang="en-US" dirty="0"/>
              <a:t>类依赖于</a:t>
            </a:r>
            <a:r>
              <a:rPr lang="en-US" altLang="zh-CN" dirty="0"/>
              <a:t>A</a:t>
            </a:r>
            <a:r>
              <a:rPr lang="zh-CN" altLang="en-US" dirty="0"/>
              <a:t>类。</a:t>
            </a:r>
            <a:r>
              <a:rPr lang="en-US" altLang="zh-CN" dirty="0"/>
              <a:t>---</a:t>
            </a:r>
            <a:r>
              <a:rPr lang="zh-CN" altLang="en-US" dirty="0"/>
              <a:t>方法里面</a:t>
            </a:r>
            <a:r>
              <a:rPr lang="en-US" altLang="zh-CN" dirty="0"/>
              <a:t>/</a:t>
            </a:r>
            <a:r>
              <a:rPr lang="zh-CN" altLang="en-US" dirty="0"/>
              <a:t>参数，是一种很淡的关联</a:t>
            </a:r>
            <a:endParaRPr lang="en-US" altLang="zh-CN" dirty="0"/>
          </a:p>
          <a:p>
            <a:r>
              <a:rPr lang="zh-CN" altLang="en-US" b="1" dirty="0"/>
              <a:t>关联关系（</a:t>
            </a:r>
            <a:r>
              <a:rPr lang="en-US" altLang="zh-CN" b="1" dirty="0"/>
              <a:t>Association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  <a:r>
              <a:rPr lang="zh-CN" altLang="en-US" dirty="0"/>
              <a:t>两个类之间语义级别的一种强依赖关系。</a:t>
            </a:r>
            <a:endParaRPr lang="en-US" altLang="zh-CN" dirty="0"/>
          </a:p>
          <a:p>
            <a:r>
              <a:rPr lang="en-US" altLang="zh-CN" dirty="0"/>
              <a:t>----</a:t>
            </a:r>
            <a:r>
              <a:rPr lang="zh-CN" altLang="en-US" dirty="0"/>
              <a:t>班级与学生  球员与球队</a:t>
            </a:r>
            <a:endParaRPr lang="en-US" altLang="zh-CN" dirty="0"/>
          </a:p>
          <a:p>
            <a:r>
              <a:rPr lang="zh-CN" altLang="en-US" b="1" dirty="0"/>
              <a:t>聚合关系（</a:t>
            </a:r>
            <a:r>
              <a:rPr lang="en-US" altLang="zh-CN" b="1" dirty="0"/>
              <a:t>Aggregation</a:t>
            </a:r>
            <a:r>
              <a:rPr lang="zh-CN" altLang="en-US" b="1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表示的是整体和部分的关系，整体与部分是可以分开</a:t>
            </a:r>
            <a:r>
              <a:rPr lang="en-US" altLang="zh-CN" dirty="0"/>
              <a:t>(has-a)</a:t>
            </a:r>
            <a:r>
              <a:rPr lang="zh-CN" altLang="en-US" dirty="0"/>
              <a:t>。</a:t>
            </a:r>
            <a:r>
              <a:rPr lang="en-US" altLang="zh-CN" dirty="0"/>
              <a:t>---</a:t>
            </a:r>
            <a:r>
              <a:rPr lang="zh-CN" altLang="en-US" dirty="0"/>
              <a:t>车和发动机</a:t>
            </a:r>
            <a:endParaRPr lang="en-US" altLang="zh-CN" dirty="0"/>
          </a:p>
          <a:p>
            <a:r>
              <a:rPr lang="zh-CN" altLang="en-US" b="1" dirty="0"/>
              <a:t>组合关系 ：</a:t>
            </a:r>
            <a:r>
              <a:rPr lang="zh-CN" altLang="en-US" dirty="0"/>
              <a:t>组合也是关联关系的一种特例，它体现的是一种</a:t>
            </a:r>
            <a:r>
              <a:rPr lang="en-US" altLang="zh-CN" dirty="0"/>
              <a:t>contains-a</a:t>
            </a:r>
            <a:r>
              <a:rPr lang="zh-CN" altLang="en-US" dirty="0"/>
              <a:t>的关系，这种关系比聚合更强，也称为强聚合。</a:t>
            </a:r>
            <a:endParaRPr lang="en-US" altLang="zh-CN" dirty="0"/>
          </a:p>
          <a:p>
            <a:r>
              <a:rPr lang="en-US" altLang="zh-CN" dirty="0"/>
              <a:t>---</a:t>
            </a:r>
            <a:r>
              <a:rPr lang="zh-CN" altLang="en-US" dirty="0"/>
              <a:t>人与心脏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以上四种均属于语义差别，只有依赖有标志</a:t>
            </a:r>
          </a:p>
        </p:txBody>
      </p:sp>
    </p:spTree>
    <p:extLst>
      <p:ext uri="{BB962C8B-B14F-4D97-AF65-F5344CB8AC3E}">
        <p14:creationId xmlns:p14="http://schemas.microsoft.com/office/powerpoint/2010/main" val="4934021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结构型设计模式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从依赖关系上说：</a:t>
            </a:r>
            <a:endParaRPr lang="en-US" altLang="zh-CN" dirty="0"/>
          </a:p>
          <a:p>
            <a:r>
              <a:rPr lang="zh-CN" altLang="en-US" dirty="0"/>
              <a:t>纵向 继承</a:t>
            </a:r>
            <a:r>
              <a:rPr lang="en-US" altLang="zh-CN" dirty="0"/>
              <a:t>==</a:t>
            </a:r>
            <a:r>
              <a:rPr lang="zh-CN" altLang="en-US" dirty="0"/>
              <a:t>实现</a:t>
            </a:r>
            <a:r>
              <a:rPr lang="en-US" altLang="zh-CN" dirty="0"/>
              <a:t>&gt;</a:t>
            </a:r>
            <a:r>
              <a:rPr lang="zh-CN" altLang="en-US" dirty="0"/>
              <a:t>组合</a:t>
            </a:r>
            <a:r>
              <a:rPr lang="en-US" altLang="zh-CN" dirty="0"/>
              <a:t>&gt;</a:t>
            </a:r>
            <a:r>
              <a:rPr lang="zh-CN" altLang="en-US" dirty="0"/>
              <a:t>聚合</a:t>
            </a:r>
            <a:r>
              <a:rPr lang="en-US" altLang="zh-CN" dirty="0"/>
              <a:t>&gt;</a:t>
            </a:r>
            <a:r>
              <a:rPr lang="zh-CN" altLang="en-US" dirty="0"/>
              <a:t>关联</a:t>
            </a:r>
            <a:r>
              <a:rPr lang="en-US" altLang="zh-CN" dirty="0"/>
              <a:t>&gt;</a:t>
            </a:r>
            <a:r>
              <a:rPr lang="zh-CN" altLang="en-US" dirty="0"/>
              <a:t>依赖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结构型设计模式常规套路：</a:t>
            </a:r>
            <a:endParaRPr lang="en-US" altLang="zh-CN" dirty="0"/>
          </a:p>
          <a:p>
            <a:r>
              <a:rPr lang="zh-CN" altLang="en-US" dirty="0"/>
              <a:t>组合优于继承</a:t>
            </a:r>
            <a:endParaRPr lang="en-US" altLang="zh-CN" dirty="0"/>
          </a:p>
          <a:p>
            <a:r>
              <a:rPr lang="zh-CN" altLang="en-US" dirty="0"/>
              <a:t>横向优于纵向</a:t>
            </a:r>
          </a:p>
        </p:txBody>
      </p:sp>
    </p:spTree>
    <p:extLst>
      <p:ext uri="{BB962C8B-B14F-4D97-AF65-F5344CB8AC3E}">
        <p14:creationId xmlns:p14="http://schemas.microsoft.com/office/powerpoint/2010/main" val="33039917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适配器模式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适配器模式</a:t>
            </a:r>
            <a:r>
              <a:rPr lang="en-US" altLang="zh-CN" b="1" dirty="0"/>
              <a:t>(</a:t>
            </a:r>
            <a:r>
              <a:rPr lang="en-US" altLang="zh-CN" b="1" dirty="0" err="1"/>
              <a:t>AdapterPattern</a:t>
            </a:r>
            <a:r>
              <a:rPr lang="en-US" altLang="zh-CN" b="1" dirty="0"/>
              <a:t>)</a:t>
            </a:r>
            <a:r>
              <a:rPr lang="zh-CN" altLang="en-US" dirty="0"/>
              <a:t>：将一个接口转换成客户希望的另一个接口，使接口不兼容的那些类可以一起工作，其别名为包装器</a:t>
            </a:r>
            <a:r>
              <a:rPr lang="en-US" altLang="zh-CN" dirty="0"/>
              <a:t>(Wrapper)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分两种：</a:t>
            </a:r>
            <a:endParaRPr lang="en-US" altLang="zh-CN" dirty="0"/>
          </a:p>
          <a:p>
            <a:r>
              <a:rPr lang="zh-CN" altLang="en-US" dirty="0"/>
              <a:t>类型适配器</a:t>
            </a:r>
            <a:endParaRPr lang="en-US" altLang="zh-CN" dirty="0"/>
          </a:p>
          <a:p>
            <a:r>
              <a:rPr lang="zh-CN" altLang="en-US" dirty="0"/>
              <a:t>对象适配器</a:t>
            </a:r>
          </a:p>
        </p:txBody>
      </p:sp>
    </p:spTree>
    <p:extLst>
      <p:ext uri="{BB962C8B-B14F-4D97-AF65-F5344CB8AC3E}">
        <p14:creationId xmlns:p14="http://schemas.microsoft.com/office/powerpoint/2010/main" val="10504218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类型适配器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类型适配器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333837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2090</Words>
  <Application>Microsoft Office PowerPoint</Application>
  <PresentationFormat>全屏显示(16:9)</PresentationFormat>
  <Paragraphs>262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徐 杨</cp:lastModifiedBy>
  <cp:revision>464</cp:revision>
  <dcterms:created xsi:type="dcterms:W3CDTF">2014-02-20T03:23:00Z</dcterms:created>
  <dcterms:modified xsi:type="dcterms:W3CDTF">2019-12-03T13:32:13Z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