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16" r:id="rId2"/>
    <p:sldId id="280" r:id="rId3"/>
    <p:sldId id="440" r:id="rId4"/>
    <p:sldId id="441" r:id="rId5"/>
    <p:sldId id="443" r:id="rId6"/>
    <p:sldId id="444" r:id="rId7"/>
    <p:sldId id="445" r:id="rId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54" y="82"/>
      </p:cViewPr>
      <p:guideLst>
        <p:guide orient="horz" pos="15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2019/12/12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18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3ADC47-BB53-48FF-8DDD-BCA0495C15C7}"/>
              </a:ext>
            </a:extLst>
          </p:cNvPr>
          <p:cNvSpPr txBox="1"/>
          <p:nvPr/>
        </p:nvSpPr>
        <p:spPr>
          <a:xfrm>
            <a:off x="827740" y="915635"/>
            <a:ext cx="7200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</a:p>
          <a:p>
            <a:r>
              <a:rPr lang="zh-CN" altLang="en-US" dirty="0"/>
              <a:t>欢迎大家来到</a:t>
            </a:r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zh-CN" altLang="en-US" dirty="0"/>
              <a:t>高级班得</a:t>
            </a:r>
            <a:r>
              <a:rPr lang="en-US" altLang="zh-CN" dirty="0" err="1"/>
              <a:t>vip</a:t>
            </a:r>
            <a:r>
              <a:rPr lang="zh-CN" altLang="en-US" dirty="0"/>
              <a:t>课程！ 我是</a:t>
            </a:r>
            <a:r>
              <a:rPr lang="en-US" altLang="zh-CN" dirty="0"/>
              <a:t>Richard</a:t>
            </a:r>
            <a:r>
              <a:rPr lang="zh-CN" altLang="en-US" dirty="0"/>
              <a:t>老师！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请在电脑前的同学，帮忙叫一下其他同学！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如果没有声音，请退出重进一下试试！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代码准时</a:t>
            </a:r>
            <a:r>
              <a:rPr lang="en-US" altLang="zh-CN" dirty="0"/>
              <a:t>20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开撸！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要不先来一波</a:t>
            </a:r>
            <a:r>
              <a:rPr lang="en-US" altLang="zh-CN" dirty="0"/>
              <a:t>1  </a:t>
            </a:r>
            <a:r>
              <a:rPr lang="zh-CN" altLang="en-US" dirty="0"/>
              <a:t>试试 ！  尽量保证每个人的音效没问题！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52631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5" name="矩形 254"/>
          <p:cNvSpPr/>
          <p:nvPr/>
        </p:nvSpPr>
        <p:spPr>
          <a:xfrm rot="10800000" flipV="1">
            <a:off x="14721" y="483605"/>
            <a:ext cx="9144000" cy="4093475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69845" y="1259767"/>
            <a:ext cx="347535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调度服务专题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什么是调度服务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QuartZ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引入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初始化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QuartZ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核心对象解析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QuartZ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三种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Listener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扩展定制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QuartZ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可视化界面管理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Windows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服务承载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QuartZ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IOC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容器结合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QuartZ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799455" y="1230446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1033" y="917706"/>
            <a:ext cx="2111375" cy="3016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调度服务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0E9238-A6E6-4D93-8AB9-954D91DDC47E}"/>
              </a:ext>
            </a:extLst>
          </p:cNvPr>
          <p:cNvSpPr txBox="1"/>
          <p:nvPr/>
        </p:nvSpPr>
        <p:spPr>
          <a:xfrm>
            <a:off x="3455922" y="1923705"/>
            <a:ext cx="158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调度服务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CF34D2-866E-4BAD-872A-ED73A895AA29}"/>
              </a:ext>
            </a:extLst>
          </p:cNvPr>
          <p:cNvSpPr txBox="1"/>
          <p:nvPr/>
        </p:nvSpPr>
        <p:spPr>
          <a:xfrm>
            <a:off x="1179592" y="1068336"/>
            <a:ext cx="61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调度服务：就是在指定的时间点去做什么事儿，循环往复</a:t>
            </a:r>
          </a:p>
        </p:txBody>
      </p: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0AE85608-55B2-424D-A257-3E2FFAF4DB27}"/>
              </a:ext>
            </a:extLst>
          </p:cNvPr>
          <p:cNvSpPr/>
          <p:nvPr/>
        </p:nvSpPr>
        <p:spPr>
          <a:xfrm>
            <a:off x="3779944" y="2056828"/>
            <a:ext cx="2088145" cy="19441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A03123A2-4398-46C6-BDE8-272B38599B64}"/>
              </a:ext>
            </a:extLst>
          </p:cNvPr>
          <p:cNvSpPr/>
          <p:nvPr/>
        </p:nvSpPr>
        <p:spPr>
          <a:xfrm rot="10582398">
            <a:off x="1360678" y="1985144"/>
            <a:ext cx="2328057" cy="1944135"/>
          </a:xfrm>
          <a:prstGeom prst="curvedLeftArrow">
            <a:avLst>
              <a:gd name="adj1" fmla="val 25000"/>
              <a:gd name="adj2" fmla="val 494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93DE2BD-9C79-4AD2-92AE-8D89FA53511F}"/>
              </a:ext>
            </a:extLst>
          </p:cNvPr>
          <p:cNvSpPr/>
          <p:nvPr/>
        </p:nvSpPr>
        <p:spPr>
          <a:xfrm>
            <a:off x="5568664" y="1673856"/>
            <a:ext cx="3268221" cy="58102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从某一时刻开始做事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F8AB47-9E29-4DDF-8A1E-D10EE5356EB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796085" y="2169793"/>
            <a:ext cx="251199" cy="61797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8EE9278-951B-461D-9BA6-8B9312E00650}"/>
              </a:ext>
            </a:extLst>
          </p:cNvPr>
          <p:cNvSpPr/>
          <p:nvPr/>
        </p:nvSpPr>
        <p:spPr>
          <a:xfrm>
            <a:off x="6156110" y="3081496"/>
            <a:ext cx="2680775" cy="58102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做什么事儿？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B12B36-A975-4557-BED8-6FEB0E0B749D}"/>
              </a:ext>
            </a:extLst>
          </p:cNvPr>
          <p:cNvCxnSpPr>
            <a:cxnSpLocks/>
            <a:stCxn id="12" idx="4"/>
            <a:endCxn id="26" idx="2"/>
          </p:cNvCxnSpPr>
          <p:nvPr/>
        </p:nvCxnSpPr>
        <p:spPr>
          <a:xfrm>
            <a:off x="5868089" y="2907387"/>
            <a:ext cx="288021" cy="4646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D7B8C47-106F-46DD-AC93-B7E6D274793A}"/>
              </a:ext>
            </a:extLst>
          </p:cNvPr>
          <p:cNvSpPr txBox="1"/>
          <p:nvPr/>
        </p:nvSpPr>
        <p:spPr>
          <a:xfrm>
            <a:off x="191100" y="1810480"/>
            <a:ext cx="27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Ischeduler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某一个单元，流程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CC4030-73D9-4CF5-B5C1-0FF6FE8DC567}"/>
              </a:ext>
            </a:extLst>
          </p:cNvPr>
          <p:cNvCxnSpPr/>
          <p:nvPr/>
        </p:nvCxnSpPr>
        <p:spPr>
          <a:xfrm flipH="1" flipV="1">
            <a:off x="1209536" y="2118257"/>
            <a:ext cx="700045" cy="3728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7E4D523-D125-43D6-AAEA-92B0837BA649}"/>
              </a:ext>
            </a:extLst>
          </p:cNvPr>
          <p:cNvSpPr txBox="1"/>
          <p:nvPr/>
        </p:nvSpPr>
        <p:spPr>
          <a:xfrm>
            <a:off x="7596210" y="1804371"/>
            <a:ext cx="102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lt1"/>
                </a:solidFill>
                <a:latin typeface="+mn-lt"/>
                <a:ea typeface="+mn-ea"/>
              </a:rPr>
              <a:t>（</a:t>
            </a:r>
            <a:r>
              <a:rPr lang="en-US" altLang="zh-CN" sz="1200" b="1" dirty="0" err="1">
                <a:solidFill>
                  <a:schemeClr val="lt1"/>
                </a:solidFill>
              </a:rPr>
              <a:t>ITrigger</a:t>
            </a:r>
            <a:r>
              <a:rPr lang="zh-CN" altLang="en-US" sz="1200" b="1" dirty="0">
                <a:solidFill>
                  <a:schemeClr val="lt1"/>
                </a:solidFill>
                <a:latin typeface="+mn-lt"/>
                <a:ea typeface="+mn-ea"/>
              </a:rPr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A07EE8D-F529-4B93-8D9D-BF39B7A3F074}"/>
              </a:ext>
            </a:extLst>
          </p:cNvPr>
          <p:cNvSpPr txBox="1"/>
          <p:nvPr/>
        </p:nvSpPr>
        <p:spPr>
          <a:xfrm>
            <a:off x="7596209" y="3233509"/>
            <a:ext cx="102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lt1"/>
                </a:solidFill>
                <a:latin typeface="+mn-lt"/>
                <a:ea typeface="+mn-ea"/>
              </a:rPr>
              <a:t>（</a:t>
            </a:r>
            <a:r>
              <a:rPr lang="en-US" altLang="zh-CN" sz="1200" b="1" dirty="0" err="1">
                <a:solidFill>
                  <a:schemeClr val="lt1"/>
                </a:solidFill>
                <a:latin typeface="+mn-lt"/>
                <a:ea typeface="+mn-ea"/>
              </a:rPr>
              <a:t>Ijob</a:t>
            </a:r>
            <a:r>
              <a:rPr lang="zh-CN" altLang="en-US" sz="1200" b="1" dirty="0">
                <a:solidFill>
                  <a:schemeClr val="lt1"/>
                </a:solidFill>
                <a:latin typeface="+mn-lt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1890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9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调度服务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96FBA0-727D-4C1B-9652-18DD2651B45A}"/>
              </a:ext>
            </a:extLst>
          </p:cNvPr>
          <p:cNvSpPr txBox="1"/>
          <p:nvPr/>
        </p:nvSpPr>
        <p:spPr>
          <a:xfrm>
            <a:off x="1043755" y="987640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QuartZ</a:t>
            </a:r>
            <a:r>
              <a:rPr lang="zh-CN" altLang="en-US" dirty="0"/>
              <a:t>框架的使用：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C637F8-08AD-4B36-B7EE-9E08AFE9B1FC}"/>
              </a:ext>
            </a:extLst>
          </p:cNvPr>
          <p:cNvSpPr txBox="1"/>
          <p:nvPr/>
        </p:nvSpPr>
        <p:spPr>
          <a:xfrm>
            <a:off x="1763805" y="1356972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nuget</a:t>
            </a:r>
            <a:r>
              <a:rPr lang="zh-CN" altLang="en-US" dirty="0"/>
              <a:t>添加引用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54D80-4A41-4A2D-8B64-582A36A3BC1E}"/>
              </a:ext>
            </a:extLst>
          </p:cNvPr>
          <p:cNvSpPr txBox="1"/>
          <p:nvPr/>
        </p:nvSpPr>
        <p:spPr>
          <a:xfrm>
            <a:off x="1763805" y="1779695"/>
            <a:ext cx="738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IScheduler</a:t>
            </a:r>
            <a:r>
              <a:rPr lang="en-US" altLang="zh-CN" dirty="0"/>
              <a:t>:</a:t>
            </a:r>
            <a:r>
              <a:rPr lang="zh-CN" altLang="en-US" dirty="0"/>
              <a:t>单元</a:t>
            </a:r>
            <a:r>
              <a:rPr lang="en-US" altLang="zh-CN" dirty="0"/>
              <a:t>/</a:t>
            </a:r>
            <a:r>
              <a:rPr lang="zh-CN" altLang="en-US" dirty="0"/>
              <a:t>实例，在这里去完成定时任务的配置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只有单元启动，里面的作业才能正常运行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IJob</a:t>
            </a:r>
            <a:r>
              <a:rPr lang="en-US" altLang="zh-CN" dirty="0"/>
              <a:t>:</a:t>
            </a:r>
            <a:r>
              <a:rPr lang="zh-CN" altLang="en-US" dirty="0"/>
              <a:t>任务：定时执行动作就是</a:t>
            </a:r>
            <a:r>
              <a:rPr lang="en-US" altLang="zh-CN" dirty="0"/>
              <a:t>Job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ITrigger</a:t>
            </a:r>
            <a:r>
              <a:rPr lang="zh-CN" altLang="en-US" dirty="0"/>
              <a:t>：定时策略 </a:t>
            </a:r>
          </a:p>
        </p:txBody>
      </p:sp>
    </p:spTree>
    <p:extLst>
      <p:ext uri="{BB962C8B-B14F-4D97-AF65-F5344CB8AC3E}">
        <p14:creationId xmlns:p14="http://schemas.microsoft.com/office/powerpoint/2010/main" val="36342523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调度服务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96FBA0-727D-4C1B-9652-18DD2651B45A}"/>
              </a:ext>
            </a:extLst>
          </p:cNvPr>
          <p:cNvSpPr txBox="1"/>
          <p:nvPr/>
        </p:nvSpPr>
        <p:spPr>
          <a:xfrm>
            <a:off x="1043755" y="987640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QuartZ</a:t>
            </a:r>
            <a:r>
              <a:rPr lang="zh-CN" altLang="en-US" dirty="0"/>
              <a:t>框架的使用：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C637F8-08AD-4B36-B7EE-9E08AFE9B1FC}"/>
              </a:ext>
            </a:extLst>
          </p:cNvPr>
          <p:cNvSpPr txBox="1"/>
          <p:nvPr/>
        </p:nvSpPr>
        <p:spPr>
          <a:xfrm>
            <a:off x="1763805" y="1356972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传参数问题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54D80-4A41-4A2D-8B64-582A36A3BC1E}"/>
              </a:ext>
            </a:extLst>
          </p:cNvPr>
          <p:cNvSpPr txBox="1"/>
          <p:nvPr/>
        </p:nvSpPr>
        <p:spPr>
          <a:xfrm>
            <a:off x="1979820" y="1759394"/>
            <a:ext cx="7380195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a)  </a:t>
            </a:r>
            <a:r>
              <a:rPr lang="en-US" altLang="zh-CN" dirty="0" err="1"/>
              <a:t>jobDetail.JobDataMap.Add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b)  </a:t>
            </a:r>
            <a:r>
              <a:rPr lang="en-US" altLang="zh-CN" dirty="0" err="1"/>
              <a:t>trigger.JobDataMap.Add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c)  </a:t>
            </a:r>
            <a:r>
              <a:rPr lang="zh-CN" altLang="en-US" dirty="0"/>
              <a:t>要注意，使用</a:t>
            </a:r>
            <a:r>
              <a:rPr lang="en-US" altLang="zh-CN" dirty="0" err="1"/>
              <a:t>MergedJobDataMap</a:t>
            </a:r>
            <a:r>
              <a:rPr lang="zh-CN" altLang="en-US" dirty="0"/>
              <a:t>有覆盖，后者为准</a:t>
            </a:r>
          </a:p>
        </p:txBody>
      </p:sp>
    </p:spTree>
    <p:extLst>
      <p:ext uri="{BB962C8B-B14F-4D97-AF65-F5344CB8AC3E}">
        <p14:creationId xmlns:p14="http://schemas.microsoft.com/office/powerpoint/2010/main" val="24466161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调度服务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96FBA0-727D-4C1B-9652-18DD2651B45A}"/>
              </a:ext>
            </a:extLst>
          </p:cNvPr>
          <p:cNvSpPr txBox="1"/>
          <p:nvPr/>
        </p:nvSpPr>
        <p:spPr>
          <a:xfrm>
            <a:off x="1043755" y="987640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QuartZ</a:t>
            </a:r>
            <a:r>
              <a:rPr lang="zh-CN" altLang="en-US" dirty="0"/>
              <a:t>框架的使用：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C637F8-08AD-4B36-B7EE-9E08AFE9B1FC}"/>
              </a:ext>
            </a:extLst>
          </p:cNvPr>
          <p:cNvSpPr txBox="1"/>
          <p:nvPr/>
        </p:nvSpPr>
        <p:spPr>
          <a:xfrm>
            <a:off x="1763805" y="1356972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 常用的定时策略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54D80-4A41-4A2D-8B64-582A36A3BC1E}"/>
              </a:ext>
            </a:extLst>
          </p:cNvPr>
          <p:cNvSpPr txBox="1"/>
          <p:nvPr/>
        </p:nvSpPr>
        <p:spPr>
          <a:xfrm>
            <a:off x="1979820" y="1759394"/>
            <a:ext cx="7380195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R"/>
            </a:pPr>
            <a:r>
              <a:rPr lang="en-US" altLang="zh-CN" dirty="0" err="1"/>
              <a:t>SimpleTrigger</a:t>
            </a:r>
            <a:r>
              <a:rPr lang="en-US" altLang="zh-CN" dirty="0"/>
              <a:t>:</a:t>
            </a:r>
            <a:r>
              <a:rPr lang="zh-CN" altLang="en-US" dirty="0"/>
              <a:t>从什么时间开始，间隔多久执行重复操作，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可以限制最大次数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b)  Cron</a:t>
            </a:r>
            <a:r>
              <a:rPr lang="zh-CN" altLang="en-US" dirty="0"/>
              <a:t>：表达式的方式，可以灵活订制时间规则</a:t>
            </a:r>
            <a:r>
              <a:rPr lang="en-US" altLang="zh-CN" dirty="0"/>
              <a:t>(</a:t>
            </a:r>
            <a:r>
              <a:rPr lang="zh-CN" altLang="en-US" dirty="0"/>
              <a:t>详情见文档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407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调度服务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96FBA0-727D-4C1B-9652-18DD2651B45A}"/>
              </a:ext>
            </a:extLst>
          </p:cNvPr>
          <p:cNvSpPr txBox="1"/>
          <p:nvPr/>
        </p:nvSpPr>
        <p:spPr>
          <a:xfrm>
            <a:off x="1043755" y="987640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QuartZ</a:t>
            </a:r>
            <a:r>
              <a:rPr lang="zh-CN" altLang="en-US" dirty="0"/>
              <a:t>框架的使用：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C637F8-08AD-4B36-B7EE-9E08AFE9B1FC}"/>
              </a:ext>
            </a:extLst>
          </p:cNvPr>
          <p:cNvSpPr txBox="1"/>
          <p:nvPr/>
        </p:nvSpPr>
        <p:spPr>
          <a:xfrm>
            <a:off x="1763805" y="1356972"/>
            <a:ext cx="50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 err="1"/>
              <a:t>QuartZ</a:t>
            </a:r>
            <a:r>
              <a:rPr lang="zh-CN" altLang="en-US" dirty="0"/>
              <a:t>框架的监听器和日志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54D80-4A41-4A2D-8B64-582A36A3BC1E}"/>
              </a:ext>
            </a:extLst>
          </p:cNvPr>
          <p:cNvSpPr txBox="1"/>
          <p:nvPr/>
        </p:nvSpPr>
        <p:spPr>
          <a:xfrm>
            <a:off x="1979820" y="1759394"/>
            <a:ext cx="738019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a)</a:t>
            </a:r>
            <a:r>
              <a:rPr lang="zh-CN" altLang="en-US" dirty="0"/>
              <a:t>   </a:t>
            </a:r>
            <a:r>
              <a:rPr lang="en-US" altLang="zh-CN" dirty="0" err="1"/>
              <a:t>SchedulerListener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b)   </a:t>
            </a:r>
            <a:r>
              <a:rPr lang="en-US" altLang="zh-CN" dirty="0" err="1"/>
              <a:t>TriggerListener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c)   </a:t>
            </a:r>
            <a:r>
              <a:rPr lang="en-US" altLang="zh-CN" dirty="0" err="1"/>
              <a:t>JobListener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64C437-0389-4135-888B-2A06C91261CC}"/>
              </a:ext>
            </a:extLst>
          </p:cNvPr>
          <p:cNvSpPr txBox="1"/>
          <p:nvPr/>
        </p:nvSpPr>
        <p:spPr>
          <a:xfrm>
            <a:off x="1777859" y="3417197"/>
            <a:ext cx="50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 err="1"/>
              <a:t>LogProvider</a:t>
            </a:r>
            <a:r>
              <a:rPr lang="zh-CN" altLang="en-US" dirty="0"/>
              <a:t>可以展示框架运行的一些信息</a:t>
            </a:r>
          </a:p>
        </p:txBody>
      </p:sp>
    </p:spTree>
    <p:extLst>
      <p:ext uri="{BB962C8B-B14F-4D97-AF65-F5344CB8AC3E}">
        <p14:creationId xmlns:p14="http://schemas.microsoft.com/office/powerpoint/2010/main" val="305100726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393</Words>
  <Application>Microsoft Office PowerPoint</Application>
  <PresentationFormat>全屏显示(16:9)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徐杨</cp:lastModifiedBy>
  <cp:revision>940</cp:revision>
  <dcterms:created xsi:type="dcterms:W3CDTF">2014-02-20T03:23:00Z</dcterms:created>
  <dcterms:modified xsi:type="dcterms:W3CDTF">2019-12-12T01:10:39Z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