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426" r:id="rId2"/>
    <p:sldId id="280" r:id="rId3"/>
    <p:sldId id="427" r:id="rId4"/>
    <p:sldId id="313" r:id="rId5"/>
    <p:sldId id="428" r:id="rId6"/>
    <p:sldId id="414" r:id="rId7"/>
    <p:sldId id="415" r:id="rId8"/>
    <p:sldId id="416" r:id="rId9"/>
    <p:sldId id="418" r:id="rId10"/>
    <p:sldId id="417" r:id="rId11"/>
    <p:sldId id="419" r:id="rId12"/>
    <p:sldId id="420" r:id="rId13"/>
    <p:sldId id="421" r:id="rId14"/>
    <p:sldId id="429" r:id="rId15"/>
    <p:sldId id="422" r:id="rId16"/>
    <p:sldId id="423" r:id="rId17"/>
    <p:sldId id="424" r:id="rId18"/>
    <p:sldId id="425" r:id="rId19"/>
    <p:sldId id="289" r:id="rId20"/>
  </p:sldIdLst>
  <p:sldSz cx="9144000" cy="5143500" type="screen16x9"/>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defRPr kern="1200" baseline="0">
        <a:solidFill>
          <a:schemeClr val="tx1"/>
        </a:solidFill>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9pPr>
  </p:defaultTextStyle>
  <p:extLst>
    <p:ext uri="{EFAFB233-063F-42B5-8137-9DF3F51BA10A}">
      <p15:sldGuideLst xmlns:p15="http://schemas.microsoft.com/office/powerpoint/2012/main">
        <p15:guide id="1" orient="horz" pos="156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8" autoAdjust="0"/>
    <p:restoredTop sz="94660"/>
  </p:normalViewPr>
  <p:slideViewPr>
    <p:cSldViewPr showGuides="1">
      <p:cViewPr varScale="1">
        <p:scale>
          <a:sx n="113" d="100"/>
          <a:sy n="113" d="100"/>
        </p:scale>
        <p:origin x="614" y="67"/>
      </p:cViewPr>
      <p:guideLst>
        <p:guide orient="horz" pos="1561"/>
        <p:guide pos="2880"/>
      </p:guideLst>
    </p:cSldViewPr>
  </p:slideViewPr>
  <p:notesTextViewPr>
    <p:cViewPr>
      <p:scale>
        <a:sx n="1" d="1"/>
        <a:sy n="1" d="1"/>
      </p:scale>
      <p:origin x="0" y="0"/>
    </p:cViewPr>
  </p:notesTextViewPr>
  <p:sorterViewPr>
    <p:cViewPr>
      <p:scale>
        <a:sx n="100" d="100"/>
        <a:sy n="100" d="100"/>
      </p:scale>
      <p:origin x="0" y="-4099"/>
    </p:cViewPr>
  </p:sorter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050" name="页眉占位符 1"/>
          <p:cNvSpPr>
            <a:spLocks noGrp="1"/>
          </p:cNvSpPr>
          <p:nvPr>
            <p:ph type="hdr" sz="quarter"/>
          </p:nvPr>
        </p:nvSpPr>
        <p:spPr>
          <a:xfrm>
            <a:off x="0" y="0"/>
            <a:ext cx="2971800" cy="457200"/>
          </a:xfrm>
          <a:prstGeom prst="rect">
            <a:avLst/>
          </a:prstGeom>
          <a:noFill/>
          <a:ln w="9525">
            <a:noFill/>
          </a:ln>
        </p:spPr>
        <p:txBody>
          <a:bodyPr vert="horz"/>
          <a:lstStyle/>
          <a:p>
            <a:pPr lvl="0" algn="l"/>
            <a:endParaRPr sz="1200">
              <a:latin typeface="微软雅黑" panose="020B0503020204020204" pitchFamily="2" charset="-122"/>
              <a:ea typeface="微软雅黑" panose="020B0503020204020204" pitchFamily="2" charset="-122"/>
            </a:endParaRPr>
          </a:p>
        </p:txBody>
      </p:sp>
      <p:sp>
        <p:nvSpPr>
          <p:cNvPr id="2051" name="日期占位符 2"/>
          <p:cNvSpPr>
            <a:spLocks noGrp="1"/>
          </p:cNvSpPr>
          <p:nvPr>
            <p:ph type="dt" idx="1"/>
          </p:nvPr>
        </p:nvSpPr>
        <p:spPr>
          <a:xfrm>
            <a:off x="3884613" y="0"/>
            <a:ext cx="2971800" cy="457200"/>
          </a:xfrm>
          <a:prstGeom prst="rect">
            <a:avLst/>
          </a:prstGeom>
          <a:noFill/>
          <a:ln w="9525">
            <a:noFill/>
          </a:ln>
        </p:spPr>
        <p:txBody>
          <a:bodyPr vert="horz"/>
          <a:lstStyle/>
          <a:p>
            <a:pPr lvl="0" algn="r"/>
            <a:fld id="{BB962C8B-B14F-4D97-AF65-F5344CB8AC3E}" type="datetime1">
              <a:rPr lang="zh-CN" altLang="en-US" dirty="0">
                <a:ea typeface="宋体" panose="02010600030101010101" pitchFamily="2" charset="-122"/>
              </a:rPr>
              <a:t>2019/12/17</a:t>
            </a:fld>
            <a:endParaRPr lang="zh-CN" altLang="en-US" sz="1200" dirty="0">
              <a:latin typeface="微软雅黑" panose="020B0503020204020204" pitchFamily="2" charset="-122"/>
              <a:ea typeface="宋体" panose="02010600030101010101" pitchFamily="2" charset="-122"/>
            </a:endParaRPr>
          </a:p>
        </p:txBody>
      </p:sp>
      <p:sp>
        <p:nvSpPr>
          <p:cNvPr id="2052" name="幻灯片图像占位符 3"/>
          <p:cNvSpPr>
            <a:spLocks noGrp="1" noRot="1" noChangeAspect="1"/>
          </p:cNvSpPr>
          <p:nvPr>
            <p:ph type="sldImg" idx="2"/>
          </p:nvPr>
        </p:nvSpPr>
        <p:spPr>
          <a:xfrm>
            <a:off x="381000" y="685800"/>
            <a:ext cx="6096000" cy="3429000"/>
          </a:xfrm>
          <a:prstGeom prst="rect">
            <a:avLst/>
          </a:prstGeom>
          <a:noFill/>
          <a:ln w="9525">
            <a:noFill/>
          </a:ln>
        </p:spPr>
      </p:sp>
      <p:sp>
        <p:nvSpPr>
          <p:cNvPr id="2053" name="备注占位符 4"/>
          <p:cNvSpPr>
            <a:spLocks noGrp="1" noRot="1" noChangeAspect="1"/>
          </p:cNvSpPr>
          <p:nvPr/>
        </p:nvSpPr>
        <p:spPr>
          <a:xfrm>
            <a:off x="685800" y="4343400"/>
            <a:ext cx="5486400" cy="4114800"/>
          </a:xfrm>
          <a:prstGeom prst="rect">
            <a:avLst/>
          </a:prstGeom>
          <a:noFill/>
          <a:ln w="9525">
            <a:noFill/>
          </a:ln>
        </p:spPr>
        <p:txBody>
          <a:bodyPr vert="horz" anchor="ct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4" name="页脚占位符 5"/>
          <p:cNvSpPr>
            <a:spLocks noGrp="1"/>
          </p:cNvSpPr>
          <p:nvPr>
            <p:ph type="ftr" sz="quarter" idx="4"/>
          </p:nvPr>
        </p:nvSpPr>
        <p:spPr>
          <a:xfrm>
            <a:off x="0" y="8685213"/>
            <a:ext cx="2971800" cy="457200"/>
          </a:xfrm>
          <a:prstGeom prst="rect">
            <a:avLst/>
          </a:prstGeom>
          <a:noFill/>
          <a:ln w="9525">
            <a:noFill/>
          </a:ln>
        </p:spPr>
        <p:txBody>
          <a:bodyPr vert="horz" anchor="b"/>
          <a:lstStyle/>
          <a:p>
            <a:pPr lvl="0" algn="l"/>
            <a:endParaRPr sz="1200">
              <a:latin typeface="微软雅黑" panose="020B0503020204020204" pitchFamily="2" charset="-122"/>
              <a:ea typeface="微软雅黑" panose="020B0503020204020204" pitchFamily="2" charset="-122"/>
            </a:endParaRPr>
          </a:p>
        </p:txBody>
      </p:sp>
      <p:sp>
        <p:nvSpPr>
          <p:cNvPr id="2055" name="灯片编号占位符 6"/>
          <p:cNvSpPr>
            <a:spLocks noGrp="1"/>
          </p:cNvSpPr>
          <p:nvPr>
            <p:ph type="sldNum" sz="quarter" idx="5"/>
          </p:nvPr>
        </p:nvSpPr>
        <p:spPr>
          <a:xfrm>
            <a:off x="3884613" y="8685213"/>
            <a:ext cx="2971800" cy="457200"/>
          </a:xfrm>
          <a:prstGeom prst="rect">
            <a:avLst/>
          </a:prstGeom>
          <a:noFill/>
          <a:ln w="9525">
            <a:noFill/>
          </a:ln>
        </p:spPr>
        <p:txBody>
          <a:bodyPr vert="horz" anchor="b"/>
          <a:lstStyle/>
          <a:p>
            <a:pPr lvl="0" algn="r"/>
            <a:fld id="{9A0DB2DC-4C9A-4742-B13C-FB6460FD3503}" type="slidenum">
              <a:rPr lang="zh-CN" altLang="en-US" dirty="0">
                <a:ea typeface="宋体" panose="02010600030101010101" pitchFamily="2" charset="-122"/>
              </a:rPr>
              <a:t>‹#›</a:t>
            </a:fld>
            <a:endParaRPr lang="zh-CN" altLang="en-US" sz="1200" dirty="0">
              <a:latin typeface="微软雅黑" panose="020B0503020204020204" pitchFamily="2" charset="-122"/>
              <a:ea typeface="宋体" panose="02010600030101010101" pitchFamily="2" charset="-122"/>
            </a:endParaRPr>
          </a:p>
        </p:txBody>
      </p:sp>
    </p:spTree>
  </p:cSld>
  <p:clrMap bg1="lt1" tx1="dk1" bg2="lt2" tx2="dk2" accent1="accent1" accent2="accent2" accent3="accent3" accent4="accent4" accent5="accent5" accent6="accent6" hlink="hlink" folHlink="folHlink"/>
  <p:hf hdr="0" ftr="0" dt="0"/>
  <p:notesStyle>
    <a:lvl1pPr lvl="0" defTabSz="0" fontAlgn="base">
      <a:defRPr sz="1200" kern="1200"/>
    </a:lvl1pPr>
    <a:lvl2pPr marL="0" lvl="1" indent="0" defTabSz="0" fontAlgn="base">
      <a:defRPr sz="1200" kern="1200"/>
    </a:lvl2pPr>
    <a:lvl3pPr marL="0" lvl="2" indent="0" defTabSz="0" fontAlgn="base">
      <a:defRPr sz="1200" kern="1200"/>
    </a:lvl3pPr>
    <a:lvl4pPr marL="0" lvl="3" indent="0" defTabSz="0" fontAlgn="base">
      <a:defRPr sz="1200" kern="1200"/>
    </a:lvl4pPr>
    <a:lvl5pPr marL="0" lvl="4" indent="0" defTabSz="0" fontAlgn="base">
      <a:defRPr sz="1200" kern="1200"/>
    </a:lvl5pPr>
    <a:lvl6pPr marL="2286000" lvl="5" indent="0" defTabSz="0" fontAlgn="base">
      <a:defRPr sz="1200" kern="1200"/>
    </a:lvl6pPr>
    <a:lvl7pPr marL="2743200" lvl="6" indent="0" defTabSz="0" fontAlgn="base">
      <a:defRPr sz="1200" kern="1200"/>
    </a:lvl7pPr>
    <a:lvl8pPr marL="3200400" lvl="7" indent="0" defTabSz="0" fontAlgn="base">
      <a:defRPr sz="1200" kern="1200"/>
    </a:lvl8pPr>
    <a:lvl9pPr marL="3657600" lvl="8" indent="0" defTabSz="0" fontAlgn="base">
      <a:defRPr sz="1200" kern="1200"/>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9"/>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2019/12/17</a:t>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2019/12/17</a:t>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52930" cy="43878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2019/12/17</a:t>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2019/12/17</a:t>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3442097"/>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2019/12/17</a:t>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2504" cy="33940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4296" y="1200150"/>
            <a:ext cx="4032504" cy="33940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2019/12/17</a:t>
            </a:fld>
            <a:endParaRPr lang="zh-CN" altLang="en-US" dirty="0">
              <a:sym typeface="微软雅黑" panose="020B0503020204020204" pitchFamily="2" charset="-122"/>
            </a:endParaRPr>
          </a:p>
        </p:txBody>
      </p:sp>
      <p:sp>
        <p:nvSpPr>
          <p:cNvPr id="6" name="页脚占位符 5"/>
          <p:cNvSpPr>
            <a:spLocks noGrp="1"/>
          </p:cNvSpPr>
          <p:nvPr>
            <p:ph type="ftr" sz="quarter" idx="11"/>
          </p:nvPr>
        </p:nvSpPr>
        <p:spPr/>
        <p:txBody>
          <a:bodyPr/>
          <a:lstStyle/>
          <a:p>
            <a:pPr lvl="0"/>
            <a:endParaRPr>
              <a:sym typeface="微软雅黑" panose="020B0503020204020204"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1"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2019/12/17</a:t>
            </a:fld>
            <a:endParaRPr lang="zh-CN" altLang="en-US" dirty="0">
              <a:sym typeface="微软雅黑" panose="020B0503020204020204" pitchFamily="2" charset="-122"/>
            </a:endParaRPr>
          </a:p>
        </p:txBody>
      </p:sp>
      <p:sp>
        <p:nvSpPr>
          <p:cNvPr id="8" name="页脚占位符 7"/>
          <p:cNvSpPr>
            <a:spLocks noGrp="1"/>
          </p:cNvSpPr>
          <p:nvPr>
            <p:ph type="ftr" sz="quarter" idx="11"/>
          </p:nvPr>
        </p:nvSpPr>
        <p:spPr/>
        <p:txBody>
          <a:bodyPr/>
          <a:lstStyle/>
          <a:p>
            <a:pPr lvl="0"/>
            <a:endParaRPr>
              <a:sym typeface="微软雅黑" panose="020B0503020204020204" pitchFamily="2" charset="-122"/>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2019/12/17</a:t>
            </a:fld>
            <a:endParaRPr lang="zh-CN" altLang="en-US" dirty="0">
              <a:sym typeface="微软雅黑" panose="020B0503020204020204" pitchFamily="2" charset="-122"/>
            </a:endParaRPr>
          </a:p>
        </p:txBody>
      </p:sp>
      <p:sp>
        <p:nvSpPr>
          <p:cNvPr id="4" name="页脚占位符 3"/>
          <p:cNvSpPr>
            <a:spLocks noGrp="1"/>
          </p:cNvSpPr>
          <p:nvPr>
            <p:ph type="ftr" sz="quarter" idx="11"/>
          </p:nvPr>
        </p:nvSpPr>
        <p:spPr/>
        <p:txBody>
          <a:bodyPr/>
          <a:lstStyle/>
          <a:p>
            <a:pPr lvl="0"/>
            <a:endParaRPr>
              <a:sym typeface="微软雅黑" panose="020B0503020204020204" pitchFamily="2" charset="-122"/>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2019/12/17</a:t>
            </a:fld>
            <a:endParaRPr lang="zh-CN" altLang="en-US" dirty="0">
              <a:sym typeface="微软雅黑" panose="020B0503020204020204" pitchFamily="2" charset="-122"/>
            </a:endParaRPr>
          </a:p>
        </p:txBody>
      </p:sp>
      <p:sp>
        <p:nvSpPr>
          <p:cNvPr id="3" name="页脚占位符 2"/>
          <p:cNvSpPr>
            <a:spLocks noGrp="1"/>
          </p:cNvSpPr>
          <p:nvPr>
            <p:ph type="ftr" sz="quarter" idx="11"/>
          </p:nvPr>
        </p:nvSpPr>
        <p:spPr/>
        <p:txBody>
          <a:bodyPr/>
          <a:lstStyle/>
          <a:p>
            <a:pPr lvl="0"/>
            <a:endParaRPr>
              <a:sym typeface="微软雅黑" panose="020B0503020204020204" pitchFamily="2" charset="-122"/>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2019/12/17</a:t>
            </a:fld>
            <a:endParaRPr lang="zh-CN" altLang="en-US" dirty="0">
              <a:sym typeface="微软雅黑" panose="020B0503020204020204" pitchFamily="2" charset="-122"/>
            </a:endParaRPr>
          </a:p>
        </p:txBody>
      </p:sp>
      <p:sp>
        <p:nvSpPr>
          <p:cNvPr id="6" name="页脚占位符 5"/>
          <p:cNvSpPr>
            <a:spLocks noGrp="1"/>
          </p:cNvSpPr>
          <p:nvPr>
            <p:ph type="ftr" sz="quarter" idx="11"/>
          </p:nvPr>
        </p:nvSpPr>
        <p:spPr/>
        <p:txBody>
          <a:bodyPr/>
          <a:lstStyle/>
          <a:p>
            <a:pPr lvl="0"/>
            <a:endParaRPr>
              <a:sym typeface="微软雅黑" panose="020B0503020204020204"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342901"/>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2019/12/17</a:t>
            </a:fld>
            <a:endParaRPr lang="zh-CN" altLang="en-US" dirty="0">
              <a:sym typeface="微软雅黑" panose="020B0503020204020204" pitchFamily="2" charset="-122"/>
            </a:endParaRPr>
          </a:p>
        </p:txBody>
      </p:sp>
      <p:sp>
        <p:nvSpPr>
          <p:cNvPr id="6" name="页脚占位符 5"/>
          <p:cNvSpPr>
            <a:spLocks noGrp="1"/>
          </p:cNvSpPr>
          <p:nvPr>
            <p:ph type="ftr" sz="quarter" idx="11"/>
          </p:nvPr>
        </p:nvSpPr>
        <p:spPr/>
        <p:txBody>
          <a:bodyPr/>
          <a:lstStyle/>
          <a:p>
            <a:pPr lvl="0"/>
            <a:endParaRPr>
              <a:sym typeface="微软雅黑" panose="020B0503020204020204"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457200" y="206375"/>
            <a:ext cx="8229600" cy="857250"/>
          </a:xfrm>
          <a:prstGeom prst="rect">
            <a:avLst/>
          </a:prstGeom>
          <a:noFill/>
          <a:ln w="9525">
            <a:noFill/>
          </a:ln>
        </p:spPr>
        <p:txBody>
          <a:bodyPr vert="horz" anchor="ctr">
            <a:normAutofit/>
          </a:bodyPr>
          <a:lstStyle/>
          <a:p>
            <a:pPr lvl="0"/>
            <a:r>
              <a:rPr lang="zh-CN" altLang="en-US"/>
              <a:t>单击此处编辑母版标题样式</a:t>
            </a:r>
          </a:p>
        </p:txBody>
      </p:sp>
      <p:sp>
        <p:nvSpPr>
          <p:cNvPr id="1027" name="文本占位符 2"/>
          <p:cNvSpPr>
            <a:spLocks noGrp="1"/>
          </p:cNvSpPr>
          <p:nvPr>
            <p:ph type="body" idx="1"/>
          </p:nvPr>
        </p:nvSpPr>
        <p:spPr>
          <a:xfrm>
            <a:off x="457200" y="1200150"/>
            <a:ext cx="8229600" cy="3394075"/>
          </a:xfrm>
          <a:prstGeom prst="rect">
            <a:avLst/>
          </a:prstGeom>
          <a:noFill/>
          <a:ln w="9525">
            <a:noFill/>
          </a:ln>
        </p:spPr>
        <p:txBody>
          <a:bodyPr vert="horz">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3"/>
          <p:cNvSpPr>
            <a:spLocks noGrp="1"/>
          </p:cNvSpPr>
          <p:nvPr>
            <p:ph type="dt" sz="half" idx="2"/>
          </p:nvPr>
        </p:nvSpPr>
        <p:spPr>
          <a:xfrm>
            <a:off x="457200" y="4767263"/>
            <a:ext cx="2133600" cy="274637"/>
          </a:xfrm>
          <a:prstGeom prst="rect">
            <a:avLst/>
          </a:prstGeom>
          <a:noFill/>
          <a:ln w="9525">
            <a:noFill/>
          </a:ln>
        </p:spPr>
        <p:txBody>
          <a:bodyPr vert="horz" anchor="ctr"/>
          <a:lstStyle>
            <a:lvl1pPr algn="l">
              <a:defRPr sz="1200">
                <a:solidFill>
                  <a:srgbClr val="898989"/>
                </a:solidFill>
                <a:latin typeface="微软雅黑" panose="020B0503020204020204" pitchFamily="2" charset="-122"/>
                <a:ea typeface="微软雅黑" panose="020B0503020204020204" pitchFamily="2" charset="-122"/>
              </a:defRPr>
            </a:lvl1pPr>
          </a:lstStyle>
          <a:p>
            <a:pPr lvl="0"/>
            <a:fld id="{BB962C8B-B14F-4D97-AF65-F5344CB8AC3E}" type="datetime1">
              <a:rPr lang="zh-CN" altLang="en-US" dirty="0">
                <a:sym typeface="微软雅黑" panose="020B0503020204020204" pitchFamily="2" charset="-122"/>
              </a:rPr>
              <a:t>2019/12/17</a:t>
            </a:fld>
            <a:endParaRPr lang="zh-CN" altLang="en-US" dirty="0">
              <a:sym typeface="微软雅黑" panose="020B0503020204020204" pitchFamily="2" charset="-122"/>
            </a:endParaRPr>
          </a:p>
        </p:txBody>
      </p:sp>
      <p:sp>
        <p:nvSpPr>
          <p:cNvPr id="1029" name="页脚占位符 4"/>
          <p:cNvSpPr>
            <a:spLocks noGrp="1"/>
          </p:cNvSpPr>
          <p:nvPr>
            <p:ph type="ftr" sz="quarter" idx="3"/>
          </p:nvPr>
        </p:nvSpPr>
        <p:spPr>
          <a:xfrm>
            <a:off x="3124200" y="4767263"/>
            <a:ext cx="2895600" cy="274637"/>
          </a:xfrm>
          <a:prstGeom prst="rect">
            <a:avLst/>
          </a:prstGeom>
          <a:noFill/>
          <a:ln w="9525">
            <a:noFill/>
          </a:ln>
        </p:spPr>
        <p:txBody>
          <a:bodyPr vert="horz" anchor="ctr"/>
          <a:lstStyle>
            <a:lvl1pPr algn="ctr">
              <a:defRPr sz="1200">
                <a:solidFill>
                  <a:srgbClr val="898989"/>
                </a:solidFill>
                <a:latin typeface="微软雅黑" panose="020B0503020204020204" pitchFamily="2" charset="-122"/>
                <a:ea typeface="微软雅黑" panose="020B0503020204020204" pitchFamily="2" charset="-122"/>
              </a:defRPr>
            </a:lvl1pPr>
          </a:lstStyle>
          <a:p>
            <a:pPr lvl="0"/>
            <a:endParaRPr>
              <a:sym typeface="微软雅黑" panose="020B0503020204020204" pitchFamily="2" charset="-122"/>
            </a:endParaRPr>
          </a:p>
        </p:txBody>
      </p:sp>
      <p:sp>
        <p:nvSpPr>
          <p:cNvPr id="1030" name="灯片编号占位符 5"/>
          <p:cNvSpPr>
            <a:spLocks noGrp="1"/>
          </p:cNvSpPr>
          <p:nvPr>
            <p:ph type="sldNum" sz="quarter" idx="4"/>
          </p:nvPr>
        </p:nvSpPr>
        <p:spPr>
          <a:xfrm>
            <a:off x="6553200" y="4767263"/>
            <a:ext cx="2133600" cy="274637"/>
          </a:xfrm>
          <a:prstGeom prst="rect">
            <a:avLst/>
          </a:prstGeom>
          <a:noFill/>
          <a:ln w="9525">
            <a:noFill/>
          </a:ln>
        </p:spPr>
        <p:txBody>
          <a:bodyPr vert="horz" anchor="ctr"/>
          <a:lstStyle>
            <a:lvl1pPr algn="r">
              <a:defRPr sz="1200">
                <a:solidFill>
                  <a:srgbClr val="898989"/>
                </a:solidFill>
                <a:latin typeface="微软雅黑" panose="020B0503020204020204" pitchFamily="2" charset="-122"/>
                <a:ea typeface="微软雅黑" panose="020B0503020204020204" pitchFamily="2" charset="-122"/>
              </a:defRPr>
            </a:lvl1p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914400" lvl="0" indent="-914400" algn="ctr" eaLnBrk="1" latinLnBrk="0" hangingPunct="1">
        <a:lnSpc>
          <a:spcPct val="100000"/>
        </a:lnSpc>
        <a:spcBef>
          <a:spcPct val="0"/>
        </a:spcBef>
        <a:buNone/>
        <a:defRPr sz="4400" kern="1200">
          <a:solidFill>
            <a:schemeClr val="tx1"/>
          </a:solidFill>
          <a:latin typeface="+mj-lt"/>
          <a:ea typeface="+mj-ea"/>
          <a:cs typeface="+mj-cs"/>
          <a:sym typeface="Calibri" panose="020F0502020204030204" charset="0"/>
        </a:defRPr>
      </a:lvl1pPr>
    </p:titleStyle>
    <p:body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1.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1.xml"/><Relationship Id="rId5" Type="http://schemas.openxmlformats.org/officeDocument/2006/relationships/tags" Target="../tags/tag5.xml"/><Relationship Id="rId4" Type="http://schemas.openxmlformats.org/officeDocument/2006/relationships/tags" Target="../tags/tag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501650" y="177800"/>
            <a:ext cx="2755883"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数据库</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DB——</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设计</a:t>
            </a: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62DD2C4E-2B0A-433B-9B71-1BB6A45CC3CC}"/>
              </a:ext>
            </a:extLst>
          </p:cNvPr>
          <p:cNvSpPr txBox="1"/>
          <p:nvPr/>
        </p:nvSpPr>
        <p:spPr>
          <a:xfrm>
            <a:off x="755735" y="1094422"/>
            <a:ext cx="7704535" cy="2585323"/>
          </a:xfrm>
          <a:prstGeom prst="rect">
            <a:avLst/>
          </a:prstGeom>
          <a:noFill/>
        </p:spPr>
        <p:txBody>
          <a:bodyPr wrap="square" rtlCol="0">
            <a:spAutoFit/>
          </a:bodyPr>
          <a:lstStyle/>
          <a:p>
            <a:r>
              <a:rPr lang="zh-CN" altLang="en-US" dirty="0"/>
              <a:t>欢迎大家来到</a:t>
            </a:r>
            <a:r>
              <a:rPr lang="en-US" altLang="zh-CN" dirty="0" err="1"/>
              <a:t>.Net</a:t>
            </a:r>
            <a:r>
              <a:rPr lang="zh-CN" altLang="en-US" dirty="0"/>
              <a:t>高级班的</a:t>
            </a:r>
            <a:r>
              <a:rPr lang="en-US" altLang="zh-CN" dirty="0" err="1"/>
              <a:t>Vip</a:t>
            </a:r>
            <a:r>
              <a:rPr lang="zh-CN" altLang="en-US" dirty="0"/>
              <a:t>课程，</a:t>
            </a:r>
            <a:r>
              <a:rPr lang="en-US" altLang="zh-CN" dirty="0"/>
              <a:t>20</a:t>
            </a:r>
            <a:r>
              <a:rPr lang="zh-CN" altLang="en-US" dirty="0"/>
              <a:t>：</a:t>
            </a:r>
            <a:r>
              <a:rPr lang="en-US" altLang="zh-CN" dirty="0"/>
              <a:t>00</a:t>
            </a:r>
            <a:r>
              <a:rPr lang="zh-CN" altLang="en-US" dirty="0"/>
              <a:t>准时开始！</a:t>
            </a:r>
            <a:endParaRPr lang="en-US" altLang="zh-CN" dirty="0"/>
          </a:p>
          <a:p>
            <a:endParaRPr lang="en-US" altLang="zh-CN" dirty="0"/>
          </a:p>
          <a:p>
            <a:r>
              <a:rPr lang="zh-CN" altLang="en-US" dirty="0"/>
              <a:t>请现在在电脑前的同学，帮助老师叫一叫其他同学！ </a:t>
            </a:r>
            <a:endParaRPr lang="en-US" altLang="zh-CN" dirty="0"/>
          </a:p>
          <a:p>
            <a:endParaRPr lang="en-US" altLang="zh-CN" dirty="0"/>
          </a:p>
          <a:p>
            <a:r>
              <a:rPr lang="en-US" altLang="zh-CN" dirty="0"/>
              <a:t> </a:t>
            </a:r>
            <a:r>
              <a:rPr lang="zh-CN" altLang="en-US" dirty="0"/>
              <a:t>能听到老师讲话（声音很清晰）  能看到老师屏幕 刷个</a:t>
            </a:r>
            <a:r>
              <a:rPr lang="en-US" altLang="zh-CN" dirty="0"/>
              <a:t>1</a:t>
            </a:r>
          </a:p>
          <a:p>
            <a:endParaRPr lang="en-US" altLang="zh-CN" dirty="0"/>
          </a:p>
          <a:p>
            <a:r>
              <a:rPr lang="zh-CN" altLang="en-US" dirty="0"/>
              <a:t>请同学们到群里   帮老师叫一下其他别的同学  </a:t>
            </a:r>
            <a:endParaRPr lang="en-US" altLang="zh-CN" dirty="0"/>
          </a:p>
          <a:p>
            <a:endParaRPr lang="en-US" altLang="zh-CN" dirty="0"/>
          </a:p>
          <a:p>
            <a:r>
              <a:rPr lang="zh-CN" altLang="en-US" dirty="0"/>
              <a:t>保证的到课率。。</a:t>
            </a:r>
            <a:r>
              <a:rPr lang="zh-CN" altLang="en-US" dirty="0">
                <a:solidFill>
                  <a:srgbClr val="FF0000"/>
                </a:solidFill>
              </a:rPr>
              <a:t>。</a:t>
            </a:r>
          </a:p>
        </p:txBody>
      </p:sp>
    </p:spTree>
    <p:extLst>
      <p:ext uri="{BB962C8B-B14F-4D97-AF65-F5344CB8AC3E}">
        <p14:creationId xmlns:p14="http://schemas.microsoft.com/office/powerpoint/2010/main" val="2122557227"/>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62DD2C4E-2B0A-433B-9B71-1BB6A45CC3CC}"/>
              </a:ext>
            </a:extLst>
          </p:cNvPr>
          <p:cNvSpPr txBox="1"/>
          <p:nvPr/>
        </p:nvSpPr>
        <p:spPr>
          <a:xfrm>
            <a:off x="899745" y="802659"/>
            <a:ext cx="3024210" cy="369332"/>
          </a:xfrm>
          <a:prstGeom prst="rect">
            <a:avLst/>
          </a:prstGeom>
          <a:noFill/>
        </p:spPr>
        <p:txBody>
          <a:bodyPr wrap="square" rtlCol="0">
            <a:spAutoFit/>
          </a:bodyPr>
          <a:lstStyle/>
          <a:p>
            <a:r>
              <a:rPr lang="zh-CN" altLang="en-US" dirty="0"/>
              <a:t>三大范式：</a:t>
            </a:r>
            <a:endParaRPr lang="zh-CN" altLang="en-US" dirty="0">
              <a:solidFill>
                <a:srgbClr val="FF0000"/>
              </a:solidFill>
            </a:endParaRPr>
          </a:p>
        </p:txBody>
      </p:sp>
      <p:sp>
        <p:nvSpPr>
          <p:cNvPr id="12" name="文本框 11">
            <a:extLst>
              <a:ext uri="{FF2B5EF4-FFF2-40B4-BE49-F238E27FC236}">
                <a16:creationId xmlns:a16="http://schemas.microsoft.com/office/drawing/2014/main" id="{C8762B3D-4783-4866-B6E5-2E01C7309C58}"/>
              </a:ext>
            </a:extLst>
          </p:cNvPr>
          <p:cNvSpPr txBox="1"/>
          <p:nvPr/>
        </p:nvSpPr>
        <p:spPr>
          <a:xfrm>
            <a:off x="1331775" y="1275660"/>
            <a:ext cx="6588457" cy="2585323"/>
          </a:xfrm>
          <a:prstGeom prst="rect">
            <a:avLst/>
          </a:prstGeom>
          <a:noFill/>
        </p:spPr>
        <p:txBody>
          <a:bodyPr wrap="square" rtlCol="0">
            <a:spAutoFit/>
          </a:bodyPr>
          <a:lstStyle/>
          <a:p>
            <a:r>
              <a:rPr lang="zh-CN" altLang="en-US" dirty="0"/>
              <a:t>三范式：在满足第二范式的同时，每一列都得跟主键相关，一张表只应该描述一个对象 </a:t>
            </a:r>
            <a:endParaRPr lang="en-US" altLang="zh-CN" dirty="0"/>
          </a:p>
          <a:p>
            <a:endParaRPr lang="en-US" altLang="zh-CN" dirty="0">
              <a:solidFill>
                <a:srgbClr val="FF0000"/>
              </a:solidFill>
            </a:endParaRPr>
          </a:p>
          <a:p>
            <a:pPr marL="342900" indent="-342900">
              <a:buAutoNum type="alphaLcParenR"/>
            </a:pPr>
            <a:r>
              <a:rPr lang="zh-CN" altLang="en-US" dirty="0"/>
              <a:t>得有主键</a:t>
            </a:r>
            <a:endParaRPr lang="en-US" altLang="zh-CN" dirty="0"/>
          </a:p>
          <a:p>
            <a:pPr marL="342900" indent="-342900">
              <a:buAutoNum type="alphaLcParenR"/>
            </a:pPr>
            <a:r>
              <a:rPr lang="zh-CN" altLang="en-US" dirty="0"/>
              <a:t>信息和主键直接相关</a:t>
            </a:r>
            <a:endParaRPr lang="en-US" altLang="zh-CN" dirty="0"/>
          </a:p>
          <a:p>
            <a:endParaRPr lang="en-US" altLang="zh-CN" dirty="0"/>
          </a:p>
          <a:p>
            <a:r>
              <a:rPr lang="zh-CN" altLang="en-US" dirty="0"/>
              <a:t>反例：数据表冗余字段；有时候也是有必要的：便于查询</a:t>
            </a:r>
            <a:endParaRPr lang="en-US" altLang="zh-CN" dirty="0"/>
          </a:p>
          <a:p>
            <a:r>
              <a:rPr lang="en-US" altLang="zh-CN" dirty="0"/>
              <a:t>  	</a:t>
            </a:r>
            <a:r>
              <a:rPr lang="zh-CN" altLang="en-US" dirty="0"/>
              <a:t>修改成本变大，如果查询多，修改少，可以适当违背二范式；</a:t>
            </a:r>
          </a:p>
        </p:txBody>
      </p:sp>
      <p:sp>
        <p:nvSpPr>
          <p:cNvPr id="7" name="矩形 27">
            <a:extLst>
              <a:ext uri="{FF2B5EF4-FFF2-40B4-BE49-F238E27FC236}">
                <a16:creationId xmlns:a16="http://schemas.microsoft.com/office/drawing/2014/main" id="{1DA987AD-C379-4A12-86D7-F2C628E4FE25}"/>
              </a:ext>
            </a:extLst>
          </p:cNvPr>
          <p:cNvSpPr/>
          <p:nvPr/>
        </p:nvSpPr>
        <p:spPr>
          <a:xfrm>
            <a:off x="501650" y="177800"/>
            <a:ext cx="2755883"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数据库</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DB——</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设计</a:t>
            </a:r>
          </a:p>
        </p:txBody>
      </p:sp>
    </p:spTree>
    <p:extLst>
      <p:ext uri="{BB962C8B-B14F-4D97-AF65-F5344CB8AC3E}">
        <p14:creationId xmlns:p14="http://schemas.microsoft.com/office/powerpoint/2010/main" val="410521457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 name="文本框 11">
            <a:extLst>
              <a:ext uri="{FF2B5EF4-FFF2-40B4-BE49-F238E27FC236}">
                <a16:creationId xmlns:a16="http://schemas.microsoft.com/office/drawing/2014/main" id="{C8762B3D-4783-4866-B6E5-2E01C7309C58}"/>
              </a:ext>
            </a:extLst>
          </p:cNvPr>
          <p:cNvSpPr txBox="1"/>
          <p:nvPr/>
        </p:nvSpPr>
        <p:spPr>
          <a:xfrm>
            <a:off x="1403780" y="1563680"/>
            <a:ext cx="7200500" cy="369332"/>
          </a:xfrm>
          <a:prstGeom prst="rect">
            <a:avLst/>
          </a:prstGeom>
          <a:noFill/>
        </p:spPr>
        <p:txBody>
          <a:bodyPr wrap="square" rtlCol="0">
            <a:spAutoFit/>
          </a:bodyPr>
          <a:lstStyle/>
          <a:p>
            <a:r>
              <a:rPr lang="zh-CN" altLang="en-US" dirty="0"/>
              <a:t>大写字母的模块缩写，英文单词，首字母大写（帕斯卡</a:t>
            </a:r>
            <a:r>
              <a:rPr lang="en-US" altLang="zh-CN" dirty="0"/>
              <a:t>/</a:t>
            </a:r>
            <a:r>
              <a:rPr lang="zh-CN" altLang="en-US" dirty="0"/>
              <a:t>驼峰）</a:t>
            </a:r>
            <a:endParaRPr lang="zh-CN" altLang="en-US" dirty="0">
              <a:solidFill>
                <a:srgbClr val="FF0000"/>
              </a:solidFill>
            </a:endParaRPr>
          </a:p>
        </p:txBody>
      </p:sp>
      <p:sp>
        <p:nvSpPr>
          <p:cNvPr id="7" name="文本框 6">
            <a:extLst>
              <a:ext uri="{FF2B5EF4-FFF2-40B4-BE49-F238E27FC236}">
                <a16:creationId xmlns:a16="http://schemas.microsoft.com/office/drawing/2014/main" id="{7C53EB39-C3DD-4274-83E0-633750D5C7B4}"/>
              </a:ext>
            </a:extLst>
          </p:cNvPr>
          <p:cNvSpPr txBox="1"/>
          <p:nvPr/>
        </p:nvSpPr>
        <p:spPr>
          <a:xfrm>
            <a:off x="899746" y="946493"/>
            <a:ext cx="3024210" cy="369332"/>
          </a:xfrm>
          <a:prstGeom prst="rect">
            <a:avLst/>
          </a:prstGeom>
          <a:noFill/>
        </p:spPr>
        <p:txBody>
          <a:bodyPr wrap="square" rtlCol="0">
            <a:spAutoFit/>
          </a:bodyPr>
          <a:lstStyle/>
          <a:p>
            <a:r>
              <a:rPr lang="zh-CN" altLang="en-US" dirty="0"/>
              <a:t>命名风格：</a:t>
            </a:r>
            <a:endParaRPr lang="zh-CN" altLang="en-US" dirty="0">
              <a:solidFill>
                <a:srgbClr val="FF0000"/>
              </a:solidFill>
            </a:endParaRPr>
          </a:p>
        </p:txBody>
      </p:sp>
      <p:sp>
        <p:nvSpPr>
          <p:cNvPr id="8" name="矩形 27">
            <a:extLst>
              <a:ext uri="{FF2B5EF4-FFF2-40B4-BE49-F238E27FC236}">
                <a16:creationId xmlns:a16="http://schemas.microsoft.com/office/drawing/2014/main" id="{7B1CC390-D2C9-468E-9B87-A430ED9C00D6}"/>
              </a:ext>
            </a:extLst>
          </p:cNvPr>
          <p:cNvSpPr/>
          <p:nvPr/>
        </p:nvSpPr>
        <p:spPr>
          <a:xfrm>
            <a:off x="501650" y="177800"/>
            <a:ext cx="2678938"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数据库</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DB——</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规范</a:t>
            </a:r>
          </a:p>
        </p:txBody>
      </p:sp>
      <p:sp>
        <p:nvSpPr>
          <p:cNvPr id="9" name="文本框 8">
            <a:extLst>
              <a:ext uri="{FF2B5EF4-FFF2-40B4-BE49-F238E27FC236}">
                <a16:creationId xmlns:a16="http://schemas.microsoft.com/office/drawing/2014/main" id="{5B294E6B-0E25-4309-A039-B40E1475D1CE}"/>
              </a:ext>
            </a:extLst>
          </p:cNvPr>
          <p:cNvSpPr txBox="1"/>
          <p:nvPr/>
        </p:nvSpPr>
        <p:spPr>
          <a:xfrm>
            <a:off x="1423275" y="2231637"/>
            <a:ext cx="7200500" cy="369332"/>
          </a:xfrm>
          <a:prstGeom prst="rect">
            <a:avLst/>
          </a:prstGeom>
          <a:noFill/>
        </p:spPr>
        <p:txBody>
          <a:bodyPr wrap="square" rtlCol="0">
            <a:spAutoFit/>
          </a:bodyPr>
          <a:lstStyle/>
          <a:p>
            <a:r>
              <a:rPr lang="zh-CN" altLang="en-US" dirty="0">
                <a:solidFill>
                  <a:srgbClr val="FF0000"/>
                </a:solidFill>
              </a:rPr>
              <a:t>尽量避免</a:t>
            </a:r>
            <a:r>
              <a:rPr lang="zh-CN" altLang="en-US" dirty="0"/>
              <a:t>拼音</a:t>
            </a:r>
            <a:r>
              <a:rPr lang="en-US" altLang="zh-CN" dirty="0"/>
              <a:t>/</a:t>
            </a:r>
            <a:r>
              <a:rPr lang="zh-CN" altLang="en-US" dirty="0"/>
              <a:t>汉字</a:t>
            </a:r>
          </a:p>
        </p:txBody>
      </p:sp>
    </p:spTree>
    <p:extLst>
      <p:ext uri="{BB962C8B-B14F-4D97-AF65-F5344CB8AC3E}">
        <p14:creationId xmlns:p14="http://schemas.microsoft.com/office/powerpoint/2010/main" val="220014093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 name="文本框 11">
            <a:extLst>
              <a:ext uri="{FF2B5EF4-FFF2-40B4-BE49-F238E27FC236}">
                <a16:creationId xmlns:a16="http://schemas.microsoft.com/office/drawing/2014/main" id="{C8762B3D-4783-4866-B6E5-2E01C7309C58}"/>
              </a:ext>
            </a:extLst>
          </p:cNvPr>
          <p:cNvSpPr txBox="1"/>
          <p:nvPr/>
        </p:nvSpPr>
        <p:spPr>
          <a:xfrm>
            <a:off x="1035576" y="1387558"/>
            <a:ext cx="6552455" cy="646331"/>
          </a:xfrm>
          <a:prstGeom prst="rect">
            <a:avLst/>
          </a:prstGeom>
          <a:noFill/>
        </p:spPr>
        <p:txBody>
          <a:bodyPr wrap="square" rtlCol="0">
            <a:spAutoFit/>
          </a:bodyPr>
          <a:lstStyle/>
          <a:p>
            <a:r>
              <a:rPr lang="zh-CN" altLang="en-US" dirty="0"/>
              <a:t>主键只是唯一标识，主键一般对用户没有意义；主键最好单独一列，提升查询效率；</a:t>
            </a:r>
            <a:endParaRPr lang="zh-CN" altLang="en-US" dirty="0">
              <a:solidFill>
                <a:srgbClr val="FF0000"/>
              </a:solidFill>
            </a:endParaRPr>
          </a:p>
        </p:txBody>
      </p:sp>
      <p:sp>
        <p:nvSpPr>
          <p:cNvPr id="7" name="文本框 6">
            <a:extLst>
              <a:ext uri="{FF2B5EF4-FFF2-40B4-BE49-F238E27FC236}">
                <a16:creationId xmlns:a16="http://schemas.microsoft.com/office/drawing/2014/main" id="{7C53EB39-C3DD-4274-83E0-633750D5C7B4}"/>
              </a:ext>
            </a:extLst>
          </p:cNvPr>
          <p:cNvSpPr txBox="1"/>
          <p:nvPr/>
        </p:nvSpPr>
        <p:spPr>
          <a:xfrm>
            <a:off x="899746" y="946493"/>
            <a:ext cx="3024210" cy="369332"/>
          </a:xfrm>
          <a:prstGeom prst="rect">
            <a:avLst/>
          </a:prstGeom>
          <a:noFill/>
        </p:spPr>
        <p:txBody>
          <a:bodyPr wrap="square" rtlCol="0">
            <a:spAutoFit/>
          </a:bodyPr>
          <a:lstStyle/>
          <a:p>
            <a:r>
              <a:rPr lang="zh-CN" altLang="en-US" dirty="0"/>
              <a:t>主键：</a:t>
            </a:r>
            <a:endParaRPr lang="zh-CN" altLang="en-US" dirty="0">
              <a:solidFill>
                <a:srgbClr val="FF0000"/>
              </a:solidFill>
            </a:endParaRPr>
          </a:p>
        </p:txBody>
      </p:sp>
      <p:sp>
        <p:nvSpPr>
          <p:cNvPr id="8" name="矩形 27">
            <a:extLst>
              <a:ext uri="{FF2B5EF4-FFF2-40B4-BE49-F238E27FC236}">
                <a16:creationId xmlns:a16="http://schemas.microsoft.com/office/drawing/2014/main" id="{7B1CC390-D2C9-468E-9B87-A430ED9C00D6}"/>
              </a:ext>
            </a:extLst>
          </p:cNvPr>
          <p:cNvSpPr/>
          <p:nvPr/>
        </p:nvSpPr>
        <p:spPr>
          <a:xfrm>
            <a:off x="501650" y="177800"/>
            <a:ext cx="2678938"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数据库</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DB——</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规范</a:t>
            </a:r>
          </a:p>
        </p:txBody>
      </p:sp>
      <p:sp>
        <p:nvSpPr>
          <p:cNvPr id="9" name="文本框 8">
            <a:extLst>
              <a:ext uri="{FF2B5EF4-FFF2-40B4-BE49-F238E27FC236}">
                <a16:creationId xmlns:a16="http://schemas.microsoft.com/office/drawing/2014/main" id="{5B294E6B-0E25-4309-A039-B40E1475D1CE}"/>
              </a:ext>
            </a:extLst>
          </p:cNvPr>
          <p:cNvSpPr txBox="1"/>
          <p:nvPr/>
        </p:nvSpPr>
        <p:spPr>
          <a:xfrm>
            <a:off x="1009946" y="2009195"/>
            <a:ext cx="7200500" cy="1200329"/>
          </a:xfrm>
          <a:prstGeom prst="rect">
            <a:avLst/>
          </a:prstGeom>
          <a:noFill/>
        </p:spPr>
        <p:txBody>
          <a:bodyPr wrap="square" rtlCol="0">
            <a:spAutoFit/>
          </a:bodyPr>
          <a:lstStyle/>
          <a:p>
            <a:r>
              <a:rPr lang="zh-CN" altLang="en-US" dirty="0"/>
              <a:t>自增</a:t>
            </a:r>
            <a:r>
              <a:rPr lang="en-US" altLang="zh-CN" dirty="0"/>
              <a:t>ID </a:t>
            </a:r>
            <a:r>
              <a:rPr lang="zh-CN" altLang="en-US" dirty="0"/>
              <a:t>：数据库自动增加，</a:t>
            </a:r>
            <a:r>
              <a:rPr lang="en-US" altLang="zh-CN" dirty="0"/>
              <a:t>int/</a:t>
            </a:r>
            <a:r>
              <a:rPr lang="en-US" altLang="zh-CN" dirty="0" err="1"/>
              <a:t>bigint</a:t>
            </a:r>
            <a:r>
              <a:rPr lang="en-US" altLang="zh-CN" dirty="0"/>
              <a:t>/  </a:t>
            </a:r>
            <a:r>
              <a:rPr lang="en-US" altLang="zh-CN" dirty="0" err="1"/>
              <a:t>SqlServer</a:t>
            </a:r>
            <a:r>
              <a:rPr lang="zh-CN" altLang="en-US" dirty="0"/>
              <a:t>默认是聚集索引，拆线呢效率高，其实是进行了排序，空间小；也可以参与业务，新系统就可以判断</a:t>
            </a:r>
            <a:r>
              <a:rPr lang="en-US" altLang="zh-CN" dirty="0"/>
              <a:t>&gt;5000,</a:t>
            </a:r>
            <a:r>
              <a:rPr lang="zh-CN" altLang="en-US" dirty="0"/>
              <a:t>就认为你是新人；</a:t>
            </a:r>
            <a:endParaRPr lang="en-US" altLang="zh-CN" dirty="0"/>
          </a:p>
          <a:p>
            <a:r>
              <a:rPr lang="zh-CN" altLang="en-US" dirty="0"/>
              <a:t>数据迁移：成本高，不同的数据库</a:t>
            </a:r>
            <a:r>
              <a:rPr lang="en-US" altLang="zh-CN" dirty="0"/>
              <a:t>Id</a:t>
            </a:r>
            <a:r>
              <a:rPr lang="zh-CN" altLang="en-US" dirty="0"/>
              <a:t>会冲突；</a:t>
            </a:r>
            <a:endParaRPr lang="en-US" altLang="zh-CN" dirty="0"/>
          </a:p>
        </p:txBody>
      </p:sp>
      <p:sp>
        <p:nvSpPr>
          <p:cNvPr id="10" name="文本框 9">
            <a:extLst>
              <a:ext uri="{FF2B5EF4-FFF2-40B4-BE49-F238E27FC236}">
                <a16:creationId xmlns:a16="http://schemas.microsoft.com/office/drawing/2014/main" id="{F90E4929-D237-439D-B58A-DEDE6F6257F4}"/>
              </a:ext>
            </a:extLst>
          </p:cNvPr>
          <p:cNvSpPr txBox="1"/>
          <p:nvPr/>
        </p:nvSpPr>
        <p:spPr>
          <a:xfrm>
            <a:off x="971750" y="3236790"/>
            <a:ext cx="7200500" cy="923330"/>
          </a:xfrm>
          <a:prstGeom prst="rect">
            <a:avLst/>
          </a:prstGeom>
          <a:noFill/>
        </p:spPr>
        <p:txBody>
          <a:bodyPr wrap="square" rtlCol="0">
            <a:spAutoFit/>
          </a:bodyPr>
          <a:lstStyle/>
          <a:p>
            <a:r>
              <a:rPr lang="en-US" altLang="zh-CN" dirty="0"/>
              <a:t>GUID </a:t>
            </a:r>
            <a:r>
              <a:rPr lang="zh-CN" altLang="en-US" dirty="0"/>
              <a:t>：全球唯一，存储空间大，没有排序，查询效率相对来说要差一些！</a:t>
            </a:r>
            <a:endParaRPr lang="en-US" altLang="zh-CN" dirty="0"/>
          </a:p>
          <a:p>
            <a:r>
              <a:rPr lang="zh-CN" altLang="en-US" dirty="0"/>
              <a:t>数据迁移方便！</a:t>
            </a:r>
          </a:p>
        </p:txBody>
      </p:sp>
    </p:spTree>
    <p:extLst>
      <p:ext uri="{BB962C8B-B14F-4D97-AF65-F5344CB8AC3E}">
        <p14:creationId xmlns:p14="http://schemas.microsoft.com/office/powerpoint/2010/main" val="202849508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 name="文本框 11">
            <a:extLst>
              <a:ext uri="{FF2B5EF4-FFF2-40B4-BE49-F238E27FC236}">
                <a16:creationId xmlns:a16="http://schemas.microsoft.com/office/drawing/2014/main" id="{C8762B3D-4783-4866-B6E5-2E01C7309C58}"/>
              </a:ext>
            </a:extLst>
          </p:cNvPr>
          <p:cNvSpPr txBox="1"/>
          <p:nvPr/>
        </p:nvSpPr>
        <p:spPr>
          <a:xfrm>
            <a:off x="1035576" y="1361161"/>
            <a:ext cx="6552455" cy="2862322"/>
          </a:xfrm>
          <a:prstGeom prst="rect">
            <a:avLst/>
          </a:prstGeom>
          <a:noFill/>
        </p:spPr>
        <p:txBody>
          <a:bodyPr wrap="square" rtlCol="0">
            <a:spAutoFit/>
          </a:bodyPr>
          <a:lstStyle/>
          <a:p>
            <a:r>
              <a:rPr lang="zh-CN" altLang="en-US" dirty="0"/>
              <a:t>描述数据关系的，规范数据关系 ；</a:t>
            </a:r>
            <a:endParaRPr lang="en-US" altLang="zh-CN" dirty="0"/>
          </a:p>
          <a:p>
            <a:r>
              <a:rPr lang="zh-CN" altLang="en-US" dirty="0"/>
              <a:t>做数据校验；还可以做级联删除；</a:t>
            </a:r>
            <a:endParaRPr lang="en-US" altLang="zh-CN" dirty="0"/>
          </a:p>
          <a:p>
            <a:endParaRPr lang="en-US" altLang="zh-CN" dirty="0"/>
          </a:p>
          <a:p>
            <a:r>
              <a:rPr lang="zh-CN" altLang="en-US" dirty="0"/>
              <a:t>如果数据精度要求高，就可以使用外键；性能会有所损耗</a:t>
            </a:r>
            <a:r>
              <a:rPr lang="en-US" altLang="zh-CN" dirty="0"/>
              <a:t>!</a:t>
            </a:r>
          </a:p>
          <a:p>
            <a:endParaRPr lang="en-US" altLang="zh-CN" dirty="0"/>
          </a:p>
          <a:p>
            <a:r>
              <a:rPr lang="zh-CN" altLang="en-US" dirty="0"/>
              <a:t>其实在互联网项目开发中，一般都没有使用外键；</a:t>
            </a:r>
            <a:endParaRPr lang="en-US" altLang="zh-CN" dirty="0"/>
          </a:p>
          <a:p>
            <a:r>
              <a:rPr lang="zh-CN" altLang="en-US" dirty="0"/>
              <a:t>通过程序来限定（虚拟外键）</a:t>
            </a:r>
            <a:endParaRPr lang="en-US" altLang="zh-CN" dirty="0"/>
          </a:p>
          <a:p>
            <a:endParaRPr lang="en-US" altLang="zh-CN" dirty="0"/>
          </a:p>
          <a:p>
            <a:endParaRPr lang="en-US" altLang="zh-CN" dirty="0">
              <a:solidFill>
                <a:srgbClr val="FF0000"/>
              </a:solidFill>
            </a:endParaRPr>
          </a:p>
          <a:p>
            <a:endParaRPr lang="zh-CN" altLang="en-US" dirty="0">
              <a:solidFill>
                <a:srgbClr val="FF0000"/>
              </a:solidFill>
            </a:endParaRPr>
          </a:p>
        </p:txBody>
      </p:sp>
      <p:sp>
        <p:nvSpPr>
          <p:cNvPr id="7" name="文本框 6">
            <a:extLst>
              <a:ext uri="{FF2B5EF4-FFF2-40B4-BE49-F238E27FC236}">
                <a16:creationId xmlns:a16="http://schemas.microsoft.com/office/drawing/2014/main" id="{7C53EB39-C3DD-4274-83E0-633750D5C7B4}"/>
              </a:ext>
            </a:extLst>
          </p:cNvPr>
          <p:cNvSpPr txBox="1"/>
          <p:nvPr/>
        </p:nvSpPr>
        <p:spPr>
          <a:xfrm>
            <a:off x="899746" y="946493"/>
            <a:ext cx="3024210" cy="369332"/>
          </a:xfrm>
          <a:prstGeom prst="rect">
            <a:avLst/>
          </a:prstGeom>
          <a:noFill/>
        </p:spPr>
        <p:txBody>
          <a:bodyPr wrap="square" rtlCol="0">
            <a:spAutoFit/>
          </a:bodyPr>
          <a:lstStyle/>
          <a:p>
            <a:r>
              <a:rPr lang="zh-CN" altLang="en-US" dirty="0"/>
              <a:t>外键 ：</a:t>
            </a:r>
            <a:endParaRPr lang="zh-CN" altLang="en-US" dirty="0">
              <a:solidFill>
                <a:srgbClr val="FF0000"/>
              </a:solidFill>
            </a:endParaRPr>
          </a:p>
        </p:txBody>
      </p:sp>
      <p:sp>
        <p:nvSpPr>
          <p:cNvPr id="8" name="矩形 27">
            <a:extLst>
              <a:ext uri="{FF2B5EF4-FFF2-40B4-BE49-F238E27FC236}">
                <a16:creationId xmlns:a16="http://schemas.microsoft.com/office/drawing/2014/main" id="{7B1CC390-D2C9-468E-9B87-A430ED9C00D6}"/>
              </a:ext>
            </a:extLst>
          </p:cNvPr>
          <p:cNvSpPr/>
          <p:nvPr/>
        </p:nvSpPr>
        <p:spPr>
          <a:xfrm>
            <a:off x="501650" y="177800"/>
            <a:ext cx="2678938"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数据库</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DB——</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规范</a:t>
            </a:r>
          </a:p>
        </p:txBody>
      </p:sp>
    </p:spTree>
    <p:extLst>
      <p:ext uri="{BB962C8B-B14F-4D97-AF65-F5344CB8AC3E}">
        <p14:creationId xmlns:p14="http://schemas.microsoft.com/office/powerpoint/2010/main" val="90975482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 name="文本框 11">
            <a:extLst>
              <a:ext uri="{FF2B5EF4-FFF2-40B4-BE49-F238E27FC236}">
                <a16:creationId xmlns:a16="http://schemas.microsoft.com/office/drawing/2014/main" id="{C8762B3D-4783-4866-B6E5-2E01C7309C58}"/>
              </a:ext>
            </a:extLst>
          </p:cNvPr>
          <p:cNvSpPr txBox="1"/>
          <p:nvPr/>
        </p:nvSpPr>
        <p:spPr>
          <a:xfrm>
            <a:off x="971750" y="1059645"/>
            <a:ext cx="6552455" cy="4247317"/>
          </a:xfrm>
          <a:prstGeom prst="rect">
            <a:avLst/>
          </a:prstGeom>
          <a:noFill/>
        </p:spPr>
        <p:txBody>
          <a:bodyPr wrap="square" rtlCol="0">
            <a:spAutoFit/>
          </a:bodyPr>
          <a:lstStyle/>
          <a:p>
            <a:r>
              <a:rPr lang="zh-CN" altLang="en-US" dirty="0"/>
              <a:t>答疑环节：提问题环节，老师不说话！</a:t>
            </a:r>
            <a:r>
              <a:rPr lang="en-US" altLang="zh-CN" dirty="0"/>
              <a:t>21</a:t>
            </a:r>
            <a:r>
              <a:rPr lang="zh-CN" altLang="en-US" dirty="0"/>
              <a:t>：</a:t>
            </a:r>
            <a:r>
              <a:rPr lang="en-US" altLang="zh-CN" dirty="0"/>
              <a:t>55</a:t>
            </a:r>
            <a:r>
              <a:rPr lang="zh-CN" altLang="en-US" dirty="0"/>
              <a:t>开始答疑！</a:t>
            </a:r>
            <a:endParaRPr lang="en-US" altLang="zh-CN" dirty="0"/>
          </a:p>
          <a:p>
            <a:endParaRPr lang="en-US" altLang="zh-CN" dirty="0"/>
          </a:p>
          <a:p>
            <a:r>
              <a:rPr lang="zh-CN" altLang="en-US" dirty="0"/>
              <a:t>如果使用</a:t>
            </a:r>
            <a:r>
              <a:rPr lang="en-US" altLang="zh-CN" dirty="0" err="1"/>
              <a:t>Guid</a:t>
            </a:r>
            <a:r>
              <a:rPr lang="zh-CN" altLang="en-US" dirty="0"/>
              <a:t>如何让数据有序呢？</a:t>
            </a:r>
            <a:endParaRPr lang="en-US" altLang="zh-CN" dirty="0"/>
          </a:p>
          <a:p>
            <a:r>
              <a:rPr lang="zh-CN" altLang="en-US" dirty="0"/>
              <a:t>通过创建时间； </a:t>
            </a:r>
            <a:r>
              <a:rPr lang="en-US" altLang="zh-CN" dirty="0" err="1"/>
              <a:t>CreateTime</a:t>
            </a:r>
            <a:r>
              <a:rPr lang="en-US" altLang="zh-CN" dirty="0"/>
              <a:t>=</a:t>
            </a:r>
            <a:r>
              <a:rPr lang="zh-CN" altLang="en-US" dirty="0"/>
              <a:t>当前时间</a:t>
            </a:r>
            <a:endParaRPr lang="en-US" altLang="zh-CN" dirty="0"/>
          </a:p>
          <a:p>
            <a:endParaRPr lang="en-US" altLang="zh-CN" dirty="0"/>
          </a:p>
          <a:p>
            <a:r>
              <a:rPr lang="zh-CN" altLang="en-US" dirty="0"/>
              <a:t>虚拟删除</a:t>
            </a:r>
            <a:r>
              <a:rPr lang="en-US" altLang="zh-CN" dirty="0"/>
              <a:t>(</a:t>
            </a:r>
            <a:r>
              <a:rPr lang="zh-CN" altLang="en-US" dirty="0"/>
              <a:t>假删除</a:t>
            </a:r>
            <a:r>
              <a:rPr lang="en-US" altLang="zh-CN" dirty="0"/>
              <a:t>)</a:t>
            </a:r>
            <a:r>
              <a:rPr lang="zh-CN" altLang="en-US" dirty="0"/>
              <a:t>： 在每个表有表示状态的列，其中有一个状态为删除，如果删除的话，就是把这条数据的状态设置为删除！</a:t>
            </a:r>
            <a:endParaRPr lang="en-US" altLang="zh-CN" dirty="0"/>
          </a:p>
          <a:p>
            <a:endParaRPr lang="en-US" altLang="zh-CN" dirty="0"/>
          </a:p>
          <a:p>
            <a:r>
              <a:rPr lang="zh-CN" altLang="en-US" dirty="0"/>
              <a:t>三范式 就是 </a:t>
            </a:r>
            <a:r>
              <a:rPr lang="en-US" altLang="zh-CN" dirty="0"/>
              <a:t>1 </a:t>
            </a:r>
            <a:r>
              <a:rPr lang="zh-CN" altLang="en-US" dirty="0"/>
              <a:t>字段不能有二义性 就是字段不可再分割 </a:t>
            </a:r>
            <a:r>
              <a:rPr lang="en-US" altLang="zh-CN" dirty="0"/>
              <a:t>2 </a:t>
            </a:r>
            <a:r>
              <a:rPr lang="zh-CN" altLang="en-US" dirty="0"/>
              <a:t>必须有主键 且 主键引导其他非主键字段 </a:t>
            </a:r>
            <a:r>
              <a:rPr lang="en-US" altLang="zh-CN" dirty="0"/>
              <a:t>3 </a:t>
            </a:r>
            <a:r>
              <a:rPr lang="zh-CN" altLang="en-US"/>
              <a:t>非主键的字段没有关联关系</a:t>
            </a:r>
            <a:endParaRPr lang="en-US" altLang="zh-CN" dirty="0"/>
          </a:p>
          <a:p>
            <a:endParaRPr lang="en-US" altLang="zh-CN" dirty="0"/>
          </a:p>
          <a:p>
            <a:r>
              <a:rPr lang="en-US" altLang="zh-CN" dirty="0"/>
              <a:t>	</a:t>
            </a:r>
          </a:p>
          <a:p>
            <a:r>
              <a:rPr lang="en-US" altLang="zh-CN" dirty="0"/>
              <a:t>	</a:t>
            </a:r>
          </a:p>
          <a:p>
            <a:endParaRPr lang="en-US" altLang="zh-CN" dirty="0">
              <a:solidFill>
                <a:srgbClr val="FF0000"/>
              </a:solidFill>
            </a:endParaRPr>
          </a:p>
          <a:p>
            <a:endParaRPr lang="zh-CN" altLang="en-US" dirty="0">
              <a:solidFill>
                <a:srgbClr val="FF0000"/>
              </a:solidFill>
            </a:endParaRPr>
          </a:p>
        </p:txBody>
      </p:sp>
      <p:sp>
        <p:nvSpPr>
          <p:cNvPr id="8" name="矩形 27">
            <a:extLst>
              <a:ext uri="{FF2B5EF4-FFF2-40B4-BE49-F238E27FC236}">
                <a16:creationId xmlns:a16="http://schemas.microsoft.com/office/drawing/2014/main" id="{7B1CC390-D2C9-468E-9B87-A430ED9C00D6}"/>
              </a:ext>
            </a:extLst>
          </p:cNvPr>
          <p:cNvSpPr/>
          <p:nvPr/>
        </p:nvSpPr>
        <p:spPr>
          <a:xfrm>
            <a:off x="501650" y="177800"/>
            <a:ext cx="2678938"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数据库</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DB——</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规范</a:t>
            </a:r>
          </a:p>
        </p:txBody>
      </p:sp>
    </p:spTree>
    <p:extLst>
      <p:ext uri="{BB962C8B-B14F-4D97-AF65-F5344CB8AC3E}">
        <p14:creationId xmlns:p14="http://schemas.microsoft.com/office/powerpoint/2010/main" val="263259270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 name="文本框 11">
            <a:extLst>
              <a:ext uri="{FF2B5EF4-FFF2-40B4-BE49-F238E27FC236}">
                <a16:creationId xmlns:a16="http://schemas.microsoft.com/office/drawing/2014/main" id="{C8762B3D-4783-4866-B6E5-2E01C7309C58}"/>
              </a:ext>
            </a:extLst>
          </p:cNvPr>
          <p:cNvSpPr txBox="1"/>
          <p:nvPr/>
        </p:nvSpPr>
        <p:spPr>
          <a:xfrm>
            <a:off x="1035576" y="1361161"/>
            <a:ext cx="7064669" cy="646331"/>
          </a:xfrm>
          <a:prstGeom prst="rect">
            <a:avLst/>
          </a:prstGeom>
          <a:noFill/>
        </p:spPr>
        <p:txBody>
          <a:bodyPr wrap="square" rtlCol="0">
            <a:spAutoFit/>
          </a:bodyPr>
          <a:lstStyle/>
          <a:p>
            <a:r>
              <a:rPr lang="zh-CN" altLang="en-US" dirty="0"/>
              <a:t>多条</a:t>
            </a:r>
            <a:r>
              <a:rPr lang="en-US" altLang="zh-CN" dirty="0" err="1"/>
              <a:t>sql</a:t>
            </a:r>
            <a:r>
              <a:rPr lang="zh-CN" altLang="en-US" dirty="0"/>
              <a:t>作为一个整体提交给数据库系统，要么全部执行完成，要么全部取消。是一个不可分割的逻辑单元。；</a:t>
            </a:r>
            <a:endParaRPr lang="zh-CN" altLang="en-US" dirty="0">
              <a:solidFill>
                <a:srgbClr val="FF0000"/>
              </a:solidFill>
            </a:endParaRPr>
          </a:p>
        </p:txBody>
      </p:sp>
      <p:sp>
        <p:nvSpPr>
          <p:cNvPr id="7" name="文本框 6">
            <a:extLst>
              <a:ext uri="{FF2B5EF4-FFF2-40B4-BE49-F238E27FC236}">
                <a16:creationId xmlns:a16="http://schemas.microsoft.com/office/drawing/2014/main" id="{7C53EB39-C3DD-4274-83E0-633750D5C7B4}"/>
              </a:ext>
            </a:extLst>
          </p:cNvPr>
          <p:cNvSpPr txBox="1"/>
          <p:nvPr/>
        </p:nvSpPr>
        <p:spPr>
          <a:xfrm>
            <a:off x="827740" y="915635"/>
            <a:ext cx="3024210" cy="369332"/>
          </a:xfrm>
          <a:prstGeom prst="rect">
            <a:avLst/>
          </a:prstGeom>
          <a:noFill/>
        </p:spPr>
        <p:txBody>
          <a:bodyPr wrap="square" rtlCol="0">
            <a:spAutoFit/>
          </a:bodyPr>
          <a:lstStyle/>
          <a:p>
            <a:r>
              <a:rPr lang="zh-CN" altLang="en-US" dirty="0"/>
              <a:t>事务 ：</a:t>
            </a:r>
            <a:endParaRPr lang="zh-CN" altLang="en-US" dirty="0">
              <a:solidFill>
                <a:srgbClr val="FF0000"/>
              </a:solidFill>
            </a:endParaRPr>
          </a:p>
        </p:txBody>
      </p:sp>
      <p:sp>
        <p:nvSpPr>
          <p:cNvPr id="8" name="矩形 27">
            <a:extLst>
              <a:ext uri="{FF2B5EF4-FFF2-40B4-BE49-F238E27FC236}">
                <a16:creationId xmlns:a16="http://schemas.microsoft.com/office/drawing/2014/main" id="{7B1CC390-D2C9-468E-9B87-A430ED9C00D6}"/>
              </a:ext>
            </a:extLst>
          </p:cNvPr>
          <p:cNvSpPr/>
          <p:nvPr/>
        </p:nvSpPr>
        <p:spPr>
          <a:xfrm>
            <a:off x="501650" y="177800"/>
            <a:ext cx="144783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数据库</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DB</a:t>
            </a:r>
            <a:endPar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endParaRPr>
          </a:p>
        </p:txBody>
      </p:sp>
    </p:spTree>
    <p:extLst>
      <p:ext uri="{BB962C8B-B14F-4D97-AF65-F5344CB8AC3E}">
        <p14:creationId xmlns:p14="http://schemas.microsoft.com/office/powerpoint/2010/main" val="66045202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 name="文本框 11">
            <a:extLst>
              <a:ext uri="{FF2B5EF4-FFF2-40B4-BE49-F238E27FC236}">
                <a16:creationId xmlns:a16="http://schemas.microsoft.com/office/drawing/2014/main" id="{C8762B3D-4783-4866-B6E5-2E01C7309C58}"/>
              </a:ext>
            </a:extLst>
          </p:cNvPr>
          <p:cNvSpPr txBox="1"/>
          <p:nvPr/>
        </p:nvSpPr>
        <p:spPr>
          <a:xfrm>
            <a:off x="1035576" y="1361161"/>
            <a:ext cx="7280684" cy="646331"/>
          </a:xfrm>
          <a:prstGeom prst="rect">
            <a:avLst/>
          </a:prstGeom>
          <a:noFill/>
        </p:spPr>
        <p:txBody>
          <a:bodyPr wrap="square" rtlCol="0">
            <a:spAutoFit/>
          </a:bodyPr>
          <a:lstStyle/>
          <a:p>
            <a:r>
              <a:rPr lang="zh-CN" altLang="en-US" dirty="0"/>
              <a:t>存储过程</a:t>
            </a:r>
            <a:r>
              <a:rPr lang="en-US" altLang="zh-CN" dirty="0"/>
              <a:t>Procedure</a:t>
            </a:r>
            <a:r>
              <a:rPr lang="zh-CN" altLang="en-US" dirty="0"/>
              <a:t>是一组为了完成特定功能的</a:t>
            </a:r>
            <a:r>
              <a:rPr lang="en-US" altLang="zh-CN" dirty="0"/>
              <a:t>SQL</a:t>
            </a:r>
            <a:r>
              <a:rPr lang="zh-CN" altLang="en-US" dirty="0"/>
              <a:t>语句集合，经编译后存储在数据库中，用户通过指定存储过程的名称并给出参数来执行。 </a:t>
            </a:r>
            <a:endParaRPr lang="zh-CN" altLang="en-US" dirty="0">
              <a:solidFill>
                <a:srgbClr val="FF0000"/>
              </a:solidFill>
            </a:endParaRPr>
          </a:p>
        </p:txBody>
      </p:sp>
      <p:sp>
        <p:nvSpPr>
          <p:cNvPr id="7" name="文本框 6">
            <a:extLst>
              <a:ext uri="{FF2B5EF4-FFF2-40B4-BE49-F238E27FC236}">
                <a16:creationId xmlns:a16="http://schemas.microsoft.com/office/drawing/2014/main" id="{7C53EB39-C3DD-4274-83E0-633750D5C7B4}"/>
              </a:ext>
            </a:extLst>
          </p:cNvPr>
          <p:cNvSpPr txBox="1"/>
          <p:nvPr/>
        </p:nvSpPr>
        <p:spPr>
          <a:xfrm>
            <a:off x="827740" y="915635"/>
            <a:ext cx="3024210" cy="369332"/>
          </a:xfrm>
          <a:prstGeom prst="rect">
            <a:avLst/>
          </a:prstGeom>
          <a:noFill/>
        </p:spPr>
        <p:txBody>
          <a:bodyPr wrap="square" rtlCol="0">
            <a:spAutoFit/>
          </a:bodyPr>
          <a:lstStyle/>
          <a:p>
            <a:r>
              <a:rPr lang="zh-CN" altLang="en-US" dirty="0"/>
              <a:t>存储过程 ：</a:t>
            </a:r>
            <a:endParaRPr lang="zh-CN" altLang="en-US" dirty="0">
              <a:solidFill>
                <a:srgbClr val="FF0000"/>
              </a:solidFill>
            </a:endParaRPr>
          </a:p>
        </p:txBody>
      </p:sp>
      <p:sp>
        <p:nvSpPr>
          <p:cNvPr id="8" name="矩形 27">
            <a:extLst>
              <a:ext uri="{FF2B5EF4-FFF2-40B4-BE49-F238E27FC236}">
                <a16:creationId xmlns:a16="http://schemas.microsoft.com/office/drawing/2014/main" id="{7B1CC390-D2C9-468E-9B87-A430ED9C00D6}"/>
              </a:ext>
            </a:extLst>
          </p:cNvPr>
          <p:cNvSpPr/>
          <p:nvPr/>
        </p:nvSpPr>
        <p:spPr>
          <a:xfrm>
            <a:off x="501650" y="177800"/>
            <a:ext cx="144783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数据库</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DB</a:t>
            </a:r>
            <a:endPar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endParaRPr>
          </a:p>
        </p:txBody>
      </p:sp>
    </p:spTree>
    <p:extLst>
      <p:ext uri="{BB962C8B-B14F-4D97-AF65-F5344CB8AC3E}">
        <p14:creationId xmlns:p14="http://schemas.microsoft.com/office/powerpoint/2010/main" val="1609478340"/>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 name="文本框 11">
            <a:extLst>
              <a:ext uri="{FF2B5EF4-FFF2-40B4-BE49-F238E27FC236}">
                <a16:creationId xmlns:a16="http://schemas.microsoft.com/office/drawing/2014/main" id="{C8762B3D-4783-4866-B6E5-2E01C7309C58}"/>
              </a:ext>
            </a:extLst>
          </p:cNvPr>
          <p:cNvSpPr txBox="1"/>
          <p:nvPr/>
        </p:nvSpPr>
        <p:spPr>
          <a:xfrm>
            <a:off x="1197091" y="1419670"/>
            <a:ext cx="7280684" cy="646331"/>
          </a:xfrm>
          <a:prstGeom prst="rect">
            <a:avLst/>
          </a:prstGeom>
          <a:noFill/>
        </p:spPr>
        <p:txBody>
          <a:bodyPr wrap="square" rtlCol="0">
            <a:spAutoFit/>
          </a:bodyPr>
          <a:lstStyle/>
          <a:p>
            <a:r>
              <a:rPr lang="zh-CN" altLang="en-US" dirty="0"/>
              <a:t>触发器是一种特殊类型的存储过程，触发器主要是通过事件进行触发被自动调用执行的 。 </a:t>
            </a:r>
            <a:endParaRPr lang="zh-CN" altLang="en-US" dirty="0">
              <a:solidFill>
                <a:srgbClr val="FF0000"/>
              </a:solidFill>
            </a:endParaRPr>
          </a:p>
        </p:txBody>
      </p:sp>
      <p:sp>
        <p:nvSpPr>
          <p:cNvPr id="7" name="文本框 6">
            <a:extLst>
              <a:ext uri="{FF2B5EF4-FFF2-40B4-BE49-F238E27FC236}">
                <a16:creationId xmlns:a16="http://schemas.microsoft.com/office/drawing/2014/main" id="{7C53EB39-C3DD-4274-83E0-633750D5C7B4}"/>
              </a:ext>
            </a:extLst>
          </p:cNvPr>
          <p:cNvSpPr txBox="1"/>
          <p:nvPr/>
        </p:nvSpPr>
        <p:spPr>
          <a:xfrm>
            <a:off x="827740" y="915635"/>
            <a:ext cx="3024210" cy="369332"/>
          </a:xfrm>
          <a:prstGeom prst="rect">
            <a:avLst/>
          </a:prstGeom>
          <a:noFill/>
        </p:spPr>
        <p:txBody>
          <a:bodyPr wrap="square" rtlCol="0">
            <a:spAutoFit/>
          </a:bodyPr>
          <a:lstStyle/>
          <a:p>
            <a:r>
              <a:rPr lang="zh-CN" altLang="en-US" dirty="0"/>
              <a:t>触发器 ：</a:t>
            </a:r>
            <a:endParaRPr lang="zh-CN" altLang="en-US" dirty="0">
              <a:solidFill>
                <a:srgbClr val="FF0000"/>
              </a:solidFill>
            </a:endParaRPr>
          </a:p>
        </p:txBody>
      </p:sp>
      <p:sp>
        <p:nvSpPr>
          <p:cNvPr id="8" name="矩形 27">
            <a:extLst>
              <a:ext uri="{FF2B5EF4-FFF2-40B4-BE49-F238E27FC236}">
                <a16:creationId xmlns:a16="http://schemas.microsoft.com/office/drawing/2014/main" id="{7B1CC390-D2C9-468E-9B87-A430ED9C00D6}"/>
              </a:ext>
            </a:extLst>
          </p:cNvPr>
          <p:cNvSpPr/>
          <p:nvPr/>
        </p:nvSpPr>
        <p:spPr>
          <a:xfrm>
            <a:off x="501650" y="177800"/>
            <a:ext cx="144783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数据库</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DB</a:t>
            </a:r>
            <a:endPar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endParaRPr>
          </a:p>
        </p:txBody>
      </p:sp>
    </p:spTree>
    <p:extLst>
      <p:ext uri="{BB962C8B-B14F-4D97-AF65-F5344CB8AC3E}">
        <p14:creationId xmlns:p14="http://schemas.microsoft.com/office/powerpoint/2010/main" val="1610476899"/>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 name="文本框 11">
            <a:extLst>
              <a:ext uri="{FF2B5EF4-FFF2-40B4-BE49-F238E27FC236}">
                <a16:creationId xmlns:a16="http://schemas.microsoft.com/office/drawing/2014/main" id="{C8762B3D-4783-4866-B6E5-2E01C7309C58}"/>
              </a:ext>
            </a:extLst>
          </p:cNvPr>
          <p:cNvSpPr txBox="1"/>
          <p:nvPr/>
        </p:nvSpPr>
        <p:spPr>
          <a:xfrm>
            <a:off x="1197091" y="1419670"/>
            <a:ext cx="7280684" cy="646331"/>
          </a:xfrm>
          <a:prstGeom prst="rect">
            <a:avLst/>
          </a:prstGeom>
          <a:noFill/>
        </p:spPr>
        <p:txBody>
          <a:bodyPr wrap="square" rtlCol="0">
            <a:spAutoFit/>
          </a:bodyPr>
          <a:lstStyle/>
          <a:p>
            <a:r>
              <a:rPr lang="zh-CN" altLang="en-US" dirty="0"/>
              <a:t>游标实际上是一种能从多条数据记录的结果集中每次提取一条记录的机制。 </a:t>
            </a:r>
            <a:endParaRPr lang="zh-CN" altLang="en-US" dirty="0">
              <a:solidFill>
                <a:srgbClr val="FF0000"/>
              </a:solidFill>
            </a:endParaRPr>
          </a:p>
        </p:txBody>
      </p:sp>
      <p:sp>
        <p:nvSpPr>
          <p:cNvPr id="7" name="文本框 6">
            <a:extLst>
              <a:ext uri="{FF2B5EF4-FFF2-40B4-BE49-F238E27FC236}">
                <a16:creationId xmlns:a16="http://schemas.microsoft.com/office/drawing/2014/main" id="{7C53EB39-C3DD-4274-83E0-633750D5C7B4}"/>
              </a:ext>
            </a:extLst>
          </p:cNvPr>
          <p:cNvSpPr txBox="1"/>
          <p:nvPr/>
        </p:nvSpPr>
        <p:spPr>
          <a:xfrm>
            <a:off x="827740" y="915635"/>
            <a:ext cx="3024210" cy="369332"/>
          </a:xfrm>
          <a:prstGeom prst="rect">
            <a:avLst/>
          </a:prstGeom>
          <a:noFill/>
        </p:spPr>
        <p:txBody>
          <a:bodyPr wrap="square" rtlCol="0">
            <a:spAutoFit/>
          </a:bodyPr>
          <a:lstStyle/>
          <a:p>
            <a:r>
              <a:rPr lang="zh-CN" altLang="en-US" dirty="0"/>
              <a:t>游标 ：</a:t>
            </a:r>
            <a:endParaRPr lang="zh-CN" altLang="en-US" dirty="0">
              <a:solidFill>
                <a:srgbClr val="FF0000"/>
              </a:solidFill>
            </a:endParaRPr>
          </a:p>
        </p:txBody>
      </p:sp>
      <p:sp>
        <p:nvSpPr>
          <p:cNvPr id="8" name="矩形 27">
            <a:extLst>
              <a:ext uri="{FF2B5EF4-FFF2-40B4-BE49-F238E27FC236}">
                <a16:creationId xmlns:a16="http://schemas.microsoft.com/office/drawing/2014/main" id="{7B1CC390-D2C9-468E-9B87-A430ED9C00D6}"/>
              </a:ext>
            </a:extLst>
          </p:cNvPr>
          <p:cNvSpPr/>
          <p:nvPr/>
        </p:nvSpPr>
        <p:spPr>
          <a:xfrm>
            <a:off x="501650" y="177800"/>
            <a:ext cx="144783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数据库</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DB</a:t>
            </a:r>
            <a:endPar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endParaRPr>
          </a:p>
        </p:txBody>
      </p:sp>
    </p:spTree>
    <p:extLst>
      <p:ext uri="{BB962C8B-B14F-4D97-AF65-F5344CB8AC3E}">
        <p14:creationId xmlns:p14="http://schemas.microsoft.com/office/powerpoint/2010/main" val="1285772438"/>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矩形 25"/>
          <p:cNvSpPr/>
          <p:nvPr/>
        </p:nvSpPr>
        <p:spPr>
          <a:xfrm>
            <a:off x="0" y="0"/>
            <a:ext cx="9144000" cy="5143500"/>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nvGrpSpPr>
          <p:cNvPr id="35843" name="组合 35842"/>
          <p:cNvGrpSpPr/>
          <p:nvPr/>
        </p:nvGrpSpPr>
        <p:grpSpPr>
          <a:xfrm>
            <a:off x="0" y="0"/>
            <a:ext cx="9144000" cy="3959225"/>
            <a:chOff x="0" y="0"/>
            <a:chExt cx="9144000" cy="3959968"/>
          </a:xfrm>
        </p:grpSpPr>
        <p:sp>
          <p:nvSpPr>
            <p:cNvPr id="35844" name="矩形 254"/>
            <p:cNvSpPr/>
            <p:nvPr/>
          </p:nvSpPr>
          <p:spPr>
            <a:xfrm>
              <a:off x="0" y="113953"/>
              <a:ext cx="9144000" cy="3846015"/>
            </a:xfrm>
            <a:custGeom>
              <a:avLst/>
              <a:gdLst>
                <a:gd name="txL" fmla="*/ 0 w 9144000"/>
                <a:gd name="txT" fmla="*/ 0 h 3846015"/>
                <a:gd name="txR" fmla="*/ 9144000 w 9144000"/>
                <a:gd name="txB" fmla="*/ 3846015 h 3846015"/>
              </a:gdLst>
              <a:ahLst/>
              <a:cxnLst>
                <a:cxn ang="0">
                  <a:pos x="0" y="0"/>
                </a:cxn>
              </a:cxnLst>
              <a:rect l="txL" t="txT" r="txR" b="txB"/>
              <a:pathLst>
                <a:path w="9144000" h="3846015">
                  <a:moveTo>
                    <a:pt x="0" y="0"/>
                  </a:moveTo>
                  <a:lnTo>
                    <a:pt x="9144000" y="0"/>
                  </a:lnTo>
                  <a:lnTo>
                    <a:pt x="9144000" y="3651870"/>
                  </a:lnTo>
                  <a:lnTo>
                    <a:pt x="4766144" y="3651870"/>
                  </a:lnTo>
                  <a:lnTo>
                    <a:pt x="4571999" y="3846015"/>
                  </a:lnTo>
                  <a:lnTo>
                    <a:pt x="4377855" y="3651870"/>
                  </a:lnTo>
                  <a:lnTo>
                    <a:pt x="0" y="3651870"/>
                  </a:lnTo>
                  <a:close/>
                </a:path>
              </a:pathLst>
            </a:custGeom>
            <a:solidFill>
              <a:srgbClr val="292929">
                <a:alpha val="29999"/>
              </a:srgbClr>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5845" name="矩形 254"/>
            <p:cNvSpPr/>
            <p:nvPr/>
          </p:nvSpPr>
          <p:spPr>
            <a:xfrm>
              <a:off x="0" y="0"/>
              <a:ext cx="9144000" cy="3846015"/>
            </a:xfrm>
            <a:custGeom>
              <a:avLst/>
              <a:gdLst>
                <a:gd name="txL" fmla="*/ 0 w 9144000"/>
                <a:gd name="txT" fmla="*/ 0 h 3846015"/>
                <a:gd name="txR" fmla="*/ 9144000 w 9144000"/>
                <a:gd name="txB" fmla="*/ 3846015 h 3846015"/>
              </a:gdLst>
              <a:ahLst/>
              <a:cxnLst>
                <a:cxn ang="0">
                  <a:pos x="0" y="0"/>
                </a:cxn>
              </a:cxnLst>
              <a:rect l="txL" t="txT" r="txR" b="txB"/>
              <a:pathLst>
                <a:path w="9144000" h="3846015">
                  <a:moveTo>
                    <a:pt x="0" y="0"/>
                  </a:moveTo>
                  <a:lnTo>
                    <a:pt x="9144000" y="0"/>
                  </a:lnTo>
                  <a:lnTo>
                    <a:pt x="9144000" y="3651870"/>
                  </a:lnTo>
                  <a:lnTo>
                    <a:pt x="4766144" y="3651870"/>
                  </a:lnTo>
                  <a:lnTo>
                    <a:pt x="4571999" y="3846015"/>
                  </a:lnTo>
                  <a:lnTo>
                    <a:pt x="4377855" y="3651870"/>
                  </a:lnTo>
                  <a:lnTo>
                    <a:pt x="0" y="3651870"/>
                  </a:lnTo>
                  <a:close/>
                </a:path>
              </a:pathLst>
            </a:custGeom>
            <a:solidFill>
              <a:srgbClr val="292929"/>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35846" name="矩形 258"/>
          <p:cNvSpPr/>
          <p:nvPr/>
        </p:nvSpPr>
        <p:spPr>
          <a:xfrm>
            <a:off x="0" y="1771650"/>
            <a:ext cx="9144000" cy="1016000"/>
          </a:xfrm>
          <a:prstGeom prst="rect">
            <a:avLst/>
          </a:prstGeom>
          <a:noFill/>
          <a:ln w="9525">
            <a:noFill/>
          </a:ln>
        </p:spPr>
        <p:txBody>
          <a:bodyPr wrap="square">
            <a:spAutoFit/>
          </a:bodyPr>
          <a:lstStyle/>
          <a:p>
            <a:pPr algn="ctr"/>
            <a:r>
              <a:rPr lang="en-US" altLang="zh-CN" sz="6000" dirty="0">
                <a:solidFill>
                  <a:srgbClr val="000000"/>
                </a:solidFill>
                <a:latin typeface="Impact" panose="020B0806030902050204" pitchFamily="2" charset="0"/>
                <a:ea typeface="微软雅黑" panose="020B0503020204020204" pitchFamily="2" charset="-122"/>
                <a:sym typeface="Impact" panose="020B0806030902050204" pitchFamily="2" charset="0"/>
              </a:rPr>
              <a:t>THANK YOU</a:t>
            </a:r>
            <a:endParaRPr lang="zh-CN" altLang="en-US" sz="6000" dirty="0">
              <a:solidFill>
                <a:srgbClr val="000000"/>
              </a:solidFill>
              <a:latin typeface="Impact" panose="020B0806030902050204" pitchFamily="2" charset="0"/>
              <a:ea typeface="微软雅黑" panose="020B0503020204020204" pitchFamily="2" charset="-122"/>
              <a:sym typeface="Impact" panose="020B0806030902050204" pitchFamily="2" charset="0"/>
            </a:endParaRPr>
          </a:p>
        </p:txBody>
      </p:sp>
      <p:sp>
        <p:nvSpPr>
          <p:cNvPr id="35847" name="矩形 259"/>
          <p:cNvSpPr/>
          <p:nvPr/>
        </p:nvSpPr>
        <p:spPr>
          <a:xfrm>
            <a:off x="0" y="1564860"/>
            <a:ext cx="9144000" cy="1016000"/>
          </a:xfrm>
          <a:prstGeom prst="rect">
            <a:avLst/>
          </a:prstGeom>
          <a:noFill/>
          <a:ln w="9525">
            <a:noFill/>
          </a:ln>
        </p:spPr>
        <p:txBody>
          <a:bodyPr wrap="square">
            <a:spAutoFit/>
          </a:bodyPr>
          <a:lstStyle/>
          <a:p>
            <a:pPr marL="0" lvl="2" indent="0" algn="ctr">
              <a:lnSpc>
                <a:spcPct val="100000"/>
              </a:lnSpc>
            </a:pPr>
            <a:r>
              <a:rPr lang="en-US" altLang="zh-CN" sz="6000" dirty="0">
                <a:solidFill>
                  <a:srgbClr val="FFFFFF"/>
                </a:solidFill>
                <a:latin typeface="Impact" panose="020B0806030902050204" pitchFamily="2" charset="0"/>
                <a:ea typeface="微软雅黑" panose="020B0503020204020204" pitchFamily="2" charset="-122"/>
                <a:sym typeface="Impact" panose="020B0806030902050204" pitchFamily="2" charset="0"/>
              </a:rPr>
              <a:t>THANK YOU</a:t>
            </a:r>
            <a:endParaRPr lang="zh-CN" altLang="en-US" sz="6000" dirty="0">
              <a:solidFill>
                <a:srgbClr val="FFFFFF"/>
              </a:solidFill>
              <a:latin typeface="Impact" panose="020B0806030902050204" pitchFamily="2" charset="0"/>
              <a:ea typeface="微软雅黑" panose="020B0503020204020204" pitchFamily="2" charset="-122"/>
              <a:sym typeface="Impact" panose="020B0806030902050204" pitchFamily="2" charset="0"/>
            </a:endParaRPr>
          </a:p>
        </p:txBody>
      </p:sp>
      <p:sp>
        <p:nvSpPr>
          <p:cNvPr id="35849" name="矩形 29"/>
          <p:cNvSpPr/>
          <p:nvPr/>
        </p:nvSpPr>
        <p:spPr>
          <a:xfrm>
            <a:off x="0" y="4219575"/>
            <a:ext cx="9144000" cy="368300"/>
          </a:xfrm>
          <a:prstGeom prst="rect">
            <a:avLst/>
          </a:prstGeom>
          <a:noFill/>
          <a:ln w="9525">
            <a:noFill/>
          </a:ln>
        </p:spPr>
        <p:txBody>
          <a:bodyPr wrap="square">
            <a:spAutoFit/>
          </a:bodyPr>
          <a:lstStyle/>
          <a:p>
            <a:pPr algn="ctr"/>
            <a:r>
              <a:rPr lang="en-US" altLang="zh-CN" dirty="0">
                <a:solidFill>
                  <a:srgbClr val="8C4306"/>
                </a:solidFill>
                <a:latin typeface="微软雅黑" panose="020B0503020204020204" pitchFamily="2" charset="-122"/>
                <a:ea typeface="微软雅黑" panose="020B0503020204020204" pitchFamily="2" charset="-122"/>
                <a:sym typeface="微软雅黑" panose="020B0503020204020204" pitchFamily="2" charset="-122"/>
              </a:rPr>
              <a:t>Richard</a:t>
            </a: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custDataLst>
              <p:tags r:id="rId1"/>
            </p:custDataLst>
          </p:nvPr>
        </p:nvGrpSpPr>
        <p:grpSpPr>
          <a:xfrm>
            <a:off x="5672455" y="1487805"/>
            <a:ext cx="3192780" cy="3089275"/>
            <a:chOff x="8933" y="2343"/>
            <a:chExt cx="5028" cy="4865"/>
          </a:xfrm>
        </p:grpSpPr>
        <p:sp>
          <p:nvSpPr>
            <p:cNvPr id="24" name="圆角矩形 23"/>
            <p:cNvSpPr/>
            <p:nvPr>
              <p:custDataLst>
                <p:tags r:id="rId4"/>
              </p:custDataLst>
            </p:nvPr>
          </p:nvSpPr>
          <p:spPr>
            <a:xfrm>
              <a:off x="9133" y="2488"/>
              <a:ext cx="4829" cy="4720"/>
            </a:xfrm>
            <a:prstGeom prst="roundRect">
              <a:avLst>
                <a:gd name="adj" fmla="val 9447"/>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5" name="圆角矩形 24"/>
            <p:cNvSpPr/>
            <p:nvPr>
              <p:custDataLst>
                <p:tags r:id="rId5"/>
              </p:custDataLst>
            </p:nvPr>
          </p:nvSpPr>
          <p:spPr>
            <a:xfrm>
              <a:off x="8933" y="2343"/>
              <a:ext cx="4829" cy="4720"/>
            </a:xfrm>
            <a:prstGeom prst="roundRect">
              <a:avLst>
                <a:gd name="adj" fmla="val 9447"/>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5122" name="黑色背景"/>
          <p:cNvSpPr/>
          <p:nvPr/>
        </p:nvSpPr>
        <p:spPr>
          <a:xfrm>
            <a:off x="0" y="0"/>
            <a:ext cx="9144000" cy="5143500"/>
          </a:xfrm>
          <a:prstGeom prst="rect">
            <a:avLst/>
          </a:prstGeom>
          <a:solidFill>
            <a:srgbClr val="282828"/>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5" name="矩形 254"/>
          <p:cNvSpPr/>
          <p:nvPr/>
        </p:nvSpPr>
        <p:spPr>
          <a:xfrm rot="10800000" flipV="1">
            <a:off x="0" y="566420"/>
            <a:ext cx="9144000" cy="4062413"/>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 name="文本框 11"/>
          <p:cNvSpPr txBox="1"/>
          <p:nvPr>
            <p:custDataLst>
              <p:tags r:id="rId2"/>
            </p:custDataLst>
          </p:nvPr>
        </p:nvSpPr>
        <p:spPr>
          <a:xfrm>
            <a:off x="442319" y="1487805"/>
            <a:ext cx="3475355" cy="2144433"/>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R="0" lvl="0" algn="l" defTabSz="914400" rtl="0" eaLnBrk="1" fontAlgn="ctr" latinLnBrk="0" hangingPunct="1">
              <a:lnSpc>
                <a:spcPct val="130000"/>
              </a:lnSpc>
              <a:spcBef>
                <a:spcPts val="1000"/>
              </a:spcBef>
              <a:spcAft>
                <a:spcPts val="0"/>
              </a:spcAft>
              <a:buSzPct val="100000"/>
              <a:buFont typeface="+mj-lt"/>
              <a:buNone/>
              <a:defRPr/>
            </a:pPr>
            <a:r>
              <a:rPr lang="zh-CN" altLang="en-US" sz="1400" b="1" spc="14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数据库</a:t>
            </a:r>
            <a:r>
              <a:rPr lang="en-US" altLang="zh-CN" sz="1400" b="1" spc="14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DB</a:t>
            </a:r>
            <a:r>
              <a:rPr lang="zh-CN" altLang="en-US" sz="1400" b="1" spc="14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详解</a:t>
            </a:r>
            <a:r>
              <a:rPr kumimoji="0" lang="zh-CN" altLang="en-US" sz="1400" b="1" i="0" u="none" strike="noStrike" kern="1200" cap="none" spc="14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a:t>
            </a:r>
            <a:endParaRPr kumimoji="0" lang="en-US" altLang="zh-CN" sz="1400" b="1" i="0" u="none" strike="noStrike" kern="1200" cap="none" spc="14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endParaRP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kumimoji="0" lang="zh-CN" altLang="en-US"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数据库设计</a:t>
            </a:r>
            <a:r>
              <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&amp;</a:t>
            </a:r>
            <a:r>
              <a:rPr kumimoji="0" lang="zh-CN" altLang="en-US"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三大范式</a:t>
            </a:r>
            <a:endPar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endParaRP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命名风格</a:t>
            </a: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&amp;</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主外键选择</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584200" lvl="1" indent="-197485" rtl="0" fontAlgn="ctr">
              <a:lnSpc>
                <a:spcPct val="120000"/>
              </a:lnSpc>
              <a:spcBef>
                <a:spcPts val="600"/>
              </a:spcBef>
              <a:spcAft>
                <a:spcPts val="0"/>
              </a:spcAft>
              <a:buSzPct val="90000"/>
              <a:buFont typeface="+mj-ea"/>
              <a:buAutoNum type="circleNumDbPlain"/>
              <a:defRPr/>
            </a:pP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存储过程</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584200" lvl="1" indent="-197485" rtl="0" fontAlgn="ctr">
              <a:lnSpc>
                <a:spcPct val="120000"/>
              </a:lnSpc>
              <a:spcBef>
                <a:spcPts val="600"/>
              </a:spcBef>
              <a:spcAft>
                <a:spcPts val="0"/>
              </a:spcAft>
              <a:buSzPct val="90000"/>
              <a:buFont typeface="+mj-ea"/>
              <a:buAutoNum type="circleNumDbPlain"/>
              <a:defRPr/>
            </a:pP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数据库事务</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584200" lvl="1" indent="-197485" rtl="0" fontAlgn="ctr">
              <a:lnSpc>
                <a:spcPct val="120000"/>
              </a:lnSpc>
              <a:spcBef>
                <a:spcPts val="600"/>
              </a:spcBef>
              <a:spcAft>
                <a:spcPts val="0"/>
              </a:spcAft>
              <a:buSzPct val="90000"/>
              <a:buFont typeface="+mj-ea"/>
              <a:buAutoNum type="circleNumDbPlain"/>
              <a:defRPr/>
            </a:pP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数据库锁</a:t>
            </a:r>
            <a:endParaRPr kumimoji="0" lang="zh-CN" altLang="en-US"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endParaRPr>
          </a:p>
          <a:p>
            <a:pPr marL="386715" marR="0" lvl="1" algn="l" defTabSz="914400" rtl="0" eaLnBrk="1" fontAlgn="ctr" latinLnBrk="0" hangingPunct="1">
              <a:lnSpc>
                <a:spcPct val="120000"/>
              </a:lnSpc>
              <a:spcBef>
                <a:spcPts val="600"/>
              </a:spcBef>
              <a:spcAft>
                <a:spcPts val="0"/>
              </a:spcAft>
              <a:buSzPct val="90000"/>
              <a:defRPr/>
            </a:pPr>
            <a:endParaRPr kumimoji="0" lang="zh-CN" altLang="en-US"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endParaRPr>
          </a:p>
        </p:txBody>
      </p:sp>
      <p:sp>
        <p:nvSpPr>
          <p:cNvPr id="2" name="文本框 1"/>
          <p:cNvSpPr txBox="1"/>
          <p:nvPr>
            <p:custDataLst>
              <p:tags r:id="rId3"/>
            </p:custDataLst>
          </p:nvPr>
        </p:nvSpPr>
        <p:spPr>
          <a:xfrm>
            <a:off x="6082977" y="1422875"/>
            <a:ext cx="2646045" cy="2454275"/>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lvl="0" algn="l" fontAlgn="ctr">
              <a:lnSpc>
                <a:spcPct val="130000"/>
              </a:lnSpc>
              <a:spcBef>
                <a:spcPts val="1000"/>
              </a:spcBef>
              <a:spcAft>
                <a:spcPts val="0"/>
              </a:spcAft>
              <a:buSzPct val="100000"/>
              <a:buFont typeface="+mj-ea"/>
              <a:buNone/>
            </a:pPr>
            <a:r>
              <a:rPr lang="en-US" altLang="zh-CN" sz="1500" b="1" spc="133" dirty="0">
                <a:ln w="10160">
                  <a:noFill/>
                  <a:prstDash val="solid"/>
                </a:ln>
                <a:solidFill>
                  <a:srgbClr val="FFFFFF"/>
                </a:solidFill>
                <a:effectLst>
                  <a:outerShdw blurRad="38100" dist="22860" dir="5400000" algn="tl" rotWithShape="0">
                    <a:srgbClr val="000000">
                      <a:alpha val="30000"/>
                    </a:srgbClr>
                  </a:outerShdw>
                </a:effectLst>
                <a:uFillTx/>
                <a:latin typeface="微软雅黑" panose="020B0503020204020204" pitchFamily="2" charset="-122"/>
                <a:ea typeface="微软雅黑" panose="020B0503020204020204" pitchFamily="2" charset="-122"/>
                <a:sym typeface="+mn-ea"/>
              </a:rPr>
              <a:t>Richard</a:t>
            </a:r>
            <a:r>
              <a:rPr lang="zh-CN" altLang="en-US" sz="1500" b="1" spc="133" dirty="0">
                <a:ln w="10160">
                  <a:noFill/>
                  <a:prstDash val="solid"/>
                </a:ln>
                <a:solidFill>
                  <a:srgbClr val="FFFFFF"/>
                </a:solidFill>
                <a:effectLst>
                  <a:outerShdw blurRad="38100" dist="22860" dir="5400000" algn="tl" rotWithShape="0">
                    <a:srgbClr val="000000">
                      <a:alpha val="30000"/>
                    </a:srgbClr>
                  </a:outerShdw>
                </a:effectLst>
                <a:uFillTx/>
                <a:latin typeface="微软雅黑" panose="020B0503020204020204" pitchFamily="2" charset="-122"/>
                <a:ea typeface="微软雅黑" panose="020B0503020204020204" pitchFamily="2" charset="-122"/>
                <a:sym typeface="+mn-ea"/>
              </a:rPr>
              <a:t>老师</a:t>
            </a:r>
          </a:p>
          <a:p>
            <a:pPr lvl="0" algn="l" fontAlgn="ctr">
              <a:lnSpc>
                <a:spcPct val="140000"/>
              </a:lnSpc>
              <a:spcBef>
                <a:spcPts val="1000"/>
              </a:spcBef>
              <a:spcAft>
                <a:spcPts val="0"/>
              </a:spcAft>
              <a:buSzPct val="100000"/>
              <a:buFont typeface="+mj-ea"/>
              <a:buNone/>
            </a:pPr>
            <a:r>
              <a:rPr lang="zh-CN" altLang="en-US" sz="1100" spc="113" dirty="0">
                <a:ln w="10160">
                  <a:noFill/>
                  <a:prstDash val="solid"/>
                </a:ln>
                <a:solidFill>
                  <a:srgbClr val="FFFFFF"/>
                </a:solidFill>
                <a:effectLst>
                  <a:outerShdw blurRad="38100" dist="22860" dir="5400000" algn="tl" rotWithShape="0">
                    <a:srgbClr val="000000">
                      <a:alpha val="30000"/>
                    </a:srgbClr>
                  </a:outerShdw>
                </a:effectLst>
                <a:uFillTx/>
                <a:latin typeface="微软雅黑" panose="020B0503020204020204" pitchFamily="2" charset="-122"/>
                <a:ea typeface="微软雅黑" panose="020B0503020204020204" pitchFamily="2" charset="-122"/>
                <a:sym typeface="+mn-ea"/>
              </a:rPr>
              <a:t>     曾就职于携程、东软等一线互联网名企，</a:t>
            </a:r>
            <a:r>
              <a:rPr lang="en-US" altLang="zh-CN" sz="1100" spc="113" dirty="0">
                <a:ln w="10160">
                  <a:noFill/>
                  <a:prstDash val="solid"/>
                </a:ln>
                <a:solidFill>
                  <a:srgbClr val="FFFFFF"/>
                </a:solidFill>
                <a:effectLst>
                  <a:outerShdw blurRad="38100" dist="22860" dir="5400000" algn="tl" rotWithShape="0">
                    <a:srgbClr val="000000">
                      <a:alpha val="30000"/>
                    </a:srgbClr>
                  </a:outerShdw>
                </a:effectLst>
                <a:uFillTx/>
                <a:latin typeface="微软雅黑" panose="020B0503020204020204" pitchFamily="2" charset="-122"/>
                <a:ea typeface="微软雅黑" panose="020B0503020204020204" pitchFamily="2" charset="-122"/>
                <a:sym typeface="+mn-ea"/>
              </a:rPr>
              <a:t>8</a:t>
            </a:r>
            <a:r>
              <a:rPr lang="zh-CN" altLang="en-US" sz="1100" spc="113" dirty="0">
                <a:ln w="10160">
                  <a:noFill/>
                  <a:prstDash val="solid"/>
                </a:ln>
                <a:solidFill>
                  <a:srgbClr val="FFFFFF"/>
                </a:solidFill>
                <a:effectLst>
                  <a:outerShdw blurRad="38100" dist="22860" dir="5400000" algn="tl" rotWithShape="0">
                    <a:srgbClr val="000000">
                      <a:alpha val="30000"/>
                    </a:srgbClr>
                  </a:outerShdw>
                </a:effectLst>
                <a:uFillTx/>
                <a:latin typeface="微软雅黑" panose="020B0503020204020204" pitchFamily="2" charset="-122"/>
                <a:ea typeface="微软雅黑" panose="020B0503020204020204" pitchFamily="2" charset="-122"/>
                <a:sym typeface="+mn-ea"/>
              </a:rPr>
              <a:t>年的</a:t>
            </a:r>
            <a:r>
              <a:rPr lang="en-US" altLang="zh-CN" sz="1100" spc="113" dirty="0">
                <a:ln w="10160">
                  <a:noFill/>
                  <a:prstDash val="solid"/>
                </a:ln>
                <a:solidFill>
                  <a:srgbClr val="FFFFFF"/>
                </a:solidFill>
                <a:effectLst>
                  <a:outerShdw blurRad="38100" dist="22860" dir="5400000" algn="tl" rotWithShape="0">
                    <a:srgbClr val="000000">
                      <a:alpha val="30000"/>
                    </a:srgbClr>
                  </a:outerShdw>
                </a:effectLst>
                <a:uFillTx/>
                <a:latin typeface="微软雅黑" panose="020B0503020204020204" pitchFamily="2" charset="-122"/>
                <a:ea typeface="微软雅黑" panose="020B0503020204020204" pitchFamily="2" charset="-122"/>
                <a:sym typeface="+mn-ea"/>
              </a:rPr>
              <a:t>.Net</a:t>
            </a:r>
            <a:r>
              <a:rPr lang="zh-CN" altLang="en-US" sz="1100" spc="113" dirty="0">
                <a:ln w="10160">
                  <a:noFill/>
                  <a:prstDash val="solid"/>
                </a:ln>
                <a:solidFill>
                  <a:srgbClr val="FFFFFF"/>
                </a:solidFill>
                <a:effectLst>
                  <a:outerShdw blurRad="38100" dist="22860" dir="5400000" algn="tl" rotWithShape="0">
                    <a:srgbClr val="000000">
                      <a:alpha val="30000"/>
                    </a:srgbClr>
                  </a:outerShdw>
                </a:effectLst>
                <a:uFillTx/>
                <a:latin typeface="微软雅黑" panose="020B0503020204020204" pitchFamily="2" charset="-122"/>
                <a:ea typeface="微软雅黑" panose="020B0503020204020204" pitchFamily="2" charset="-122"/>
                <a:sym typeface="+mn-ea"/>
              </a:rPr>
              <a:t>技术研发经验，对</a:t>
            </a:r>
            <a:r>
              <a:rPr lang="en-US" altLang="zh-CN" sz="1100" spc="113" dirty="0">
                <a:ln w="10160">
                  <a:noFill/>
                  <a:prstDash val="solid"/>
                </a:ln>
                <a:solidFill>
                  <a:srgbClr val="FFFFFF"/>
                </a:solidFill>
                <a:effectLst>
                  <a:outerShdw blurRad="38100" dist="22860" dir="5400000" algn="tl" rotWithShape="0">
                    <a:srgbClr val="000000">
                      <a:alpha val="30000"/>
                    </a:srgbClr>
                  </a:outerShdw>
                </a:effectLst>
                <a:uFillTx/>
                <a:latin typeface="微软雅黑" panose="020B0503020204020204" pitchFamily="2" charset="-122"/>
                <a:ea typeface="微软雅黑" panose="020B0503020204020204" pitchFamily="2" charset="-122"/>
                <a:sym typeface="+mn-ea"/>
              </a:rPr>
              <a:t>.Net</a:t>
            </a:r>
            <a:r>
              <a:rPr lang="zh-CN" altLang="en-US" sz="1100" spc="113" dirty="0">
                <a:ln w="10160">
                  <a:noFill/>
                  <a:prstDash val="solid"/>
                </a:ln>
                <a:solidFill>
                  <a:srgbClr val="FFFFFF"/>
                </a:solidFill>
                <a:effectLst>
                  <a:outerShdw blurRad="38100" dist="22860" dir="5400000" algn="tl" rotWithShape="0">
                    <a:srgbClr val="000000">
                      <a:alpha val="30000"/>
                    </a:srgbClr>
                  </a:outerShdw>
                </a:effectLst>
                <a:uFillTx/>
                <a:latin typeface="微软雅黑" panose="020B0503020204020204" pitchFamily="2" charset="-122"/>
                <a:ea typeface="微软雅黑" panose="020B0503020204020204" pitchFamily="2" charset="-122"/>
                <a:sym typeface="+mn-ea"/>
              </a:rPr>
              <a:t>相关框架有深入研究，精通设计模式，热衷于探索解析技术原理，对业界的前沿技术有独到的见解和应用经验。现专注于培养新一代</a:t>
            </a:r>
            <a:r>
              <a:rPr lang="en-US" altLang="zh-CN" sz="1100" spc="113" dirty="0">
                <a:ln w="10160">
                  <a:noFill/>
                  <a:prstDash val="solid"/>
                </a:ln>
                <a:solidFill>
                  <a:srgbClr val="FFFFFF"/>
                </a:solidFill>
                <a:effectLst>
                  <a:outerShdw blurRad="38100" dist="22860" dir="5400000" algn="tl" rotWithShape="0">
                    <a:srgbClr val="000000">
                      <a:alpha val="30000"/>
                    </a:srgbClr>
                  </a:outerShdw>
                </a:effectLst>
                <a:uFillTx/>
                <a:latin typeface="微软雅黑" panose="020B0503020204020204" pitchFamily="2" charset="-122"/>
                <a:ea typeface="微软雅黑" panose="020B0503020204020204" pitchFamily="2" charset="-122"/>
                <a:sym typeface="+mn-ea"/>
              </a:rPr>
              <a:t>C#/.Net</a:t>
            </a:r>
            <a:r>
              <a:rPr lang="zh-CN" altLang="en-US" sz="1100" spc="113" dirty="0">
                <a:ln w="10160">
                  <a:noFill/>
                  <a:prstDash val="solid"/>
                </a:ln>
                <a:solidFill>
                  <a:srgbClr val="FFFFFF"/>
                </a:solidFill>
                <a:effectLst>
                  <a:outerShdw blurRad="38100" dist="22860" dir="5400000" algn="tl" rotWithShape="0">
                    <a:srgbClr val="000000">
                      <a:alpha val="30000"/>
                    </a:srgbClr>
                  </a:outerShdw>
                </a:effectLst>
                <a:uFillTx/>
                <a:latin typeface="微软雅黑" panose="020B0503020204020204" pitchFamily="2" charset="-122"/>
                <a:ea typeface="微软雅黑" panose="020B0503020204020204" pitchFamily="2" charset="-122"/>
                <a:sym typeface="+mn-ea"/>
              </a:rPr>
              <a:t>技术精英！</a:t>
            </a:r>
            <a:r>
              <a:rPr lang="en-US" altLang="zh-CN" sz="1100" spc="113" dirty="0">
                <a:ln w="10160">
                  <a:noFill/>
                  <a:prstDash val="solid"/>
                </a:ln>
                <a:solidFill>
                  <a:srgbClr val="FFFFFF"/>
                </a:solidFill>
                <a:effectLst>
                  <a:outerShdw blurRad="38100" dist="22860" dir="5400000" algn="tl" rotWithShape="0">
                    <a:srgbClr val="000000">
                      <a:alpha val="30000"/>
                    </a:srgbClr>
                  </a:outerShdw>
                </a:effectLst>
                <a:uFillTx/>
                <a:latin typeface="微软雅黑" panose="020B0503020204020204" pitchFamily="2" charset="-122"/>
                <a:ea typeface="微软雅黑" panose="020B0503020204020204" pitchFamily="2" charset="-122"/>
                <a:sym typeface="+mn-ea"/>
              </a:rPr>
              <a:t>	</a:t>
            </a:r>
            <a:endParaRPr lang="zh-CN" altLang="en-US" sz="1100" spc="113" dirty="0">
              <a:ln w="10160">
                <a:noFill/>
                <a:prstDash val="solid"/>
              </a:ln>
              <a:solidFill>
                <a:srgbClr val="FFFFFF"/>
              </a:solidFill>
              <a:effectLst>
                <a:outerShdw blurRad="38100" dist="22860" dir="5400000" algn="tl" rotWithShape="0">
                  <a:srgbClr val="000000">
                    <a:alpha val="30000"/>
                  </a:srgbClr>
                </a:outerShdw>
              </a:effectLst>
              <a:uFillTx/>
              <a:latin typeface="微软雅黑" panose="020B0503020204020204" pitchFamily="2" charset="-122"/>
              <a:ea typeface="微软雅黑" panose="020B0503020204020204" pitchFamily="2" charset="-122"/>
              <a:sym typeface="+mn-ea"/>
            </a:endParaRPr>
          </a:p>
          <a:p>
            <a:pPr lvl="0" algn="l" fontAlgn="ctr">
              <a:lnSpc>
                <a:spcPct val="100000"/>
              </a:lnSpc>
              <a:spcBef>
                <a:spcPts val="1000"/>
              </a:spcBef>
              <a:spcAft>
                <a:spcPts val="0"/>
              </a:spcAft>
              <a:buSzPct val="100000"/>
              <a:buFont typeface="+mj-ea"/>
              <a:buNone/>
            </a:pPr>
            <a:endParaRPr lang="zh-CN" altLang="en-US" sz="1100" spc="113" dirty="0">
              <a:ln w="10160">
                <a:noFill/>
                <a:prstDash val="solid"/>
              </a:ln>
              <a:solidFill>
                <a:srgbClr val="FFFFFF"/>
              </a:solidFill>
              <a:effectLst>
                <a:outerShdw blurRad="38100" dist="22860" dir="5400000" algn="tl" rotWithShape="0">
                  <a:srgbClr val="000000">
                    <a:alpha val="30000"/>
                  </a:srgbClr>
                </a:outerShdw>
              </a:effectLst>
              <a:uFillTx/>
              <a:latin typeface="微软雅黑" panose="020B0503020204020204" pitchFamily="2" charset="-122"/>
              <a:ea typeface="微软雅黑" panose="020B0503020204020204" pitchFamily="2" charset="-122"/>
              <a:sym typeface="+mn-ea"/>
            </a:endParaRPr>
          </a:p>
        </p:txBody>
      </p:sp>
      <p:pic>
        <p:nvPicPr>
          <p:cNvPr id="4" name="图片 3"/>
          <p:cNvPicPr>
            <a:picLocks noChangeAspect="1"/>
          </p:cNvPicPr>
          <p:nvPr/>
        </p:nvPicPr>
        <p:blipFill>
          <a:blip r:embed="rId7"/>
          <a:stretch>
            <a:fillRect/>
          </a:stretch>
        </p:blipFill>
        <p:spPr>
          <a:xfrm>
            <a:off x="3203905" y="1089184"/>
            <a:ext cx="2111375" cy="3016885"/>
          </a:xfrm>
          <a:prstGeom prst="rect">
            <a:avLst/>
          </a:prstGeom>
        </p:spPr>
      </p:pic>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501650" y="177800"/>
            <a:ext cx="2755883"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数据库</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DB——</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设计</a:t>
            </a: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62DD2C4E-2B0A-433B-9B71-1BB6A45CC3CC}"/>
              </a:ext>
            </a:extLst>
          </p:cNvPr>
          <p:cNvSpPr txBox="1"/>
          <p:nvPr/>
        </p:nvSpPr>
        <p:spPr>
          <a:xfrm>
            <a:off x="755735" y="1059645"/>
            <a:ext cx="7704535" cy="2031325"/>
          </a:xfrm>
          <a:prstGeom prst="rect">
            <a:avLst/>
          </a:prstGeom>
          <a:noFill/>
        </p:spPr>
        <p:txBody>
          <a:bodyPr wrap="square" rtlCol="0">
            <a:spAutoFit/>
          </a:bodyPr>
          <a:lstStyle/>
          <a:p>
            <a:r>
              <a:rPr lang="zh-CN" altLang="en-US" dirty="0"/>
              <a:t>现在大家开发的各种系统，互联网产品，其实大部分都是对数据的管理；</a:t>
            </a:r>
            <a:endParaRPr lang="en-US" altLang="zh-CN" dirty="0"/>
          </a:p>
          <a:p>
            <a:endParaRPr lang="en-US" altLang="zh-CN" dirty="0"/>
          </a:p>
          <a:p>
            <a:r>
              <a:rPr lang="zh-CN" altLang="en-US" dirty="0"/>
              <a:t>数据库在我们在开发工作中是非常有地位！</a:t>
            </a:r>
            <a:endParaRPr lang="en-US" altLang="zh-CN" dirty="0"/>
          </a:p>
          <a:p>
            <a:endParaRPr lang="en-US" altLang="zh-CN" dirty="0"/>
          </a:p>
          <a:p>
            <a:r>
              <a:rPr lang="zh-CN" altLang="en-US" dirty="0"/>
              <a:t>我们高级班讲解数据库，不会从最基本的</a:t>
            </a:r>
            <a:r>
              <a:rPr lang="en-US" altLang="zh-CN" dirty="0" err="1"/>
              <a:t>SQl</a:t>
            </a:r>
            <a:r>
              <a:rPr lang="zh-CN" altLang="en-US" dirty="0"/>
              <a:t>语句；</a:t>
            </a:r>
            <a:endParaRPr lang="en-US" altLang="zh-CN" dirty="0"/>
          </a:p>
          <a:p>
            <a:endParaRPr lang="en-US" altLang="zh-CN" dirty="0"/>
          </a:p>
          <a:p>
            <a:r>
              <a:rPr lang="zh-CN" altLang="en-US" dirty="0"/>
              <a:t>我们重点在于数据库的各种设计，在数据库的性能优化！</a:t>
            </a:r>
          </a:p>
        </p:txBody>
      </p:sp>
      <p:sp>
        <p:nvSpPr>
          <p:cNvPr id="12" name="文本框 11">
            <a:extLst>
              <a:ext uri="{FF2B5EF4-FFF2-40B4-BE49-F238E27FC236}">
                <a16:creationId xmlns:a16="http://schemas.microsoft.com/office/drawing/2014/main" id="{4EBBFA59-3DD3-4C2A-88B5-9F912567A27E}"/>
              </a:ext>
            </a:extLst>
          </p:cNvPr>
          <p:cNvSpPr txBox="1"/>
          <p:nvPr/>
        </p:nvSpPr>
        <p:spPr>
          <a:xfrm>
            <a:off x="755735" y="1640297"/>
            <a:ext cx="7704535" cy="369332"/>
          </a:xfrm>
          <a:prstGeom prst="rect">
            <a:avLst/>
          </a:prstGeom>
          <a:noFill/>
        </p:spPr>
        <p:txBody>
          <a:bodyPr wrap="square" rtlCol="0">
            <a:spAutoFit/>
          </a:bodyPr>
          <a:lstStyle/>
          <a:p>
            <a:endParaRPr lang="zh-CN" altLang="en-US" dirty="0">
              <a:solidFill>
                <a:srgbClr val="FF0000"/>
              </a:solidFill>
            </a:endParaRPr>
          </a:p>
        </p:txBody>
      </p:sp>
    </p:spTree>
    <p:extLst>
      <p:ext uri="{BB962C8B-B14F-4D97-AF65-F5344CB8AC3E}">
        <p14:creationId xmlns:p14="http://schemas.microsoft.com/office/powerpoint/2010/main" val="116516494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501650" y="177800"/>
            <a:ext cx="2755883"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数据库</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DB——</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设计</a:t>
            </a: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62DD2C4E-2B0A-433B-9B71-1BB6A45CC3CC}"/>
              </a:ext>
            </a:extLst>
          </p:cNvPr>
          <p:cNvSpPr txBox="1"/>
          <p:nvPr/>
        </p:nvSpPr>
        <p:spPr>
          <a:xfrm>
            <a:off x="719732" y="843630"/>
            <a:ext cx="7704535" cy="3416320"/>
          </a:xfrm>
          <a:prstGeom prst="rect">
            <a:avLst/>
          </a:prstGeom>
          <a:noFill/>
        </p:spPr>
        <p:txBody>
          <a:bodyPr wrap="square" rtlCol="0">
            <a:spAutoFit/>
          </a:bodyPr>
          <a:lstStyle/>
          <a:p>
            <a:r>
              <a:rPr lang="zh-CN" altLang="en-US" dirty="0"/>
              <a:t>同学们在工作中有独立设计过数据库的     </a:t>
            </a:r>
            <a:r>
              <a:rPr lang="en-US" altLang="zh-CN" dirty="0"/>
              <a:t>1</a:t>
            </a:r>
          </a:p>
          <a:p>
            <a:endParaRPr lang="en-US" altLang="zh-CN" dirty="0"/>
          </a:p>
          <a:p>
            <a:r>
              <a:rPr lang="zh-CN" altLang="en-US" dirty="0"/>
              <a:t>如果只是修改部分表结构，新增表之类的  </a:t>
            </a:r>
            <a:r>
              <a:rPr lang="en-US" altLang="zh-CN" dirty="0"/>
              <a:t>2</a:t>
            </a:r>
          </a:p>
          <a:p>
            <a:endParaRPr lang="en-US" altLang="zh-CN" dirty="0"/>
          </a:p>
          <a:p>
            <a:r>
              <a:rPr lang="zh-CN" altLang="en-US" dirty="0"/>
              <a:t>给了老师一长串</a:t>
            </a:r>
            <a:r>
              <a:rPr lang="en-US" altLang="zh-CN" dirty="0" err="1"/>
              <a:t>sql</a:t>
            </a:r>
            <a:r>
              <a:rPr lang="zh-CN" altLang="en-US" dirty="0"/>
              <a:t>语句</a:t>
            </a:r>
            <a:r>
              <a:rPr lang="en-US" altLang="zh-CN" dirty="0"/>
              <a:t>; join </a:t>
            </a:r>
            <a:r>
              <a:rPr lang="zh-CN" altLang="en-US" dirty="0"/>
              <a:t>七八张表，还做课很多计算，</a:t>
            </a:r>
            <a:r>
              <a:rPr lang="en-US" altLang="zh-CN" dirty="0" err="1"/>
              <a:t>goup</a:t>
            </a:r>
            <a:r>
              <a:rPr lang="en-US" altLang="zh-CN" dirty="0"/>
              <a:t> by  </a:t>
            </a:r>
            <a:r>
              <a:rPr lang="zh-CN" altLang="en-US" dirty="0"/>
              <a:t>汇总一下 </a:t>
            </a:r>
            <a:endParaRPr lang="en-US" altLang="zh-CN" dirty="0"/>
          </a:p>
          <a:p>
            <a:r>
              <a:rPr lang="zh-CN" altLang="en-US" dirty="0"/>
              <a:t>我很头疼！</a:t>
            </a:r>
            <a:endParaRPr lang="en-US" altLang="zh-CN" dirty="0"/>
          </a:p>
          <a:p>
            <a:endParaRPr lang="en-US" altLang="zh-CN" dirty="0"/>
          </a:p>
          <a:p>
            <a:r>
              <a:rPr lang="zh-CN" altLang="en-US" dirty="0"/>
              <a:t>尤其是一些老项目，数据库设计的不太合理，导致我们使用成本很高！</a:t>
            </a:r>
            <a:endParaRPr lang="en-US" altLang="zh-CN" dirty="0"/>
          </a:p>
          <a:p>
            <a:endParaRPr lang="en-US" altLang="zh-CN" dirty="0"/>
          </a:p>
          <a:p>
            <a:r>
              <a:rPr lang="zh-CN" altLang="en-US" dirty="0"/>
              <a:t>选择写视图，各种关联！</a:t>
            </a:r>
            <a:endParaRPr lang="en-US" altLang="zh-CN" dirty="0"/>
          </a:p>
          <a:p>
            <a:endParaRPr lang="zh-CN" altLang="en-US" dirty="0">
              <a:solidFill>
                <a:srgbClr val="FF0000"/>
              </a:solidFill>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501650" y="177800"/>
            <a:ext cx="2755883"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数据库</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DB——</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设计</a:t>
            </a: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62DD2C4E-2B0A-433B-9B71-1BB6A45CC3CC}"/>
              </a:ext>
            </a:extLst>
          </p:cNvPr>
          <p:cNvSpPr txBox="1"/>
          <p:nvPr/>
        </p:nvSpPr>
        <p:spPr>
          <a:xfrm>
            <a:off x="719732" y="1491675"/>
            <a:ext cx="7704535" cy="1200329"/>
          </a:xfrm>
          <a:prstGeom prst="rect">
            <a:avLst/>
          </a:prstGeom>
          <a:noFill/>
        </p:spPr>
        <p:txBody>
          <a:bodyPr wrap="square" rtlCol="0">
            <a:spAutoFit/>
          </a:bodyPr>
          <a:lstStyle/>
          <a:p>
            <a:r>
              <a:rPr lang="en-US" altLang="zh-CN" dirty="0"/>
              <a:t> </a:t>
            </a:r>
            <a:r>
              <a:rPr lang="zh-CN" altLang="en-US" dirty="0"/>
              <a:t>主要针对于关系型数据库：</a:t>
            </a:r>
            <a:r>
              <a:rPr lang="en-US" altLang="zh-CN" dirty="0" err="1"/>
              <a:t>Sql</a:t>
            </a:r>
            <a:r>
              <a:rPr lang="en-US" altLang="zh-CN" dirty="0"/>
              <a:t> Server   </a:t>
            </a:r>
            <a:r>
              <a:rPr lang="en-US" altLang="zh-CN" dirty="0" err="1"/>
              <a:t>MySql</a:t>
            </a:r>
            <a:r>
              <a:rPr lang="en-US" altLang="zh-CN" dirty="0"/>
              <a:t> </a:t>
            </a:r>
          </a:p>
          <a:p>
            <a:r>
              <a:rPr lang="en-US" altLang="zh-CN" dirty="0"/>
              <a:t> </a:t>
            </a:r>
            <a:r>
              <a:rPr lang="zh-CN" altLang="en-US" dirty="0"/>
              <a:t>就跟我们</a:t>
            </a:r>
            <a:r>
              <a:rPr lang="en-US" altLang="zh-CN" dirty="0"/>
              <a:t>C#</a:t>
            </a:r>
            <a:r>
              <a:rPr lang="zh-CN" altLang="en-US" dirty="0"/>
              <a:t>语言一样，面向对象的封装</a:t>
            </a:r>
            <a:r>
              <a:rPr lang="en-US" altLang="zh-CN" dirty="0"/>
              <a:t>+ </a:t>
            </a:r>
            <a:r>
              <a:rPr lang="zh-CN" altLang="en-US" dirty="0"/>
              <a:t>各个对象（不同的表）之间的关系</a:t>
            </a:r>
            <a:endParaRPr lang="en-US" altLang="zh-CN" dirty="0"/>
          </a:p>
          <a:p>
            <a:endParaRPr lang="zh-CN" altLang="en-US" dirty="0">
              <a:solidFill>
                <a:srgbClr val="FF0000"/>
              </a:solidFill>
            </a:endParaRPr>
          </a:p>
        </p:txBody>
      </p:sp>
    </p:spTree>
    <p:extLst>
      <p:ext uri="{BB962C8B-B14F-4D97-AF65-F5344CB8AC3E}">
        <p14:creationId xmlns:p14="http://schemas.microsoft.com/office/powerpoint/2010/main" val="55660467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62DD2C4E-2B0A-433B-9B71-1BB6A45CC3CC}"/>
              </a:ext>
            </a:extLst>
          </p:cNvPr>
          <p:cNvSpPr txBox="1"/>
          <p:nvPr/>
        </p:nvSpPr>
        <p:spPr>
          <a:xfrm>
            <a:off x="899746" y="946493"/>
            <a:ext cx="3024210" cy="369332"/>
          </a:xfrm>
          <a:prstGeom prst="rect">
            <a:avLst/>
          </a:prstGeom>
          <a:noFill/>
        </p:spPr>
        <p:txBody>
          <a:bodyPr wrap="square" rtlCol="0">
            <a:spAutoFit/>
          </a:bodyPr>
          <a:lstStyle/>
          <a:p>
            <a:r>
              <a:rPr lang="zh-CN" altLang="en-US" dirty="0"/>
              <a:t>数据库设计：</a:t>
            </a:r>
            <a:endParaRPr lang="zh-CN" altLang="en-US" dirty="0">
              <a:solidFill>
                <a:srgbClr val="FF0000"/>
              </a:solidFill>
            </a:endParaRPr>
          </a:p>
        </p:txBody>
      </p:sp>
      <p:sp>
        <p:nvSpPr>
          <p:cNvPr id="12" name="文本框 11">
            <a:extLst>
              <a:ext uri="{FF2B5EF4-FFF2-40B4-BE49-F238E27FC236}">
                <a16:creationId xmlns:a16="http://schemas.microsoft.com/office/drawing/2014/main" id="{4EBBFA59-3DD3-4C2A-88B5-9F912567A27E}"/>
              </a:ext>
            </a:extLst>
          </p:cNvPr>
          <p:cNvSpPr txBox="1"/>
          <p:nvPr/>
        </p:nvSpPr>
        <p:spPr>
          <a:xfrm>
            <a:off x="2106131" y="1439827"/>
            <a:ext cx="5472379" cy="646331"/>
          </a:xfrm>
          <a:prstGeom prst="rect">
            <a:avLst/>
          </a:prstGeom>
          <a:noFill/>
        </p:spPr>
        <p:txBody>
          <a:bodyPr wrap="square" rtlCol="0">
            <a:spAutoFit/>
          </a:bodyPr>
          <a:lstStyle/>
          <a:p>
            <a:r>
              <a:rPr lang="en-US" altLang="zh-CN" dirty="0"/>
              <a:t>1.</a:t>
            </a:r>
            <a:r>
              <a:rPr lang="zh-CN" altLang="en-US" dirty="0"/>
              <a:t>需求分析  比较粗略的了解需求，只是搞明白需要存储什么。</a:t>
            </a:r>
          </a:p>
        </p:txBody>
      </p:sp>
      <p:sp>
        <p:nvSpPr>
          <p:cNvPr id="7" name="文本框 6">
            <a:extLst>
              <a:ext uri="{FF2B5EF4-FFF2-40B4-BE49-F238E27FC236}">
                <a16:creationId xmlns:a16="http://schemas.microsoft.com/office/drawing/2014/main" id="{E9419358-0C43-4315-862D-F4189BE17452}"/>
              </a:ext>
            </a:extLst>
          </p:cNvPr>
          <p:cNvSpPr txBox="1"/>
          <p:nvPr/>
        </p:nvSpPr>
        <p:spPr>
          <a:xfrm>
            <a:off x="2106131" y="2259474"/>
            <a:ext cx="7020169" cy="646331"/>
          </a:xfrm>
          <a:prstGeom prst="rect">
            <a:avLst/>
          </a:prstGeom>
          <a:noFill/>
        </p:spPr>
        <p:txBody>
          <a:bodyPr wrap="square" rtlCol="0">
            <a:spAutoFit/>
          </a:bodyPr>
          <a:lstStyle/>
          <a:p>
            <a:r>
              <a:rPr lang="en-US" altLang="zh-CN" dirty="0"/>
              <a:t>2.</a:t>
            </a:r>
            <a:r>
              <a:rPr lang="zh-CN" altLang="en-US" dirty="0"/>
              <a:t>概要设计阶段 ：表关系，</a:t>
            </a:r>
            <a:r>
              <a:rPr lang="en-US" altLang="zh-CN" dirty="0"/>
              <a:t>E-R</a:t>
            </a:r>
            <a:r>
              <a:rPr lang="zh-CN" altLang="en-US" dirty="0"/>
              <a:t>图（数据字典）；</a:t>
            </a:r>
            <a:endParaRPr lang="en-US" altLang="zh-CN" dirty="0"/>
          </a:p>
          <a:p>
            <a:r>
              <a:rPr lang="zh-CN" altLang="en-US" dirty="0"/>
              <a:t>便于同事之间相关沟通</a:t>
            </a:r>
          </a:p>
        </p:txBody>
      </p:sp>
      <p:sp>
        <p:nvSpPr>
          <p:cNvPr id="8" name="文本框 7">
            <a:extLst>
              <a:ext uri="{FF2B5EF4-FFF2-40B4-BE49-F238E27FC236}">
                <a16:creationId xmlns:a16="http://schemas.microsoft.com/office/drawing/2014/main" id="{0F806042-BE56-4FB3-9908-708F56F0783E}"/>
              </a:ext>
            </a:extLst>
          </p:cNvPr>
          <p:cNvSpPr txBox="1"/>
          <p:nvPr/>
        </p:nvSpPr>
        <p:spPr>
          <a:xfrm>
            <a:off x="2080194" y="3156651"/>
            <a:ext cx="7020169" cy="369332"/>
          </a:xfrm>
          <a:prstGeom prst="rect">
            <a:avLst/>
          </a:prstGeom>
          <a:noFill/>
        </p:spPr>
        <p:txBody>
          <a:bodyPr wrap="square" rtlCol="0">
            <a:spAutoFit/>
          </a:bodyPr>
          <a:lstStyle/>
          <a:p>
            <a:r>
              <a:rPr lang="en-US" altLang="zh-CN" dirty="0"/>
              <a:t>3.</a:t>
            </a:r>
            <a:r>
              <a:rPr lang="zh-CN" altLang="en-US" dirty="0"/>
              <a:t>详细设计：这一步才真正的细致到每个表</a:t>
            </a:r>
            <a:r>
              <a:rPr lang="en-US" altLang="zh-CN" dirty="0"/>
              <a:t>/</a:t>
            </a:r>
            <a:r>
              <a:rPr lang="zh-CN" altLang="en-US" dirty="0"/>
              <a:t>每个字段</a:t>
            </a:r>
          </a:p>
        </p:txBody>
      </p:sp>
      <p:sp>
        <p:nvSpPr>
          <p:cNvPr id="9" name="矩形 27">
            <a:extLst>
              <a:ext uri="{FF2B5EF4-FFF2-40B4-BE49-F238E27FC236}">
                <a16:creationId xmlns:a16="http://schemas.microsoft.com/office/drawing/2014/main" id="{4021BAE0-FEED-449B-9BD4-5F059DD2FCB1}"/>
              </a:ext>
            </a:extLst>
          </p:cNvPr>
          <p:cNvSpPr/>
          <p:nvPr/>
        </p:nvSpPr>
        <p:spPr>
          <a:xfrm>
            <a:off x="501650" y="177800"/>
            <a:ext cx="2755883"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数据库</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DB——</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设计</a:t>
            </a:r>
          </a:p>
        </p:txBody>
      </p:sp>
    </p:spTree>
    <p:extLst>
      <p:ext uri="{BB962C8B-B14F-4D97-AF65-F5344CB8AC3E}">
        <p14:creationId xmlns:p14="http://schemas.microsoft.com/office/powerpoint/2010/main" val="143431322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62DD2C4E-2B0A-433B-9B71-1BB6A45CC3CC}"/>
              </a:ext>
            </a:extLst>
          </p:cNvPr>
          <p:cNvSpPr txBox="1"/>
          <p:nvPr/>
        </p:nvSpPr>
        <p:spPr>
          <a:xfrm>
            <a:off x="899746" y="946493"/>
            <a:ext cx="3024210" cy="369332"/>
          </a:xfrm>
          <a:prstGeom prst="rect">
            <a:avLst/>
          </a:prstGeom>
          <a:noFill/>
        </p:spPr>
        <p:txBody>
          <a:bodyPr wrap="square" rtlCol="0">
            <a:spAutoFit/>
          </a:bodyPr>
          <a:lstStyle/>
          <a:p>
            <a:r>
              <a:rPr lang="zh-CN" altLang="en-US" dirty="0"/>
              <a:t>关系型数据库：</a:t>
            </a:r>
            <a:endParaRPr lang="zh-CN" altLang="en-US" dirty="0">
              <a:solidFill>
                <a:srgbClr val="FF0000"/>
              </a:solidFill>
            </a:endParaRPr>
          </a:p>
        </p:txBody>
      </p:sp>
      <p:sp>
        <p:nvSpPr>
          <p:cNvPr id="9" name="文本框 8">
            <a:extLst>
              <a:ext uri="{FF2B5EF4-FFF2-40B4-BE49-F238E27FC236}">
                <a16:creationId xmlns:a16="http://schemas.microsoft.com/office/drawing/2014/main" id="{A407C50B-4179-4C3B-9679-A1C31F0F1D53}"/>
              </a:ext>
            </a:extLst>
          </p:cNvPr>
          <p:cNvSpPr txBox="1"/>
          <p:nvPr/>
        </p:nvSpPr>
        <p:spPr>
          <a:xfrm>
            <a:off x="1513428" y="1390272"/>
            <a:ext cx="6722370" cy="615553"/>
          </a:xfrm>
          <a:prstGeom prst="rect">
            <a:avLst/>
          </a:prstGeom>
          <a:noFill/>
        </p:spPr>
        <p:txBody>
          <a:bodyPr wrap="square" rtlCol="0">
            <a:spAutoFit/>
          </a:bodyPr>
          <a:lstStyle/>
          <a:p>
            <a:r>
              <a:rPr lang="zh-CN" altLang="en-US" dirty="0"/>
              <a:t>一对一：</a:t>
            </a:r>
            <a:r>
              <a:rPr lang="zh-CN" altLang="en-US" sz="1600" dirty="0"/>
              <a:t>一个用户一个账号，老公和老婆，一个人对应一个身份证号；数据表的垂直切分；</a:t>
            </a:r>
            <a:r>
              <a:rPr lang="zh-CN" altLang="en-US" sz="1600" dirty="0">
                <a:solidFill>
                  <a:srgbClr val="FF0000"/>
                </a:solidFill>
              </a:rPr>
              <a:t>相同主键</a:t>
            </a:r>
            <a:r>
              <a:rPr lang="en-US" altLang="zh-CN" sz="1600" dirty="0">
                <a:solidFill>
                  <a:srgbClr val="FF0000"/>
                </a:solidFill>
              </a:rPr>
              <a:t>/</a:t>
            </a:r>
            <a:r>
              <a:rPr lang="zh-CN" altLang="en-US" sz="1600" dirty="0">
                <a:solidFill>
                  <a:srgbClr val="FF0000"/>
                </a:solidFill>
              </a:rPr>
              <a:t>主外键关系</a:t>
            </a:r>
            <a:r>
              <a:rPr lang="zh-CN" altLang="en-US" sz="1600" dirty="0"/>
              <a:t>（无法保证绝对是一对一）</a:t>
            </a:r>
            <a:endParaRPr lang="zh-CN" altLang="en-US" dirty="0">
              <a:solidFill>
                <a:srgbClr val="FF0000"/>
              </a:solidFill>
            </a:endParaRPr>
          </a:p>
        </p:txBody>
      </p:sp>
      <p:sp>
        <p:nvSpPr>
          <p:cNvPr id="10" name="文本框 9">
            <a:extLst>
              <a:ext uri="{FF2B5EF4-FFF2-40B4-BE49-F238E27FC236}">
                <a16:creationId xmlns:a16="http://schemas.microsoft.com/office/drawing/2014/main" id="{157B348D-776F-49F2-8309-4072275C68CE}"/>
              </a:ext>
            </a:extLst>
          </p:cNvPr>
          <p:cNvSpPr txBox="1"/>
          <p:nvPr/>
        </p:nvSpPr>
        <p:spPr>
          <a:xfrm>
            <a:off x="1513428" y="2248584"/>
            <a:ext cx="5866767" cy="584775"/>
          </a:xfrm>
          <a:prstGeom prst="rect">
            <a:avLst/>
          </a:prstGeom>
          <a:noFill/>
        </p:spPr>
        <p:txBody>
          <a:bodyPr wrap="square" rtlCol="0">
            <a:spAutoFit/>
          </a:bodyPr>
          <a:lstStyle/>
          <a:p>
            <a:r>
              <a:rPr lang="zh-CN" altLang="en-US" sz="1600" dirty="0"/>
              <a:t>一对多：一父多子，一人多张银行卡，一个文件夹多个文件；一个公司多个员工；一个女神多个备胎；</a:t>
            </a:r>
            <a:r>
              <a:rPr lang="zh-CN" altLang="en-US" sz="1600" dirty="0">
                <a:solidFill>
                  <a:srgbClr val="FF0000"/>
                </a:solidFill>
              </a:rPr>
              <a:t>主外键关系</a:t>
            </a:r>
          </a:p>
        </p:txBody>
      </p:sp>
      <p:sp>
        <p:nvSpPr>
          <p:cNvPr id="11" name="文本框 10">
            <a:extLst>
              <a:ext uri="{FF2B5EF4-FFF2-40B4-BE49-F238E27FC236}">
                <a16:creationId xmlns:a16="http://schemas.microsoft.com/office/drawing/2014/main" id="{434F1574-7C52-495C-AF40-F8FCB58C8F1F}"/>
              </a:ext>
            </a:extLst>
          </p:cNvPr>
          <p:cNvSpPr txBox="1"/>
          <p:nvPr/>
        </p:nvSpPr>
        <p:spPr>
          <a:xfrm>
            <a:off x="1513428" y="3207119"/>
            <a:ext cx="7522882" cy="646331"/>
          </a:xfrm>
          <a:prstGeom prst="rect">
            <a:avLst/>
          </a:prstGeom>
          <a:noFill/>
        </p:spPr>
        <p:txBody>
          <a:bodyPr wrap="square" rtlCol="0">
            <a:spAutoFit/>
          </a:bodyPr>
          <a:lstStyle/>
          <a:p>
            <a:r>
              <a:rPr lang="zh-CN" altLang="en-US" dirty="0"/>
              <a:t>多对多：学生</a:t>
            </a:r>
            <a:r>
              <a:rPr lang="en-US" altLang="zh-CN" dirty="0"/>
              <a:t>-</a:t>
            </a:r>
            <a:r>
              <a:rPr lang="zh-CN" altLang="en-US" dirty="0"/>
              <a:t>老师，用户和角色，用户和菜单，老师与课堂；</a:t>
            </a:r>
            <a:endParaRPr lang="en-US" altLang="zh-CN" dirty="0"/>
          </a:p>
          <a:p>
            <a:r>
              <a:rPr lang="zh-CN" altLang="en-US" dirty="0">
                <a:solidFill>
                  <a:srgbClr val="FF0000"/>
                </a:solidFill>
              </a:rPr>
              <a:t>中间表</a:t>
            </a:r>
            <a:r>
              <a:rPr lang="en-US" altLang="zh-CN" dirty="0">
                <a:solidFill>
                  <a:srgbClr val="FF0000"/>
                </a:solidFill>
              </a:rPr>
              <a:t>/</a:t>
            </a:r>
            <a:r>
              <a:rPr lang="zh-CN" altLang="en-US" dirty="0">
                <a:solidFill>
                  <a:srgbClr val="FF0000"/>
                </a:solidFill>
              </a:rPr>
              <a:t>映射表</a:t>
            </a:r>
            <a:r>
              <a:rPr lang="en-US" altLang="zh-CN" dirty="0">
                <a:solidFill>
                  <a:srgbClr val="FF0000"/>
                </a:solidFill>
              </a:rPr>
              <a:t>/</a:t>
            </a:r>
            <a:r>
              <a:rPr lang="zh-CN" altLang="en-US" dirty="0">
                <a:solidFill>
                  <a:srgbClr val="FF0000"/>
                </a:solidFill>
              </a:rPr>
              <a:t>关系表</a:t>
            </a:r>
          </a:p>
        </p:txBody>
      </p:sp>
      <p:sp>
        <p:nvSpPr>
          <p:cNvPr id="13" name="矩形 27">
            <a:extLst>
              <a:ext uri="{FF2B5EF4-FFF2-40B4-BE49-F238E27FC236}">
                <a16:creationId xmlns:a16="http://schemas.microsoft.com/office/drawing/2014/main" id="{AEC0A2CA-A057-4BA8-A389-B346AFF69B36}"/>
              </a:ext>
            </a:extLst>
          </p:cNvPr>
          <p:cNvSpPr/>
          <p:nvPr/>
        </p:nvSpPr>
        <p:spPr>
          <a:xfrm>
            <a:off x="501650" y="177800"/>
            <a:ext cx="2755883"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数据库</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DB——</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设计</a:t>
            </a:r>
          </a:p>
        </p:txBody>
      </p:sp>
    </p:spTree>
    <p:extLst>
      <p:ext uri="{BB962C8B-B14F-4D97-AF65-F5344CB8AC3E}">
        <p14:creationId xmlns:p14="http://schemas.microsoft.com/office/powerpoint/2010/main" val="281128039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62DD2C4E-2B0A-433B-9B71-1BB6A45CC3CC}"/>
              </a:ext>
            </a:extLst>
          </p:cNvPr>
          <p:cNvSpPr txBox="1"/>
          <p:nvPr/>
        </p:nvSpPr>
        <p:spPr>
          <a:xfrm>
            <a:off x="899746" y="946493"/>
            <a:ext cx="3024210" cy="369332"/>
          </a:xfrm>
          <a:prstGeom prst="rect">
            <a:avLst/>
          </a:prstGeom>
          <a:noFill/>
        </p:spPr>
        <p:txBody>
          <a:bodyPr wrap="square" rtlCol="0">
            <a:spAutoFit/>
          </a:bodyPr>
          <a:lstStyle/>
          <a:p>
            <a:r>
              <a:rPr lang="zh-CN" altLang="en-US" dirty="0"/>
              <a:t>三大范式：</a:t>
            </a:r>
            <a:endParaRPr lang="zh-CN" altLang="en-US" dirty="0">
              <a:solidFill>
                <a:srgbClr val="FF0000"/>
              </a:solidFill>
            </a:endParaRPr>
          </a:p>
        </p:txBody>
      </p:sp>
      <p:sp>
        <p:nvSpPr>
          <p:cNvPr id="12" name="文本框 11">
            <a:extLst>
              <a:ext uri="{FF2B5EF4-FFF2-40B4-BE49-F238E27FC236}">
                <a16:creationId xmlns:a16="http://schemas.microsoft.com/office/drawing/2014/main" id="{C8762B3D-4783-4866-B6E5-2E01C7309C58}"/>
              </a:ext>
            </a:extLst>
          </p:cNvPr>
          <p:cNvSpPr txBox="1"/>
          <p:nvPr/>
        </p:nvSpPr>
        <p:spPr>
          <a:xfrm>
            <a:off x="1187765" y="1491675"/>
            <a:ext cx="7452517" cy="2585323"/>
          </a:xfrm>
          <a:prstGeom prst="rect">
            <a:avLst/>
          </a:prstGeom>
          <a:noFill/>
        </p:spPr>
        <p:txBody>
          <a:bodyPr wrap="square" rtlCol="0">
            <a:spAutoFit/>
          </a:bodyPr>
          <a:lstStyle/>
          <a:p>
            <a:r>
              <a:rPr lang="zh-CN" altLang="en-US" dirty="0"/>
              <a:t>一范式：每一</a:t>
            </a:r>
            <a:r>
              <a:rPr lang="zh-CN" altLang="en-US" dirty="0">
                <a:solidFill>
                  <a:srgbClr val="FF0000"/>
                </a:solidFill>
              </a:rPr>
              <a:t>列</a:t>
            </a:r>
            <a:r>
              <a:rPr lang="zh-CN" altLang="en-US" dirty="0"/>
              <a:t>保持原子性，不可分割</a:t>
            </a:r>
            <a:endParaRPr lang="en-US" altLang="zh-CN" dirty="0"/>
          </a:p>
          <a:p>
            <a:endParaRPr lang="en-US" altLang="zh-CN" dirty="0">
              <a:solidFill>
                <a:srgbClr val="FF0000"/>
              </a:solidFill>
            </a:endParaRPr>
          </a:p>
          <a:p>
            <a:r>
              <a:rPr lang="zh-CN" altLang="en-US" dirty="0"/>
              <a:t>人</a:t>
            </a:r>
            <a:r>
              <a:rPr lang="en-US" altLang="zh-CN" dirty="0"/>
              <a:t>—-</a:t>
            </a:r>
            <a:r>
              <a:rPr lang="zh-CN" altLang="en-US" dirty="0"/>
              <a:t>多个手机号</a:t>
            </a:r>
            <a:r>
              <a:rPr lang="en-US" altLang="zh-CN" dirty="0"/>
              <a:t>   </a:t>
            </a:r>
            <a:r>
              <a:rPr lang="zh-CN" altLang="en-US" dirty="0"/>
              <a:t>一个字段通过逗号分隔存储过个手机号；</a:t>
            </a:r>
            <a:endParaRPr lang="en-US" altLang="zh-CN" dirty="0"/>
          </a:p>
          <a:p>
            <a:r>
              <a:rPr lang="zh-CN" altLang="en-US" dirty="0"/>
              <a:t>就应该拆分；</a:t>
            </a:r>
            <a:endParaRPr lang="en-US" altLang="zh-CN" dirty="0"/>
          </a:p>
          <a:p>
            <a:endParaRPr lang="en-US" altLang="zh-CN" dirty="0"/>
          </a:p>
          <a:p>
            <a:r>
              <a:rPr lang="zh-CN" altLang="en-US" dirty="0"/>
              <a:t>某一部分信息，直接放在一个</a:t>
            </a:r>
            <a:r>
              <a:rPr lang="en-US" altLang="zh-CN" dirty="0"/>
              <a:t>Xml </a:t>
            </a:r>
            <a:r>
              <a:rPr lang="zh-CN" altLang="en-US" dirty="0"/>
              <a:t>字符串</a:t>
            </a:r>
            <a:r>
              <a:rPr lang="en-US" altLang="zh-CN" dirty="0"/>
              <a:t>/JSON</a:t>
            </a:r>
            <a:r>
              <a:rPr lang="zh-CN" altLang="en-US" dirty="0"/>
              <a:t>字符串，之一对字符串全部存放到某列中；这就违背了第一范式！</a:t>
            </a:r>
            <a:endParaRPr lang="en-US" altLang="zh-CN" dirty="0"/>
          </a:p>
          <a:p>
            <a:endParaRPr lang="en-US" altLang="zh-CN" dirty="0"/>
          </a:p>
          <a:p>
            <a:r>
              <a:rPr lang="zh-CN" altLang="en-US" dirty="0">
                <a:solidFill>
                  <a:srgbClr val="FF0000"/>
                </a:solidFill>
              </a:rPr>
              <a:t>也是根据实际情况，三大范式不是必须遵循，只是作为建议！</a:t>
            </a:r>
          </a:p>
        </p:txBody>
      </p:sp>
      <p:sp>
        <p:nvSpPr>
          <p:cNvPr id="13" name="矩形 27">
            <a:extLst>
              <a:ext uri="{FF2B5EF4-FFF2-40B4-BE49-F238E27FC236}">
                <a16:creationId xmlns:a16="http://schemas.microsoft.com/office/drawing/2014/main" id="{397B588D-097B-412B-8202-5EA6F56B077B}"/>
              </a:ext>
            </a:extLst>
          </p:cNvPr>
          <p:cNvSpPr/>
          <p:nvPr/>
        </p:nvSpPr>
        <p:spPr>
          <a:xfrm>
            <a:off x="501650" y="177800"/>
            <a:ext cx="2755883"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数据库</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DB——</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设计</a:t>
            </a:r>
          </a:p>
        </p:txBody>
      </p:sp>
    </p:spTree>
    <p:extLst>
      <p:ext uri="{BB962C8B-B14F-4D97-AF65-F5344CB8AC3E}">
        <p14:creationId xmlns:p14="http://schemas.microsoft.com/office/powerpoint/2010/main" val="143486863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 name="文本框 11">
            <a:extLst>
              <a:ext uri="{FF2B5EF4-FFF2-40B4-BE49-F238E27FC236}">
                <a16:creationId xmlns:a16="http://schemas.microsoft.com/office/drawing/2014/main" id="{C8762B3D-4783-4866-B6E5-2E01C7309C58}"/>
              </a:ext>
            </a:extLst>
          </p:cNvPr>
          <p:cNvSpPr txBox="1"/>
          <p:nvPr/>
        </p:nvSpPr>
        <p:spPr>
          <a:xfrm>
            <a:off x="1403780" y="1563680"/>
            <a:ext cx="6588457" cy="646331"/>
          </a:xfrm>
          <a:prstGeom prst="rect">
            <a:avLst/>
          </a:prstGeom>
          <a:noFill/>
        </p:spPr>
        <p:txBody>
          <a:bodyPr wrap="square" rtlCol="0">
            <a:spAutoFit/>
          </a:bodyPr>
          <a:lstStyle/>
          <a:p>
            <a:r>
              <a:rPr lang="zh-CN" altLang="en-US" dirty="0"/>
              <a:t>二范式：一张表只描述一个对象！</a:t>
            </a:r>
            <a:endParaRPr lang="en-US" altLang="zh-CN" dirty="0"/>
          </a:p>
          <a:p>
            <a:r>
              <a:rPr lang="zh-CN" altLang="en-US" dirty="0"/>
              <a:t>应该保持每个表职责单一，如果有职责不清晰，就要考虑拆分！</a:t>
            </a:r>
          </a:p>
        </p:txBody>
      </p:sp>
      <p:sp>
        <p:nvSpPr>
          <p:cNvPr id="7" name="文本框 6">
            <a:extLst>
              <a:ext uri="{FF2B5EF4-FFF2-40B4-BE49-F238E27FC236}">
                <a16:creationId xmlns:a16="http://schemas.microsoft.com/office/drawing/2014/main" id="{7C53EB39-C3DD-4274-83E0-633750D5C7B4}"/>
              </a:ext>
            </a:extLst>
          </p:cNvPr>
          <p:cNvSpPr txBox="1"/>
          <p:nvPr/>
        </p:nvSpPr>
        <p:spPr>
          <a:xfrm>
            <a:off x="899746" y="946493"/>
            <a:ext cx="3024210" cy="369332"/>
          </a:xfrm>
          <a:prstGeom prst="rect">
            <a:avLst/>
          </a:prstGeom>
          <a:noFill/>
        </p:spPr>
        <p:txBody>
          <a:bodyPr wrap="square" rtlCol="0">
            <a:spAutoFit/>
          </a:bodyPr>
          <a:lstStyle/>
          <a:p>
            <a:r>
              <a:rPr lang="zh-CN" altLang="en-US" dirty="0"/>
              <a:t>三大范式：</a:t>
            </a:r>
            <a:endParaRPr lang="zh-CN" altLang="en-US" dirty="0">
              <a:solidFill>
                <a:srgbClr val="FF0000"/>
              </a:solidFill>
            </a:endParaRPr>
          </a:p>
        </p:txBody>
      </p:sp>
      <p:sp>
        <p:nvSpPr>
          <p:cNvPr id="8" name="矩形 27">
            <a:extLst>
              <a:ext uri="{FF2B5EF4-FFF2-40B4-BE49-F238E27FC236}">
                <a16:creationId xmlns:a16="http://schemas.microsoft.com/office/drawing/2014/main" id="{5DBDDB89-33EB-4864-A181-D117A78C8E04}"/>
              </a:ext>
            </a:extLst>
          </p:cNvPr>
          <p:cNvSpPr/>
          <p:nvPr/>
        </p:nvSpPr>
        <p:spPr>
          <a:xfrm>
            <a:off x="501650" y="177800"/>
            <a:ext cx="2755883"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数据库</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DB——</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设计</a:t>
            </a:r>
          </a:p>
        </p:txBody>
      </p:sp>
      <p:sp>
        <p:nvSpPr>
          <p:cNvPr id="9" name="文本框 8">
            <a:extLst>
              <a:ext uri="{FF2B5EF4-FFF2-40B4-BE49-F238E27FC236}">
                <a16:creationId xmlns:a16="http://schemas.microsoft.com/office/drawing/2014/main" id="{50AF067B-F664-47C5-969E-27F3DC378354}"/>
              </a:ext>
            </a:extLst>
          </p:cNvPr>
          <p:cNvSpPr txBox="1"/>
          <p:nvPr/>
        </p:nvSpPr>
        <p:spPr>
          <a:xfrm>
            <a:off x="1403779" y="2571750"/>
            <a:ext cx="6588457" cy="923330"/>
          </a:xfrm>
          <a:prstGeom prst="rect">
            <a:avLst/>
          </a:prstGeom>
          <a:noFill/>
        </p:spPr>
        <p:txBody>
          <a:bodyPr wrap="square" rtlCol="0">
            <a:spAutoFit/>
          </a:bodyPr>
          <a:lstStyle/>
          <a:p>
            <a:r>
              <a:rPr lang="zh-CN" altLang="en-US" dirty="0"/>
              <a:t>反例：一个表既存储了部门信息，用户信息，包含了部门信息的字段，同时也包含了用户信息的字段；表的职责不清晰，一个表做了多个表的事儿！</a:t>
            </a:r>
          </a:p>
        </p:txBody>
      </p:sp>
    </p:spTree>
    <p:extLst>
      <p:ext uri="{BB962C8B-B14F-4D97-AF65-F5344CB8AC3E}">
        <p14:creationId xmlns:p14="http://schemas.microsoft.com/office/powerpoint/2010/main" val="2397784439"/>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KSO_WM_UNIT_TEXTBOXSTYLE_GUID" val="{b0e81210-372f-4e86-adbd-78e4571f1544}"/>
</p:tagLst>
</file>

<file path=ppt/tags/tag2.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PRESET_TEXT" val="点击此处添加标题：&#10;您的正文已经经简明扼要，字字珠玑。&#10;您的正文已经经简明扼要，字字珠玑。&#10;您的正文已经经简明扼要，字字珠玑。&#10;您的正文已经经简明扼要，字字珠玑。"/>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6_112*f*1"/>
  <p:tag name="KSO_WM_TEMPLATE_CATEGORY" val="mixed"/>
  <p:tag name="KSO_WM_TEMPLATE_INDEX" val="20201946"/>
  <p:tag name="KSO_WM_UNIT_LAYERLEVEL" val="1"/>
  <p:tag name="KSO_WM_TAG_VERSION" val="1.0"/>
  <p:tag name="KSO_WM_BEAUTIFY_FLAG" val="#wm#"/>
  <p:tag name="KSO_WM_UNIT_TEXTBOXSTYLE_GUID" val="{c08be4b2-cc91-4281-ac02-0a680571a4bc}"/>
  <p:tag name="KSO_WM_UNIT_TEXTBOXSTYLE_TEMPLATEID" val="3131926"/>
  <p:tag name="KSO_WM_UNIT_TEXTBOXSTYLE_TYPE" val="9"/>
</p:tagLst>
</file>

<file path=ppt/tags/tag3.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PRESET_TEXT" val="点击此处添加标题：&#10;您的正文已经经简明扼要，字字珠玑。&#10;您的正文已经经简明扼要，字字珠玑。&#10;您的正文已经经简明扼要，字字珠玑。&#10;您的正文已经经简明扼要，字字珠玑。"/>
  <p:tag name="KSO_WM_UNIT_NOCLEAR" val="1"/>
  <p:tag name="KSO_WM_UNIT_VALUE" val="54"/>
  <p:tag name="KSO_WM_UNIT_HIGHLIGHT" val="0"/>
  <p:tag name="KSO_WM_UNIT_COMPATIBLE" val="0"/>
  <p:tag name="KSO_WM_UNIT_DIAGRAM_ISNUMVISUAL" val="0"/>
  <p:tag name="KSO_WM_UNIT_DIAGRAM_ISREFERUNIT" val="0"/>
  <p:tag name="KSO_WM_UNIT_TYPE" val="f"/>
  <p:tag name="KSO_WM_UNIT_INDEX" val="1"/>
  <p:tag name="KSO_WM_UNIT_ID" val="mixed20201907_222*f*1"/>
  <p:tag name="KSO_WM_TEMPLATE_CATEGORY" val="mixed"/>
  <p:tag name="KSO_WM_TEMPLATE_INDEX" val="20201907"/>
  <p:tag name="KSO_WM_UNIT_LAYERLEVEL" val="1"/>
  <p:tag name="KSO_WM_TAG_VERSION" val="1.0"/>
  <p:tag name="KSO_WM_BEAUTIFY_FLAG" val="#wm#"/>
  <p:tag name="KSO_WM_UNIT_TEXTBOXSTYLE_GUID" val="{b0e81210-372f-4e86-adbd-78e4571f1544}"/>
  <p:tag name="KSO_WM_UNIT_TEXTBOXSTYLE_TEMPLATEID" val="3134261"/>
  <p:tag name="KSO_WM_UNIT_TEXTBOXSTYLE_TYPE" val="9"/>
</p:tagLst>
</file>

<file path=ppt/tags/tag4.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15.75"/>
  <p:tag name="KSO_WM_UNIT_TEXTBOXSTYLE_ADJUSTTOP" val="0_-11.85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1"/>
  <p:tag name="KSO_WM_UNIT_ID" val="mixed20201907_222*i*1"/>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5.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25.75"/>
  <p:tag name="KSO_WM_UNIT_TEXTBOXSTYLE_ADJUSTTOP" val="0_-19.10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2"/>
  <p:tag name="KSO_WM_UNIT_ID" val="mixed20201907_222*i*2"/>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819</TotalTime>
  <Words>1234</Words>
  <Application>Microsoft Office PowerPoint</Application>
  <PresentationFormat>全屏显示(16:9)</PresentationFormat>
  <Paragraphs>124</Paragraphs>
  <Slides>19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19</vt:i4>
      </vt:variant>
    </vt:vector>
  </HeadingPairs>
  <TitlesOfParts>
    <vt:vector size="24" baseType="lpstr">
      <vt:lpstr>宋体</vt:lpstr>
      <vt:lpstr>微软雅黑</vt:lpstr>
      <vt:lpstr>Arial</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徐杨</cp:lastModifiedBy>
  <cp:revision>802</cp:revision>
  <dcterms:created xsi:type="dcterms:W3CDTF">2014-02-20T03:23:00Z</dcterms:created>
  <dcterms:modified xsi:type="dcterms:W3CDTF">2019-12-17T14:11:20Z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2052-11.1.0.9175</vt:lpwstr>
  </property>
</Properties>
</file>