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a3b55808_0_7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a3b55808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6678fa85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6678fa8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0a3b55808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0a3b5580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0a3b55808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0a3b5580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0a3b55808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0a3b5580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0a3b55808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0a3b5580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0a3b55808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0a3b5580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0a3b55808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0a3b5580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6678fa85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6678fa8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a3b55808_0_4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a3b5580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0a3b55808_0_4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0a3b5580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a3b55808_0_4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a3b5580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0a3b55808_0_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0a3b5580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0a3b55808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0a3b5580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0a3b55808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0a3b5580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0a3b55808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0a3b5580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0a3b55808_0_5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0a3b5580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0a3b55808_0_4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0a3b5580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0a3b55808_0_5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0a3b5580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0a3b55808_0_5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0a3b5580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a3b55808_0_5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a3b55808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0a3b55808_0_5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0a3b55808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0a3b55808_0_4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0a3b5580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a3b55808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a3b5580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6678fa854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6678fa85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0a3b55808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0a3b5580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0a3b55808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0a3b5580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0a3b55808_0_6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0a3b55808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0a3b55808_0_4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0a3b5580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a3b55808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0a3b5580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a3b55808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a3b5580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a3b55808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0a3b5580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6678fa8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6678fa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a3b55808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a3b5580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nger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  <a:solidFill>
            <a:srgbClr val="00486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004869"/>
              </a:buClr>
              <a:buSzPts val="3000"/>
              <a:buChar char="●"/>
              <a:defRPr>
                <a:solidFill>
                  <a:srgbClr val="004869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4869"/>
              </a:buClr>
              <a:buSzPts val="2400"/>
              <a:buChar char="○"/>
              <a:defRPr>
                <a:solidFill>
                  <a:srgbClr val="004869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4869"/>
              </a:buClr>
              <a:buSzPts val="2400"/>
              <a:buChar char="■"/>
              <a:defRPr>
                <a:solidFill>
                  <a:srgbClr val="004869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4869"/>
              </a:buClr>
              <a:buSzPts val="1800"/>
              <a:buChar char="●"/>
              <a:defRPr>
                <a:solidFill>
                  <a:srgbClr val="004869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4869"/>
              </a:buClr>
              <a:buSzPts val="1800"/>
              <a:buChar char="○"/>
              <a:defRPr>
                <a:solidFill>
                  <a:srgbClr val="004869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4869"/>
              </a:buClr>
              <a:buSzPts val="1800"/>
              <a:buChar char="■"/>
              <a:defRPr>
                <a:solidFill>
                  <a:srgbClr val="004869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4869"/>
              </a:buClr>
              <a:buSzPts val="1800"/>
              <a:buChar char="●"/>
              <a:defRPr>
                <a:solidFill>
                  <a:srgbClr val="004869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4869"/>
              </a:buClr>
              <a:buSzPts val="1800"/>
              <a:buChar char="○"/>
              <a:defRPr>
                <a:solidFill>
                  <a:srgbClr val="004869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04869"/>
              </a:buClr>
              <a:buSzPts val="1800"/>
              <a:buChar char="■"/>
              <a:defRPr>
                <a:solidFill>
                  <a:srgbClr val="004869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/>
        </p:nvSpPr>
        <p:spPr>
          <a:xfrm>
            <a:off x="464800" y="6542275"/>
            <a:ext cx="52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4869"/>
                </a:solidFill>
              </a:rPr>
              <a:t>WTAC NGS Course, Hinxton</a:t>
            </a:r>
            <a:endParaRPr b="1" sz="800">
              <a:solidFill>
                <a:srgbClr val="004869"/>
              </a:solidFill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541000" y="6542275"/>
            <a:ext cx="8357700" cy="17700"/>
          </a:xfrm>
          <a:prstGeom prst="straightConnector1">
            <a:avLst/>
          </a:prstGeom>
          <a:noFill/>
          <a:ln cap="flat" cmpd="sng" w="19050">
            <a:solidFill>
              <a:srgbClr val="00486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ctrTitle"/>
          </p:nvPr>
        </p:nvSpPr>
        <p:spPr>
          <a:xfrm>
            <a:off x="685800" y="2473100"/>
            <a:ext cx="7772400" cy="1184400"/>
          </a:xfrm>
          <a:prstGeom prst="rect">
            <a:avLst/>
          </a:prstGeom>
          <a:solidFill>
            <a:srgbClr val="00486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Next generation sequencing read </a:t>
            </a:r>
            <a:r>
              <a:rPr lang="en-GB" sz="2400">
                <a:solidFill>
                  <a:srgbClr val="FFFFFF"/>
                </a:solidFill>
              </a:rPr>
              <a:t>alignment and data processing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" name="Google Shape;75;p20"/>
          <p:cNvSpPr txBox="1"/>
          <p:nvPr/>
        </p:nvSpPr>
        <p:spPr>
          <a:xfrm>
            <a:off x="692700" y="3778825"/>
            <a:ext cx="55749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4869"/>
                </a:solidFill>
              </a:rPr>
              <a:t>Thomas Keane,</a:t>
            </a:r>
            <a:endParaRPr sz="1800">
              <a:solidFill>
                <a:srgbClr val="00486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4869"/>
                </a:solidFill>
              </a:rPr>
              <a:t>Head of European Genome-phenome Archive and European Variation Archive</a:t>
            </a:r>
            <a:endParaRPr sz="1800">
              <a:solidFill>
                <a:srgbClr val="00486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4869"/>
                </a:solidFill>
              </a:rPr>
              <a:t>EMBL-EBI</a:t>
            </a:r>
            <a:endParaRPr sz="1800">
              <a:solidFill>
                <a:srgbClr val="00486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4869"/>
                </a:solidFill>
              </a:rPr>
              <a:t>      @drtkeane</a:t>
            </a:r>
            <a:endParaRPr sz="1800">
              <a:solidFill>
                <a:srgbClr val="00486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4869"/>
                </a:solidFill>
              </a:rPr>
              <a:t>tk2@ebi.ac.uk</a:t>
            </a:r>
            <a:endParaRPr sz="1800">
              <a:solidFill>
                <a:srgbClr val="004869"/>
              </a:solidFill>
            </a:endParaRPr>
          </a:p>
        </p:txBody>
      </p:sp>
      <p:pic>
        <p:nvPicPr>
          <p:cNvPr id="76" name="Google Shape;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0" y="5156825"/>
            <a:ext cx="366750" cy="3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Hash Table Alignment</a:t>
            </a:r>
            <a:endParaRPr/>
          </a:p>
        </p:txBody>
      </p:sp>
      <p:grpSp>
        <p:nvGrpSpPr>
          <p:cNvPr id="197" name="Google Shape;197;p29"/>
          <p:cNvGrpSpPr/>
          <p:nvPr/>
        </p:nvGrpSpPr>
        <p:grpSpPr>
          <a:xfrm>
            <a:off x="1947871" y="1920101"/>
            <a:ext cx="1428600" cy="2740899"/>
            <a:chOff x="1185871" y="1920101"/>
            <a:chExt cx="1428600" cy="2740899"/>
          </a:xfrm>
        </p:grpSpPr>
        <p:pic>
          <p:nvPicPr>
            <p:cNvPr id="198" name="Google Shape;19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3380" y="2197100"/>
              <a:ext cx="850800" cy="246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9"/>
            <p:cNvSpPr txBox="1"/>
            <p:nvPr/>
          </p:nvSpPr>
          <p:spPr>
            <a:xfrm>
              <a:off x="1185871" y="1920101"/>
              <a:ext cx="1428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Sequencing reads</a:t>
              </a:r>
              <a:endParaRPr b="0" i="0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770" y="2685178"/>
            <a:ext cx="711300" cy="180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9"/>
          <p:cNvGrpSpPr/>
          <p:nvPr/>
        </p:nvGrpSpPr>
        <p:grpSpPr>
          <a:xfrm>
            <a:off x="3867150" y="2310575"/>
            <a:ext cx="2933700" cy="2251593"/>
            <a:chOff x="3105150" y="2310575"/>
            <a:chExt cx="2933700" cy="2251593"/>
          </a:xfrm>
        </p:grpSpPr>
        <p:grpSp>
          <p:nvGrpSpPr>
            <p:cNvPr id="202" name="Google Shape;202;p29"/>
            <p:cNvGrpSpPr/>
            <p:nvPr/>
          </p:nvGrpSpPr>
          <p:grpSpPr>
            <a:xfrm>
              <a:off x="3105150" y="2310575"/>
              <a:ext cx="2933700" cy="1534289"/>
              <a:chOff x="3105150" y="2310575"/>
              <a:chExt cx="2933700" cy="1534289"/>
            </a:xfrm>
          </p:grpSpPr>
          <p:pic>
            <p:nvPicPr>
              <p:cNvPr id="203" name="Google Shape;203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29"/>
              <p:cNvSpPr txBox="1"/>
              <p:nvPr/>
            </p:nvSpPr>
            <p:spPr>
              <a:xfrm>
                <a:off x="3953124" y="2310575"/>
                <a:ext cx="1921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400" u="none" cap="none" strike="noStrike">
                    <a:solidFill>
                      <a:srgbClr val="004869"/>
                    </a:solidFill>
                    <a:latin typeface="Arial"/>
                    <a:ea typeface="Arial"/>
                    <a:cs typeface="Arial"/>
                    <a:sym typeface="Arial"/>
                  </a:rPr>
                  <a:t>Reference Genome</a:t>
                </a:r>
                <a:endParaRPr/>
              </a:p>
            </p:txBody>
          </p:sp>
        </p:grpSp>
        <p:pic>
          <p:nvPicPr>
            <p:cNvPr id="205" name="Google Shape;205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1421" y="3749468"/>
              <a:ext cx="203100" cy="81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29"/>
          <p:cNvGrpSpPr/>
          <p:nvPr/>
        </p:nvGrpSpPr>
        <p:grpSpPr>
          <a:xfrm>
            <a:off x="3076280" y="3812876"/>
            <a:ext cx="3858256" cy="1422300"/>
            <a:chOff x="2314280" y="3812876"/>
            <a:chExt cx="3858256" cy="1422300"/>
          </a:xfrm>
        </p:grpSpPr>
        <p:pic>
          <p:nvPicPr>
            <p:cNvPr id="207" name="Google Shape;207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1736" y="3812876"/>
              <a:ext cx="2590800" cy="142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14280" y="4562268"/>
              <a:ext cx="1231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29"/>
          <p:cNvSpPr/>
          <p:nvPr/>
        </p:nvSpPr>
        <p:spPr>
          <a:xfrm>
            <a:off x="4358400" y="3812875"/>
            <a:ext cx="2712000" cy="138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3025225" y="4562175"/>
            <a:ext cx="1333200" cy="49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3577001" y="2310575"/>
            <a:ext cx="107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4869"/>
                </a:solidFill>
              </a:rPr>
              <a:t>k</a:t>
            </a:r>
            <a:r>
              <a:rPr b="0" i="0" lang="en-GB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-mer hash</a:t>
            </a:r>
            <a:endParaRPr b="0" i="0" sz="12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 flipH="1" rot="-5400000">
            <a:off x="2962225" y="2843125"/>
            <a:ext cx="566400" cy="216000"/>
          </a:xfrm>
          <a:prstGeom prst="bentConnector3">
            <a:avLst>
              <a:gd fmla="val -131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Hash Table Alignment</a:t>
            </a:r>
            <a:endParaRPr/>
          </a:p>
        </p:txBody>
      </p:sp>
      <p:grpSp>
        <p:nvGrpSpPr>
          <p:cNvPr id="218" name="Google Shape;218;p30"/>
          <p:cNvGrpSpPr/>
          <p:nvPr/>
        </p:nvGrpSpPr>
        <p:grpSpPr>
          <a:xfrm>
            <a:off x="1947871" y="1920101"/>
            <a:ext cx="1428600" cy="2740899"/>
            <a:chOff x="1185871" y="1920101"/>
            <a:chExt cx="1428600" cy="2740899"/>
          </a:xfrm>
        </p:grpSpPr>
        <p:pic>
          <p:nvPicPr>
            <p:cNvPr id="219" name="Google Shape;21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3380" y="2197100"/>
              <a:ext cx="850800" cy="246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30"/>
            <p:cNvSpPr txBox="1"/>
            <p:nvPr/>
          </p:nvSpPr>
          <p:spPr>
            <a:xfrm>
              <a:off x="1185871" y="1920101"/>
              <a:ext cx="1428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Sequencing reads</a:t>
              </a:r>
              <a:endParaRPr b="0" i="0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770" y="2685178"/>
            <a:ext cx="711300" cy="180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30"/>
          <p:cNvGrpSpPr/>
          <p:nvPr/>
        </p:nvGrpSpPr>
        <p:grpSpPr>
          <a:xfrm>
            <a:off x="3867150" y="2310575"/>
            <a:ext cx="2933700" cy="2251593"/>
            <a:chOff x="3105150" y="2310575"/>
            <a:chExt cx="2933700" cy="2251593"/>
          </a:xfrm>
        </p:grpSpPr>
        <p:grpSp>
          <p:nvGrpSpPr>
            <p:cNvPr id="223" name="Google Shape;223;p30"/>
            <p:cNvGrpSpPr/>
            <p:nvPr/>
          </p:nvGrpSpPr>
          <p:grpSpPr>
            <a:xfrm>
              <a:off x="3105150" y="2310575"/>
              <a:ext cx="2933700" cy="1534289"/>
              <a:chOff x="3105150" y="2310575"/>
              <a:chExt cx="2933700" cy="1534289"/>
            </a:xfrm>
          </p:grpSpPr>
          <p:pic>
            <p:nvPicPr>
              <p:cNvPr id="224" name="Google Shape;224;p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30"/>
              <p:cNvSpPr txBox="1"/>
              <p:nvPr/>
            </p:nvSpPr>
            <p:spPr>
              <a:xfrm>
                <a:off x="3953124" y="2310575"/>
                <a:ext cx="2032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400" u="none" cap="none" strike="noStrike">
                    <a:solidFill>
                      <a:srgbClr val="004869"/>
                    </a:solidFill>
                    <a:latin typeface="Arial"/>
                    <a:ea typeface="Arial"/>
                    <a:cs typeface="Arial"/>
                    <a:sym typeface="Arial"/>
                  </a:rPr>
                  <a:t>Reference Genome</a:t>
                </a:r>
                <a:endParaRPr/>
              </a:p>
            </p:txBody>
          </p:sp>
        </p:grpSp>
        <p:pic>
          <p:nvPicPr>
            <p:cNvPr id="226" name="Google Shape;226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1421" y="3749468"/>
              <a:ext cx="203100" cy="81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30"/>
          <p:cNvGrpSpPr/>
          <p:nvPr/>
        </p:nvGrpSpPr>
        <p:grpSpPr>
          <a:xfrm>
            <a:off x="3076280" y="3812876"/>
            <a:ext cx="3858256" cy="1422300"/>
            <a:chOff x="2314280" y="3812876"/>
            <a:chExt cx="3858256" cy="1422300"/>
          </a:xfrm>
        </p:grpSpPr>
        <p:pic>
          <p:nvPicPr>
            <p:cNvPr id="228" name="Google Shape;228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1736" y="3812876"/>
              <a:ext cx="2590800" cy="142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14280" y="4562268"/>
              <a:ext cx="1231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30"/>
          <p:cNvSpPr txBox="1"/>
          <p:nvPr/>
        </p:nvSpPr>
        <p:spPr>
          <a:xfrm>
            <a:off x="3577001" y="2310575"/>
            <a:ext cx="107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4869"/>
                </a:solidFill>
              </a:rPr>
              <a:t>k</a:t>
            </a:r>
            <a:r>
              <a:rPr b="0" i="0" lang="en-GB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-mer hash</a:t>
            </a:r>
            <a:endParaRPr b="0" i="0" sz="12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Suffix/Prefix Tree Based Aligners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000"/>
              <a:t>Store all possible suffixes or prefixes to enable fast string matching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000"/>
              <a:t>A suffix trie, or simply a trie, is a data structure that stores all the suffixes of a string, enabling fast string matching. To establish the link between a trie and an FM-index, a data structure based on Burrows-Wheeler Transform (BWT)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/>
              <a:t>FM-Index based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Small memory footprint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/>
              <a:t>Examples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MUMmer, BWA, bowtie</a:t>
            </a:r>
            <a:endParaRPr sz="1400">
              <a:solidFill>
                <a:schemeClr val="dk1"/>
              </a:solidFill>
            </a:endParaRPr>
          </a:p>
          <a:p>
            <a:pPr indent="-173037" lvl="1" marL="465137" rtl="0" algn="l">
              <a:spcBef>
                <a:spcPts val="360"/>
              </a:spcBef>
              <a:spcAft>
                <a:spcPts val="0"/>
              </a:spcAft>
              <a:buClr>
                <a:srgbClr val="004869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/>
              <a:t>Still require a final step to generate local alignment</a:t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240" y="2752089"/>
            <a:ext cx="3550800" cy="27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7014925" y="5539148"/>
            <a:ext cx="1617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Delcher et al (1999) </a:t>
            </a:r>
            <a:r>
              <a:rPr b="0" i="1" lang="en-GB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NAR</a:t>
            </a:r>
            <a:endParaRPr b="0" i="0" sz="10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Local Alignment: Smith-Waterman Algorithm (1981)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50"/>
              <a:t>Take approximate location of where read aligns to and refine the precise alignment to determine the cigar string</a:t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50"/>
              <a:t>Generates the optimal pairwise alignment between two sequences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GB" sz="1850"/>
              <a:t>Time consuming to carry out for every read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Only applied to a small subset of the reads that don’t have an exact match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Important for correctly aligning reads with insertions/deletions</a:t>
            </a:r>
            <a:endParaRPr sz="165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725" y="3600251"/>
            <a:ext cx="5438100" cy="28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3473765" y="5551513"/>
            <a:ext cx="153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Match: +1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Mismatch: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Gap open: -1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Qualities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700"/>
              <a:t>Mapping quality is a measure of how confident the aligner is that the read is corresponds to this location in the reference genome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GB" sz="1700"/>
              <a:t>Genomes contain many different types of repeated sequences</a:t>
            </a:r>
            <a:endParaRPr sz="140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Transposable elements (40-50% of vertebrate genomes)</a:t>
            </a:r>
            <a:endParaRPr sz="140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Low complexity sequence</a:t>
            </a:r>
            <a:endParaRPr sz="140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Reference errors and gaps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GB" sz="1550"/>
              <a:t>Typically represented as a phred score (log scale)</a:t>
            </a:r>
            <a:endParaRPr sz="1550"/>
          </a:p>
          <a:p>
            <a:pPr indent="-327025" lvl="0" marL="45720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Q10 = 1 in 10 incorrect</a:t>
            </a:r>
            <a:endParaRPr sz="140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Q20 = 1 in 100 incorrect</a:t>
            </a:r>
            <a:endParaRPr sz="1550"/>
          </a:p>
          <a:p>
            <a:pPr indent="-3270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Q0 used to indicate no confidence in the alignment of the read to this location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700"/>
              <a:t>Paired-end sequencing is useful</a:t>
            </a:r>
            <a:endParaRPr sz="140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One end maps inside a repetitive elements and one outside in unique sequence</a:t>
            </a:r>
            <a:endParaRPr sz="140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Then the combined mapping quality can still be high</a:t>
            </a:r>
            <a:endParaRPr sz="140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-GB" sz="1550"/>
              <a:t>Hence prefer paired-end sequencing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Mapping Qualities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085"/>
            <a:ext cx="9144002" cy="377183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/>
          <p:nvPr/>
        </p:nvSpPr>
        <p:spPr>
          <a:xfrm>
            <a:off x="-9775" y="5038325"/>
            <a:ext cx="9144000" cy="33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Mapping Qualities</a:t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085"/>
            <a:ext cx="9144002" cy="3771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Mapping Qualities</a:t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085"/>
            <a:ext cx="9144002" cy="3771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6"/>
          <p:cNvCxnSpPr/>
          <p:nvPr/>
        </p:nvCxnSpPr>
        <p:spPr>
          <a:xfrm flipH="1">
            <a:off x="6997925" y="5439625"/>
            <a:ext cx="4842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6"/>
          <p:cNvCxnSpPr/>
          <p:nvPr/>
        </p:nvCxnSpPr>
        <p:spPr>
          <a:xfrm>
            <a:off x="6235925" y="5439625"/>
            <a:ext cx="4842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6"/>
          <p:cNvSpPr txBox="1"/>
          <p:nvPr/>
        </p:nvSpPr>
        <p:spPr>
          <a:xfrm>
            <a:off x="6158050" y="5416150"/>
            <a:ext cx="729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MapQ: 0</a:t>
            </a:r>
            <a:endParaRPr sz="900"/>
          </a:p>
        </p:txBody>
      </p:sp>
      <p:sp>
        <p:nvSpPr>
          <p:cNvPr id="275" name="Google Shape;275;p36"/>
          <p:cNvSpPr txBox="1"/>
          <p:nvPr/>
        </p:nvSpPr>
        <p:spPr>
          <a:xfrm>
            <a:off x="6920050" y="5416150"/>
            <a:ext cx="729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MapQ: 60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Terminology</a:t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44" y="1634329"/>
            <a:ext cx="4482291" cy="184593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831776" y="1120552"/>
            <a:ext cx="36003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 size &gt; length(read 1 + read 2)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992" y="3424809"/>
            <a:ext cx="4311152" cy="2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6785208" y="6028130"/>
            <a:ext cx="240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Turner, 2014. PMID:24523726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5296272" y="3064768"/>
            <a:ext cx="33843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 size &lt; length(read 1 + read 2)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2775992" y="5225008"/>
            <a:ext cx="2520300" cy="58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 size &lt; length(read 1); Insert size &lt; length(read 2)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-58918" y="1896624"/>
            <a:ext cx="467400" cy="155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Terminology</a:t>
            </a: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44" y="1634329"/>
            <a:ext cx="4482291" cy="184593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/>
        </p:nvSpPr>
        <p:spPr>
          <a:xfrm>
            <a:off x="831776" y="1120552"/>
            <a:ext cx="36003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 size &gt; length(read 1 + read 2)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992" y="3424809"/>
            <a:ext cx="4311152" cy="2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6785208" y="6028130"/>
            <a:ext cx="240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Turner, 2014. PMID:24523726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5296272" y="3064768"/>
            <a:ext cx="33843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 size &lt; length(read 1 + read 2)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2775992" y="5225008"/>
            <a:ext cx="2520300" cy="58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 size &lt; length(read 1); Insert size &lt; length(read 2)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-58918" y="1896624"/>
            <a:ext cx="467400" cy="155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5505522" y="1690975"/>
            <a:ext cx="1696200" cy="1200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reads in a p</a:t>
            </a: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air </a:t>
            </a: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 the same “name”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alignment</a:t>
            </a:r>
            <a:endParaRPr/>
          </a:p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Sequence alignment in NGS is: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00"/>
                </a:solidFill>
              </a:rPr>
              <a:t>Process of determining the most likely source of the observed DNA sequencing read within the reference genome sequence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Alignment Limitations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Read Length and complexity of the genome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Very short reads difficult to align confidently to the genome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Low complexity genomes present difficulties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Malaria is 80% AT - lots of low complexity AT stretches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600"/>
              <a:t>Alignment around indels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Next-gen alignments tend to accumulate false SNPs near true indel positions due to misalignment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Smith-Waterman scoring schemes generally prefer a SNP rather than a gap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New tools developed to do a second pass on a BAM and locally realign the reads around indels and ‘correct’ the read alignments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600"/>
              <a:t>High density SNP regions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Seed and extend based aligners can have an upper limit on the number of consecutive SNPs in seed region of read (e.g. Maq - max of 2 mismatches in first 28bp of read)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BWT based aligners work best at low divergence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Length vs. Uniqueness</a:t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371600"/>
            <a:ext cx="5118724" cy="31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/>
        </p:nvSpPr>
        <p:spPr>
          <a:xfrm>
            <a:off x="1683363" y="4821350"/>
            <a:ext cx="5866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Reference genome mappability: Proportion of reads/kmers unique with error-free reads at various read lengths for </a:t>
            </a:r>
            <a:r>
              <a:rPr i="1" lang="en-GB" sz="1200">
                <a:solidFill>
                  <a:schemeClr val="dk1"/>
                </a:solidFill>
              </a:rPr>
              <a:t>M. musculus</a:t>
            </a:r>
            <a:r>
              <a:rPr lang="en-GB" sz="1200">
                <a:solidFill>
                  <a:schemeClr val="dk1"/>
                </a:solidFill>
              </a:rPr>
              <a:t>, </a:t>
            </a:r>
            <a:r>
              <a:rPr i="1" lang="en-GB" sz="1200">
                <a:solidFill>
                  <a:schemeClr val="dk1"/>
                </a:solidFill>
              </a:rPr>
              <a:t>S. cerevisiae</a:t>
            </a:r>
            <a:r>
              <a:rPr lang="en-GB" sz="1200">
                <a:solidFill>
                  <a:schemeClr val="dk1"/>
                </a:solidFill>
              </a:rPr>
              <a:t>, </a:t>
            </a:r>
            <a:r>
              <a:rPr i="1" lang="en-GB" sz="1200">
                <a:solidFill>
                  <a:schemeClr val="dk1"/>
                </a:solidFill>
              </a:rPr>
              <a:t>S. suis</a:t>
            </a:r>
            <a:r>
              <a:rPr lang="en-GB" sz="1200">
                <a:solidFill>
                  <a:schemeClr val="dk1"/>
                </a:solidFill>
              </a:rPr>
              <a:t> genomes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Indel - 2010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143000"/>
            <a:ext cx="8229600" cy="513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Same Indel - 2014</a:t>
            </a:r>
            <a:endParaRPr/>
          </a:p>
        </p:txBody>
      </p:sp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25" y="1062076"/>
            <a:ext cx="8324575" cy="52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Production Workflow</a:t>
            </a:r>
            <a:endParaRPr/>
          </a:p>
        </p:txBody>
      </p:sp>
      <p:grpSp>
        <p:nvGrpSpPr>
          <p:cNvPr id="331" name="Google Shape;331;p43"/>
          <p:cNvGrpSpPr/>
          <p:nvPr/>
        </p:nvGrpSpPr>
        <p:grpSpPr>
          <a:xfrm>
            <a:off x="697172" y="2416004"/>
            <a:ext cx="6764044" cy="1320044"/>
            <a:chOff x="697172" y="2416004"/>
            <a:chExt cx="6764044" cy="1320044"/>
          </a:xfrm>
        </p:grpSpPr>
        <p:sp>
          <p:nvSpPr>
            <p:cNvPr id="332" name="Google Shape;332;p43"/>
            <p:cNvSpPr/>
            <p:nvPr/>
          </p:nvSpPr>
          <p:spPr>
            <a:xfrm>
              <a:off x="1725609" y="2416004"/>
              <a:ext cx="4721400" cy="855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5136517" y="2581672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43"/>
            <p:cNvCxnSpPr/>
            <p:nvPr/>
          </p:nvCxnSpPr>
          <p:spPr>
            <a:xfrm rot="-5400000">
              <a:off x="4752227" y="3089014"/>
              <a:ext cx="891600" cy="4014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5" name="Google Shape;335;p43"/>
            <p:cNvCxnSpPr/>
            <p:nvPr/>
          </p:nvCxnSpPr>
          <p:spPr>
            <a:xfrm flipH="1" rot="5400000">
              <a:off x="5124723" y="3172648"/>
              <a:ext cx="864600" cy="2622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36" name="Google Shape;336;p43"/>
            <p:cNvSpPr/>
            <p:nvPr/>
          </p:nvSpPr>
          <p:spPr>
            <a:xfrm>
              <a:off x="2596455" y="2573698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7" name="Google Shape;337;p43"/>
            <p:cNvCxnSpPr/>
            <p:nvPr/>
          </p:nvCxnSpPr>
          <p:spPr>
            <a:xfrm rot="-5400000">
              <a:off x="2225964" y="3067229"/>
              <a:ext cx="864000" cy="4014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8" name="Google Shape;338;p43"/>
            <p:cNvCxnSpPr/>
            <p:nvPr/>
          </p:nvCxnSpPr>
          <p:spPr>
            <a:xfrm flipH="1" rot="5400000">
              <a:off x="2584661" y="3137061"/>
              <a:ext cx="864600" cy="2622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9" name="Google Shape;339;p43"/>
            <p:cNvCxnSpPr/>
            <p:nvPr/>
          </p:nvCxnSpPr>
          <p:spPr>
            <a:xfrm rot="-5400000">
              <a:off x="3476334" y="3155693"/>
              <a:ext cx="857700" cy="2616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40" name="Google Shape;340;p43"/>
            <p:cNvSpPr/>
            <p:nvPr/>
          </p:nvSpPr>
          <p:spPr>
            <a:xfrm>
              <a:off x="3756027" y="2589112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3"/>
            <p:cNvSpPr txBox="1"/>
            <p:nvPr/>
          </p:nvSpPr>
          <p:spPr>
            <a:xfrm>
              <a:off x="697172" y="2640758"/>
              <a:ext cx="706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Library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merge</a:t>
              </a:r>
              <a:endParaRPr/>
            </a:p>
          </p:txBody>
        </p:sp>
        <p:sp>
          <p:nvSpPr>
            <p:cNvPr id="342" name="Google Shape;342;p43"/>
            <p:cNvSpPr txBox="1"/>
            <p:nvPr/>
          </p:nvSpPr>
          <p:spPr>
            <a:xfrm>
              <a:off x="6571116" y="2686925"/>
              <a:ext cx="89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Library</a:t>
              </a:r>
              <a:endParaRPr b="0" i="0" sz="18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43"/>
          <p:cNvGrpSpPr/>
          <p:nvPr/>
        </p:nvGrpSpPr>
        <p:grpSpPr>
          <a:xfrm>
            <a:off x="474866" y="3575686"/>
            <a:ext cx="7307650" cy="2658106"/>
            <a:chOff x="474866" y="3575686"/>
            <a:chExt cx="7307650" cy="2658106"/>
          </a:xfrm>
        </p:grpSpPr>
        <p:sp>
          <p:nvSpPr>
            <p:cNvPr id="344" name="Google Shape;344;p43"/>
            <p:cNvSpPr/>
            <p:nvPr/>
          </p:nvSpPr>
          <p:spPr>
            <a:xfrm>
              <a:off x="1725609" y="3575686"/>
              <a:ext cx="4721400" cy="1615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5" name="Google Shape;34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11547" y="5273792"/>
              <a:ext cx="1092900" cy="9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43"/>
            <p:cNvSpPr/>
            <p:nvPr/>
          </p:nvSpPr>
          <p:spPr>
            <a:xfrm>
              <a:off x="2176074" y="4859625"/>
              <a:ext cx="5712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Fastq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2853076" y="4859625"/>
              <a:ext cx="5712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Fastq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3511550" y="4880875"/>
              <a:ext cx="5712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Fastq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3"/>
            <p:cNvSpPr txBox="1"/>
            <p:nvPr/>
          </p:nvSpPr>
          <p:spPr>
            <a:xfrm>
              <a:off x="4157183" y="4746228"/>
              <a:ext cx="64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b="0" i="0" sz="18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4734501" y="4874500"/>
              <a:ext cx="5712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Fastq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5369526" y="4874500"/>
              <a:ext cx="5712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Fastq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Google Shape;352;p43"/>
            <p:cNvCxnSpPr/>
            <p:nvPr/>
          </p:nvCxnSpPr>
          <p:spPr>
            <a:xfrm flipH="1" rot="5400000">
              <a:off x="2319276" y="4694018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53" name="Google Shape;353;p43"/>
            <p:cNvSpPr/>
            <p:nvPr/>
          </p:nvSpPr>
          <p:spPr>
            <a:xfrm>
              <a:off x="2208778" y="4279780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2899568" y="4301026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3511547" y="4308466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4734489" y="4314832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43"/>
            <p:cNvCxnSpPr/>
            <p:nvPr/>
          </p:nvCxnSpPr>
          <p:spPr>
            <a:xfrm flipH="1" rot="5400000">
              <a:off x="2996266" y="4680746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58" name="Google Shape;358;p43"/>
            <p:cNvCxnSpPr/>
            <p:nvPr/>
          </p:nvCxnSpPr>
          <p:spPr>
            <a:xfrm flipH="1" rot="5400000">
              <a:off x="3604231" y="4708892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59" name="Google Shape;359;p43"/>
            <p:cNvCxnSpPr/>
            <p:nvPr/>
          </p:nvCxnSpPr>
          <p:spPr>
            <a:xfrm flipH="1" rot="5400000">
              <a:off x="4818511" y="4739393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60" name="Google Shape;360;p43"/>
            <p:cNvSpPr/>
            <p:nvPr/>
          </p:nvSpPr>
          <p:spPr>
            <a:xfrm>
              <a:off x="5425284" y="4315366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43"/>
            <p:cNvCxnSpPr/>
            <p:nvPr/>
          </p:nvCxnSpPr>
          <p:spPr>
            <a:xfrm flipH="1" rot="5400000">
              <a:off x="5509306" y="4739927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62" name="Google Shape;362;p43"/>
            <p:cNvSpPr txBox="1"/>
            <p:nvPr/>
          </p:nvSpPr>
          <p:spPr>
            <a:xfrm>
              <a:off x="501931" y="4442056"/>
              <a:ext cx="128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Alignment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(bwa, smalt etc)</a:t>
              </a:r>
              <a:endParaRPr b="0" i="0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3" name="Google Shape;363;p43"/>
            <p:cNvCxnSpPr/>
            <p:nvPr/>
          </p:nvCxnSpPr>
          <p:spPr>
            <a:xfrm flipH="1" rot="5400000">
              <a:off x="2319821" y="4114700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64" name="Google Shape;364;p43"/>
            <p:cNvSpPr/>
            <p:nvPr/>
          </p:nvSpPr>
          <p:spPr>
            <a:xfrm>
              <a:off x="2209323" y="3700462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2900113" y="3721708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3512092" y="3729148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4735034" y="3735514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43"/>
            <p:cNvCxnSpPr/>
            <p:nvPr/>
          </p:nvCxnSpPr>
          <p:spPr>
            <a:xfrm flipH="1" rot="5400000">
              <a:off x="2996811" y="4101428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69" name="Google Shape;369;p43"/>
            <p:cNvCxnSpPr/>
            <p:nvPr/>
          </p:nvCxnSpPr>
          <p:spPr>
            <a:xfrm flipH="1" rot="5400000">
              <a:off x="3604776" y="4129574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70" name="Google Shape;370;p43"/>
            <p:cNvCxnSpPr/>
            <p:nvPr/>
          </p:nvCxnSpPr>
          <p:spPr>
            <a:xfrm flipH="1" rot="5400000">
              <a:off x="4819056" y="4160075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71" name="Google Shape;371;p43"/>
            <p:cNvSpPr/>
            <p:nvPr/>
          </p:nvSpPr>
          <p:spPr>
            <a:xfrm>
              <a:off x="5425829" y="3736048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Google Shape;372;p43"/>
            <p:cNvCxnSpPr/>
            <p:nvPr/>
          </p:nvCxnSpPr>
          <p:spPr>
            <a:xfrm flipH="1" rot="5400000">
              <a:off x="5509851" y="4160609"/>
              <a:ext cx="317400" cy="138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73" name="Google Shape;373;p43"/>
            <p:cNvSpPr txBox="1"/>
            <p:nvPr/>
          </p:nvSpPr>
          <p:spPr>
            <a:xfrm>
              <a:off x="474866" y="3848932"/>
              <a:ext cx="115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Improvement</a:t>
              </a:r>
              <a:endParaRPr/>
            </a:p>
          </p:txBody>
        </p:sp>
        <p:sp>
          <p:nvSpPr>
            <p:cNvPr id="374" name="Google Shape;374;p43"/>
            <p:cNvSpPr txBox="1"/>
            <p:nvPr/>
          </p:nvSpPr>
          <p:spPr>
            <a:xfrm>
              <a:off x="6571116" y="4187629"/>
              <a:ext cx="12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Lane/Plex</a:t>
              </a:r>
              <a:endParaRPr b="0" i="0" sz="18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43"/>
          <p:cNvGrpSpPr/>
          <p:nvPr/>
        </p:nvGrpSpPr>
        <p:grpSpPr>
          <a:xfrm>
            <a:off x="836723" y="1243054"/>
            <a:ext cx="7625293" cy="1346058"/>
            <a:chOff x="836723" y="1243054"/>
            <a:chExt cx="7625293" cy="1346058"/>
          </a:xfrm>
        </p:grpSpPr>
        <p:sp>
          <p:nvSpPr>
            <p:cNvPr id="376" name="Google Shape;376;p43"/>
            <p:cNvSpPr/>
            <p:nvPr/>
          </p:nvSpPr>
          <p:spPr>
            <a:xfrm>
              <a:off x="1725609" y="1243054"/>
              <a:ext cx="4721400" cy="855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3148061" y="1491020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4541221" y="1491020"/>
              <a:ext cx="524700" cy="26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869"/>
                </a:buClr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BAM</a:t>
              </a:r>
              <a:endParaRPr b="0" i="0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" name="Google Shape;379;p43"/>
            <p:cNvCxnSpPr/>
            <p:nvPr/>
          </p:nvCxnSpPr>
          <p:spPr>
            <a:xfrm flipH="1" rot="5400000">
              <a:off x="3303570" y="1874362"/>
              <a:ext cx="835800" cy="5937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80" name="Google Shape;380;p43"/>
            <p:cNvCxnSpPr/>
            <p:nvPr/>
          </p:nvCxnSpPr>
          <p:spPr>
            <a:xfrm rot="-5400000">
              <a:off x="2724348" y="1887598"/>
              <a:ext cx="820500" cy="5517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81" name="Google Shape;381;p43"/>
            <p:cNvCxnSpPr/>
            <p:nvPr/>
          </p:nvCxnSpPr>
          <p:spPr>
            <a:xfrm flipH="1" rot="5400000">
              <a:off x="4687060" y="1869922"/>
              <a:ext cx="828300" cy="595200"/>
            </a:xfrm>
            <a:prstGeom prst="straightConnector1">
              <a:avLst/>
            </a:prstGeom>
            <a:solidFill>
              <a:srgbClr val="C3001D"/>
            </a:solidFill>
            <a:ln cap="flat" cmpd="sng" w="9525">
              <a:solidFill>
                <a:srgbClr val="00486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82" name="Google Shape;382;p43"/>
            <p:cNvSpPr txBox="1"/>
            <p:nvPr/>
          </p:nvSpPr>
          <p:spPr>
            <a:xfrm>
              <a:off x="6571116" y="1435794"/>
              <a:ext cx="189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Sample/Platform</a:t>
              </a:r>
              <a:endParaRPr b="0" i="0" sz="18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 txBox="1"/>
            <p:nvPr/>
          </p:nvSpPr>
          <p:spPr>
            <a:xfrm>
              <a:off x="836723" y="1491020"/>
              <a:ext cx="73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Sample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merge</a:t>
              </a:r>
              <a:endParaRPr/>
            </a:p>
          </p:txBody>
        </p:sp>
      </p:grpSp>
      <p:pic>
        <p:nvPicPr>
          <p:cNvPr id="384" name="Google Shape;3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7693" y="5267427"/>
            <a:ext cx="888900" cy="9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0307" y="525998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Quality Recalibration</a:t>
            </a:r>
            <a:endParaRPr/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Each base call has an associated base call quality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is the chance that the base call is incorrect?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Illumina evidence: intensity values + cycle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Phred values (log scale)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Q10 = 1 in 10 chance of base call incorrect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Q20 = 1 in 100 chance of base call incorrect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Accurate base qualities essential measure in variant calling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600"/>
              <a:t>Rule of thumb: Anything less than Q20 is not useful data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GB" sz="1600"/>
              <a:t>Illumina sequencing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Control lane or spiked control used to generate a quality calibration table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no control – then use pre-computed calibration tables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GB" sz="1600"/>
              <a:t>Quality recalibration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1000 genomes project sequencing carried out on multiple platforms at multiple different sequencing centres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Are the quality values comparable across centres/platforms given they have all been calibrated using different methods?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Quality Recalibration</a:t>
            </a:r>
            <a:endParaRPr/>
          </a:p>
        </p:txBody>
      </p:sp>
      <p:sp>
        <p:nvSpPr>
          <p:cNvPr id="397" name="Google Shape;397;p45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/>
              <a:t>Original recalibration algorithm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Align subsample of reads from a lane to human reference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Exclude all known dbSNP+1000G pilot SNP sites</a:t>
            </a:r>
            <a:endParaRPr sz="1400">
              <a:solidFill>
                <a:schemeClr val="dk1"/>
              </a:solidFill>
            </a:endParaRPr>
          </a:p>
          <a:p>
            <a:pPr indent="-3333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GB" sz="1500"/>
              <a:t>Assume all other mismatches are sequencing errors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Compute a new calibration table bases on mismatch rates per position on the read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GB" sz="1850"/>
              <a:t>Pre-calibration sequence reports Q25 base calls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After alignment - it may be that these bases actually mismatch the reference at a 1 in 100 rate, so are actually Q20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GB" sz="1850"/>
              <a:t>Recent improvements – GATK package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Reported/original quality score 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The position within the read 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The preceding and current nucleotide (sequencing chemistry effect) observed by the sequencing machine </a:t>
            </a:r>
            <a:endParaRPr sz="140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Probability of mismatching the reference genome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b="1" sz="185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850"/>
              <a:t>NOTE</a:t>
            </a:r>
            <a:r>
              <a:rPr lang="en-GB" sz="1850"/>
              <a:t>: requires a reference genome and a catalog of variant sites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Base Quality Recalibration Effects</a:t>
            </a:r>
            <a:endParaRPr/>
          </a:p>
        </p:txBody>
      </p:sp>
      <p:pic>
        <p:nvPicPr>
          <p:cNvPr id="403" name="Google Shape;4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7" y="1656076"/>
            <a:ext cx="4557900" cy="3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3325" y="1705588"/>
            <a:ext cx="4519200" cy="35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6"/>
          <p:cNvSpPr txBox="1"/>
          <p:nvPr/>
        </p:nvSpPr>
        <p:spPr>
          <a:xfrm>
            <a:off x="1064550" y="5726200"/>
            <a:ext cx="76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N.B. Always replot quality values when trying BQSR on a new set of samples or species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Library Duplicates</a:t>
            </a:r>
            <a:endParaRPr/>
          </a:p>
        </p:txBody>
      </p:sp>
      <p:sp>
        <p:nvSpPr>
          <p:cNvPr id="411" name="Google Shape;411;p47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All second-gen sequencing platforms are NOT single molecule sequencing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PCR amplification step in library preparation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result in duplicate DNA fragments in the final library prep.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PCR-free protocols do exist – require larger volumes of input DNA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/>
              <a:t>Generally low number of duplicates in good libraries (&lt;5%)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Align reads to the reference genome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Identify read-pairs where the outer ends map to the same position on the genome and remove all but 1 copy</a:t>
            </a:r>
            <a:endParaRPr sz="1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600"/>
              <a:t>Samtools: samtools rmdup or samtools rmdupse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600"/>
              <a:t>GATK: MarkDuplicates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/>
              <a:t>Can result in false SNP calls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Duplicates manifest themselves as high read depth support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Library Duplicates</a:t>
            </a:r>
            <a:endParaRPr/>
          </a:p>
        </p:txBody>
      </p:sp>
      <p:pic>
        <p:nvPicPr>
          <p:cNvPr id="417" name="Google Shape;41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" y="1066800"/>
            <a:ext cx="8680500" cy="4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reference genome</a:t>
            </a:r>
            <a:endParaRPr/>
          </a:p>
        </p:txBody>
      </p:sp>
      <p:grpSp>
        <p:nvGrpSpPr>
          <p:cNvPr id="88" name="Google Shape;88;p22"/>
          <p:cNvGrpSpPr/>
          <p:nvPr/>
        </p:nvGrpSpPr>
        <p:grpSpPr>
          <a:xfrm>
            <a:off x="829552" y="1581891"/>
            <a:ext cx="7775581" cy="2230222"/>
            <a:chOff x="179512" y="980728"/>
            <a:chExt cx="8958042" cy="2221116"/>
          </a:xfrm>
        </p:grpSpPr>
        <p:sp>
          <p:nvSpPr>
            <p:cNvPr id="89" name="Google Shape;89;p22"/>
            <p:cNvSpPr/>
            <p:nvPr/>
          </p:nvSpPr>
          <p:spPr>
            <a:xfrm>
              <a:off x="6444208" y="2924944"/>
              <a:ext cx="2685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Image credit: Genome Research Limited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 Shot 2016-10-17 at 17.39.44.png" id="90" name="Google Shape;9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9512" y="1268760"/>
              <a:ext cx="4153841" cy="1600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6-10-17 at 17.39.25.png" id="91" name="Google Shape;9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000" y="1196752"/>
              <a:ext cx="4421047" cy="1682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6-10-17 at 17.40.22.png" id="92" name="Google Shape;9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21140" y="980728"/>
              <a:ext cx="2316414" cy="7956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22"/>
          <p:cNvSpPr/>
          <p:nvPr/>
        </p:nvSpPr>
        <p:spPr>
          <a:xfrm>
            <a:off x="492375" y="3005075"/>
            <a:ext cx="4017000" cy="763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413" y="4363036"/>
            <a:ext cx="40862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/>
        </p:nvSpPr>
        <p:spPr>
          <a:xfrm>
            <a:off x="571572" y="4175250"/>
            <a:ext cx="287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 reference sequences</a:t>
            </a:r>
            <a:endParaRPr sz="1100"/>
          </a:p>
        </p:txBody>
      </p:sp>
      <p:pic>
        <p:nvPicPr>
          <p:cNvPr id="96" name="Google Shape;9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72125" y="4362754"/>
            <a:ext cx="35718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 txBox="1"/>
          <p:nvPr/>
        </p:nvSpPr>
        <p:spPr>
          <a:xfrm>
            <a:off x="5958546" y="4161950"/>
            <a:ext cx="294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MOUSE reference sequences</a:t>
            </a:r>
            <a:endParaRPr sz="1100"/>
          </a:p>
        </p:txBody>
      </p:sp>
      <p:sp>
        <p:nvSpPr>
          <p:cNvPr id="98" name="Google Shape;98;p22"/>
          <p:cNvSpPr txBox="1"/>
          <p:nvPr/>
        </p:nvSpPr>
        <p:spPr>
          <a:xfrm>
            <a:off x="69121" y="6039435"/>
            <a:ext cx="8886000" cy="48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actual reference is a just a (big) sequence (fasta) file: $ ls –h </a:t>
            </a:r>
            <a:r>
              <a:rPr lang="en-GB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GRC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h38.fa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 3.1G </a:t>
            </a:r>
            <a:r>
              <a:rPr lang="en-GB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GRC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h38.fa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Duplicates and False SNPs</a:t>
            </a:r>
            <a:endParaRPr/>
          </a:p>
        </p:txBody>
      </p:sp>
      <p:pic>
        <p:nvPicPr>
          <p:cNvPr id="423" name="Google Shape;4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0" y="1082547"/>
            <a:ext cx="9144000" cy="4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9"/>
          <p:cNvSpPr/>
          <p:nvPr/>
        </p:nvSpPr>
        <p:spPr>
          <a:xfrm>
            <a:off x="1187358" y="957134"/>
            <a:ext cx="241200" cy="49467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Duplicates and False SNPs</a:t>
            </a:r>
            <a:endParaRPr/>
          </a:p>
        </p:txBody>
      </p:sp>
      <p:pic>
        <p:nvPicPr>
          <p:cNvPr id="430" name="Google Shape;4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0" y="1082547"/>
            <a:ext cx="9144000" cy="4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0"/>
          <p:cNvSpPr/>
          <p:nvPr/>
        </p:nvSpPr>
        <p:spPr>
          <a:xfrm>
            <a:off x="11025" y="1574250"/>
            <a:ext cx="1762500" cy="795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0"/>
          <p:cNvSpPr/>
          <p:nvPr/>
        </p:nvSpPr>
        <p:spPr>
          <a:xfrm>
            <a:off x="11025" y="2717250"/>
            <a:ext cx="3521400" cy="64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0"/>
          <p:cNvSpPr/>
          <p:nvPr/>
        </p:nvSpPr>
        <p:spPr>
          <a:xfrm>
            <a:off x="11025" y="3674000"/>
            <a:ext cx="3521400" cy="93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0"/>
          <p:cNvSpPr/>
          <p:nvPr/>
        </p:nvSpPr>
        <p:spPr>
          <a:xfrm>
            <a:off x="1187358" y="957134"/>
            <a:ext cx="241200" cy="49467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Alignment - Scaling Up</a:t>
            </a:r>
            <a:endParaRPr/>
          </a:p>
        </p:txBody>
      </p:sp>
      <p:sp>
        <p:nvSpPr>
          <p:cNvPr id="440" name="Google Shape;440;p51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50-60 Gbp per HiSeq lane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Aligning a single lane of reads can take a long time on a single computer</a:t>
            </a:r>
            <a:endParaRPr sz="18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None/>
            </a:pPr>
            <a:r>
              <a:rPr lang="en-GB" sz="1800"/>
              <a:t>Parallel computing</a:t>
            </a:r>
            <a:endParaRPr sz="1800"/>
          </a:p>
          <a:p>
            <a:pPr indent="-342900" lvl="0" marL="457200" rtl="0" algn="l">
              <a:spcBef>
                <a:spcPts val="37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form of computation in which many calculations are carried out simultaneously</a:t>
            </a:r>
            <a:endParaRPr sz="1800"/>
          </a:p>
        </p:txBody>
      </p:sp>
      <p:cxnSp>
        <p:nvCxnSpPr>
          <p:cNvPr id="441" name="Google Shape;441;p51"/>
          <p:cNvCxnSpPr>
            <a:stCxn id="442" idx="2"/>
            <a:endCxn id="443" idx="0"/>
          </p:cNvCxnSpPr>
          <p:nvPr/>
        </p:nvCxnSpPr>
        <p:spPr>
          <a:xfrm>
            <a:off x="2477200" y="3980975"/>
            <a:ext cx="12900" cy="3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51"/>
          <p:cNvCxnSpPr>
            <a:stCxn id="443" idx="2"/>
            <a:endCxn id="445" idx="0"/>
          </p:cNvCxnSpPr>
          <p:nvPr/>
        </p:nvCxnSpPr>
        <p:spPr>
          <a:xfrm>
            <a:off x="2490100" y="5198475"/>
            <a:ext cx="6000" cy="28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46" name="Google Shape;446;p51"/>
          <p:cNvGrpSpPr/>
          <p:nvPr/>
        </p:nvGrpSpPr>
        <p:grpSpPr>
          <a:xfrm>
            <a:off x="1736950" y="3086375"/>
            <a:ext cx="1480500" cy="2938950"/>
            <a:chOff x="746350" y="3086375"/>
            <a:chExt cx="1480500" cy="2938950"/>
          </a:xfrm>
        </p:grpSpPr>
        <p:sp>
          <p:nvSpPr>
            <p:cNvPr id="442" name="Google Shape;442;p51"/>
            <p:cNvSpPr/>
            <p:nvPr/>
          </p:nvSpPr>
          <p:spPr>
            <a:xfrm>
              <a:off x="746350" y="3086375"/>
              <a:ext cx="1480500" cy="894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@read1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ACGTANATCN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+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$$%SSG$%££@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@read2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AGCNTNCTCA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+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£$$%£$%%^&amp;</a:t>
              </a:r>
              <a:endParaRPr sz="600"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1166075" y="5480225"/>
              <a:ext cx="678600" cy="545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BAM</a:t>
              </a:r>
              <a:endParaRPr/>
            </a:p>
          </p:txBody>
        </p:sp>
        <p:pic>
          <p:nvPicPr>
            <p:cNvPr descr="server.png" id="443" name="Google Shape;443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85175" y="4341225"/>
              <a:ext cx="628650" cy="85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7" name="Google Shape;447;p51"/>
          <p:cNvGrpSpPr/>
          <p:nvPr/>
        </p:nvGrpSpPr>
        <p:grpSpPr>
          <a:xfrm>
            <a:off x="4537975" y="3010175"/>
            <a:ext cx="3067050" cy="3015150"/>
            <a:chOff x="4537975" y="3010175"/>
            <a:chExt cx="3067050" cy="3015150"/>
          </a:xfrm>
        </p:grpSpPr>
        <p:sp>
          <p:nvSpPr>
            <p:cNvPr id="448" name="Google Shape;448;p51"/>
            <p:cNvSpPr/>
            <p:nvPr/>
          </p:nvSpPr>
          <p:spPr>
            <a:xfrm>
              <a:off x="5318350" y="3010175"/>
              <a:ext cx="1480500" cy="894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@read1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ACGTANATCN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+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$$%SSG$%££@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@read2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AGCNTNCTCA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+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£$$%£$%%^&amp;</a:t>
              </a:r>
              <a:endParaRPr sz="600"/>
            </a:p>
          </p:txBody>
        </p:sp>
        <p:pic>
          <p:nvPicPr>
            <p:cNvPr descr="server.png" id="449" name="Google Shape;449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37975" y="4341225"/>
              <a:ext cx="628650" cy="85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erver.png" id="450" name="Google Shape;450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99975" y="4341225"/>
              <a:ext cx="628650" cy="85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erver.png" id="451" name="Google Shape;451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8175" y="4341225"/>
              <a:ext cx="628650" cy="85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erver.png" id="452" name="Google Shape;452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76375" y="4341225"/>
              <a:ext cx="628650" cy="857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3" name="Google Shape;453;p51"/>
            <p:cNvCxnSpPr>
              <a:stCxn id="448" idx="2"/>
              <a:endCxn id="449" idx="0"/>
            </p:cNvCxnSpPr>
            <p:nvPr/>
          </p:nvCxnSpPr>
          <p:spPr>
            <a:xfrm flipH="1">
              <a:off x="4852300" y="3904775"/>
              <a:ext cx="1206300" cy="43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4" name="Google Shape;454;p51"/>
            <p:cNvCxnSpPr>
              <a:endCxn id="450" idx="0"/>
            </p:cNvCxnSpPr>
            <p:nvPr/>
          </p:nvCxnSpPr>
          <p:spPr>
            <a:xfrm flipH="1">
              <a:off x="5614300" y="3979125"/>
              <a:ext cx="421200" cy="36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5" name="Google Shape;455;p51"/>
            <p:cNvCxnSpPr>
              <a:stCxn id="448" idx="2"/>
              <a:endCxn id="451" idx="0"/>
            </p:cNvCxnSpPr>
            <p:nvPr/>
          </p:nvCxnSpPr>
          <p:spPr>
            <a:xfrm>
              <a:off x="6058600" y="3904775"/>
              <a:ext cx="393900" cy="43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6" name="Google Shape;456;p51"/>
            <p:cNvCxnSpPr>
              <a:stCxn id="448" idx="2"/>
              <a:endCxn id="452" idx="0"/>
            </p:cNvCxnSpPr>
            <p:nvPr/>
          </p:nvCxnSpPr>
          <p:spPr>
            <a:xfrm>
              <a:off x="6058600" y="3904775"/>
              <a:ext cx="1232100" cy="43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7" name="Google Shape;457;p51"/>
            <p:cNvSpPr/>
            <p:nvPr/>
          </p:nvSpPr>
          <p:spPr>
            <a:xfrm>
              <a:off x="5661875" y="5480225"/>
              <a:ext cx="678600" cy="545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BAM</a:t>
              </a:r>
              <a:endParaRPr/>
            </a:p>
          </p:txBody>
        </p:sp>
        <p:cxnSp>
          <p:nvCxnSpPr>
            <p:cNvPr id="458" name="Google Shape;458;p51"/>
            <p:cNvCxnSpPr>
              <a:stCxn id="449" idx="2"/>
              <a:endCxn id="457" idx="0"/>
            </p:cNvCxnSpPr>
            <p:nvPr/>
          </p:nvCxnSpPr>
          <p:spPr>
            <a:xfrm>
              <a:off x="4852300" y="5198475"/>
              <a:ext cx="1149000" cy="281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9" name="Google Shape;459;p51"/>
            <p:cNvCxnSpPr>
              <a:stCxn id="450" idx="2"/>
              <a:endCxn id="457" idx="0"/>
            </p:cNvCxnSpPr>
            <p:nvPr/>
          </p:nvCxnSpPr>
          <p:spPr>
            <a:xfrm>
              <a:off x="5614300" y="5198475"/>
              <a:ext cx="387000" cy="281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0" name="Google Shape;460;p51"/>
            <p:cNvCxnSpPr>
              <a:stCxn id="451" idx="2"/>
              <a:endCxn id="457" idx="0"/>
            </p:cNvCxnSpPr>
            <p:nvPr/>
          </p:nvCxnSpPr>
          <p:spPr>
            <a:xfrm flipH="1">
              <a:off x="6001300" y="5198475"/>
              <a:ext cx="451200" cy="281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1" name="Google Shape;461;p51"/>
            <p:cNvCxnSpPr>
              <a:stCxn id="452" idx="2"/>
            </p:cNvCxnSpPr>
            <p:nvPr/>
          </p:nvCxnSpPr>
          <p:spPr>
            <a:xfrm flipH="1">
              <a:off x="6251500" y="5198475"/>
              <a:ext cx="1039200" cy="26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Alignment - Scaling 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52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400"/>
              <a:t>Two main approaches to speeding up read alignment</a:t>
            </a:r>
            <a:endParaRPr sz="1400"/>
          </a:p>
          <a:p>
            <a:pPr indent="-317500" lvl="0" marL="457200" rtl="0" algn="l">
              <a:spcBef>
                <a:spcPts val="37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Simple parallelism by splitting the data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Split lane into 1Gbp chunks and align independently on different processors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BWA ~8 hours per 1Gbp chunk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Merge chunk BAM files back into single lane BAM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‘samtools merge’ command</a:t>
            </a:r>
            <a:endParaRPr sz="1400"/>
          </a:p>
        </p:txBody>
      </p:sp>
      <p:sp>
        <p:nvSpPr>
          <p:cNvPr id="468" name="Google Shape;468;p52"/>
          <p:cNvSpPr/>
          <p:nvPr/>
        </p:nvSpPr>
        <p:spPr>
          <a:xfrm>
            <a:off x="6400125" y="2042325"/>
            <a:ext cx="1480500" cy="545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@read1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ACGTANATCN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+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$$%SSG$%££@...</a:t>
            </a:r>
            <a:endParaRPr sz="600"/>
          </a:p>
        </p:txBody>
      </p:sp>
      <p:pic>
        <p:nvPicPr>
          <p:cNvPr descr="server.png" id="469" name="Google Shape;4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0" y="3252475"/>
            <a:ext cx="6286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470" name="Google Shape;4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0" y="3252475"/>
            <a:ext cx="6286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471" name="Google Shape;4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950" y="3252475"/>
            <a:ext cx="6286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472" name="Google Shape;4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150" y="3252475"/>
            <a:ext cx="628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/>
          <p:nvPr/>
        </p:nvSpPr>
        <p:spPr>
          <a:xfrm>
            <a:off x="6743650" y="5001075"/>
            <a:ext cx="678600" cy="545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BAM</a:t>
            </a:r>
            <a:endParaRPr/>
          </a:p>
        </p:txBody>
      </p:sp>
      <p:sp>
        <p:nvSpPr>
          <p:cNvPr id="474" name="Google Shape;474;p52"/>
          <p:cNvSpPr txBox="1"/>
          <p:nvPr>
            <p:ph idx="1" type="body"/>
          </p:nvPr>
        </p:nvSpPr>
        <p:spPr>
          <a:xfrm>
            <a:off x="508200" y="2765250"/>
            <a:ext cx="48966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7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Utilise multiple processors on single computer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Modern computers have &gt;1 processing core or CPU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Most aligners can use more than one processor on same computer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Much easier for user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Just supply the number of processors to use (e.g. bwa-mem -t option)</a:t>
            </a:r>
            <a:endParaRPr sz="1400"/>
          </a:p>
        </p:txBody>
      </p:sp>
      <p:sp>
        <p:nvSpPr>
          <p:cNvPr id="475" name="Google Shape;475;p52"/>
          <p:cNvSpPr/>
          <p:nvPr/>
        </p:nvSpPr>
        <p:spPr>
          <a:xfrm>
            <a:off x="5634450" y="2745250"/>
            <a:ext cx="451200" cy="346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Fastq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split1</a:t>
            </a:r>
            <a:endParaRPr sz="800"/>
          </a:p>
        </p:txBody>
      </p:sp>
      <p:sp>
        <p:nvSpPr>
          <p:cNvPr id="476" name="Google Shape;476;p52"/>
          <p:cNvSpPr/>
          <p:nvPr/>
        </p:nvSpPr>
        <p:spPr>
          <a:xfrm>
            <a:off x="6396450" y="2745250"/>
            <a:ext cx="451200" cy="346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Fastq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split2</a:t>
            </a:r>
            <a:endParaRPr sz="800"/>
          </a:p>
        </p:txBody>
      </p:sp>
      <p:sp>
        <p:nvSpPr>
          <p:cNvPr id="477" name="Google Shape;477;p52"/>
          <p:cNvSpPr/>
          <p:nvPr/>
        </p:nvSpPr>
        <p:spPr>
          <a:xfrm>
            <a:off x="7234650" y="2745250"/>
            <a:ext cx="451200" cy="346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Fastq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split3</a:t>
            </a:r>
            <a:endParaRPr sz="800"/>
          </a:p>
        </p:txBody>
      </p:sp>
      <p:sp>
        <p:nvSpPr>
          <p:cNvPr id="478" name="Google Shape;478;p52"/>
          <p:cNvSpPr/>
          <p:nvPr/>
        </p:nvSpPr>
        <p:spPr>
          <a:xfrm>
            <a:off x="8072850" y="2745250"/>
            <a:ext cx="451200" cy="346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Fastq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split4</a:t>
            </a:r>
            <a:endParaRPr sz="800"/>
          </a:p>
        </p:txBody>
      </p:sp>
      <p:cxnSp>
        <p:nvCxnSpPr>
          <p:cNvPr id="479" name="Google Shape;479;p52"/>
          <p:cNvCxnSpPr>
            <a:stCxn id="468" idx="2"/>
            <a:endCxn id="475" idx="0"/>
          </p:cNvCxnSpPr>
          <p:nvPr/>
        </p:nvCxnSpPr>
        <p:spPr>
          <a:xfrm flipH="1">
            <a:off x="5859975" y="2587425"/>
            <a:ext cx="1280400" cy="1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52"/>
          <p:cNvCxnSpPr>
            <a:endCxn id="476" idx="0"/>
          </p:cNvCxnSpPr>
          <p:nvPr/>
        </p:nvCxnSpPr>
        <p:spPr>
          <a:xfrm flipH="1">
            <a:off x="6622050" y="2591050"/>
            <a:ext cx="5238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52"/>
          <p:cNvCxnSpPr>
            <a:endCxn id="477" idx="0"/>
          </p:cNvCxnSpPr>
          <p:nvPr/>
        </p:nvCxnSpPr>
        <p:spPr>
          <a:xfrm>
            <a:off x="7135650" y="2591050"/>
            <a:ext cx="3246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52"/>
          <p:cNvCxnSpPr>
            <a:endCxn id="478" idx="0"/>
          </p:cNvCxnSpPr>
          <p:nvPr/>
        </p:nvCxnSpPr>
        <p:spPr>
          <a:xfrm>
            <a:off x="7186950" y="2611750"/>
            <a:ext cx="1111500" cy="13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52"/>
          <p:cNvCxnSpPr/>
          <p:nvPr/>
        </p:nvCxnSpPr>
        <p:spPr>
          <a:xfrm>
            <a:off x="5861750" y="3091450"/>
            <a:ext cx="0" cy="1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52"/>
          <p:cNvCxnSpPr/>
          <p:nvPr/>
        </p:nvCxnSpPr>
        <p:spPr>
          <a:xfrm>
            <a:off x="6620800" y="3091450"/>
            <a:ext cx="0" cy="1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52"/>
          <p:cNvCxnSpPr/>
          <p:nvPr/>
        </p:nvCxnSpPr>
        <p:spPr>
          <a:xfrm>
            <a:off x="7460250" y="3080275"/>
            <a:ext cx="0" cy="1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2"/>
          <p:cNvCxnSpPr/>
          <p:nvPr/>
        </p:nvCxnSpPr>
        <p:spPr>
          <a:xfrm>
            <a:off x="8298450" y="3091450"/>
            <a:ext cx="0" cy="1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52"/>
          <p:cNvSpPr/>
          <p:nvPr/>
        </p:nvSpPr>
        <p:spPr>
          <a:xfrm>
            <a:off x="5636150" y="4316550"/>
            <a:ext cx="451200" cy="346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BAM1</a:t>
            </a:r>
            <a:endParaRPr sz="700"/>
          </a:p>
        </p:txBody>
      </p:sp>
      <p:sp>
        <p:nvSpPr>
          <p:cNvPr id="488" name="Google Shape;488;p52"/>
          <p:cNvSpPr/>
          <p:nvPr/>
        </p:nvSpPr>
        <p:spPr>
          <a:xfrm>
            <a:off x="6474350" y="4316550"/>
            <a:ext cx="451200" cy="346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BAM2</a:t>
            </a:r>
            <a:endParaRPr sz="700"/>
          </a:p>
        </p:txBody>
      </p:sp>
      <p:sp>
        <p:nvSpPr>
          <p:cNvPr id="489" name="Google Shape;489;p52"/>
          <p:cNvSpPr/>
          <p:nvPr/>
        </p:nvSpPr>
        <p:spPr>
          <a:xfrm>
            <a:off x="7312550" y="4316550"/>
            <a:ext cx="451200" cy="346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BAM3</a:t>
            </a:r>
            <a:endParaRPr sz="700"/>
          </a:p>
        </p:txBody>
      </p:sp>
      <p:sp>
        <p:nvSpPr>
          <p:cNvPr id="490" name="Google Shape;490;p52"/>
          <p:cNvSpPr/>
          <p:nvPr/>
        </p:nvSpPr>
        <p:spPr>
          <a:xfrm>
            <a:off x="8150750" y="4316550"/>
            <a:ext cx="451200" cy="346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BAM4</a:t>
            </a:r>
            <a:endParaRPr sz="700"/>
          </a:p>
        </p:txBody>
      </p:sp>
      <p:cxnSp>
        <p:nvCxnSpPr>
          <p:cNvPr id="491" name="Google Shape;491;p52"/>
          <p:cNvCxnSpPr/>
          <p:nvPr/>
        </p:nvCxnSpPr>
        <p:spPr>
          <a:xfrm>
            <a:off x="5861750" y="4082050"/>
            <a:ext cx="0" cy="1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2"/>
          <p:cNvCxnSpPr/>
          <p:nvPr/>
        </p:nvCxnSpPr>
        <p:spPr>
          <a:xfrm>
            <a:off x="6699950" y="4082050"/>
            <a:ext cx="0" cy="1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2"/>
          <p:cNvCxnSpPr/>
          <p:nvPr/>
        </p:nvCxnSpPr>
        <p:spPr>
          <a:xfrm>
            <a:off x="7538150" y="4082050"/>
            <a:ext cx="0" cy="1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2"/>
          <p:cNvCxnSpPr/>
          <p:nvPr/>
        </p:nvCxnSpPr>
        <p:spPr>
          <a:xfrm>
            <a:off x="8376350" y="4082050"/>
            <a:ext cx="0" cy="1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52"/>
          <p:cNvCxnSpPr>
            <a:stCxn id="487" idx="2"/>
            <a:endCxn id="473" idx="0"/>
          </p:cNvCxnSpPr>
          <p:nvPr/>
        </p:nvCxnSpPr>
        <p:spPr>
          <a:xfrm>
            <a:off x="5861750" y="4662750"/>
            <a:ext cx="1221300" cy="3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2"/>
          <p:cNvCxnSpPr>
            <a:stCxn id="488" idx="2"/>
            <a:endCxn id="473" idx="0"/>
          </p:cNvCxnSpPr>
          <p:nvPr/>
        </p:nvCxnSpPr>
        <p:spPr>
          <a:xfrm>
            <a:off x="6699950" y="4662750"/>
            <a:ext cx="383100" cy="3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52"/>
          <p:cNvCxnSpPr>
            <a:stCxn id="489" idx="2"/>
          </p:cNvCxnSpPr>
          <p:nvPr/>
        </p:nvCxnSpPr>
        <p:spPr>
          <a:xfrm flipH="1">
            <a:off x="7074050" y="4662750"/>
            <a:ext cx="464100" cy="29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52"/>
          <p:cNvCxnSpPr>
            <a:stCxn id="490" idx="2"/>
            <a:endCxn id="473" idx="0"/>
          </p:cNvCxnSpPr>
          <p:nvPr/>
        </p:nvCxnSpPr>
        <p:spPr>
          <a:xfrm flipH="1">
            <a:off x="7083050" y="4662750"/>
            <a:ext cx="1293300" cy="3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52"/>
          <p:cNvSpPr txBox="1"/>
          <p:nvPr/>
        </p:nvSpPr>
        <p:spPr>
          <a:xfrm>
            <a:off x="7842650" y="20975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Sequencing Lane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(Fastq, 30-40Gbp)</a:t>
            </a:r>
            <a:endParaRPr sz="1200"/>
          </a:p>
        </p:txBody>
      </p:sp>
      <p:sp>
        <p:nvSpPr>
          <p:cNvPr id="500" name="Google Shape;500;p52"/>
          <p:cNvSpPr txBox="1"/>
          <p:nvPr/>
        </p:nvSpPr>
        <p:spPr>
          <a:xfrm>
            <a:off x="8525500" y="26442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Split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(1Gbp)</a:t>
            </a:r>
            <a:endParaRPr sz="1200"/>
          </a:p>
        </p:txBody>
      </p:sp>
      <p:sp>
        <p:nvSpPr>
          <p:cNvPr id="501" name="Google Shape;501;p52"/>
          <p:cNvSpPr txBox="1"/>
          <p:nvPr/>
        </p:nvSpPr>
        <p:spPr>
          <a:xfrm>
            <a:off x="8566625" y="33537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Align</a:t>
            </a:r>
            <a:endParaRPr sz="1200"/>
          </a:p>
        </p:txBody>
      </p:sp>
      <p:sp>
        <p:nvSpPr>
          <p:cNvPr id="502" name="Google Shape;502;p52"/>
          <p:cNvSpPr txBox="1"/>
          <p:nvPr/>
        </p:nvSpPr>
        <p:spPr>
          <a:xfrm>
            <a:off x="8606475" y="46800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Merge</a:t>
            </a:r>
            <a:endParaRPr sz="1200"/>
          </a:p>
        </p:txBody>
      </p:sp>
      <p:sp>
        <p:nvSpPr>
          <p:cNvPr id="503" name="Google Shape;503;p52"/>
          <p:cNvSpPr/>
          <p:nvPr/>
        </p:nvSpPr>
        <p:spPr>
          <a:xfrm>
            <a:off x="508200" y="4955850"/>
            <a:ext cx="1480500" cy="89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@read1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ACGTANATCN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+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$$%SSG$%££@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@read2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AGCNTNCTCA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+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£$$%£$%%^&amp;</a:t>
            </a:r>
            <a:endParaRPr sz="600"/>
          </a:p>
        </p:txBody>
      </p:sp>
      <p:sp>
        <p:nvSpPr>
          <p:cNvPr id="504" name="Google Shape;504;p52"/>
          <p:cNvSpPr/>
          <p:nvPr/>
        </p:nvSpPr>
        <p:spPr>
          <a:xfrm>
            <a:off x="3867925" y="5137275"/>
            <a:ext cx="678600" cy="545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BAM</a:t>
            </a:r>
            <a:endParaRPr/>
          </a:p>
        </p:txBody>
      </p:sp>
      <p:pic>
        <p:nvPicPr>
          <p:cNvPr descr="server.png" id="505" name="Google Shape;5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088" y="4974525"/>
            <a:ext cx="628650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52"/>
          <p:cNvCxnSpPr/>
          <p:nvPr/>
        </p:nvCxnSpPr>
        <p:spPr>
          <a:xfrm flipH="1" rot="10800000">
            <a:off x="2011250" y="5242925"/>
            <a:ext cx="62280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52"/>
          <p:cNvCxnSpPr/>
          <p:nvPr/>
        </p:nvCxnSpPr>
        <p:spPr>
          <a:xfrm flipH="1" rot="10800000">
            <a:off x="2011288" y="5479350"/>
            <a:ext cx="640800" cy="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52"/>
          <p:cNvCxnSpPr/>
          <p:nvPr/>
        </p:nvCxnSpPr>
        <p:spPr>
          <a:xfrm>
            <a:off x="2004500" y="5531775"/>
            <a:ext cx="631800" cy="15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52"/>
          <p:cNvCxnSpPr>
            <a:stCxn id="503" idx="3"/>
          </p:cNvCxnSpPr>
          <p:nvPr/>
        </p:nvCxnSpPr>
        <p:spPr>
          <a:xfrm flipH="1" rot="10800000">
            <a:off x="1988700" y="5090250"/>
            <a:ext cx="6117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52"/>
          <p:cNvCxnSpPr/>
          <p:nvPr/>
        </p:nvCxnSpPr>
        <p:spPr>
          <a:xfrm flipH="1" rot="10800000">
            <a:off x="3227113" y="5317725"/>
            <a:ext cx="640800" cy="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52"/>
          <p:cNvCxnSpPr/>
          <p:nvPr/>
        </p:nvCxnSpPr>
        <p:spPr>
          <a:xfrm flipH="1" rot="10800000">
            <a:off x="3236125" y="5349525"/>
            <a:ext cx="62280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52"/>
          <p:cNvCxnSpPr/>
          <p:nvPr/>
        </p:nvCxnSpPr>
        <p:spPr>
          <a:xfrm>
            <a:off x="3227125" y="5095200"/>
            <a:ext cx="631800" cy="15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52"/>
          <p:cNvCxnSpPr/>
          <p:nvPr/>
        </p:nvCxnSpPr>
        <p:spPr>
          <a:xfrm flipH="1" rot="10800000">
            <a:off x="3237175" y="5421450"/>
            <a:ext cx="6117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Costs of NGS</a:t>
            </a:r>
            <a:endParaRPr/>
          </a:p>
        </p:txBody>
      </p:sp>
      <p:sp>
        <p:nvSpPr>
          <p:cNvPr id="519" name="Google Shape;519;p53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/>
              <a:t>NGS generates a LOT of sequencing data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HiSeq lane ~60 Gbp, X10 lane ~100 Gbp, MiSeq lane ~15 Gbp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/>
              <a:t>Two main components for estimating IT costs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Compute - number of computers/server (CPUs) required to do data processing in a reasonable amount of time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Storage - the physical disks that your sequencing data is stored on (including backup copies)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/>
              <a:t>Estimating storage requirements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BAM ~1 byte per bp sequenced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1 primary copy, 1 backup copy of raw data: 2 bytes per bp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1 processed/merged copy of the data: 1 byte per bp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Output from variant calling programs: 1-2 bytes per bp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4-5 bytes per bp in total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e.g. experiment will generate 10 HiSeq lanes of sequencing: 10 x 60 x 5 = 3000 Gbytes = 3 Tbytes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/>
              <a:t>Estimating compute requirements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More difficult to estimate as it depends on the type of analysis being carried out and the software being used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Estimate 20-40 CPU hours per Gbp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e.g. experiment will generate 10 HiSeq lanes of sequencing: 10 x 60 x 40 = 24,000 CPU hours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align?</a:t>
            </a:r>
            <a:endParaRPr/>
          </a:p>
        </p:txBody>
      </p:sp>
      <p:pic>
        <p:nvPicPr>
          <p:cNvPr descr="Screen Shot 2016-10-17 at 17.45.34.png" id="104" name="Google Shape;1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401" y="4189073"/>
            <a:ext cx="1975725" cy="2316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/>
        </p:nvSpPr>
        <p:spPr>
          <a:xfrm>
            <a:off x="1206249" y="3868375"/>
            <a:ext cx="254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 DNA: Identify variation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0-17 at 18.16.11.png" id="106" name="Google Shape;1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6647" y="4189074"/>
            <a:ext cx="2694300" cy="219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/>
        </p:nvSpPr>
        <p:spPr>
          <a:xfrm>
            <a:off x="4534098" y="3868375"/>
            <a:ext cx="269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 RNA: Transcript abundance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>
            <a:off x="829552" y="1429491"/>
            <a:ext cx="7775581" cy="2230222"/>
            <a:chOff x="179512" y="980728"/>
            <a:chExt cx="8958042" cy="2221116"/>
          </a:xfrm>
        </p:grpSpPr>
        <p:sp>
          <p:nvSpPr>
            <p:cNvPr id="109" name="Google Shape;109;p23"/>
            <p:cNvSpPr/>
            <p:nvPr/>
          </p:nvSpPr>
          <p:spPr>
            <a:xfrm>
              <a:off x="6444208" y="2924944"/>
              <a:ext cx="2685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Image credit: Genome Research Limited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 Shot 2016-10-17 at 17.39.44.png" id="110" name="Google Shape;110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9512" y="1268760"/>
              <a:ext cx="4153841" cy="1600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6-10-17 at 17.39.25.png" id="111" name="Google Shape;111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72000" y="1196752"/>
              <a:ext cx="4421047" cy="1682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6-10-17 at 17.40.22.png" id="112" name="Google Shape;112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21140" y="980728"/>
              <a:ext cx="2316414" cy="7956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Alignment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400"/>
              <a:t>Sequence alignment in NGS is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SzPts val="1400"/>
              <a:buChar char="●"/>
            </a:pPr>
            <a:r>
              <a:rPr i="1" lang="en-GB" sz="1400"/>
              <a:t>Process of determining the most likely source within the reference genome sequence that the observed DNA sequencing read is derived from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400"/>
              <a:t>Principles and approaches to sequence alignment have not changed much since 80's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GB" sz="1400"/>
              <a:t>Basic Local Alignment Search Tool (BLAST)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‘Seed and extend’ approach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Query sequences vs. larger database of sequences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Split query sequences into short sequences (~10bp) and search for locations where these cluster in the larger database of sequences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Nucleotide blast, protein blast, blastx, tblastn, tblastx….</a:t>
            </a:r>
            <a:endParaRPr sz="1400"/>
          </a:p>
          <a:p>
            <a:pPr indent="-190182" lvl="1" marL="465137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004869"/>
              </a:buClr>
              <a:buSzPts val="153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GB" sz="1400"/>
              <a:t>NGS: Nucleotide based alignment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Very small evolutionary distances (human-human, or related strains of the reference genome)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Allows for assumptions about the number of expected mismatches to speedup alignment programs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Gapped vs ungapped alignment</a:t>
            </a:r>
            <a:endParaRPr sz="1400"/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Typically want to allow for possibility of indels: gapped alignment</a:t>
            </a:r>
            <a:endParaRPr sz="1400"/>
          </a:p>
          <a:p>
            <a:pPr indent="0" lvl="1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rgbClr val="004869"/>
              </a:buClr>
              <a:buSzPts val="153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GB" sz="1400"/>
              <a:t>NGS has just massively scaled up a challenge that has existed since the inception of bioinformatics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Table Alignment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077087"/>
            <a:ext cx="8229600" cy="5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400"/>
              <a:t>k-mer is a short fixed sequence of nucleotides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e.g. a 31-mer is a string of 31 nucleotides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400"/>
              <a:t>Typical algorithm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Build a profile (index) of all possible k-mers of length </a:t>
            </a:r>
            <a:r>
              <a:rPr i="1" lang="en-GB" sz="1400"/>
              <a:t>n</a:t>
            </a:r>
            <a:r>
              <a:rPr lang="en-GB" sz="1400"/>
              <a:t> and the locations in the reference genome they occur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Several Gbytes in size for human genome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Foreach sequence read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Split into k-mers of length </a:t>
            </a:r>
            <a:r>
              <a:rPr i="1" lang="en-GB" sz="1400"/>
              <a:t>n</a:t>
            </a:r>
            <a:endParaRPr sz="1400"/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Lookup the locations in the reference via the index (</a:t>
            </a:r>
            <a:r>
              <a:rPr b="1" lang="en-GB" sz="1400"/>
              <a:t>seed phase</a:t>
            </a:r>
            <a:r>
              <a:rPr lang="en-GB" sz="1400"/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Pick location on the genome with most k-mer hits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Perform Smith-Waterman alignment to fully align the read to the region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Output the alignment of each read onto the reference in BAM (or equivalent) format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GB" sz="1400"/>
              <a:t>Hash of the reads: MAQ, ELAND, ZOOM and SHRiMP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Smaller but more variable memory requirements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GB" sz="1400"/>
              <a:t>Hash the reference: SOAP, BFAST and MOSAIK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Advantage: constant memory cost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Hash Table Alignment</a:t>
            </a:r>
            <a:endParaRPr/>
          </a:p>
        </p:txBody>
      </p:sp>
      <p:grpSp>
        <p:nvGrpSpPr>
          <p:cNvPr id="130" name="Google Shape;130;p26"/>
          <p:cNvGrpSpPr/>
          <p:nvPr/>
        </p:nvGrpSpPr>
        <p:grpSpPr>
          <a:xfrm>
            <a:off x="1947871" y="1920101"/>
            <a:ext cx="1428600" cy="2740899"/>
            <a:chOff x="1185871" y="1920101"/>
            <a:chExt cx="1428600" cy="2740899"/>
          </a:xfrm>
        </p:grpSpPr>
        <p:pic>
          <p:nvPicPr>
            <p:cNvPr id="131" name="Google Shape;13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3380" y="2197100"/>
              <a:ext cx="850800" cy="246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6"/>
            <p:cNvSpPr txBox="1"/>
            <p:nvPr/>
          </p:nvSpPr>
          <p:spPr>
            <a:xfrm>
              <a:off x="1185871" y="1920101"/>
              <a:ext cx="1428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Sequencing reads</a:t>
              </a:r>
              <a:endParaRPr b="0" i="0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Google Shape;1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770" y="2685178"/>
            <a:ext cx="711300" cy="180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6"/>
          <p:cNvGrpSpPr/>
          <p:nvPr/>
        </p:nvGrpSpPr>
        <p:grpSpPr>
          <a:xfrm>
            <a:off x="3577001" y="2310575"/>
            <a:ext cx="3223849" cy="2251593"/>
            <a:chOff x="2815001" y="2310575"/>
            <a:chExt cx="3223849" cy="2251593"/>
          </a:xfrm>
        </p:grpSpPr>
        <p:grpSp>
          <p:nvGrpSpPr>
            <p:cNvPr id="135" name="Google Shape;135;p26"/>
            <p:cNvGrpSpPr/>
            <p:nvPr/>
          </p:nvGrpSpPr>
          <p:grpSpPr>
            <a:xfrm>
              <a:off x="2815001" y="2310575"/>
              <a:ext cx="3223849" cy="1534289"/>
              <a:chOff x="2815001" y="2310575"/>
              <a:chExt cx="3223849" cy="1534289"/>
            </a:xfrm>
          </p:grpSpPr>
          <p:pic>
            <p:nvPicPr>
              <p:cNvPr id="136" name="Google Shape;136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26"/>
              <p:cNvSpPr txBox="1"/>
              <p:nvPr/>
            </p:nvSpPr>
            <p:spPr>
              <a:xfrm>
                <a:off x="2815001" y="2310575"/>
                <a:ext cx="1070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4869"/>
                    </a:solidFill>
                  </a:rPr>
                  <a:t>k</a:t>
                </a:r>
                <a:r>
                  <a:rPr b="0" i="0" lang="en-GB" sz="1200" u="none" cap="none" strike="noStrike">
                    <a:solidFill>
                      <a:srgbClr val="004869"/>
                    </a:solidFill>
                    <a:latin typeface="Arial"/>
                    <a:ea typeface="Arial"/>
                    <a:cs typeface="Arial"/>
                    <a:sym typeface="Arial"/>
                  </a:rPr>
                  <a:t>-mer hash</a:t>
                </a:r>
                <a:endParaRPr b="0" i="0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6"/>
              <p:cNvSpPr txBox="1"/>
              <p:nvPr/>
            </p:nvSpPr>
            <p:spPr>
              <a:xfrm>
                <a:off x="3953124" y="2310575"/>
                <a:ext cx="1921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400" u="none" cap="none" strike="noStrike">
                    <a:solidFill>
                      <a:srgbClr val="004869"/>
                    </a:solidFill>
                    <a:latin typeface="Arial"/>
                    <a:ea typeface="Arial"/>
                    <a:cs typeface="Arial"/>
                    <a:sym typeface="Arial"/>
                  </a:rPr>
                  <a:t>Reference Genome</a:t>
                </a:r>
                <a:endParaRPr/>
              </a:p>
            </p:txBody>
          </p:sp>
        </p:grpSp>
        <p:pic>
          <p:nvPicPr>
            <p:cNvPr id="139" name="Google Shape;139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1421" y="3749468"/>
              <a:ext cx="203100" cy="81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26"/>
          <p:cNvGrpSpPr/>
          <p:nvPr/>
        </p:nvGrpSpPr>
        <p:grpSpPr>
          <a:xfrm>
            <a:off x="3076280" y="3812876"/>
            <a:ext cx="3858256" cy="1422300"/>
            <a:chOff x="2314280" y="3812876"/>
            <a:chExt cx="3858256" cy="1422300"/>
          </a:xfrm>
        </p:grpSpPr>
        <p:pic>
          <p:nvPicPr>
            <p:cNvPr id="141" name="Google Shape;14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1736" y="3812876"/>
              <a:ext cx="2590800" cy="142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14280" y="4562268"/>
              <a:ext cx="1231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6"/>
          <p:cNvSpPr/>
          <p:nvPr/>
        </p:nvSpPr>
        <p:spPr>
          <a:xfrm>
            <a:off x="1843800" y="1797200"/>
            <a:ext cx="1487400" cy="286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4358400" y="3812875"/>
            <a:ext cx="2712000" cy="138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3025225" y="4562175"/>
            <a:ext cx="1333200" cy="49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3195175" y="2685175"/>
            <a:ext cx="664500" cy="18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3547300" y="2243150"/>
            <a:ext cx="886800" cy="242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Hash Table Alignment</a:t>
            </a:r>
            <a:endParaRPr/>
          </a:p>
        </p:txBody>
      </p:sp>
      <p:grpSp>
        <p:nvGrpSpPr>
          <p:cNvPr id="153" name="Google Shape;153;p27"/>
          <p:cNvGrpSpPr/>
          <p:nvPr/>
        </p:nvGrpSpPr>
        <p:grpSpPr>
          <a:xfrm>
            <a:off x="1947871" y="1920101"/>
            <a:ext cx="1428600" cy="2740899"/>
            <a:chOff x="1185871" y="1920101"/>
            <a:chExt cx="1428600" cy="2740899"/>
          </a:xfrm>
        </p:grpSpPr>
        <p:pic>
          <p:nvPicPr>
            <p:cNvPr id="154" name="Google Shape;15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3380" y="2197100"/>
              <a:ext cx="850800" cy="246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7"/>
            <p:cNvSpPr txBox="1"/>
            <p:nvPr/>
          </p:nvSpPr>
          <p:spPr>
            <a:xfrm>
              <a:off x="1185871" y="1920101"/>
              <a:ext cx="1428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Sequencing reads</a:t>
              </a:r>
              <a:endParaRPr b="0" i="0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770" y="2685178"/>
            <a:ext cx="711300" cy="180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7"/>
          <p:cNvGrpSpPr/>
          <p:nvPr/>
        </p:nvGrpSpPr>
        <p:grpSpPr>
          <a:xfrm>
            <a:off x="3577001" y="2310575"/>
            <a:ext cx="3223849" cy="2251593"/>
            <a:chOff x="2815001" y="2310575"/>
            <a:chExt cx="3223849" cy="2251593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2815001" y="2310575"/>
              <a:ext cx="3223849" cy="1534289"/>
              <a:chOff x="2815001" y="2310575"/>
              <a:chExt cx="3223849" cy="1534289"/>
            </a:xfrm>
          </p:grpSpPr>
          <p:pic>
            <p:nvPicPr>
              <p:cNvPr id="159" name="Google Shape;159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p27"/>
              <p:cNvSpPr txBox="1"/>
              <p:nvPr/>
            </p:nvSpPr>
            <p:spPr>
              <a:xfrm>
                <a:off x="2815001" y="2310575"/>
                <a:ext cx="1070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4869"/>
                    </a:solidFill>
                  </a:rPr>
                  <a:t>k</a:t>
                </a:r>
                <a:r>
                  <a:rPr b="0" i="0" lang="en-GB" sz="1200" u="none" cap="none" strike="noStrike">
                    <a:solidFill>
                      <a:srgbClr val="004869"/>
                    </a:solidFill>
                    <a:latin typeface="Arial"/>
                    <a:ea typeface="Arial"/>
                    <a:cs typeface="Arial"/>
                    <a:sym typeface="Arial"/>
                  </a:rPr>
                  <a:t>-mer hash</a:t>
                </a:r>
                <a:endParaRPr b="0" i="0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 txBox="1"/>
              <p:nvPr/>
            </p:nvSpPr>
            <p:spPr>
              <a:xfrm>
                <a:off x="3953124" y="2310575"/>
                <a:ext cx="1921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400" u="none" cap="none" strike="noStrike">
                    <a:solidFill>
                      <a:srgbClr val="004869"/>
                    </a:solidFill>
                    <a:latin typeface="Arial"/>
                    <a:ea typeface="Arial"/>
                    <a:cs typeface="Arial"/>
                    <a:sym typeface="Arial"/>
                  </a:rPr>
                  <a:t>Reference Genome</a:t>
                </a:r>
                <a:endParaRPr/>
              </a:p>
            </p:txBody>
          </p:sp>
        </p:grpSp>
        <p:pic>
          <p:nvPicPr>
            <p:cNvPr id="162" name="Google Shape;16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1421" y="3749468"/>
              <a:ext cx="203100" cy="81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27"/>
          <p:cNvGrpSpPr/>
          <p:nvPr/>
        </p:nvGrpSpPr>
        <p:grpSpPr>
          <a:xfrm>
            <a:off x="3076280" y="3812876"/>
            <a:ext cx="3858256" cy="1422300"/>
            <a:chOff x="2314280" y="3812876"/>
            <a:chExt cx="3858256" cy="1422300"/>
          </a:xfrm>
        </p:grpSpPr>
        <p:pic>
          <p:nvPicPr>
            <p:cNvPr id="164" name="Google Shape;164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1736" y="3812876"/>
              <a:ext cx="2590800" cy="142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14280" y="4562268"/>
              <a:ext cx="1231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7"/>
          <p:cNvSpPr/>
          <p:nvPr/>
        </p:nvSpPr>
        <p:spPr>
          <a:xfrm>
            <a:off x="1843800" y="1797200"/>
            <a:ext cx="1487400" cy="286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4358400" y="3812875"/>
            <a:ext cx="2712000" cy="138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3025225" y="4562175"/>
            <a:ext cx="1333200" cy="49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195175" y="2685175"/>
            <a:ext cx="664500" cy="18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57200" y="122246"/>
            <a:ext cx="8229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Hash Table Alignment</a:t>
            </a:r>
            <a:endParaRPr/>
          </a:p>
        </p:txBody>
      </p:sp>
      <p:grpSp>
        <p:nvGrpSpPr>
          <p:cNvPr id="175" name="Google Shape;175;p28"/>
          <p:cNvGrpSpPr/>
          <p:nvPr/>
        </p:nvGrpSpPr>
        <p:grpSpPr>
          <a:xfrm>
            <a:off x="1947871" y="1920101"/>
            <a:ext cx="1428600" cy="2740899"/>
            <a:chOff x="1185871" y="1920101"/>
            <a:chExt cx="1428600" cy="2740899"/>
          </a:xfrm>
        </p:grpSpPr>
        <p:pic>
          <p:nvPicPr>
            <p:cNvPr id="176" name="Google Shape;17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3380" y="2197100"/>
              <a:ext cx="850800" cy="246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8"/>
            <p:cNvSpPr txBox="1"/>
            <p:nvPr/>
          </p:nvSpPr>
          <p:spPr>
            <a:xfrm>
              <a:off x="1185871" y="1920101"/>
              <a:ext cx="1428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4869"/>
                  </a:solidFill>
                  <a:latin typeface="Arial"/>
                  <a:ea typeface="Arial"/>
                  <a:cs typeface="Arial"/>
                  <a:sym typeface="Arial"/>
                </a:rPr>
                <a:t>Sequencing reads</a:t>
              </a:r>
              <a:endParaRPr b="0" i="0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770" y="2685178"/>
            <a:ext cx="711300" cy="180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8"/>
          <p:cNvGrpSpPr/>
          <p:nvPr/>
        </p:nvGrpSpPr>
        <p:grpSpPr>
          <a:xfrm>
            <a:off x="3867150" y="2310575"/>
            <a:ext cx="2933700" cy="2251593"/>
            <a:chOff x="3105150" y="2310575"/>
            <a:chExt cx="2933700" cy="2251593"/>
          </a:xfrm>
        </p:grpSpPr>
        <p:grpSp>
          <p:nvGrpSpPr>
            <p:cNvPr id="180" name="Google Shape;180;p28"/>
            <p:cNvGrpSpPr/>
            <p:nvPr/>
          </p:nvGrpSpPr>
          <p:grpSpPr>
            <a:xfrm>
              <a:off x="3105150" y="2310575"/>
              <a:ext cx="2933700" cy="1534289"/>
              <a:chOff x="3105150" y="2310575"/>
              <a:chExt cx="2933700" cy="1534289"/>
            </a:xfrm>
          </p:grpSpPr>
          <p:pic>
            <p:nvPicPr>
              <p:cNvPr id="181" name="Google Shape;181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" name="Google Shape;182;p28"/>
              <p:cNvSpPr txBox="1"/>
              <p:nvPr/>
            </p:nvSpPr>
            <p:spPr>
              <a:xfrm>
                <a:off x="3953124" y="2310575"/>
                <a:ext cx="1921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400" u="none" cap="none" strike="noStrike">
                    <a:solidFill>
                      <a:srgbClr val="004869"/>
                    </a:solidFill>
                    <a:latin typeface="Arial"/>
                    <a:ea typeface="Arial"/>
                    <a:cs typeface="Arial"/>
                    <a:sym typeface="Arial"/>
                  </a:rPr>
                  <a:t>Reference Genome</a:t>
                </a:r>
                <a:endParaRPr/>
              </a:p>
            </p:txBody>
          </p:sp>
        </p:grpSp>
        <p:pic>
          <p:nvPicPr>
            <p:cNvPr id="183" name="Google Shape;183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1421" y="3749468"/>
              <a:ext cx="203100" cy="81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28"/>
          <p:cNvGrpSpPr/>
          <p:nvPr/>
        </p:nvGrpSpPr>
        <p:grpSpPr>
          <a:xfrm>
            <a:off x="3076280" y="3812876"/>
            <a:ext cx="3858256" cy="1422300"/>
            <a:chOff x="2314280" y="3812876"/>
            <a:chExt cx="3858256" cy="1422300"/>
          </a:xfrm>
        </p:grpSpPr>
        <p:pic>
          <p:nvPicPr>
            <p:cNvPr id="185" name="Google Shape;185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1736" y="3812876"/>
              <a:ext cx="2590800" cy="142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14280" y="4562268"/>
              <a:ext cx="1231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8"/>
          <p:cNvSpPr/>
          <p:nvPr/>
        </p:nvSpPr>
        <p:spPr>
          <a:xfrm>
            <a:off x="4358400" y="3812875"/>
            <a:ext cx="2712000" cy="138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3025225" y="4562175"/>
            <a:ext cx="1333200" cy="49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577001" y="2310575"/>
            <a:ext cx="107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4869"/>
                </a:solidFill>
              </a:rPr>
              <a:t>k</a:t>
            </a:r>
            <a:r>
              <a:rPr b="0" i="0" lang="en-GB" sz="12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-mer hash</a:t>
            </a:r>
            <a:endParaRPr b="0" i="0" sz="12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481900" y="2034475"/>
            <a:ext cx="3353700" cy="269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 flipH="1" rot="-5400000">
            <a:off x="2962225" y="2843125"/>
            <a:ext cx="566400" cy="216000"/>
          </a:xfrm>
          <a:prstGeom prst="bentConnector3">
            <a:avLst>
              <a:gd fmla="val -131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