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JPG" ContentType="image/.jp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56" r:id="rId3"/>
  </p:sldMasterIdLst>
  <p:notesMasterIdLst>
    <p:notesMasterId r:id="rId5"/>
  </p:notesMasterIdLst>
  <p:handoutMasterIdLst>
    <p:handoutMasterId r:id="rId64"/>
  </p:handoutMasterIdLst>
  <p:sldIdLst>
    <p:sldId id="575" r:id="rId4"/>
    <p:sldId id="594" r:id="rId6"/>
    <p:sldId id="634" r:id="rId7"/>
    <p:sldId id="595" r:id="rId8"/>
    <p:sldId id="597" r:id="rId9"/>
    <p:sldId id="580" r:id="rId10"/>
    <p:sldId id="598" r:id="rId11"/>
    <p:sldId id="628" r:id="rId12"/>
    <p:sldId id="612" r:id="rId13"/>
    <p:sldId id="601" r:id="rId14"/>
    <p:sldId id="607" r:id="rId15"/>
    <p:sldId id="606" r:id="rId16"/>
    <p:sldId id="616" r:id="rId17"/>
    <p:sldId id="617" r:id="rId18"/>
    <p:sldId id="618" r:id="rId19"/>
    <p:sldId id="620" r:id="rId20"/>
    <p:sldId id="621" r:id="rId21"/>
    <p:sldId id="622" r:id="rId22"/>
    <p:sldId id="623" r:id="rId23"/>
    <p:sldId id="624" r:id="rId24"/>
    <p:sldId id="627" r:id="rId25"/>
    <p:sldId id="626" r:id="rId26"/>
    <p:sldId id="602" r:id="rId27"/>
    <p:sldId id="610" r:id="rId28"/>
    <p:sldId id="611" r:id="rId29"/>
    <p:sldId id="619" r:id="rId30"/>
    <p:sldId id="637" r:id="rId31"/>
    <p:sldId id="636" r:id="rId32"/>
    <p:sldId id="638" r:id="rId33"/>
    <p:sldId id="635" r:id="rId34"/>
    <p:sldId id="641" r:id="rId35"/>
    <p:sldId id="639" r:id="rId36"/>
    <p:sldId id="640" r:id="rId37"/>
    <p:sldId id="633" r:id="rId38"/>
    <p:sldId id="629" r:id="rId39"/>
    <p:sldId id="643" r:id="rId40"/>
    <p:sldId id="644" r:id="rId41"/>
    <p:sldId id="645" r:id="rId42"/>
    <p:sldId id="646" r:id="rId43"/>
    <p:sldId id="664" r:id="rId44"/>
    <p:sldId id="665" r:id="rId45"/>
    <p:sldId id="666" r:id="rId46"/>
    <p:sldId id="667" r:id="rId47"/>
    <p:sldId id="647" r:id="rId48"/>
    <p:sldId id="648" r:id="rId49"/>
    <p:sldId id="649" r:id="rId50"/>
    <p:sldId id="650" r:id="rId51"/>
    <p:sldId id="653" r:id="rId52"/>
    <p:sldId id="654" r:id="rId53"/>
    <p:sldId id="655" r:id="rId54"/>
    <p:sldId id="656" r:id="rId55"/>
    <p:sldId id="657" r:id="rId56"/>
    <p:sldId id="658" r:id="rId57"/>
    <p:sldId id="659" r:id="rId58"/>
    <p:sldId id="660" r:id="rId59"/>
    <p:sldId id="661" r:id="rId60"/>
    <p:sldId id="668" r:id="rId61"/>
    <p:sldId id="662" r:id="rId62"/>
    <p:sldId id="663" r:id="rId63"/>
  </p:sldIdLst>
  <p:sldSz cx="9144000" cy="6858000" type="screen4x3"/>
  <p:notesSz cx="7010400" cy="92964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6666FF"/>
    <a:srgbClr val="3333CC"/>
    <a:srgbClr val="000099"/>
    <a:srgbClr val="948938"/>
    <a:srgbClr val="AA222F"/>
    <a:srgbClr val="C97257"/>
    <a:srgbClr val="666699"/>
    <a:srgbClr val="66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e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46" tIns="46573" rIns="93146" bIns="46573" numCol="1" anchor="t" anchorCtr="0" compatLnSpc="1"/>
          <a:lstStyle>
            <a:lvl1pPr>
              <a:buFontTx/>
              <a:buNone/>
              <a:defRPr kumimoji="0" sz="1200"/>
            </a:lvl1pPr>
          </a:lstStyle>
          <a:p>
            <a:pPr>
              <a:defRPr/>
            </a:pPr>
            <a:r>
              <a:rPr lang="en-US" dirty="0"/>
              <a:t>Laptop Software Suite</a:t>
            </a:r>
            <a:endParaRPr lang="en-US" dirty="0"/>
          </a:p>
        </p:txBody>
      </p:sp>
      <p:sp>
        <p:nvSpPr>
          <p:cNvPr id="372739" name="Rectangle 3"/>
          <p:cNvSpPr>
            <a:spLocks noGrp="1" noChangeArrowheads="1"/>
          </p:cNvSpPr>
          <p:nvPr>
            <p:ph type="dt" sz="quarter" idx="1"/>
          </p:nvPr>
        </p:nvSpPr>
        <p:spPr bwMode="auto">
          <a:xfrm>
            <a:off x="3972561" y="0"/>
            <a:ext cx="3037840" cy="464820"/>
          </a:xfrm>
          <a:prstGeom prst="rect">
            <a:avLst/>
          </a:prstGeom>
          <a:noFill/>
          <a:ln w="9525">
            <a:noFill/>
            <a:miter lim="800000"/>
          </a:ln>
          <a:effectLst/>
        </p:spPr>
        <p:txBody>
          <a:bodyPr vert="horz" wrap="square" lIns="93146" tIns="46573" rIns="93146" bIns="46573" numCol="1" anchor="t" anchorCtr="0" compatLnSpc="1"/>
          <a:lstStyle>
            <a:lvl1pPr algn="r">
              <a:buFontTx/>
              <a:buNone/>
              <a:defRPr kumimoji="0" sz="1200"/>
            </a:lvl1pPr>
          </a:lstStyle>
          <a:p>
            <a:pPr>
              <a:defRPr/>
            </a:pPr>
            <a:endParaRPr lang="en-US" dirty="0"/>
          </a:p>
        </p:txBody>
      </p:sp>
      <p:sp>
        <p:nvSpPr>
          <p:cNvPr id="372740" name="Rectangle 4"/>
          <p:cNvSpPr>
            <a:spLocks noGrp="1" noChangeArrowheads="1"/>
          </p:cNvSpPr>
          <p:nvPr>
            <p:ph type="ftr" sz="quarter" idx="2"/>
          </p:nvPr>
        </p:nvSpPr>
        <p:spPr bwMode="auto">
          <a:xfrm>
            <a:off x="0" y="8831580"/>
            <a:ext cx="3037840" cy="464820"/>
          </a:xfrm>
          <a:prstGeom prst="rect">
            <a:avLst/>
          </a:prstGeom>
          <a:noFill/>
          <a:ln w="9525">
            <a:noFill/>
            <a:miter lim="800000"/>
          </a:ln>
          <a:effectLst/>
        </p:spPr>
        <p:txBody>
          <a:bodyPr vert="horz" wrap="square" lIns="93146" tIns="46573" rIns="93146" bIns="46573" numCol="1" anchor="b" anchorCtr="0" compatLnSpc="1"/>
          <a:lstStyle>
            <a:lvl1pPr>
              <a:buFontTx/>
              <a:buNone/>
              <a:defRPr kumimoji="0" sz="1200"/>
            </a:lvl1pPr>
          </a:lstStyle>
          <a:p>
            <a:pPr>
              <a:defRPr/>
            </a:pPr>
            <a:r>
              <a:rPr lang="en-US" dirty="0"/>
              <a:t>Title goes here</a:t>
            </a:r>
            <a:endParaRPr lang="en-US" dirty="0"/>
          </a:p>
        </p:txBody>
      </p:sp>
      <p:sp>
        <p:nvSpPr>
          <p:cNvPr id="372741" name="Rectangle 5"/>
          <p:cNvSpPr>
            <a:spLocks noGrp="1" noChangeArrowheads="1"/>
          </p:cNvSpPr>
          <p:nvPr>
            <p:ph type="sldNum" sz="quarter" idx="3"/>
          </p:nvPr>
        </p:nvSpPr>
        <p:spPr bwMode="auto">
          <a:xfrm>
            <a:off x="3972561" y="8831580"/>
            <a:ext cx="3037840" cy="464820"/>
          </a:xfrm>
          <a:prstGeom prst="rect">
            <a:avLst/>
          </a:prstGeom>
          <a:noFill/>
          <a:ln w="9525">
            <a:noFill/>
            <a:miter lim="800000"/>
          </a:ln>
          <a:effectLst/>
        </p:spPr>
        <p:txBody>
          <a:bodyPr vert="horz" wrap="square" lIns="93146" tIns="46573" rIns="93146" bIns="46573" numCol="1" anchor="b" anchorCtr="0" compatLnSpc="1"/>
          <a:lstStyle>
            <a:lvl1pPr algn="r">
              <a:buFontTx/>
              <a:buNone/>
              <a:defRPr kumimoji="0" sz="1200"/>
            </a:lvl1pPr>
          </a:lstStyle>
          <a:p>
            <a:pPr>
              <a:defRPr/>
            </a:pPr>
            <a:fld id="{F27860ED-6395-4B0C-8850-D47AE5911EDC}"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46" tIns="46573" rIns="93146" bIns="46573" numCol="1" anchor="t" anchorCtr="0" compatLnSpc="1"/>
          <a:lstStyle>
            <a:lvl1pPr>
              <a:defRPr kumimoji="0" sz="1200"/>
            </a:lvl1pPr>
          </a:lstStyle>
          <a:p>
            <a:pPr>
              <a:defRPr/>
            </a:pPr>
            <a:endParaRPr lang="en-US" dirty="0"/>
          </a:p>
        </p:txBody>
      </p:sp>
      <p:sp>
        <p:nvSpPr>
          <p:cNvPr id="15363" name="Rectangle 1033"/>
          <p:cNvSpPr>
            <a:spLocks noGrp="1" noRot="1" noChangeAspect="1" noChangeArrowheads="1"/>
          </p:cNvSpPr>
          <p:nvPr>
            <p:ph type="sldImg" idx="2"/>
          </p:nvPr>
        </p:nvSpPr>
        <p:spPr bwMode="auto">
          <a:xfrm>
            <a:off x="1181100" y="695325"/>
            <a:ext cx="4648200" cy="3486150"/>
          </a:xfrm>
          <a:prstGeom prst="rect">
            <a:avLst/>
          </a:prstGeom>
          <a:noFill/>
          <a:ln w="9525">
            <a:solidFill>
              <a:srgbClr val="000000"/>
            </a:solidFill>
            <a:miter lim="800000"/>
          </a:ln>
        </p:spPr>
      </p:sp>
      <p:sp>
        <p:nvSpPr>
          <p:cNvPr id="362506" name="Rectangle 1034"/>
          <p:cNvSpPr>
            <a:spLocks noGrp="1" noChangeArrowheads="1"/>
          </p:cNvSpPr>
          <p:nvPr>
            <p:ph type="body" sz="quarter" idx="3"/>
          </p:nvPr>
        </p:nvSpPr>
        <p:spPr bwMode="auto">
          <a:xfrm>
            <a:off x="934721" y="4415791"/>
            <a:ext cx="5140960" cy="4183380"/>
          </a:xfrm>
          <a:prstGeom prst="rect">
            <a:avLst/>
          </a:prstGeom>
          <a:noFill/>
          <a:ln w="9525">
            <a:noFill/>
            <a:miter lim="800000"/>
          </a:ln>
          <a:effectLst/>
        </p:spPr>
        <p:txBody>
          <a:bodyPr vert="horz" wrap="square" lIns="93146" tIns="46573" rIns="93146" bIns="46573"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62507" name="Rectangle 1035"/>
          <p:cNvSpPr>
            <a:spLocks noGrp="1" noChangeArrowheads="1"/>
          </p:cNvSpPr>
          <p:nvPr>
            <p:ph type="dt" idx="1"/>
          </p:nvPr>
        </p:nvSpPr>
        <p:spPr bwMode="auto">
          <a:xfrm>
            <a:off x="3972561" y="0"/>
            <a:ext cx="3037840" cy="464820"/>
          </a:xfrm>
          <a:prstGeom prst="rect">
            <a:avLst/>
          </a:prstGeom>
          <a:noFill/>
          <a:ln w="9525">
            <a:noFill/>
            <a:miter lim="800000"/>
          </a:ln>
          <a:effectLst/>
        </p:spPr>
        <p:txBody>
          <a:bodyPr vert="horz" wrap="square" lIns="93146" tIns="46573" rIns="93146" bIns="46573" numCol="1" anchor="t" anchorCtr="0" compatLnSpc="1"/>
          <a:lstStyle>
            <a:lvl1pPr algn="r">
              <a:defRPr kumimoji="0" sz="1200"/>
            </a:lvl1pPr>
          </a:lstStyle>
          <a:p>
            <a:pPr>
              <a:defRPr/>
            </a:pPr>
            <a:endParaRPr lang="en-US" dirty="0"/>
          </a:p>
        </p:txBody>
      </p:sp>
      <p:sp>
        <p:nvSpPr>
          <p:cNvPr id="362508" name="Rectangle 1036"/>
          <p:cNvSpPr>
            <a:spLocks noGrp="1" noChangeArrowheads="1"/>
          </p:cNvSpPr>
          <p:nvPr>
            <p:ph type="ftr" sz="quarter" idx="4"/>
          </p:nvPr>
        </p:nvSpPr>
        <p:spPr bwMode="auto">
          <a:xfrm>
            <a:off x="0" y="8831580"/>
            <a:ext cx="3037840" cy="464820"/>
          </a:xfrm>
          <a:prstGeom prst="rect">
            <a:avLst/>
          </a:prstGeom>
          <a:noFill/>
          <a:ln w="9525">
            <a:noFill/>
            <a:miter lim="800000"/>
          </a:ln>
          <a:effectLst/>
        </p:spPr>
        <p:txBody>
          <a:bodyPr vert="horz" wrap="square" lIns="93146" tIns="46573" rIns="93146" bIns="46573" numCol="1" anchor="b" anchorCtr="0" compatLnSpc="1"/>
          <a:lstStyle>
            <a:lvl1pPr>
              <a:defRPr kumimoji="0" sz="1200"/>
            </a:lvl1pPr>
          </a:lstStyle>
          <a:p>
            <a:pPr>
              <a:defRPr/>
            </a:pPr>
            <a:endParaRPr lang="en-US" dirty="0"/>
          </a:p>
        </p:txBody>
      </p:sp>
      <p:sp>
        <p:nvSpPr>
          <p:cNvPr id="362509" name="Rectangle 1037"/>
          <p:cNvSpPr>
            <a:spLocks noGrp="1" noChangeArrowheads="1"/>
          </p:cNvSpPr>
          <p:nvPr>
            <p:ph type="sldNum" sz="quarter" idx="5"/>
          </p:nvPr>
        </p:nvSpPr>
        <p:spPr bwMode="auto">
          <a:xfrm>
            <a:off x="3972561" y="8831580"/>
            <a:ext cx="3037840" cy="464820"/>
          </a:xfrm>
          <a:prstGeom prst="rect">
            <a:avLst/>
          </a:prstGeom>
          <a:noFill/>
          <a:ln w="9525">
            <a:noFill/>
            <a:miter lim="800000"/>
          </a:ln>
          <a:effectLst/>
        </p:spPr>
        <p:txBody>
          <a:bodyPr vert="horz" wrap="square" lIns="93146" tIns="46573" rIns="93146" bIns="46573" numCol="1" anchor="b" anchorCtr="0" compatLnSpc="1"/>
          <a:lstStyle>
            <a:lvl1pPr algn="r">
              <a:defRPr kumimoji="0" sz="1200"/>
            </a:lvl1pPr>
          </a:lstStyle>
          <a:p>
            <a:pPr>
              <a:defRPr/>
            </a:pPr>
            <a:fld id="{37D808C9-7088-4FB4-957E-64B568DF1E11}"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 </a:t>
            </a:r>
            <a:r>
              <a:rPr lang="en-US" dirty="0"/>
              <a:t>The Verilog Hardware Description Language (HDL) is defined. Verilog HDL is a formal notation intended for use in all phases of the creation of electronic systems. Because it is both machine readable and human readable, it supports the development, verification, synthesis, and testing of hardware designs; the communication of hardware design data; and the maintenance, modification, and procurement of hardware. The primary audiences for this standard are the implementors of tools supporting the language and advanced users of the language.</a:t>
            </a:r>
            <a:endParaRPr lang="en-US" dirty="0"/>
          </a:p>
          <a:p>
            <a:endParaRPr lang="en-US" dirty="0"/>
          </a:p>
          <a:p>
            <a:r>
              <a:rPr lang="en-US" dirty="0"/>
              <a:t>1364-2001 - IEEE Standard Verilog Hardware Description Language IEEE STANDARD. The IEEE 1364-2001 standard, nicknamed `Verilog-2001', is the first major update to the Verilog language since its inception in 1984. The examples in this edition have been updated to illustrate the features of the language. IEEE standard Verilog hardware description language - IEEE Std. IEEE Std 1364-2001 (Revision of IEEE Std 1364-1995) IEEE Standards IEEE Standard Verilog Â® Hardware Description Language Published by The Institute of Electrical.</a:t>
            </a:r>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All gates (except “not”) may have an arbitrary number of inputs; simply continue adding additional inputs to the list.</a:t>
            </a:r>
            <a:endParaRPr lang="en-US" dirty="0"/>
          </a:p>
          <a:p>
            <a:pPr lvl="0"/>
            <a:r>
              <a:rPr lang="en-US" dirty="0"/>
              <a:t>The “instance name” is a unique arbitrary text label placed between the primitive name and the parenthesized list of connections. While the instance name is optional for Verilog primitives, you will find that using a systematic labeling scheme (see the example on the previous page) will help minimize translation errors.</a:t>
            </a:r>
            <a:endParaRPr lang="en-US" dirty="0"/>
          </a:p>
          <a:p>
            <a:pPr lvl="0"/>
            <a:r>
              <a:rPr lang="en-US" dirty="0"/>
              <a:t>When you invoke a new primitive, you are said to be creating an “instance” of that primitive. The process of creating an instance is called “instantiation,” and you can “instantiate” as many primitives as are needed for your circuit.</a:t>
            </a:r>
            <a:endParaRPr lang="en-US" dirty="0"/>
          </a:p>
          <a:p>
            <a:pPr lvl="0"/>
            <a:r>
              <a:rPr lang="en-US" dirty="0"/>
              <a:t>The order in which primitives are instantiated makes no difference.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815">
              <a:defRPr kumimoji="1" sz="3100">
                <a:solidFill>
                  <a:schemeClr val="tx1"/>
                </a:solidFill>
                <a:latin typeface="Tahoma" panose="020B0604030504040204" pitchFamily="34" charset="0"/>
              </a:defRPr>
            </a:lvl1pPr>
            <a:lvl2pPr marL="752475" indent="-289560" defTabSz="932815">
              <a:defRPr kumimoji="1" sz="3100">
                <a:solidFill>
                  <a:schemeClr val="tx1"/>
                </a:solidFill>
                <a:latin typeface="Tahoma" panose="020B0604030504040204" pitchFamily="34" charset="0"/>
              </a:defRPr>
            </a:lvl2pPr>
            <a:lvl3pPr marL="1157605" indent="-231775" defTabSz="932815">
              <a:defRPr kumimoji="1" sz="3100">
                <a:solidFill>
                  <a:schemeClr val="tx1"/>
                </a:solidFill>
                <a:latin typeface="Tahoma" panose="020B0604030504040204" pitchFamily="34" charset="0"/>
              </a:defRPr>
            </a:lvl3pPr>
            <a:lvl4pPr marL="1620520" indent="-231775" defTabSz="932815">
              <a:defRPr kumimoji="1" sz="3100">
                <a:solidFill>
                  <a:schemeClr val="tx1"/>
                </a:solidFill>
                <a:latin typeface="Tahoma" panose="020B0604030504040204" pitchFamily="34" charset="0"/>
              </a:defRPr>
            </a:lvl4pPr>
            <a:lvl5pPr marL="2084070" indent="-231775" defTabSz="932815">
              <a:defRPr kumimoji="1" sz="3100">
                <a:solidFill>
                  <a:schemeClr val="tx1"/>
                </a:solidFill>
                <a:latin typeface="Tahoma" panose="020B0604030504040204" pitchFamily="34" charset="0"/>
              </a:defRPr>
            </a:lvl5pPr>
            <a:lvl6pPr marL="254698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6pPr>
            <a:lvl7pPr marL="3009900"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7pPr>
            <a:lvl8pPr marL="347281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8pPr>
            <a:lvl9pPr marL="393636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9pPr>
          </a:lstStyle>
          <a:p>
            <a:fld id="{07AA49A5-9A7D-4634-A68E-D520E2CFBB41}" type="slidenum">
              <a:rPr kumimoji="0" lang="en-US" sz="1300"/>
            </a:fld>
            <a:endParaRPr kumimoji="0" lang="en-US" sz="1300" dirty="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815">
              <a:defRPr kumimoji="1" sz="3100">
                <a:solidFill>
                  <a:schemeClr val="tx1"/>
                </a:solidFill>
                <a:latin typeface="Tahoma" panose="020B0604030504040204" pitchFamily="34" charset="0"/>
              </a:defRPr>
            </a:lvl1pPr>
            <a:lvl2pPr marL="752475" indent="-289560" defTabSz="932815">
              <a:defRPr kumimoji="1" sz="3100">
                <a:solidFill>
                  <a:schemeClr val="tx1"/>
                </a:solidFill>
                <a:latin typeface="Tahoma" panose="020B0604030504040204" pitchFamily="34" charset="0"/>
              </a:defRPr>
            </a:lvl2pPr>
            <a:lvl3pPr marL="1157605" indent="-231775" defTabSz="932815">
              <a:defRPr kumimoji="1" sz="3100">
                <a:solidFill>
                  <a:schemeClr val="tx1"/>
                </a:solidFill>
                <a:latin typeface="Tahoma" panose="020B0604030504040204" pitchFamily="34" charset="0"/>
              </a:defRPr>
            </a:lvl3pPr>
            <a:lvl4pPr marL="1620520" indent="-231775" defTabSz="932815">
              <a:defRPr kumimoji="1" sz="3100">
                <a:solidFill>
                  <a:schemeClr val="tx1"/>
                </a:solidFill>
                <a:latin typeface="Tahoma" panose="020B0604030504040204" pitchFamily="34" charset="0"/>
              </a:defRPr>
            </a:lvl4pPr>
            <a:lvl5pPr marL="2084070" indent="-231775" defTabSz="932815">
              <a:defRPr kumimoji="1" sz="3100">
                <a:solidFill>
                  <a:schemeClr val="tx1"/>
                </a:solidFill>
                <a:latin typeface="Tahoma" panose="020B0604030504040204" pitchFamily="34" charset="0"/>
              </a:defRPr>
            </a:lvl5pPr>
            <a:lvl6pPr marL="254698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6pPr>
            <a:lvl7pPr marL="3009900"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7pPr>
            <a:lvl8pPr marL="347281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8pPr>
            <a:lvl9pPr marL="3936365" indent="-231775" defTabSz="932815" eaLnBrk="0" fontAlgn="base" hangingPunct="0">
              <a:spcBef>
                <a:spcPct val="20000"/>
              </a:spcBef>
              <a:spcAft>
                <a:spcPct val="0"/>
              </a:spcAft>
              <a:buChar char="•"/>
              <a:defRPr kumimoji="1" sz="3100">
                <a:solidFill>
                  <a:schemeClr val="tx1"/>
                </a:solidFill>
                <a:latin typeface="Tahoma" panose="020B0604030504040204" pitchFamily="34" charset="0"/>
              </a:defRPr>
            </a:lvl9pPr>
          </a:lstStyle>
          <a:p>
            <a:fld id="{07AA49A5-9A7D-4634-A68E-D520E2CFBB41}" type="slidenum">
              <a:rPr kumimoji="0" lang="en-US" sz="1300"/>
            </a:fld>
            <a:endParaRPr kumimoji="0" lang="en-US" sz="1300" dirty="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D808C9-7088-4FB4-957E-64B568DF1E1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GIF"/><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int two columns 2020HUST">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4267200" cy="5715000"/>
          </a:xfrm>
          <a:prstGeom prst="rect">
            <a:avLst/>
          </a:prstGeom>
        </p:spPr>
        <p:txBody>
          <a:bodyPr/>
          <a:lstStyle>
            <a:lvl1pPr>
              <a:spcBef>
                <a:spcPts val="1000"/>
              </a:spcBef>
              <a:buFont typeface="Wingdings" panose="05000000000000000000" pitchFamily="2" charset="2"/>
              <a:buChar char="q"/>
              <a:defRPr sz="2000">
                <a:solidFill>
                  <a:srgbClr val="002060"/>
                </a:solidFill>
              </a:defRPr>
            </a:lvl1pPr>
            <a:lvl2pPr>
              <a:spcBef>
                <a:spcPts val="1000"/>
              </a:spcBef>
              <a:spcAft>
                <a:spcPts val="600"/>
              </a:spcAft>
              <a:buFont typeface="Courier New" panose="02070309020205020404" pitchFamily="49" charset="0"/>
              <a:buChar char="o"/>
              <a:defRPr sz="1800">
                <a:solidFill>
                  <a:srgbClr val="002060"/>
                </a:solidFill>
              </a:defRPr>
            </a:lvl2pPr>
          </a:lstStyle>
          <a:p>
            <a:pPr lvl="0"/>
            <a:r>
              <a:rPr lang="en-US"/>
              <a:t>Edit Master text styles</a:t>
            </a:r>
            <a:endParaRPr lang="en-US"/>
          </a:p>
          <a:p>
            <a:pPr lvl="1"/>
            <a:r>
              <a:rPr lang="en-US"/>
              <a:t>Second level</a:t>
            </a:r>
            <a:endParaRPr lang="en-US"/>
          </a:p>
        </p:txBody>
      </p:sp>
      <p:sp>
        <p:nvSpPr>
          <p:cNvPr id="6" name="Text Placeholder 11"/>
          <p:cNvSpPr>
            <a:spLocks noGrp="1"/>
          </p:cNvSpPr>
          <p:nvPr>
            <p:ph type="body" sz="quarter" idx="11"/>
          </p:nvPr>
        </p:nvSpPr>
        <p:spPr>
          <a:xfrm>
            <a:off x="4762500" y="745066"/>
            <a:ext cx="4076700" cy="5715000"/>
          </a:xfrm>
          <a:prstGeom prst="rect">
            <a:avLst/>
          </a:prstGeom>
        </p:spPr>
        <p:txBody>
          <a:bodyPr/>
          <a:lstStyle>
            <a:lvl1pPr>
              <a:spcBef>
                <a:spcPts val="1000"/>
              </a:spcBef>
              <a:buFont typeface="Wingdings" panose="05000000000000000000" pitchFamily="2" charset="2"/>
              <a:buChar char="q"/>
              <a:defRPr sz="2000">
                <a:solidFill>
                  <a:srgbClr val="002060"/>
                </a:solidFill>
              </a:defRPr>
            </a:lvl1pPr>
            <a:lvl2pPr>
              <a:spcBef>
                <a:spcPts val="1000"/>
              </a:spcBef>
              <a:spcAft>
                <a:spcPts val="600"/>
              </a:spcAft>
              <a:buFont typeface="Courier New" panose="02070309020205020404" pitchFamily="49" charset="0"/>
              <a:buChar char="o"/>
              <a:defRPr sz="1800">
                <a:solidFill>
                  <a:srgbClr val="002060"/>
                </a:solidFill>
              </a:defRPr>
            </a:lvl2pPr>
          </a:lstStyle>
          <a:p>
            <a:pPr lvl="0"/>
            <a:r>
              <a:rPr lang="en-US"/>
              <a:t>Edit Master text styles</a:t>
            </a:r>
            <a:endParaRPr lang="en-US"/>
          </a:p>
          <a:p>
            <a:pPr lvl="1"/>
            <a:r>
              <a:rPr lang="en-US"/>
              <a:t>Second level</a:t>
            </a:r>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int slide 2020HUST">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3"/>
            <a:ext cx="8686800" cy="381000"/>
          </a:xfrm>
          <a:prstGeom prst="rect">
            <a:avLst/>
          </a:prstGeom>
        </p:spPr>
        <p:txBody>
          <a:bodyPr/>
          <a:lstStyle>
            <a:lvl1pPr>
              <a:defRPr sz="2400" b="0">
                <a:solidFill>
                  <a:srgbClr val="002060"/>
                </a:solidFill>
              </a:defRPr>
            </a:lvl1pPr>
          </a:lstStyle>
          <a:p>
            <a:r>
              <a:rPr lang="en-US"/>
              <a:t>Click to edit Master title style</a:t>
            </a:r>
            <a:endParaRPr lang="en-US"/>
          </a:p>
        </p:txBody>
      </p:sp>
      <p:sp>
        <p:nvSpPr>
          <p:cNvPr id="4" name="Line 13"/>
          <p:cNvSpPr>
            <a:spLocks noChangeShapeType="1"/>
          </p:cNvSpPr>
          <p:nvPr/>
        </p:nvSpPr>
        <p:spPr bwMode="auto">
          <a:xfrm flipV="1">
            <a:off x="457200" y="445243"/>
            <a:ext cx="8153400" cy="0"/>
          </a:xfrm>
          <a:prstGeom prst="line">
            <a:avLst/>
          </a:prstGeom>
          <a:noFill/>
          <a:ln w="57150" cmpd="thinThick">
            <a:solidFill>
              <a:srgbClr val="CCCC00"/>
            </a:solidFill>
            <a:miter lim="800000"/>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8458200" cy="5715000"/>
          </a:xfrm>
          <a:prstGeom prst="rect">
            <a:avLst/>
          </a:prstGeom>
        </p:spPr>
        <p:txBody>
          <a:bodyPr/>
          <a:lstStyle>
            <a:lvl1pPr>
              <a:spcBef>
                <a:spcPts val="1000"/>
              </a:spcBef>
              <a:buFont typeface="Wingdings" panose="05000000000000000000" pitchFamily="2" charset="2"/>
              <a:buChar char="q"/>
              <a:defRPr sz="2000">
                <a:solidFill>
                  <a:srgbClr val="002060"/>
                </a:solidFill>
              </a:defRPr>
            </a:lvl1pPr>
            <a:lvl2pPr>
              <a:spcBef>
                <a:spcPts val="500"/>
              </a:spcBef>
              <a:spcAft>
                <a:spcPts val="400"/>
              </a:spcAft>
              <a:buFont typeface="Courier New" panose="02070309020205020404" pitchFamily="49" charset="0"/>
              <a:buChar char="o"/>
              <a:defRPr sz="1800">
                <a:solidFill>
                  <a:srgbClr val="002060"/>
                </a:solidFill>
              </a:defRPr>
            </a:lvl2pPr>
            <a:lvl3pPr>
              <a:defRPr>
                <a:solidFill>
                  <a:srgbClr val="002060"/>
                </a:solidFill>
              </a:defRPr>
            </a:lvl3pPr>
          </a:lstStyle>
          <a:p>
            <a:pPr lvl="0"/>
            <a:r>
              <a:rPr lang="en-US"/>
              <a:t>Click to edit Master text styles</a:t>
            </a:r>
            <a:endParaRPr lang="en-US"/>
          </a:p>
          <a:p>
            <a:pPr lvl="1"/>
            <a:r>
              <a:rPr lang="en-US"/>
              <a:t>Second level</a:t>
            </a:r>
            <a:endParaRPr lang="en-US"/>
          </a:p>
          <a:p>
            <a:pPr lvl="2"/>
            <a:r>
              <a:rPr lang="en-US"/>
              <a:t>Third level</a:t>
            </a:r>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2020HUS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74676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ln>
          <a:effectLst>
            <a:outerShdw dist="56796" dir="3806097" algn="ctr" rotWithShape="0">
              <a:srgbClr val="000000"/>
            </a:outerShdw>
          </a:effectLst>
        </p:spPr>
        <p:txBody>
          <a:bodyPr vert="horz" wrap="square" lIns="90488" tIns="44450" rIns="90488" bIns="44450" numCol="1" anchor="ctr" anchorCtr="0" compatLnSpc="1"/>
          <a:lstStyle>
            <a:lvl1pPr>
              <a:defRPr sz="2200">
                <a:solidFill>
                  <a:srgbClr val="002060"/>
                </a:solidFill>
              </a:defRPr>
            </a:lvl1pPr>
          </a:lstStyle>
          <a:p>
            <a:pPr lvl="0"/>
            <a:r>
              <a:rPr lang="en-US"/>
              <a:t>Click to edit Master title style</a:t>
            </a:r>
            <a:endParaRPr lang="en-US"/>
          </a:p>
        </p:txBody>
      </p:sp>
      <p:sp>
        <p:nvSpPr>
          <p:cNvPr id="17" name="Content Placeholder 16"/>
          <p:cNvSpPr>
            <a:spLocks noGrp="1"/>
          </p:cNvSpPr>
          <p:nvPr>
            <p:ph sz="quarter" idx="10"/>
          </p:nvPr>
        </p:nvSpPr>
        <p:spPr>
          <a:xfrm>
            <a:off x="380999" y="1042374"/>
            <a:ext cx="6558303" cy="5099748"/>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defRPr sz="1800">
                <a:solidFill>
                  <a:srgbClr val="002060"/>
                </a:solidFill>
              </a:defRPr>
            </a:lvl1pPr>
            <a:lvl2pPr>
              <a:defRPr sz="1600">
                <a:solidFill>
                  <a:srgbClr val="002060"/>
                </a:solidFill>
              </a:defRPr>
            </a:lvl2pPr>
            <a:lvl3pPr>
              <a:defRPr>
                <a:solidFill>
                  <a:srgbClr val="002060"/>
                </a:solidFill>
              </a:defRPr>
            </a:lvl3pPr>
          </a:lstStyle>
          <a:p>
            <a:pPr lvl="0"/>
            <a:r>
              <a:rPr lang="en-US"/>
              <a:t>Edit Master text styles</a:t>
            </a:r>
            <a:endParaRPr lang="en-US"/>
          </a:p>
          <a:p>
            <a:pPr lvl="1"/>
            <a:r>
              <a:rPr lang="en-US"/>
              <a:t>Second level</a:t>
            </a:r>
            <a:endParaRPr lang="en-US"/>
          </a:p>
        </p:txBody>
      </p:sp>
      <p:pic>
        <p:nvPicPr>
          <p:cNvPr id="9" name="Picture 5" descr="ba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185751" y="6359660"/>
            <a:ext cx="3726474" cy="49661"/>
          </a:xfrm>
          <a:prstGeom prst="rect">
            <a:avLst/>
          </a:prstGeom>
          <a:solidFill>
            <a:srgbClr val="FFC000"/>
          </a:solidFill>
          <a:ln w="9525">
            <a:solidFill>
              <a:srgbClr val="FFC000"/>
            </a:solidFill>
            <a:miter lim="800000"/>
            <a:headEnd/>
            <a:tailEnd/>
          </a:ln>
        </p:spPr>
      </p:pic>
      <p:sp>
        <p:nvSpPr>
          <p:cNvPr id="12" name="Rectangle 11"/>
          <p:cNvSpPr/>
          <p:nvPr/>
        </p:nvSpPr>
        <p:spPr>
          <a:xfrm>
            <a:off x="5226316" y="6050705"/>
            <a:ext cx="3705033" cy="369332"/>
          </a:xfrm>
          <a:prstGeom prst="rect">
            <a:avLst/>
          </a:prstGeom>
        </p:spPr>
        <p:txBody>
          <a:bodyPr wrap="square">
            <a:spAutoFit/>
          </a:bodyPr>
          <a:lstStyle/>
          <a:p>
            <a:pPr>
              <a:buFontTx/>
              <a:buNone/>
            </a:pPr>
            <a:r>
              <a:rPr lang="en-US" sz="1800" baseline="0" dirty="0">
                <a:solidFill>
                  <a:srgbClr val="002060"/>
                </a:solidFill>
                <a:effectLst/>
              </a:rPr>
              <a:t>Software and Hardware Co-Design</a:t>
            </a:r>
            <a:endParaRPr lang="en-US" sz="1800" dirty="0">
              <a:solidFill>
                <a:srgbClr val="00B0F0"/>
              </a:solidFill>
              <a:effectLst/>
            </a:endParaRPr>
          </a:p>
        </p:txBody>
      </p:sp>
      <p:sp>
        <p:nvSpPr>
          <p:cNvPr id="14" name="Rectangle 13"/>
          <p:cNvSpPr/>
          <p:nvPr/>
        </p:nvSpPr>
        <p:spPr>
          <a:xfrm>
            <a:off x="7685855" y="483916"/>
            <a:ext cx="1452642" cy="338554"/>
          </a:xfrm>
          <a:prstGeom prst="rect">
            <a:avLst/>
          </a:prstGeom>
          <a:noFill/>
        </p:spPr>
        <p:txBody>
          <a:bodyPr wrap="none" lIns="91440" tIns="45720" rIns="91440" bIns="45720">
            <a:spAutoFit/>
          </a:bodyPr>
          <a:lstStyle/>
          <a:p>
            <a:pPr algn="ctr">
              <a:buNone/>
            </a:pPr>
            <a:r>
              <a:rPr lang="en-US" sz="1600" b="0" cap="none" spc="0" dirty="0">
                <a:ln w="0"/>
                <a:solidFill>
                  <a:srgbClr val="FF0000"/>
                </a:solidFill>
                <a:effectLst>
                  <a:reflection blurRad="6350" stA="53000" endA="300" endPos="35500" dir="5400000" sy="-90000" algn="bl" rotWithShape="0"/>
                </a:effectLst>
              </a:rPr>
              <a:t>Summer 2021</a:t>
            </a:r>
            <a:endParaRPr lang="en-US" sz="1600" b="0" cap="none" spc="0" dirty="0">
              <a:ln w="0"/>
              <a:solidFill>
                <a:srgbClr val="FF0000"/>
              </a:solidFill>
              <a:effectLst>
                <a:reflection blurRad="6350" stA="53000" endA="300" endPos="35500" dir="5400000" sy="-90000" algn="bl" rotWithShape="0"/>
              </a:effectLst>
            </a:endParaRPr>
          </a:p>
        </p:txBody>
      </p:sp>
      <p:pic>
        <p:nvPicPr>
          <p:cNvPr id="15" name="Picture 2" descr="http://www.mouser.com/images/digilentinc/lrg/410-279-K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7563" y="3938884"/>
            <a:ext cx="1749425" cy="1487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12328" y="5062194"/>
            <a:ext cx="1899897" cy="276999"/>
          </a:xfrm>
          <a:prstGeom prst="rect">
            <a:avLst/>
          </a:prstGeom>
          <a:noFill/>
        </p:spPr>
        <p:txBody>
          <a:bodyPr wrap="square" rtlCol="0">
            <a:spAutoFit/>
          </a:bodyPr>
          <a:lstStyle/>
          <a:p>
            <a:r>
              <a:rPr lang="en-US" sz="1200" dirty="0">
                <a:effectLst/>
              </a:rPr>
              <a:t>Zybo Development Board</a:t>
            </a:r>
            <a:endParaRPr lang="en-US" sz="1200" dirty="0">
              <a:effectLst/>
            </a:endParaRPr>
          </a:p>
        </p:txBody>
      </p:sp>
      <p:pic>
        <p:nvPicPr>
          <p:cNvPr id="18" name="Picture 17"/>
          <p:cNvPicPr>
            <a:picLocks noChangeAspect="1"/>
          </p:cNvPicPr>
          <p:nvPr/>
        </p:nvPicPr>
        <p:blipFill>
          <a:blip r:embed="rId4"/>
          <a:stretch>
            <a:fillRect/>
          </a:stretch>
        </p:blipFill>
        <p:spPr>
          <a:xfrm>
            <a:off x="7386035" y="5358479"/>
            <a:ext cx="673837" cy="690225"/>
          </a:xfrm>
          <a:prstGeom prst="rect">
            <a:avLst/>
          </a:prstGeom>
        </p:spPr>
      </p:pic>
      <p:pic>
        <p:nvPicPr>
          <p:cNvPr id="13" name="Picture 12" descr="rose4.gif"/>
          <p:cNvPicPr>
            <a:picLocks noChangeAspect="1"/>
          </p:cNvPicPr>
          <p:nvPr userDrawn="1"/>
        </p:nvPicPr>
        <p:blipFill>
          <a:blip r:embed="rId5" cstate="print"/>
          <a:stretch>
            <a:fillRect/>
          </a:stretch>
        </p:blipFill>
        <p:spPr>
          <a:xfrm>
            <a:off x="212651" y="6318710"/>
            <a:ext cx="990600" cy="234490"/>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2020HUST">
    <p:spTree>
      <p:nvGrpSpPr>
        <p:cNvPr id="1" name=""/>
        <p:cNvGrpSpPr/>
        <p:nvPr/>
      </p:nvGrpSpPr>
      <p:grpSpPr>
        <a:xfrm>
          <a:off x="0" y="0"/>
          <a:ext cx="0" cy="0"/>
          <a:chOff x="0" y="0"/>
          <a:chExt cx="0" cy="0"/>
        </a:xfrm>
      </p:grpSpPr>
      <p:sp>
        <p:nvSpPr>
          <p:cNvPr id="2" name="Title 1"/>
          <p:cNvSpPr>
            <a:spLocks noGrp="1"/>
          </p:cNvSpPr>
          <p:nvPr>
            <p:ph type="title"/>
          </p:nvPr>
        </p:nvSpPr>
        <p:spPr>
          <a:xfrm>
            <a:off x="0" y="35442"/>
            <a:ext cx="8763000" cy="381000"/>
          </a:xfrm>
          <a:prstGeom prst="rect">
            <a:avLst/>
          </a:prstGeom>
        </p:spPr>
        <p:txBody>
          <a:bodyPr/>
          <a:lstStyle>
            <a:lvl1pPr>
              <a:defRPr sz="2400">
                <a:solidFill>
                  <a:srgbClr val="002060"/>
                </a:solidFill>
              </a:defRPr>
            </a:lvl1pPr>
          </a:lstStyle>
          <a:p>
            <a:r>
              <a:rPr lang="en-US"/>
              <a:t>Click to edit Master title style</a:t>
            </a:r>
            <a:endParaRPr lang="en-US"/>
          </a:p>
        </p:txBody>
      </p:sp>
      <p:sp>
        <p:nvSpPr>
          <p:cNvPr id="4" name="Line 13"/>
          <p:cNvSpPr>
            <a:spLocks noChangeShapeType="1"/>
          </p:cNvSpPr>
          <p:nvPr/>
        </p:nvSpPr>
        <p:spPr bwMode="auto">
          <a:xfrm>
            <a:off x="457200" y="416442"/>
            <a:ext cx="8229600" cy="0"/>
          </a:xfrm>
          <a:prstGeom prst="line">
            <a:avLst/>
          </a:prstGeom>
          <a:noFill/>
          <a:ln w="57150" cmpd="thinThick">
            <a:solidFill>
              <a:srgbClr val="CCCC00"/>
            </a:solidFill>
            <a:miter lim="800000"/>
          </a:ln>
          <a:effectLst/>
        </p:spPr>
        <p:txBody>
          <a:bodyPr wrap="none" anchor="ctr"/>
          <a:lstStyle/>
          <a:p>
            <a:pPr>
              <a:defRPr/>
            </a:pPr>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alf column  2020HUS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a:p>
        </p:txBody>
      </p:sp>
      <p:sp>
        <p:nvSpPr>
          <p:cNvPr id="4" name="Line 13"/>
          <p:cNvSpPr>
            <a:spLocks noChangeShapeType="1"/>
          </p:cNvSpPr>
          <p:nvPr/>
        </p:nvSpPr>
        <p:spPr bwMode="auto">
          <a:xfrm flipV="1">
            <a:off x="375820" y="523040"/>
            <a:ext cx="8082379" cy="11099"/>
          </a:xfrm>
          <a:prstGeom prst="line">
            <a:avLst/>
          </a:prstGeom>
          <a:noFill/>
          <a:ln w="57150" cmpd="thinThick">
            <a:solidFill>
              <a:srgbClr val="CCCC00"/>
            </a:solidFill>
            <a:miter lim="800000"/>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62001"/>
            <a:ext cx="4038600" cy="5715000"/>
          </a:xfrm>
          <a:prstGeom prst="rect">
            <a:avLst/>
          </a:prstGeom>
        </p:spPr>
        <p:txBody>
          <a:bodyPr/>
          <a:lstStyle>
            <a:lvl1pPr>
              <a:buFont typeface="Wingdings" panose="05000000000000000000" pitchFamily="2" charset="2"/>
              <a:buChar char="q"/>
              <a:defRPr sz="2200" b="0">
                <a:solidFill>
                  <a:srgbClr val="002060"/>
                </a:solidFill>
              </a:defRPr>
            </a:lvl1pPr>
            <a:lvl2pPr>
              <a:buFont typeface="Courier New" panose="02070309020205020404" pitchFamily="49" charset="0"/>
              <a:buChar char="o"/>
              <a:defRPr sz="1800" b="0">
                <a:solidFill>
                  <a:srgbClr val="002060"/>
                </a:solidFill>
              </a:defRPr>
            </a:lvl2pPr>
            <a:lvl3pPr>
              <a:defRPr>
                <a:solidFill>
                  <a:srgbClr val="002060"/>
                </a:solidFill>
              </a:defRPr>
            </a:lvl3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alf title 2020HUS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505200" cy="381000"/>
          </a:xfrm>
          <a:prstGeom prst="rect">
            <a:avLst/>
          </a:prstGeom>
        </p:spPr>
        <p:txBody>
          <a:bodyPr/>
          <a:lstStyle>
            <a:lvl1pPr algn="l">
              <a:defRPr sz="2000">
                <a:solidFill>
                  <a:srgbClr val="002060"/>
                </a:solidFill>
              </a:defRPr>
            </a:lvl1pPr>
          </a:lstStyle>
          <a:p>
            <a:r>
              <a:rPr lang="en-US"/>
              <a:t>Click to edit Master title style</a:t>
            </a:r>
            <a:endParaRPr lang="en-US"/>
          </a:p>
        </p:txBody>
      </p:sp>
      <p:sp>
        <p:nvSpPr>
          <p:cNvPr id="4" name="Line 13"/>
          <p:cNvSpPr>
            <a:spLocks noChangeShapeType="1"/>
          </p:cNvSpPr>
          <p:nvPr/>
        </p:nvSpPr>
        <p:spPr bwMode="auto">
          <a:xfrm>
            <a:off x="228600" y="609600"/>
            <a:ext cx="3657600" cy="0"/>
          </a:xfrm>
          <a:prstGeom prst="line">
            <a:avLst/>
          </a:prstGeom>
          <a:noFill/>
          <a:ln w="57150" cmpd="thinThick">
            <a:solidFill>
              <a:srgbClr val="CCCC00"/>
            </a:solidFill>
            <a:miter lim="800000"/>
          </a:ln>
          <a:effectLst/>
        </p:spPr>
        <p:txBody>
          <a:bodyPr wrap="none" anchor="ctr"/>
          <a:lstStyle/>
          <a:p>
            <a:pPr>
              <a:defRPr/>
            </a:pPr>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2020HUST">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ECE433fall2018">
    <p:spTree>
      <p:nvGrpSpPr>
        <p:cNvPr id="1" name=""/>
        <p:cNvGrpSpPr/>
        <p:nvPr/>
      </p:nvGrpSpPr>
      <p:grpSpPr>
        <a:xfrm>
          <a:off x="0" y="0"/>
          <a:ext cx="0" cy="0"/>
          <a:chOff x="0" y="0"/>
          <a:chExt cx="0" cy="0"/>
        </a:xfrm>
      </p:grpSpPr>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PointsECE433fall2018">
    <p:bg>
      <p:bgPr>
        <a:solidFill>
          <a:srgbClr val="FFF1C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lstStyle>
            <a:lvl1pPr>
              <a:defRPr sz="2400">
                <a:solidFill>
                  <a:srgbClr val="002060"/>
                </a:solidFill>
              </a:defRPr>
            </a:lvl1pPr>
          </a:lstStyle>
          <a:p>
            <a:r>
              <a:rPr lang="en-US"/>
              <a:t>Click to edit Master title style</a:t>
            </a:r>
            <a:endParaRPr lang="en-US"/>
          </a:p>
        </p:txBody>
      </p:sp>
      <p:sp>
        <p:nvSpPr>
          <p:cNvPr id="3" name="Content Placeholder 2"/>
          <p:cNvSpPr>
            <a:spLocks noGrp="1"/>
          </p:cNvSpPr>
          <p:nvPr>
            <p:ph idx="1"/>
          </p:nvPr>
        </p:nvSpPr>
        <p:spPr>
          <a:xfrm>
            <a:off x="457200" y="609600"/>
            <a:ext cx="8229600" cy="5516563"/>
          </a:xfrm>
        </p:spPr>
        <p:txBody>
          <a:bodyPr/>
          <a:lstStyle>
            <a:lvl1pPr>
              <a:defRPr sz="1800">
                <a:solidFill>
                  <a:srgbClr val="002060"/>
                </a:solidFill>
              </a:defRPr>
            </a:lvl1pPr>
            <a:lvl2pPr>
              <a:defRPr sz="1600">
                <a:solidFill>
                  <a:srgbClr val="002060"/>
                </a:solidFill>
              </a:defRPr>
            </a:lvl2pPr>
            <a:lvl3pPr>
              <a:defRPr sz="2000" baseline="0">
                <a:solidFill>
                  <a:srgbClr val="002060"/>
                </a:solidFill>
                <a:latin typeface="Times New Roman" panose="02020603050405020304" charset="0"/>
                <a:cs typeface="Times New Roman" panose="02020603050405020304" charset="0"/>
              </a:defRPr>
            </a:lvl3pPr>
          </a:lstStyle>
          <a:p>
            <a:pPr lvl="0"/>
            <a:r>
              <a:rPr lang="en-US"/>
              <a:t>Click to edit Master text styles</a:t>
            </a:r>
            <a:endParaRPr lang="en-US"/>
          </a:p>
          <a:p>
            <a:pPr lvl="1"/>
            <a:r>
              <a:rPr lang="en-US"/>
              <a:t>Second level</a:t>
            </a:r>
            <a:endParaRPr lang="en-US"/>
          </a:p>
        </p:txBody>
      </p:sp>
      <p:graphicFrame>
        <p:nvGraphicFramePr>
          <p:cNvPr id="5" name="Object 4"/>
          <p:cNvGraphicFramePr>
            <a:graphicFrameLocks noChangeAspect="1"/>
          </p:cNvGraphicFramePr>
          <p:nvPr/>
        </p:nvGraphicFramePr>
        <p:xfrm>
          <a:off x="533400" y="457200"/>
          <a:ext cx="8153400" cy="46038"/>
        </p:xfrm>
        <a:graphic>
          <a:graphicData uri="http://schemas.openxmlformats.org/presentationml/2006/ole">
            <mc:AlternateContent xmlns:mc="http://schemas.openxmlformats.org/markup-compatibility/2006">
              <mc:Choice xmlns:v="urn:schemas-microsoft-com:vml" Requires="v">
                <p:oleObj spid="_x0000_s4" name="Drawing" r:id="rId2" imgW="6595745" imgH="313055" progId="">
                  <p:embed/>
                </p:oleObj>
              </mc:Choice>
              <mc:Fallback>
                <p:oleObj name="Drawing" r:id="rId2" imgW="6595745" imgH="313055"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8153400" cy="460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6.GIF"/><Relationship Id="rId8" Type="http://schemas.openxmlformats.org/officeDocument/2006/relationships/image" Target="../media/image5.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5" name="Picture 4" descr="C:\Documents and Settings\Jennifer Lockhart\Desktop\Picture2 copy.jpg"/>
          <p:cNvPicPr>
            <a:picLocks noChangeArrowheads="1"/>
          </p:cNvPicPr>
          <p:nvPr userDrawn="1"/>
        </p:nvPicPr>
        <p:blipFill>
          <a:blip r:embed="rId8"/>
          <a:srcRect t="24879"/>
          <a:stretch>
            <a:fillRect/>
          </a:stretch>
        </p:blipFill>
        <p:spPr bwMode="auto">
          <a:xfrm>
            <a:off x="0" y="0"/>
            <a:ext cx="9144000" cy="6858000"/>
          </a:xfrm>
          <a:prstGeom prst="rect">
            <a:avLst/>
          </a:prstGeom>
          <a:solidFill>
            <a:schemeClr val="accent1"/>
          </a:solidFill>
          <a:effectLst>
            <a:glow rad="127000">
              <a:schemeClr val="tx1">
                <a:lumMod val="95000"/>
              </a:schemeClr>
            </a:glow>
            <a:outerShdw blurRad="50800" dist="38100" dir="2700000" algn="tl" rotWithShape="0">
              <a:schemeClr val="accent1">
                <a:lumMod val="60000"/>
                <a:lumOff val="40000"/>
                <a:alpha val="40000"/>
              </a:schemeClr>
            </a:outerShdw>
          </a:effectLst>
        </p:spPr>
      </p:pic>
      <p:sp>
        <p:nvSpPr>
          <p:cNvPr id="6" name="Slide Number Placeholder 4"/>
          <p:cNvSpPr txBox="1"/>
          <p:nvPr/>
        </p:nvSpPr>
        <p:spPr>
          <a:xfrm>
            <a:off x="76200" y="6506103"/>
            <a:ext cx="4815396"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anose="020B0604030504040204"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 </a:t>
            </a:r>
            <a:r>
              <a:rPr lang="en-US" dirty="0">
                <a:solidFill>
                  <a:srgbClr val="0070C0"/>
                </a:solidFill>
                <a:effectLst/>
              </a:rPr>
              <a:t>Combinational</a:t>
            </a:r>
            <a:r>
              <a:rPr lang="en-US" baseline="0" dirty="0">
                <a:solidFill>
                  <a:srgbClr val="0070C0"/>
                </a:solidFill>
                <a:effectLst/>
              </a:rPr>
              <a:t> and Sequential circuits in Verilog</a:t>
            </a:r>
            <a:r>
              <a:rPr lang="en-US" b="0" baseline="0" dirty="0">
                <a:solidFill>
                  <a:srgbClr val="0070C0"/>
                </a:solidFill>
                <a:effectLst/>
                <a:latin typeface="Times" panose="02020603050405020304" pitchFamily="18" charset="0"/>
                <a:cs typeface="Times" panose="02020603050405020304" pitchFamily="18" charset="0"/>
              </a:rPr>
              <a:t> </a:t>
            </a:r>
            <a:r>
              <a:rPr lang="en-US" sz="900" b="0" baseline="0" dirty="0">
                <a:solidFill>
                  <a:srgbClr val="0070C0"/>
                </a:solidFill>
                <a:effectLst/>
                <a:latin typeface="Times" panose="02020603050405020304" pitchFamily="18" charset="0"/>
                <a:cs typeface="Times" panose="02020603050405020304" pitchFamily="18" charset="0"/>
              </a:rPr>
              <a:t> Summer 2021 </a:t>
            </a:r>
            <a:r>
              <a:rPr lang="en-US" altLang="zh-CN" sz="900" b="0" dirty="0">
                <a:solidFill>
                  <a:srgbClr val="0070C0"/>
                </a:solidFill>
                <a:effectLst/>
                <a:latin typeface="Times" panose="02020603050405020304" pitchFamily="18" charset="0"/>
                <a:cs typeface="Times" panose="02020603050405020304" pitchFamily="18" charset="0"/>
              </a:rPr>
              <a:t> HUST</a:t>
            </a:r>
            <a:r>
              <a:rPr lang="en-US" b="0" dirty="0">
                <a:solidFill>
                  <a:srgbClr val="0070C0"/>
                </a:solidFill>
                <a:effectLst/>
                <a:latin typeface="Times" panose="02020603050405020304" pitchFamily="18" charset="0"/>
                <a:cs typeface="Times" panose="02020603050405020304" pitchFamily="18" charset="0"/>
              </a:rPr>
              <a: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rtl="0" eaLnBrk="1" fontAlgn="base" hangingPunct="1">
        <a:lnSpc>
          <a:spcPct val="85000"/>
        </a:lnSpc>
        <a:spcBef>
          <a:spcPct val="0"/>
        </a:spcBef>
        <a:spcAft>
          <a:spcPct val="0"/>
        </a:spcAft>
        <a:defRPr kumimoji="1" sz="2400">
          <a:solidFill>
            <a:srgbClr val="FF0000"/>
          </a:solidFill>
          <a:latin typeface="+mj-lt"/>
          <a:ea typeface="+mj-ea"/>
          <a:cs typeface="+mj-cs"/>
        </a:defRPr>
      </a:lvl1pPr>
      <a:lvl2pPr algn="l" rtl="0" eaLnBrk="1" fontAlgn="base" hangingPunct="1">
        <a:lnSpc>
          <a:spcPct val="85000"/>
        </a:lnSpc>
        <a:spcBef>
          <a:spcPct val="0"/>
        </a:spcBef>
        <a:spcAft>
          <a:spcPct val="0"/>
        </a:spcAft>
        <a:defRPr kumimoji="1" sz="2400">
          <a:solidFill>
            <a:schemeClr val="tx1"/>
          </a:solidFill>
          <a:latin typeface="Tahoma" panose="020B0604030504040204" pitchFamily="34" charset="0"/>
        </a:defRPr>
      </a:lvl2pPr>
      <a:lvl3pPr algn="l" rtl="0" eaLnBrk="1" fontAlgn="base" hangingPunct="1">
        <a:lnSpc>
          <a:spcPct val="85000"/>
        </a:lnSpc>
        <a:spcBef>
          <a:spcPct val="0"/>
        </a:spcBef>
        <a:spcAft>
          <a:spcPct val="0"/>
        </a:spcAft>
        <a:defRPr kumimoji="1" sz="2400">
          <a:solidFill>
            <a:schemeClr val="tx1"/>
          </a:solidFill>
          <a:latin typeface="Tahoma" panose="020B0604030504040204" pitchFamily="34" charset="0"/>
        </a:defRPr>
      </a:lvl3pPr>
      <a:lvl4pPr algn="l" rtl="0" eaLnBrk="1" fontAlgn="base" hangingPunct="1">
        <a:lnSpc>
          <a:spcPct val="85000"/>
        </a:lnSpc>
        <a:spcBef>
          <a:spcPct val="0"/>
        </a:spcBef>
        <a:spcAft>
          <a:spcPct val="0"/>
        </a:spcAft>
        <a:defRPr kumimoji="1" sz="2400">
          <a:solidFill>
            <a:schemeClr val="tx1"/>
          </a:solidFill>
          <a:latin typeface="Tahoma" panose="020B0604030504040204" pitchFamily="34" charset="0"/>
        </a:defRPr>
      </a:lvl4pPr>
      <a:lvl5pPr algn="l" rtl="0" eaLnBrk="1" fontAlgn="base" hangingPunct="1">
        <a:lnSpc>
          <a:spcPct val="85000"/>
        </a:lnSpc>
        <a:spcBef>
          <a:spcPct val="0"/>
        </a:spcBef>
        <a:spcAft>
          <a:spcPct val="0"/>
        </a:spcAft>
        <a:defRPr kumimoji="1" sz="2400">
          <a:solidFill>
            <a:schemeClr val="tx1"/>
          </a:solidFill>
          <a:latin typeface="Tahoma" panose="020B0604030504040204" pitchFamily="34" charset="0"/>
        </a:defRPr>
      </a:lvl5pPr>
      <a:lvl6pPr marL="457200" algn="l" rtl="0" eaLnBrk="1" fontAlgn="base" hangingPunct="1">
        <a:lnSpc>
          <a:spcPct val="85000"/>
        </a:lnSpc>
        <a:spcBef>
          <a:spcPct val="0"/>
        </a:spcBef>
        <a:spcAft>
          <a:spcPct val="0"/>
        </a:spcAft>
        <a:defRPr kumimoji="1" sz="2400">
          <a:solidFill>
            <a:srgbClr val="0000FF"/>
          </a:solidFill>
          <a:latin typeface="Tahoma" panose="020B0604030504040204" pitchFamily="34" charset="0"/>
        </a:defRPr>
      </a:lvl6pPr>
      <a:lvl7pPr marL="914400" algn="l" rtl="0" eaLnBrk="1" fontAlgn="base" hangingPunct="1">
        <a:lnSpc>
          <a:spcPct val="85000"/>
        </a:lnSpc>
        <a:spcBef>
          <a:spcPct val="0"/>
        </a:spcBef>
        <a:spcAft>
          <a:spcPct val="0"/>
        </a:spcAft>
        <a:defRPr kumimoji="1" sz="2400">
          <a:solidFill>
            <a:srgbClr val="0000FF"/>
          </a:solidFill>
          <a:latin typeface="Tahoma" panose="020B0604030504040204" pitchFamily="34" charset="0"/>
        </a:defRPr>
      </a:lvl7pPr>
      <a:lvl8pPr marL="1371600" algn="l" rtl="0" eaLnBrk="1" fontAlgn="base" hangingPunct="1">
        <a:lnSpc>
          <a:spcPct val="85000"/>
        </a:lnSpc>
        <a:spcBef>
          <a:spcPct val="0"/>
        </a:spcBef>
        <a:spcAft>
          <a:spcPct val="0"/>
        </a:spcAft>
        <a:defRPr kumimoji="1" sz="2400">
          <a:solidFill>
            <a:srgbClr val="0000FF"/>
          </a:solidFill>
          <a:latin typeface="Tahoma" panose="020B0604030504040204" pitchFamily="34" charset="0"/>
        </a:defRPr>
      </a:lvl8pPr>
      <a:lvl9pPr marL="1828800" algn="l" rtl="0" eaLnBrk="1" fontAlgn="base" hangingPunct="1">
        <a:lnSpc>
          <a:spcPct val="85000"/>
        </a:lnSpc>
        <a:spcBef>
          <a:spcPct val="0"/>
        </a:spcBef>
        <a:spcAft>
          <a:spcPct val="0"/>
        </a:spcAft>
        <a:defRPr kumimoji="1" sz="2400">
          <a:solidFill>
            <a:srgbClr val="0000FF"/>
          </a:solidFill>
          <a:latin typeface="Tahoma" panose="020B0604030504040204" pitchFamily="34" charset="0"/>
        </a:defRPr>
      </a:lvl9pPr>
    </p:titleStyle>
    <p:bodyStyle>
      <a:lvl1pPr marL="342900" indent="-342900" algn="l" rtl="0" eaLnBrk="1" fontAlgn="base" hangingPunct="1">
        <a:spcBef>
          <a:spcPct val="60000"/>
        </a:spcBef>
        <a:spcAft>
          <a:spcPct val="0"/>
        </a:spcAft>
        <a:buClr>
          <a:srgbClr val="6600CC"/>
        </a:buClr>
        <a:buFont typeface="Wingdings" panose="05000000000000000000" pitchFamily="2" charset="2"/>
        <a:buChar char="q"/>
        <a:defRPr kumimoji="1" sz="2200">
          <a:solidFill>
            <a:srgbClr val="FF0000"/>
          </a:solidFill>
          <a:latin typeface="+mn-lt"/>
          <a:ea typeface="+mn-ea"/>
          <a:cs typeface="+mn-cs"/>
        </a:defRPr>
      </a:lvl1pPr>
      <a:lvl2pPr marL="742950" indent="-285750" algn="l" rtl="0" eaLnBrk="1" fontAlgn="base" hangingPunct="1">
        <a:spcBef>
          <a:spcPct val="40000"/>
        </a:spcBef>
        <a:spcAft>
          <a:spcPct val="0"/>
        </a:spcAft>
        <a:buClr>
          <a:srgbClr val="6600CC"/>
        </a:buClr>
        <a:buFont typeface="Courier New" panose="02070309020205020404" pitchFamily="49" charset="0"/>
        <a:buChar char="o"/>
        <a:defRPr kumimoji="1" sz="1800">
          <a:solidFill>
            <a:srgbClr val="FF0000"/>
          </a:solidFill>
          <a:latin typeface="+mn-lt"/>
        </a:defRPr>
      </a:lvl2pPr>
      <a:lvl3pPr marL="1143000" indent="-228600" algn="l" rtl="0" eaLnBrk="1" fontAlgn="base" hangingPunct="1">
        <a:lnSpc>
          <a:spcPct val="95000"/>
        </a:lnSpc>
        <a:spcBef>
          <a:spcPct val="35000"/>
        </a:spcBef>
        <a:spcAft>
          <a:spcPct val="0"/>
        </a:spcAft>
        <a:buClr>
          <a:srgbClr val="6600CC"/>
        </a:buClr>
        <a:buFont typeface="Vivaldi" pitchFamily="66" charset="0"/>
        <a:buChar char="#"/>
        <a:defRPr kumimoji="1">
          <a:solidFill>
            <a:srgbClr val="FF0000"/>
          </a:solidFill>
          <a:latin typeface="+mn-lt"/>
        </a:defRPr>
      </a:lvl3pPr>
      <a:lvl4pPr marL="1600200" indent="-228600" algn="l" rtl="0" eaLnBrk="1" fontAlgn="base" hangingPunct="1">
        <a:lnSpc>
          <a:spcPct val="75000"/>
        </a:lnSpc>
        <a:spcBef>
          <a:spcPct val="3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1C5"/>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28600"/>
            <a:ext cx="8229600" cy="487362"/>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24579" name="Rectangle 3"/>
          <p:cNvSpPr>
            <a:spLocks noGrp="1" noChangeArrowheads="1"/>
          </p:cNvSpPr>
          <p:nvPr>
            <p:ph type="body" idx="1"/>
          </p:nvPr>
        </p:nvSpPr>
        <p:spPr bwMode="auto">
          <a:xfrm>
            <a:off x="457200" y="914400"/>
            <a:ext cx="8229600" cy="52117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p:txBody>
      </p:sp>
      <p:sp>
        <p:nvSpPr>
          <p:cNvPr id="5" name="Slide Number Placeholder 4"/>
          <p:cNvSpPr txBox="1"/>
          <p:nvPr/>
        </p:nvSpPr>
        <p:spPr>
          <a:xfrm>
            <a:off x="152400" y="6400800"/>
            <a:ext cx="42672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0070C0"/>
                </a:solidFill>
                <a:effectLst/>
                <a:latin typeface="Times" panose="02020603050405020304" pitchFamily="18"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a:lstStyle>
          <a:p>
            <a:pPr algn="l">
              <a:buFontTx/>
              <a:buNone/>
            </a:pPr>
            <a:r>
              <a:rPr lang="en-US" dirty="0"/>
              <a:t>Lecture 6 State Diagram &amp; Sequential Circuit Design, ECE433-01</a:t>
            </a:r>
            <a:r>
              <a:rPr lang="en-US" baseline="0" dirty="0"/>
              <a:t> Fall</a:t>
            </a:r>
            <a:r>
              <a:rPr lang="en-US" dirty="0"/>
              <a:t> 2020  --  </a:t>
            </a:r>
            <a:fld id="{8D53829D-69C5-427B-BC55-CADFE39DF8B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hf sldNum="0" hdr="0" dt="0"/>
  <p:txStyles>
    <p:titleStyle>
      <a:lvl1pPr algn="ctr" rtl="0" eaLnBrk="1" fontAlgn="base" hangingPunct="1">
        <a:spcBef>
          <a:spcPct val="0"/>
        </a:spcBef>
        <a:spcAft>
          <a:spcPct val="0"/>
        </a:spcAft>
        <a:defRPr sz="2800">
          <a:solidFill>
            <a:srgbClr val="002060"/>
          </a:solidFill>
          <a:latin typeface="Calibri" panose="020F0502020204030204" pitchFamily="34" charset="0"/>
          <a:ea typeface="+mj-ea"/>
          <a:cs typeface="+mj-cs"/>
        </a:defRPr>
      </a:lvl1pPr>
      <a:lvl2pPr algn="ctr" rtl="0" eaLnBrk="1" fontAlgn="base" hangingPunct="1">
        <a:spcBef>
          <a:spcPct val="0"/>
        </a:spcBef>
        <a:spcAft>
          <a:spcPct val="0"/>
        </a:spcAft>
        <a:defRPr sz="3600">
          <a:solidFill>
            <a:srgbClr val="FFFF00"/>
          </a:solidFill>
          <a:latin typeface="Calibri" panose="020F0502020204030204" pitchFamily="34" charset="0"/>
        </a:defRPr>
      </a:lvl2pPr>
      <a:lvl3pPr algn="ctr" rtl="0" eaLnBrk="1" fontAlgn="base" hangingPunct="1">
        <a:spcBef>
          <a:spcPct val="0"/>
        </a:spcBef>
        <a:spcAft>
          <a:spcPct val="0"/>
        </a:spcAft>
        <a:defRPr sz="3600">
          <a:solidFill>
            <a:srgbClr val="FFFF00"/>
          </a:solidFill>
          <a:latin typeface="Calibri" panose="020F0502020204030204" pitchFamily="34" charset="0"/>
        </a:defRPr>
      </a:lvl3pPr>
      <a:lvl4pPr algn="ctr" rtl="0" eaLnBrk="1" fontAlgn="base" hangingPunct="1">
        <a:spcBef>
          <a:spcPct val="0"/>
        </a:spcBef>
        <a:spcAft>
          <a:spcPct val="0"/>
        </a:spcAft>
        <a:defRPr sz="3600">
          <a:solidFill>
            <a:srgbClr val="FFFF00"/>
          </a:solidFill>
          <a:latin typeface="Calibri" panose="020F0502020204030204" pitchFamily="34" charset="0"/>
        </a:defRPr>
      </a:lvl4pPr>
      <a:lvl5pPr algn="ctr" rtl="0" eaLnBrk="1" fontAlgn="base" hangingPunct="1">
        <a:spcBef>
          <a:spcPct val="0"/>
        </a:spcBef>
        <a:spcAft>
          <a:spcPct val="0"/>
        </a:spcAft>
        <a:defRPr sz="3600">
          <a:solidFill>
            <a:srgbClr val="FFFF00"/>
          </a:solidFill>
          <a:latin typeface="Calibri" panose="020F050202020403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000">
          <a:solidFill>
            <a:srgbClr val="F2F2F2"/>
          </a:solidFill>
          <a:latin typeface="+mj-lt"/>
          <a:ea typeface="+mn-ea"/>
          <a:cs typeface="+mn-cs"/>
        </a:defRPr>
      </a:lvl1pPr>
      <a:lvl2pPr marL="742950" indent="-285750" algn="l" rtl="0" eaLnBrk="1" fontAlgn="base" hangingPunct="1">
        <a:spcBef>
          <a:spcPct val="20000"/>
        </a:spcBef>
        <a:spcAft>
          <a:spcPct val="0"/>
        </a:spcAft>
        <a:buChar char="–"/>
        <a:defRPr sz="2000">
          <a:solidFill>
            <a:srgbClr val="F2F2F2"/>
          </a:solidFill>
          <a:latin typeface="Times New Roman" panose="02020603050405020304" charset="0"/>
          <a:cs typeface="Times New Roman" panose="02020603050405020304" charset="0"/>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22.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22.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3.emf"/><Relationship Id="rId1"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44.emf"/><Relationship Id="rId3" Type="http://schemas.openxmlformats.org/officeDocument/2006/relationships/oleObject" Target="../embeddings/oleObject7.bin"/><Relationship Id="rId2" Type="http://schemas.openxmlformats.org/officeDocument/2006/relationships/image" Target="../media/image43.emf"/><Relationship Id="rId1"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48.wmf"/><Relationship Id="rId7" Type="http://schemas.openxmlformats.org/officeDocument/2006/relationships/oleObject" Target="../embeddings/oleObject11.bin"/><Relationship Id="rId6" Type="http://schemas.openxmlformats.org/officeDocument/2006/relationships/image" Target="../media/image47.wmf"/><Relationship Id="rId5" Type="http://schemas.openxmlformats.org/officeDocument/2006/relationships/oleObject" Target="../embeddings/oleObject10.bin"/><Relationship Id="rId4" Type="http://schemas.openxmlformats.org/officeDocument/2006/relationships/image" Target="../media/image46.wmf"/><Relationship Id="rId3" Type="http://schemas.openxmlformats.org/officeDocument/2006/relationships/oleObject" Target="../embeddings/oleObject9.bin"/><Relationship Id="rId2" Type="http://schemas.openxmlformats.org/officeDocument/2006/relationships/image" Target="../media/image45.wmf"/><Relationship Id="rId14" Type="http://schemas.openxmlformats.org/officeDocument/2006/relationships/vmlDrawing" Target="../drawings/vmlDrawing7.vml"/><Relationship Id="rId13" Type="http://schemas.openxmlformats.org/officeDocument/2006/relationships/slideLayout" Target="../slideLayouts/slideLayout4.xml"/><Relationship Id="rId12" Type="http://schemas.openxmlformats.org/officeDocument/2006/relationships/image" Target="../media/image50.wmf"/><Relationship Id="rId11" Type="http://schemas.openxmlformats.org/officeDocument/2006/relationships/oleObject" Target="../embeddings/oleObject13.bin"/><Relationship Id="rId10" Type="http://schemas.openxmlformats.org/officeDocument/2006/relationships/image" Target="../media/image49.e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4.xml"/><Relationship Id="rId6" Type="http://schemas.openxmlformats.org/officeDocument/2006/relationships/image" Target="../media/image53.emf"/><Relationship Id="rId5" Type="http://schemas.openxmlformats.org/officeDocument/2006/relationships/oleObject" Target="../embeddings/oleObject16.bin"/><Relationship Id="rId4" Type="http://schemas.openxmlformats.org/officeDocument/2006/relationships/image" Target="../media/image52.emf"/><Relationship Id="rId3" Type="http://schemas.openxmlformats.org/officeDocument/2006/relationships/oleObject" Target="../embeddings/oleObject15.bin"/><Relationship Id="rId2" Type="http://schemas.openxmlformats.org/officeDocument/2006/relationships/image" Target="../media/image51.emf"/><Relationship Id="rId1"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44.emf"/><Relationship Id="rId1"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3.png"/><Relationship Id="rId1" Type="http://schemas.openxmlformats.org/officeDocument/2006/relationships/image" Target="../media/image6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8.jpe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3.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altLang="zh-CN" dirty="0"/>
              <a:t>1</a:t>
            </a:r>
            <a:r>
              <a:rPr lang="en-US" dirty="0"/>
              <a:t>: </a:t>
            </a:r>
            <a:r>
              <a:rPr lang="en-US" altLang="zh-CN" dirty="0"/>
              <a:t>Combinational and Sequential Circuits in Verilog</a:t>
            </a:r>
            <a:endParaRPr lang="en-US" dirty="0"/>
          </a:p>
        </p:txBody>
      </p:sp>
      <p:sp>
        <p:nvSpPr>
          <p:cNvPr id="3" name="Content Placeholder 2"/>
          <p:cNvSpPr>
            <a:spLocks noGrp="1"/>
          </p:cNvSpPr>
          <p:nvPr>
            <p:ph sz="quarter" idx="10"/>
          </p:nvPr>
        </p:nvSpPr>
        <p:spPr/>
        <p:txBody>
          <a:bodyPr/>
          <a:lstStyle/>
          <a:p>
            <a:r>
              <a:rPr lang="en-US" dirty="0">
                <a:latin typeface="Arial" panose="020B0604020202020204" pitchFamily="34" charset="0"/>
                <a:cs typeface="Arial" panose="020B0604020202020204" pitchFamily="34" charset="0"/>
              </a:rPr>
              <a:t>Combinational Circuit Examples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Gate Level; Behavior level with assign statement, expressions, &amp; truth table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Verilog Gates and Operators</a:t>
            </a:r>
            <a:endParaRPr lang="en-US" dirty="0">
              <a:latin typeface="Arial" panose="020B0604020202020204" pitchFamily="34" charset="0"/>
              <a:cs typeface="Arial" panose="020B0604020202020204" pitchFamily="34" charset="0"/>
            </a:endParaRPr>
          </a:p>
          <a:p>
            <a:r>
              <a:rPr lang="en-US" dirty="0"/>
              <a:t>Relative and Absolute Simulation Times</a:t>
            </a:r>
            <a:endParaRPr lang="en-US" dirty="0"/>
          </a:p>
          <a:p>
            <a:r>
              <a:rPr lang="en-US" dirty="0"/>
              <a:t>Wire and Register Variables</a:t>
            </a:r>
            <a:endParaRPr lang="en-US" dirty="0"/>
          </a:p>
          <a:p>
            <a:r>
              <a:rPr lang="en-US" dirty="0"/>
              <a:t>Activity List with “always” Block</a:t>
            </a:r>
            <a:endParaRPr lang="en-US" dirty="0"/>
          </a:p>
          <a:p>
            <a:r>
              <a:rPr lang="en-US" dirty="0"/>
              <a:t>Implement gate3 circuit on Zybo FPGA only</a:t>
            </a:r>
            <a:endParaRPr lang="en-US" dirty="0"/>
          </a:p>
          <a:p>
            <a:r>
              <a:rPr lang="en-US" dirty="0"/>
              <a:t>IEEE 1364-1995, 2001, 2005, IEEE Standard on Verilog Hardware Description Language (Verilog HDL)</a:t>
            </a:r>
            <a:endParaRPr lang="en-US" dirty="0"/>
          </a:p>
          <a:p>
            <a:r>
              <a:rPr lang="en-US" dirty="0"/>
              <a:t>Blocking and non-blocking Assignments</a:t>
            </a:r>
            <a:endParaRPr lang="en-US" dirty="0"/>
          </a:p>
          <a:p>
            <a:r>
              <a:rPr lang="en-US" dirty="0"/>
              <a:t>Sequential Circuit Examples</a:t>
            </a:r>
            <a:endParaRPr lang="en-US" dirty="0"/>
          </a:p>
          <a:p>
            <a:pPr lvl="1"/>
            <a:r>
              <a:rPr lang="en-US" dirty="0"/>
              <a:t>Detectors of 011 Sequence</a:t>
            </a:r>
            <a:endParaRPr lang="en-US" dirty="0"/>
          </a:p>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Verilog Operators</a:t>
            </a:r>
            <a:endParaRPr lang="en-US" dirty="0"/>
          </a:p>
        </p:txBody>
      </p:sp>
      <p:sp>
        <p:nvSpPr>
          <p:cNvPr id="5" name="Text Placeholder 4"/>
          <p:cNvSpPr>
            <a:spLocks noGrp="1"/>
          </p:cNvSpPr>
          <p:nvPr>
            <p:ph type="body" sz="quarter" idx="10"/>
          </p:nvPr>
        </p:nvSpPr>
        <p:spPr>
          <a:prstGeom prst="rect">
            <a:avLst/>
          </a:prstGeom>
        </p:spPr>
        <p:txBody>
          <a:bodyPr/>
          <a:lstStyle/>
          <a:p>
            <a:r>
              <a:rPr lang="en-US" dirty="0">
                <a:solidFill>
                  <a:srgbClr val="002060"/>
                </a:solidFill>
              </a:rPr>
              <a:t>Equal Operators</a:t>
            </a:r>
            <a:endParaRPr lang="en-US" dirty="0">
              <a:solidFill>
                <a:srgbClr val="002060"/>
              </a:solidFill>
            </a:endParaRPr>
          </a:p>
          <a:p>
            <a:pPr lvl="1"/>
            <a:r>
              <a:rPr lang="en-US" dirty="0">
                <a:solidFill>
                  <a:srgbClr val="002060"/>
                </a:solidFill>
              </a:rPr>
              <a:t>==,  !=</a:t>
            </a:r>
            <a:endParaRPr lang="en-US" dirty="0">
              <a:solidFill>
                <a:srgbClr val="002060"/>
              </a:solidFill>
            </a:endParaRPr>
          </a:p>
          <a:p>
            <a:pPr lvl="1"/>
            <a:r>
              <a:rPr lang="en-US" dirty="0">
                <a:solidFill>
                  <a:srgbClr val="002060"/>
                </a:solidFill>
              </a:rPr>
              <a:t>===, including X and Z values</a:t>
            </a:r>
            <a:endParaRPr lang="en-US" dirty="0">
              <a:solidFill>
                <a:srgbClr val="002060"/>
              </a:solidFill>
            </a:endParaRPr>
          </a:p>
          <a:p>
            <a:r>
              <a:rPr lang="en-US" dirty="0">
                <a:solidFill>
                  <a:srgbClr val="002060"/>
                </a:solidFill>
              </a:rPr>
              <a:t>Logic Operators</a:t>
            </a:r>
            <a:endParaRPr lang="en-US" dirty="0">
              <a:solidFill>
                <a:srgbClr val="002060"/>
              </a:solidFill>
            </a:endParaRPr>
          </a:p>
          <a:p>
            <a:pPr lvl="1"/>
            <a:r>
              <a:rPr lang="en-US" dirty="0">
                <a:solidFill>
                  <a:srgbClr val="002060"/>
                </a:solidFill>
              </a:rPr>
              <a:t>! – logic NOT</a:t>
            </a:r>
            <a:endParaRPr lang="en-US" dirty="0">
              <a:solidFill>
                <a:srgbClr val="002060"/>
              </a:solidFill>
            </a:endParaRPr>
          </a:p>
          <a:p>
            <a:pPr lvl="1"/>
            <a:r>
              <a:rPr lang="en-US" dirty="0">
                <a:solidFill>
                  <a:srgbClr val="002060"/>
                </a:solidFill>
              </a:rPr>
              <a:t>&amp;&amp; logic AND</a:t>
            </a:r>
            <a:endParaRPr lang="en-US" dirty="0">
              <a:solidFill>
                <a:srgbClr val="002060"/>
              </a:solidFill>
            </a:endParaRPr>
          </a:p>
          <a:p>
            <a:pPr lvl="1"/>
            <a:r>
              <a:rPr lang="en-US" dirty="0">
                <a:solidFill>
                  <a:srgbClr val="002060"/>
                </a:solidFill>
              </a:rPr>
              <a:t>|| logic OR</a:t>
            </a:r>
            <a:endParaRPr lang="en-US" dirty="0">
              <a:solidFill>
                <a:srgbClr val="002060"/>
              </a:solidFill>
            </a:endParaRPr>
          </a:p>
          <a:p>
            <a:r>
              <a:rPr lang="en-US" dirty="0">
                <a:solidFill>
                  <a:srgbClr val="002060"/>
                </a:solidFill>
              </a:rPr>
              <a:t>Shift Operators</a:t>
            </a:r>
            <a:endParaRPr lang="en-US" dirty="0">
              <a:solidFill>
                <a:srgbClr val="002060"/>
              </a:solidFill>
            </a:endParaRPr>
          </a:p>
          <a:p>
            <a:pPr lvl="1"/>
            <a:r>
              <a:rPr lang="en-US" dirty="0">
                <a:solidFill>
                  <a:srgbClr val="002060"/>
                </a:solidFill>
              </a:rPr>
              <a:t>&lt;&lt; shift left for #bits</a:t>
            </a:r>
            <a:endParaRPr lang="en-US" dirty="0">
              <a:solidFill>
                <a:srgbClr val="002060"/>
              </a:solidFill>
            </a:endParaRPr>
          </a:p>
          <a:p>
            <a:pPr lvl="1"/>
            <a:r>
              <a:rPr lang="en-US" dirty="0">
                <a:solidFill>
                  <a:srgbClr val="002060"/>
                </a:solidFill>
              </a:rPr>
              <a:t>&gt;&gt; shift right for #bits</a:t>
            </a:r>
            <a:endParaRPr lang="en-US" dirty="0">
              <a:solidFill>
                <a:srgbClr val="002060"/>
              </a:solidFill>
            </a:endParaRPr>
          </a:p>
          <a:p>
            <a:r>
              <a:rPr lang="en-US" dirty="0">
                <a:solidFill>
                  <a:srgbClr val="002060"/>
                </a:solidFill>
              </a:rPr>
              <a:t>Concatenation Operator</a:t>
            </a:r>
            <a:endParaRPr lang="en-US" dirty="0">
              <a:solidFill>
                <a:srgbClr val="002060"/>
              </a:solidFill>
            </a:endParaRPr>
          </a:p>
          <a:p>
            <a:pPr lvl="1"/>
            <a:r>
              <a:rPr lang="en-US" dirty="0">
                <a:solidFill>
                  <a:srgbClr val="002060"/>
                </a:solidFill>
              </a:rPr>
              <a:t>{   } combine wires to form a bus</a:t>
            </a:r>
            <a:endParaRPr lang="en-US" dirty="0">
              <a:solidFill>
                <a:srgbClr val="002060"/>
              </a:solidFill>
            </a:endParaRPr>
          </a:p>
          <a:p>
            <a:endParaRPr lang="en-US" dirty="0">
              <a:solidFill>
                <a:srgbClr val="002060"/>
              </a:solidFill>
            </a:endParaRPr>
          </a:p>
        </p:txBody>
      </p:sp>
      <p:sp>
        <p:nvSpPr>
          <p:cNvPr id="3" name="Text Placeholder 2"/>
          <p:cNvSpPr>
            <a:spLocks noGrp="1"/>
          </p:cNvSpPr>
          <p:nvPr>
            <p:ph type="body" sz="quarter" idx="4294967295"/>
          </p:nvPr>
        </p:nvSpPr>
        <p:spPr>
          <a:xfrm>
            <a:off x="5067300" y="744538"/>
            <a:ext cx="4076700" cy="5715000"/>
          </a:xfrm>
          <a:prstGeom prst="rect">
            <a:avLst/>
          </a:prstGeom>
        </p:spPr>
        <p:txBody>
          <a:bodyPr/>
          <a:lstStyle/>
          <a:p>
            <a:r>
              <a:rPr lang="en-US" dirty="0">
                <a:solidFill>
                  <a:srgbClr val="002060"/>
                </a:solidFill>
              </a:rPr>
              <a:t>Arithmetic Operators</a:t>
            </a:r>
            <a:endParaRPr lang="en-US" dirty="0">
              <a:solidFill>
                <a:srgbClr val="002060"/>
              </a:solidFill>
            </a:endParaRPr>
          </a:p>
          <a:p>
            <a:pPr lvl="1"/>
            <a:r>
              <a:rPr lang="en-US" dirty="0">
                <a:solidFill>
                  <a:srgbClr val="002060"/>
                </a:solidFill>
              </a:rPr>
              <a:t>+ Addition</a:t>
            </a:r>
            <a:endParaRPr lang="en-US" dirty="0">
              <a:solidFill>
                <a:srgbClr val="002060"/>
              </a:solidFill>
            </a:endParaRPr>
          </a:p>
          <a:p>
            <a:pPr lvl="1"/>
            <a:r>
              <a:rPr lang="en-US" dirty="0">
                <a:solidFill>
                  <a:srgbClr val="002060"/>
                </a:solidFill>
              </a:rPr>
              <a:t>- Subtraction</a:t>
            </a:r>
            <a:endParaRPr lang="en-US" dirty="0">
              <a:solidFill>
                <a:srgbClr val="002060"/>
              </a:solidFill>
            </a:endParaRPr>
          </a:p>
          <a:p>
            <a:pPr lvl="1"/>
            <a:r>
              <a:rPr lang="en-US" dirty="0">
                <a:solidFill>
                  <a:srgbClr val="002060"/>
                </a:solidFill>
              </a:rPr>
              <a:t>* Multiplication</a:t>
            </a:r>
            <a:endParaRPr lang="en-US" dirty="0">
              <a:solidFill>
                <a:srgbClr val="002060"/>
              </a:solidFill>
            </a:endParaRPr>
          </a:p>
          <a:p>
            <a:pPr lvl="1"/>
            <a:r>
              <a:rPr lang="en-US" dirty="0">
                <a:solidFill>
                  <a:srgbClr val="002060"/>
                </a:solidFill>
              </a:rPr>
              <a:t>/ Division</a:t>
            </a:r>
            <a:endParaRPr lang="en-US" dirty="0">
              <a:solidFill>
                <a:srgbClr val="002060"/>
              </a:solidFill>
            </a:endParaRPr>
          </a:p>
          <a:p>
            <a:pPr lvl="1"/>
            <a:r>
              <a:rPr lang="en-US" dirty="0">
                <a:solidFill>
                  <a:srgbClr val="002060"/>
                </a:solidFill>
              </a:rPr>
              <a:t>% Modular</a:t>
            </a:r>
            <a:endParaRPr lang="en-US" dirty="0">
              <a:solidFill>
                <a:srgbClr val="002060"/>
              </a:solidFill>
            </a:endParaRPr>
          </a:p>
          <a:p>
            <a:r>
              <a:rPr lang="en-US" dirty="0">
                <a:solidFill>
                  <a:srgbClr val="002060"/>
                </a:solidFill>
              </a:rPr>
              <a:t>Relational Operators</a:t>
            </a:r>
            <a:endParaRPr lang="en-US" dirty="0">
              <a:solidFill>
                <a:srgbClr val="002060"/>
              </a:solidFill>
            </a:endParaRPr>
          </a:p>
          <a:p>
            <a:pPr lvl="1"/>
            <a:r>
              <a:rPr lang="en-US" dirty="0">
                <a:solidFill>
                  <a:srgbClr val="002060"/>
                </a:solidFill>
              </a:rPr>
              <a:t>&lt;,  &gt;,  &lt;=,  &gt;=</a:t>
            </a:r>
            <a:endParaRPr lang="en-US" dirty="0">
              <a:solidFill>
                <a:srgbClr val="002060"/>
              </a:solidFill>
            </a:endParaRPr>
          </a:p>
          <a:p>
            <a:r>
              <a:rPr lang="en-US" dirty="0">
                <a:solidFill>
                  <a:srgbClr val="002060"/>
                </a:solidFill>
              </a:rPr>
              <a:t>Bit-Wise Operators</a:t>
            </a:r>
            <a:endParaRPr lang="en-US" dirty="0">
              <a:solidFill>
                <a:srgbClr val="002060"/>
              </a:solidFill>
            </a:endParaRPr>
          </a:p>
          <a:p>
            <a:pPr lvl="1"/>
            <a:r>
              <a:rPr lang="en-US" dirty="0">
                <a:solidFill>
                  <a:srgbClr val="002060"/>
                </a:solidFill>
              </a:rPr>
              <a:t>~ bit NOT</a:t>
            </a:r>
            <a:endParaRPr lang="en-US" dirty="0">
              <a:solidFill>
                <a:srgbClr val="002060"/>
              </a:solidFill>
            </a:endParaRPr>
          </a:p>
          <a:p>
            <a:pPr lvl="1"/>
            <a:r>
              <a:rPr lang="en-US" dirty="0">
                <a:solidFill>
                  <a:srgbClr val="002060"/>
                </a:solidFill>
              </a:rPr>
              <a:t>&amp; bit AND</a:t>
            </a:r>
            <a:endParaRPr lang="en-US" dirty="0">
              <a:solidFill>
                <a:srgbClr val="002060"/>
              </a:solidFill>
            </a:endParaRPr>
          </a:p>
          <a:p>
            <a:pPr lvl="1"/>
            <a:r>
              <a:rPr lang="en-US" dirty="0">
                <a:solidFill>
                  <a:srgbClr val="002060"/>
                </a:solidFill>
              </a:rPr>
              <a:t>| bit OR</a:t>
            </a:r>
            <a:endParaRPr lang="en-US" dirty="0">
              <a:solidFill>
                <a:srgbClr val="002060"/>
              </a:solidFill>
            </a:endParaRPr>
          </a:p>
          <a:p>
            <a:pPr lvl="1"/>
            <a:r>
              <a:rPr lang="en-US" dirty="0">
                <a:solidFill>
                  <a:srgbClr val="002060"/>
                </a:solidFill>
              </a:rPr>
              <a:t>^ bit XOR</a:t>
            </a:r>
            <a:endParaRPr lang="en-US" dirty="0">
              <a:solidFill>
                <a:srgbClr val="002060"/>
              </a:solidFill>
            </a:endParaRPr>
          </a:p>
          <a:p>
            <a:endParaRPr lang="en-US"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r>
              <a:rPr lang="en-US" dirty="0"/>
              <a:t>Operators in Verilog</a:t>
            </a:r>
            <a:endParaRPr lang="en-US" dirty="0"/>
          </a:p>
        </p:txBody>
      </p:sp>
      <p:graphicFrame>
        <p:nvGraphicFramePr>
          <p:cNvPr id="8" name="Table 7"/>
          <p:cNvGraphicFramePr>
            <a:graphicFrameLocks noGrp="1"/>
          </p:cNvGraphicFramePr>
          <p:nvPr/>
        </p:nvGraphicFramePr>
        <p:xfrm>
          <a:off x="228600" y="838200"/>
          <a:ext cx="4267200" cy="5204110"/>
        </p:xfrm>
        <a:graphic>
          <a:graphicData uri="http://schemas.openxmlformats.org/drawingml/2006/table">
            <a:tbl>
              <a:tblPr/>
              <a:tblGrid>
                <a:gridCol w="609175"/>
                <a:gridCol w="609175"/>
                <a:gridCol w="3048850"/>
              </a:tblGrid>
              <a:tr h="0">
                <a:tc>
                  <a:txBody>
                    <a:bodyPr/>
                    <a:lstStyle/>
                    <a:p>
                      <a:endParaRPr lang="en-US" sz="12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b="1" dirty="0">
                          <a:solidFill>
                            <a:srgbClr val="002060"/>
                          </a:solidFill>
                          <a:latin typeface="+mj-lt"/>
                        </a:rPr>
                        <a:t>Usage</a:t>
                      </a:r>
                      <a:endParaRPr lang="en-US" sz="12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b="1" dirty="0">
                          <a:solidFill>
                            <a:srgbClr val="002060"/>
                          </a:solidFill>
                          <a:latin typeface="+mj-lt"/>
                        </a:rPr>
                        <a:t>Description</a:t>
                      </a:r>
                      <a:endParaRPr lang="en-US" sz="12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Arithmetic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Add n to m</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Subtract n from m</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Negate m (2's complement)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Multiply m by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Divide m by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Modulus of m /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gridSpan="3">
                  <a:txBody>
                    <a:bodyPr/>
                    <a:lstStyle/>
                    <a:p>
                      <a:pPr algn="ctr"/>
                      <a:r>
                        <a:rPr lang="en-US" sz="1200" b="1" dirty="0">
                          <a:solidFill>
                            <a:srgbClr val="002060"/>
                          </a:solidFill>
                          <a:latin typeface="+mj-lt"/>
                        </a:rPr>
                        <a:t>Bitwise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cPr/>
                </a:tc>
                <a:tc hMerge="1">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Invert each bit of m</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&amp;</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&amp;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AND each bit of m with each bit of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OR each bit of m with each bit of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Exclusive OR each bit of m with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02418">
                <a:tc>
                  <a:txBody>
                    <a:bodyPr/>
                    <a:lstStyle/>
                    <a:p>
                      <a:pPr algn="ctr"/>
                      <a:r>
                        <a:rPr lang="en-US" sz="1200" dirty="0">
                          <a:solidFill>
                            <a:srgbClr val="002060"/>
                          </a:solidFill>
                          <a:latin typeface="+mj-lt"/>
                        </a:rPr>
                        <a:t>~^</a:t>
                      </a:r>
                      <a:br>
                        <a:rPr lang="en-US" sz="1200" dirty="0">
                          <a:solidFill>
                            <a:srgbClr val="002060"/>
                          </a:solidFill>
                          <a:latin typeface="+mj-lt"/>
                        </a:rPr>
                      </a:b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br>
                        <a:rPr lang="en-US" sz="1200" dirty="0">
                          <a:solidFill>
                            <a:srgbClr val="002060"/>
                          </a:solidFill>
                          <a:latin typeface="+mj-lt"/>
                        </a:rPr>
                      </a:b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Exclusive NOR each bit of m with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gridSpan="3">
                  <a:txBody>
                    <a:bodyPr/>
                    <a:lstStyle/>
                    <a:p>
                      <a:pPr algn="ctr"/>
                      <a:r>
                        <a:rPr lang="en-US" sz="1200" b="1" dirty="0">
                          <a:solidFill>
                            <a:srgbClr val="002060"/>
                          </a:solidFill>
                          <a:latin typeface="+mj-lt"/>
                        </a:rPr>
                        <a:t>Unary Reduction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cPr/>
                </a:tc>
                <a:tc hMerge="1">
                  <a:tcPr/>
                </a:tc>
              </a:tr>
              <a:tr h="0">
                <a:tc>
                  <a:txBody>
                    <a:bodyPr/>
                    <a:lstStyle/>
                    <a:p>
                      <a:pPr algn="ctr"/>
                      <a:r>
                        <a:rPr lang="en-US" sz="1200" dirty="0">
                          <a:solidFill>
                            <a:srgbClr val="002060"/>
                          </a:solidFill>
                          <a:latin typeface="+mj-lt"/>
                        </a:rPr>
                        <a:t>&amp;</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&amp;m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AND all bits in m together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~&amp;</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~&amp;m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NAND all bits in m together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OR all bits in m together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NOR all bits in m together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Exclusive OR all bits in m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br>
                        <a:rPr lang="en-US" sz="1200" dirty="0">
                          <a:solidFill>
                            <a:srgbClr val="002060"/>
                          </a:solidFill>
                          <a:latin typeface="+mj-lt"/>
                        </a:rPr>
                      </a:b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br>
                        <a:rPr lang="en-US" sz="1200" dirty="0">
                          <a:solidFill>
                            <a:srgbClr val="002060"/>
                          </a:solidFill>
                          <a:latin typeface="+mj-lt"/>
                        </a:rPr>
                      </a:b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Exclusive NOR all bits in m (1-bit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gridSpan="3">
                  <a:txBody>
                    <a:bodyPr/>
                    <a:lstStyle/>
                    <a:p>
                      <a:pPr algn="ctr"/>
                      <a:r>
                        <a:rPr lang="en-US" sz="1200" b="1" dirty="0">
                          <a:solidFill>
                            <a:srgbClr val="002060"/>
                          </a:solidFill>
                          <a:latin typeface="+mj-lt"/>
                        </a:rPr>
                        <a:t>Logical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cPr/>
                </a:tc>
                <a:tc hMerge="1">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not true?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&amp;&amp;</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&amp;&amp;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Are both m and n true?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Are either m or n true?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graphicFrame>
        <p:nvGraphicFramePr>
          <p:cNvPr id="9" name="Table 8"/>
          <p:cNvGraphicFramePr>
            <a:graphicFrameLocks noGrp="1"/>
          </p:cNvGraphicFramePr>
          <p:nvPr/>
        </p:nvGraphicFramePr>
        <p:xfrm>
          <a:off x="4876800" y="1371600"/>
          <a:ext cx="4061168" cy="4815560"/>
        </p:xfrm>
        <a:graphic>
          <a:graphicData uri="http://schemas.openxmlformats.org/drawingml/2006/table">
            <a:tbl>
              <a:tblPr/>
              <a:tblGrid>
                <a:gridCol w="609175"/>
                <a:gridCol w="609175"/>
                <a:gridCol w="2842818"/>
              </a:tblGrid>
              <a:tr h="0">
                <a:tc>
                  <a:txBody>
                    <a:bodyPr/>
                    <a:lstStyle/>
                    <a:p>
                      <a:endParaRPr lang="en-US" sz="14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400" b="1" dirty="0">
                          <a:solidFill>
                            <a:srgbClr val="002060"/>
                          </a:solidFill>
                          <a:latin typeface="+mj-lt"/>
                        </a:rPr>
                        <a:t>Usage</a:t>
                      </a:r>
                      <a:endParaRPr lang="en-US" sz="14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400" b="1" dirty="0">
                          <a:solidFill>
                            <a:srgbClr val="002060"/>
                          </a:solidFill>
                          <a:latin typeface="+mj-lt"/>
                        </a:rPr>
                        <a:t>Description</a:t>
                      </a:r>
                      <a:endParaRPr lang="en-US" sz="1400" dirty="0">
                        <a:solidFill>
                          <a:srgbClr val="002060"/>
                        </a:solidFill>
                        <a:latin typeface="+mj-lt"/>
                      </a:endParaRPr>
                    </a:p>
                  </a:txBody>
                  <a:tcPr marL="5327" marR="5327" marT="5327" marB="5327" anchor="ctr">
                    <a:lnL>
                      <a:noFill/>
                    </a:lnL>
                    <a:lnR>
                      <a:noFill/>
                    </a:lnR>
                    <a:lnT>
                      <a:noFill/>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Equality Operators (compares logic values of 0 and 1</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equal to n?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not equal to n?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Identity Operators (compares logic values of 0, 1, X and Z</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154477">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identical to n? (1-bit True/False results)</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54477">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not identical to n?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Relational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0">
                <a:tc>
                  <a:txBody>
                    <a:bodyPr/>
                    <a:lstStyle/>
                    <a:p>
                      <a:pPr algn="ctr"/>
                      <a:r>
                        <a:rPr lang="en-US" sz="1200" dirty="0">
                          <a:solidFill>
                            <a:srgbClr val="002060"/>
                          </a:solidFill>
                          <a:latin typeface="+mj-lt"/>
                        </a:rPr>
                        <a:t>&lt;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&lt;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less than n?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&gt;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&gt;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greater than n? (1-bit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&lt;=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&lt;=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less than or equal to n?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154477">
                <a:tc>
                  <a:txBody>
                    <a:bodyPr/>
                    <a:lstStyle/>
                    <a:p>
                      <a:pPr algn="ctr"/>
                      <a:r>
                        <a:rPr lang="en-US" sz="1200" dirty="0">
                          <a:solidFill>
                            <a:srgbClr val="002060"/>
                          </a:solidFill>
                          <a:latin typeface="+mj-lt"/>
                        </a:rPr>
                        <a:t>&gt;=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&gt;=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Is m greater than or equal to n? (True/False result)</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Logical Shift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0">
                <a:tc>
                  <a:txBody>
                    <a:bodyPr/>
                    <a:lstStyle/>
                    <a:p>
                      <a:pPr algn="ctr"/>
                      <a:r>
                        <a:rPr lang="en-US" sz="1200" dirty="0">
                          <a:solidFill>
                            <a:srgbClr val="002060"/>
                          </a:solidFill>
                          <a:latin typeface="+mj-lt"/>
                        </a:rPr>
                        <a:t>&lt;&lt;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&lt;&lt;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Shift m left n-times</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&gt;&gt;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 &gt;&gt; 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Shift m right n-times</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gridSpan="3">
                  <a:txBody>
                    <a:bodyPr/>
                    <a:lstStyle/>
                    <a:p>
                      <a:pPr algn="ctr"/>
                      <a:r>
                        <a:rPr lang="en-US" sz="1200" b="1" dirty="0">
                          <a:solidFill>
                            <a:srgbClr val="002060"/>
                          </a:solidFill>
                          <a:latin typeface="+mj-lt"/>
                        </a:rPr>
                        <a:t>Miscellaneous Operators</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cPr/>
                </a:tc>
                <a:tc hMerge="1">
                  <a:tcPr/>
                </a:tc>
              </a:tr>
              <a:tr h="0">
                <a:tc>
                  <a:txBody>
                    <a:bodyPr/>
                    <a:lstStyle/>
                    <a:p>
                      <a:pPr algn="ctr"/>
                      <a:r>
                        <a:rPr lang="en-US" sz="1200" dirty="0">
                          <a:solidFill>
                            <a:srgbClr val="002060"/>
                          </a:solidFill>
                          <a:latin typeface="+mj-lt"/>
                        </a:rPr>
                        <a:t>? :</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sel?m:n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If sel is true, select m: else select n</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{m,n}</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Concatenate m to n, creating larger vector</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{n{m}}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Replicate m n-times</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0">
                <a:tc>
                  <a:txBody>
                    <a:bodyPr/>
                    <a:lstStyle/>
                    <a:p>
                      <a:pPr algn="ctr"/>
                      <a:r>
                        <a:rPr lang="en-US" sz="1200" dirty="0">
                          <a:solidFill>
                            <a:srgbClr val="002060"/>
                          </a:solidFill>
                          <a:latin typeface="+mj-lt"/>
                        </a:rPr>
                        <a:t>-&gt;</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mj-lt"/>
                        </a:rPr>
                        <a:t>-&gt; m</a:t>
                      </a:r>
                      <a:endParaRPr lang="en-US" sz="1200" dirty="0">
                        <a:solidFill>
                          <a:srgbClr val="002060"/>
                        </a:solidFill>
                        <a:latin typeface="+mj-lt"/>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dirty="0">
                          <a:solidFill>
                            <a:srgbClr val="002060"/>
                          </a:solidFill>
                          <a:latin typeface="Times New Roman" panose="02020603050405020304" charset="0"/>
                          <a:cs typeface="Times New Roman" panose="02020603050405020304" charset="0"/>
                        </a:rPr>
                        <a:t>Trigger an event on an event data type</a:t>
                      </a:r>
                      <a:endParaRPr lang="en-US" sz="1200" dirty="0">
                        <a:solidFill>
                          <a:srgbClr val="002060"/>
                        </a:solidFill>
                        <a:latin typeface="Times New Roman" panose="02020603050405020304" charset="0"/>
                        <a:cs typeface="Times New Roman" panose="02020603050405020304" charset="0"/>
                      </a:endParaRPr>
                    </a:p>
                  </a:txBody>
                  <a:tcPr marL="5327" marR="5327" marT="5327" marB="53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r>
              <a:rPr lang="en-US" dirty="0"/>
              <a:t>Operator Precedence in Verilog</a:t>
            </a:r>
            <a:endParaRPr lang="en-US" dirty="0"/>
          </a:p>
        </p:txBody>
      </p:sp>
      <p:graphicFrame>
        <p:nvGraphicFramePr>
          <p:cNvPr id="5" name="Table 4"/>
          <p:cNvGraphicFramePr>
            <a:graphicFrameLocks noGrp="1"/>
          </p:cNvGraphicFramePr>
          <p:nvPr/>
        </p:nvGraphicFramePr>
        <p:xfrm>
          <a:off x="990600" y="762000"/>
          <a:ext cx="7086600" cy="5704840"/>
        </p:xfrm>
        <a:graphic>
          <a:graphicData uri="http://schemas.openxmlformats.org/drawingml/2006/table">
            <a:tbl>
              <a:tblPr firstRow="1" bandRow="1">
                <a:tableStyleId>{5C22544A-7EE6-4342-B048-85BDC9FD1C3A}</a:tableStyleId>
              </a:tblPr>
              <a:tblGrid>
                <a:gridCol w="3048000"/>
                <a:gridCol w="4038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Operator Precedence              highest precedence</a:t>
                      </a:r>
                      <a:r>
                        <a:rPr lang="en-US" dirty="0"/>
                        <a:t> </a:t>
                      </a:r>
                      <a:endParaRPr lang="en-US" dirty="0"/>
                    </a:p>
                  </a:txBody>
                  <a:tcPr>
                    <a:lnB w="12700" cap="flat" cmpd="sng" algn="ctr">
                      <a:solidFill>
                        <a:schemeClr val="tx1"/>
                      </a:solidFill>
                      <a:prstDash val="solid"/>
                      <a:round/>
                      <a:headEnd type="none" w="med" len="med"/>
                      <a:tailEnd type="none" w="med" len="med"/>
                    </a:lnB>
                  </a:tcPr>
                </a:tc>
                <a:tc hMerge="1">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      +      -     (unary)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Unary,</a:t>
                      </a:r>
                      <a:r>
                        <a:rPr lang="en-US" sz="2400" baseline="0" dirty="0">
                          <a:effectLst/>
                        </a:rPr>
                        <a:t> sign, negate, invert</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Multiply, divide, modulus</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 (binary)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Add, subtract</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a:t>&lt;&lt;      &gt;&gt;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Relation</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&lt;       &lt;=           &gt;          &gt;=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Relation</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effectLst/>
                        </a:rPr>
                        <a:t>Equality</a:t>
                      </a:r>
                      <a:endParaRPr lang="en-US" sz="2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&amp;       ~&amp;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Bit-wise</a:t>
                      </a:r>
                      <a:r>
                        <a:rPr lang="en-US" baseline="0" dirty="0"/>
                        <a:t> logic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Bit-wise</a:t>
                      </a:r>
                      <a:r>
                        <a:rPr lang="en-US" baseline="0" dirty="0"/>
                        <a:t> logic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&amp;&amp;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Logic 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Logic 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select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lowest precedence</a:t>
                      </a:r>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Generating Timing Waveforms</a:t>
            </a:r>
            <a:endParaRPr lang="en-US" dirty="0"/>
          </a:p>
        </p:txBody>
      </p:sp>
      <p:sp>
        <p:nvSpPr>
          <p:cNvPr id="150" name="Oval Callout 149"/>
          <p:cNvSpPr/>
          <p:nvPr/>
        </p:nvSpPr>
        <p:spPr bwMode="auto">
          <a:xfrm>
            <a:off x="5715000" y="5791200"/>
            <a:ext cx="3200400" cy="471488"/>
          </a:xfrm>
          <a:prstGeom prst="wedgeEllipseCallout">
            <a:avLst>
              <a:gd name="adj1" fmla="val -59523"/>
              <a:gd name="adj2" fmla="val -238510"/>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Expected outputs</a:t>
            </a:r>
            <a:endParaRPr kumimoji="1" lang="en-US" sz="2000" b="0" i="0" u="none" strike="noStrike" cap="none" normalizeH="0" baseline="0" dirty="0">
              <a:ln>
                <a:noFill/>
              </a:ln>
              <a:solidFill>
                <a:srgbClr val="002060"/>
              </a:solidFill>
              <a:effectLst/>
              <a:latin typeface="Tahoma" panose="020B0604030504040204" pitchFamily="34" charset="0"/>
            </a:endParaRPr>
          </a:p>
        </p:txBody>
      </p:sp>
      <p:graphicFrame>
        <p:nvGraphicFramePr>
          <p:cNvPr id="6" name="Table 5"/>
          <p:cNvGraphicFramePr>
            <a:graphicFrameLocks noGrp="1"/>
          </p:cNvGraphicFramePr>
          <p:nvPr/>
        </p:nvGraphicFramePr>
        <p:xfrm>
          <a:off x="762000" y="4572000"/>
          <a:ext cx="3352800" cy="1849120"/>
        </p:xfrm>
        <a:graphic>
          <a:graphicData uri="http://schemas.openxmlformats.org/drawingml/2006/table">
            <a:tbl>
              <a:tblPr firstRow="1" bandRow="1">
                <a:tableStyleId>{5C22544A-7EE6-4342-B048-85BDC9FD1C3A}</a:tableStyleId>
              </a:tblPr>
              <a:tblGrid>
                <a:gridCol w="838200"/>
                <a:gridCol w="838200"/>
                <a:gridCol w="838200"/>
                <a:gridCol w="838200"/>
              </a:tblGrid>
              <a:tr h="0">
                <a:tc>
                  <a:txBody>
                    <a:bodyPr/>
                    <a:lstStyle/>
                    <a:p>
                      <a:pPr algn="ctr"/>
                      <a:r>
                        <a:rPr lang="en-US" dirty="0">
                          <a:solidFill>
                            <a:srgbClr val="002060"/>
                          </a:solidFill>
                        </a:rPr>
                        <a:t>All</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Blink</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Right</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Left</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bl>
          </a:graphicData>
        </a:graphic>
      </p:graphicFrame>
      <p:sp>
        <p:nvSpPr>
          <p:cNvPr id="7" name="TextBox 6"/>
          <p:cNvSpPr txBox="1"/>
          <p:nvPr/>
        </p:nvSpPr>
        <p:spPr>
          <a:xfrm>
            <a:off x="304800" y="660918"/>
            <a:ext cx="1447800" cy="634020"/>
          </a:xfrm>
          <a:prstGeom prst="rect">
            <a:avLst/>
          </a:prstGeom>
          <a:noFill/>
        </p:spPr>
        <p:txBody>
          <a:bodyPr wrap="square" rtlCol="0">
            <a:spAutoFit/>
          </a:bodyPr>
          <a:lstStyle/>
          <a:p>
            <a:pPr>
              <a:buNone/>
            </a:pPr>
            <a:r>
              <a:rPr lang="en-US" sz="1600" dirty="0">
                <a:solidFill>
                  <a:srgbClr val="002060"/>
                </a:solidFill>
              </a:rPr>
              <a:t>Relative time</a:t>
            </a:r>
            <a:endParaRPr lang="en-US" sz="1600" dirty="0">
              <a:solidFill>
                <a:srgbClr val="002060"/>
              </a:solidFill>
            </a:endParaRPr>
          </a:p>
          <a:p>
            <a:pPr>
              <a:buNone/>
            </a:pPr>
            <a:r>
              <a:rPr lang="en-US" sz="1600" dirty="0">
                <a:solidFill>
                  <a:srgbClr val="002060"/>
                </a:solidFill>
              </a:rPr>
              <a:t>Absolute time</a:t>
            </a:r>
            <a:endParaRPr lang="en-US" sz="1600" dirty="0">
              <a:solidFill>
                <a:srgbClr val="002060"/>
              </a:solidFill>
            </a:endParaRPr>
          </a:p>
        </p:txBody>
      </p:sp>
      <p:graphicFrame>
        <p:nvGraphicFramePr>
          <p:cNvPr id="4" name="Table 3"/>
          <p:cNvGraphicFramePr>
            <a:graphicFrameLocks noGrp="1"/>
          </p:cNvGraphicFramePr>
          <p:nvPr/>
        </p:nvGraphicFramePr>
        <p:xfrm>
          <a:off x="355600" y="1294938"/>
          <a:ext cx="8407400" cy="3114040"/>
        </p:xfrm>
        <a:graphic>
          <a:graphicData uri="http://schemas.openxmlformats.org/drawingml/2006/table">
            <a:tbl>
              <a:tblPr firstRow="1" bandRow="1">
                <a:tableStyleId>{7DF18680-E054-41AD-8BC1-D1AEF772440D}</a:tableStyleId>
              </a:tblPr>
              <a:tblGrid>
                <a:gridCol w="914400"/>
                <a:gridCol w="374650"/>
                <a:gridCol w="374650"/>
                <a:gridCol w="374650"/>
                <a:gridCol w="374650"/>
                <a:gridCol w="374650"/>
                <a:gridCol w="374650"/>
                <a:gridCol w="374650"/>
                <a:gridCol w="374650"/>
                <a:gridCol w="374650"/>
                <a:gridCol w="374650"/>
                <a:gridCol w="374650"/>
                <a:gridCol w="374650"/>
                <a:gridCol w="374650"/>
                <a:gridCol w="374650"/>
                <a:gridCol w="374650"/>
                <a:gridCol w="374650"/>
                <a:gridCol w="374650"/>
                <a:gridCol w="374650"/>
                <a:gridCol w="374650"/>
                <a:gridCol w="374650"/>
              </a:tblGrid>
              <a:tr h="370840">
                <a:tc>
                  <a:txBody>
                    <a:bodyPr/>
                    <a:lstStyle/>
                    <a:p>
                      <a:r>
                        <a:rPr lang="en-US" sz="1600" dirty="0">
                          <a:ln>
                            <a:solidFill>
                              <a:schemeClr val="tx2"/>
                            </a:solidFill>
                          </a:ln>
                          <a:solidFill>
                            <a:srgbClr val="002060"/>
                          </a:solidFill>
                        </a:rPr>
                        <a:t>Time</a:t>
                      </a:r>
                      <a:endParaRPr lang="en-US" sz="16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2</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3</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4</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5</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6</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7</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8</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9</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10</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11</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12</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13</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14</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15</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16</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17</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18</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19</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400" dirty="0">
                          <a:ln>
                            <a:solidFill>
                              <a:schemeClr val="tx2"/>
                            </a:solidFill>
                          </a:ln>
                          <a:solidFill>
                            <a:srgbClr val="002060"/>
                          </a:solidFill>
                        </a:rPr>
                        <a:t>20</a:t>
                      </a:r>
                      <a:endParaRPr lang="en-US" sz="1400" b="0" dirty="0">
                        <a:ln>
                          <a:solidFill>
                            <a:schemeClr val="tx2"/>
                          </a:solidFill>
                        </a:ln>
                        <a:solidFill>
                          <a:srgbClr val="002060"/>
                        </a:solidFill>
                        <a:latin typeface="Arial" panose="020B0604020202020204" pitchFamily="34" charset="0"/>
                        <a:cs typeface="Arial" panose="020B0604020202020204" pitchFamily="34" charset="0"/>
                      </a:endParaRPr>
                    </a:p>
                  </a:txBody>
                  <a:tcPr>
                    <a:solidFill>
                      <a:schemeClr val="tx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ln>
                            <a:solidFill>
                              <a:schemeClr val="tx2"/>
                            </a:solidFill>
                          </a:ln>
                        </a:rPr>
                        <a:t>All1</a:t>
                      </a:r>
                      <a:endParaRPr lang="en-US" sz="1800" i="0"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ln>
                            <a:solidFill>
                              <a:schemeClr val="tx2"/>
                            </a:solidFill>
                          </a:ln>
                        </a:rPr>
                        <a:t>Blink1</a:t>
                      </a:r>
                      <a:endParaRPr lang="en-US" sz="1800" i="0"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ln>
                            <a:solidFill>
                              <a:schemeClr val="tx2"/>
                            </a:solidFill>
                          </a:ln>
                        </a:rPr>
                        <a:t>Right2</a:t>
                      </a:r>
                      <a:endParaRPr lang="en-US" sz="1800" i="0"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ln>
                            <a:solidFill>
                              <a:schemeClr val="tx2"/>
                            </a:solidFill>
                          </a:ln>
                        </a:rPr>
                        <a:t>Left2</a:t>
                      </a:r>
                      <a:endParaRPr lang="en-US" sz="1800" i="0"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c>
                  <a:txBody>
                    <a:bodyPr/>
                    <a:lstStyle/>
                    <a:p>
                      <a:endParaRPr lang="en-US" dirty="0">
                        <a:ln>
                          <a:solidFill>
                            <a:schemeClr val="tx2"/>
                          </a:solidFill>
                        </a:ln>
                        <a:solidFill>
                          <a:schemeClr val="bg2"/>
                        </a:solidFill>
                        <a:latin typeface="Arial" panose="020B0604020202020204" pitchFamily="34" charset="0"/>
                        <a:cs typeface="Arial" panose="020B0604020202020204" pitchFamily="34"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Using Relative Times and Begin &amp; End</a:t>
            </a:r>
            <a:endParaRPr lang="en-US" dirty="0"/>
          </a:p>
        </p:txBody>
      </p:sp>
      <p:sp>
        <p:nvSpPr>
          <p:cNvPr id="3" name="Rectangle 2"/>
          <p:cNvSpPr/>
          <p:nvPr/>
        </p:nvSpPr>
        <p:spPr>
          <a:xfrm>
            <a:off x="601592" y="914400"/>
            <a:ext cx="7467600" cy="461665"/>
          </a:xfrm>
          <a:prstGeom prst="rect">
            <a:avLst/>
          </a:prstGeom>
        </p:spPr>
        <p:txBody>
          <a:bodyPr wrap="square">
            <a:spAutoFit/>
          </a:bodyPr>
          <a:lstStyle/>
          <a:p>
            <a:pPr>
              <a:buNone/>
            </a:pPr>
            <a:r>
              <a:rPr lang="en-US" sz="2400" dirty="0">
                <a:solidFill>
                  <a:schemeClr val="bg2"/>
                </a:solidFill>
                <a:latin typeface="Times New Roman" panose="02020603050405020304" charset="0"/>
                <a:cs typeface="Times New Roman" panose="02020603050405020304" charset="0"/>
              </a:rPr>
              <a:t>module  Gate3_TB;  reg  all1, blink1;    wire Right2, Left2;</a:t>
            </a:r>
            <a:endParaRPr lang="en-US" sz="2400" dirty="0">
              <a:solidFill>
                <a:schemeClr val="bg2"/>
              </a:solidFill>
              <a:latin typeface="Times New Roman" panose="02020603050405020304" charset="0"/>
              <a:cs typeface="Times New Roman" panose="02020603050405020304" charset="0"/>
            </a:endParaRPr>
          </a:p>
        </p:txBody>
      </p:sp>
      <p:sp>
        <p:nvSpPr>
          <p:cNvPr id="46" name="Rectangle 30"/>
          <p:cNvSpPr>
            <a:spLocks noChangeArrowheads="1"/>
          </p:cNvSpPr>
          <p:nvPr/>
        </p:nvSpPr>
        <p:spPr bwMode="auto">
          <a:xfrm>
            <a:off x="290466" y="2957487"/>
            <a:ext cx="6184579"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chemeClr val="bg2"/>
                </a:solidFill>
              </a:rPr>
              <a:t>b</a:t>
            </a:r>
            <a:r>
              <a:rPr lang="en-US" sz="1600" i="0" dirty="0">
                <a:solidFill>
                  <a:schemeClr val="bg2"/>
                </a:solidFill>
              </a:rPr>
              <a:t>link1      3         4          5          5           3        5           3        </a:t>
            </a:r>
            <a:endParaRPr lang="en-US" sz="1600" i="0" dirty="0">
              <a:solidFill>
                <a:schemeClr val="bg2"/>
              </a:solidFill>
            </a:endParaRPr>
          </a:p>
        </p:txBody>
      </p:sp>
      <p:cxnSp>
        <p:nvCxnSpPr>
          <p:cNvPr id="61" name="Straight Connector 60"/>
          <p:cNvCxnSpPr/>
          <p:nvPr/>
        </p:nvCxnSpPr>
        <p:spPr bwMode="auto">
          <a:xfrm>
            <a:off x="1685811" y="3868529"/>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2" name="Straight Connector 61"/>
          <p:cNvCxnSpPr/>
          <p:nvPr/>
        </p:nvCxnSpPr>
        <p:spPr bwMode="auto">
          <a:xfrm>
            <a:off x="2413011" y="3887659"/>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5" name="Straight Connector 64"/>
          <p:cNvCxnSpPr/>
          <p:nvPr/>
        </p:nvCxnSpPr>
        <p:spPr bwMode="auto">
          <a:xfrm>
            <a:off x="3887799" y="3887659"/>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7" name="Straight Connector 66"/>
          <p:cNvCxnSpPr/>
          <p:nvPr/>
        </p:nvCxnSpPr>
        <p:spPr bwMode="auto">
          <a:xfrm rot="5400000">
            <a:off x="2925760" y="3605891"/>
            <a:ext cx="460380" cy="0"/>
          </a:xfrm>
          <a:prstGeom prst="line">
            <a:avLst/>
          </a:prstGeom>
          <a:solidFill>
            <a:schemeClr val="accent1"/>
          </a:solidFill>
          <a:ln w="38100" cap="flat" cmpd="sng" algn="ctr">
            <a:solidFill>
              <a:srgbClr val="000099"/>
            </a:solidFill>
            <a:prstDash val="solid"/>
            <a:miter lim="800000"/>
            <a:headEnd type="none" w="med" len="med"/>
            <a:tailEnd type="none" w="med" len="med"/>
          </a:ln>
          <a:effectLst/>
        </p:spPr>
      </p:cxnSp>
      <p:cxnSp>
        <p:nvCxnSpPr>
          <p:cNvPr id="69" name="Straight Connector 68"/>
          <p:cNvCxnSpPr/>
          <p:nvPr/>
        </p:nvCxnSpPr>
        <p:spPr bwMode="auto">
          <a:xfrm>
            <a:off x="3155950" y="3427279"/>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72" name="Straight Connector 71"/>
          <p:cNvCxnSpPr/>
          <p:nvPr/>
        </p:nvCxnSpPr>
        <p:spPr bwMode="auto">
          <a:xfrm>
            <a:off x="4519868" y="3408149"/>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sp>
        <p:nvSpPr>
          <p:cNvPr id="82" name="Rectangle 29"/>
          <p:cNvSpPr>
            <a:spLocks noChangeArrowheads="1"/>
          </p:cNvSpPr>
          <p:nvPr/>
        </p:nvSpPr>
        <p:spPr bwMode="auto">
          <a:xfrm>
            <a:off x="343416" y="4194192"/>
            <a:ext cx="764634"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chemeClr val="bg2"/>
                </a:solidFill>
              </a:rPr>
              <a:t>Right2</a:t>
            </a:r>
            <a:endParaRPr lang="en-US" sz="1600" i="0" dirty="0">
              <a:solidFill>
                <a:schemeClr val="bg2"/>
              </a:solidFill>
            </a:endParaRPr>
          </a:p>
        </p:txBody>
      </p:sp>
      <p:sp>
        <p:nvSpPr>
          <p:cNvPr id="83" name="Rectangle 30"/>
          <p:cNvSpPr>
            <a:spLocks noChangeArrowheads="1"/>
          </p:cNvSpPr>
          <p:nvPr/>
        </p:nvSpPr>
        <p:spPr bwMode="auto">
          <a:xfrm>
            <a:off x="356556" y="5026607"/>
            <a:ext cx="639600"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i="0" dirty="0">
                <a:solidFill>
                  <a:schemeClr val="bg2"/>
                </a:solidFill>
              </a:rPr>
              <a:t>Left2</a:t>
            </a:r>
            <a:endParaRPr lang="en-US" sz="1600" i="0" dirty="0">
              <a:solidFill>
                <a:schemeClr val="bg2"/>
              </a:solidFill>
            </a:endParaRPr>
          </a:p>
        </p:txBody>
      </p:sp>
      <p:cxnSp>
        <p:nvCxnSpPr>
          <p:cNvPr id="85" name="Straight Connector 84"/>
          <p:cNvCxnSpPr/>
          <p:nvPr/>
        </p:nvCxnSpPr>
        <p:spPr bwMode="auto">
          <a:xfrm>
            <a:off x="2376464" y="4658436"/>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88" name="Straight Connector 87"/>
          <p:cNvCxnSpPr/>
          <p:nvPr/>
        </p:nvCxnSpPr>
        <p:spPr bwMode="auto">
          <a:xfrm>
            <a:off x="903248" y="4658436"/>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93" name="Straight Connector 92"/>
          <p:cNvCxnSpPr/>
          <p:nvPr/>
        </p:nvCxnSpPr>
        <p:spPr bwMode="auto">
          <a:xfrm rot="5400000">
            <a:off x="1451766" y="5592786"/>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94" name="Straight Connector 93"/>
          <p:cNvCxnSpPr/>
          <p:nvPr/>
        </p:nvCxnSpPr>
        <p:spPr bwMode="auto">
          <a:xfrm>
            <a:off x="908018" y="5869014"/>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95" name="Straight Connector 94"/>
          <p:cNvCxnSpPr/>
          <p:nvPr/>
        </p:nvCxnSpPr>
        <p:spPr bwMode="auto">
          <a:xfrm>
            <a:off x="1687513" y="5408634"/>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98" name="Straight Connector 97"/>
          <p:cNvCxnSpPr/>
          <p:nvPr/>
        </p:nvCxnSpPr>
        <p:spPr bwMode="auto">
          <a:xfrm>
            <a:off x="2366185" y="5869014"/>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00" name="Straight Connector 99"/>
          <p:cNvCxnSpPr/>
          <p:nvPr/>
        </p:nvCxnSpPr>
        <p:spPr bwMode="auto">
          <a:xfrm rot="5400000">
            <a:off x="2100236" y="5638824"/>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11" name="Straight Connector 110"/>
          <p:cNvCxnSpPr/>
          <p:nvPr/>
        </p:nvCxnSpPr>
        <p:spPr bwMode="auto">
          <a:xfrm>
            <a:off x="996156" y="3868529"/>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sp>
        <p:nvSpPr>
          <p:cNvPr id="45" name="Rectangle 29"/>
          <p:cNvSpPr>
            <a:spLocks noChangeArrowheads="1"/>
          </p:cNvSpPr>
          <p:nvPr/>
        </p:nvSpPr>
        <p:spPr bwMode="auto">
          <a:xfrm>
            <a:off x="381258" y="2094066"/>
            <a:ext cx="2499660"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chemeClr val="bg2"/>
                </a:solidFill>
              </a:rPr>
              <a:t>all1       3         4          5</a:t>
            </a:r>
            <a:endParaRPr lang="en-US" sz="1600" i="0" dirty="0">
              <a:solidFill>
                <a:schemeClr val="bg2"/>
              </a:solidFill>
            </a:endParaRPr>
          </a:p>
        </p:txBody>
      </p:sp>
      <p:cxnSp>
        <p:nvCxnSpPr>
          <p:cNvPr id="47" name="Straight Connector 46"/>
          <p:cNvCxnSpPr/>
          <p:nvPr/>
        </p:nvCxnSpPr>
        <p:spPr bwMode="auto">
          <a:xfrm>
            <a:off x="2262221" y="2509925"/>
            <a:ext cx="893729"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48" name="Straight Connector 47"/>
          <p:cNvCxnSpPr/>
          <p:nvPr/>
        </p:nvCxnSpPr>
        <p:spPr bwMode="auto">
          <a:xfrm>
            <a:off x="3130558" y="2509925"/>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49" name="Straight Connector 48"/>
          <p:cNvCxnSpPr/>
          <p:nvPr/>
        </p:nvCxnSpPr>
        <p:spPr bwMode="auto">
          <a:xfrm>
            <a:off x="3917950" y="2509925"/>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50" name="Straight Connector 49"/>
          <p:cNvCxnSpPr/>
          <p:nvPr/>
        </p:nvCxnSpPr>
        <p:spPr bwMode="auto">
          <a:xfrm>
            <a:off x="4679950" y="2540063"/>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51" name="Straight Connector 50"/>
          <p:cNvCxnSpPr/>
          <p:nvPr/>
        </p:nvCxnSpPr>
        <p:spPr bwMode="auto">
          <a:xfrm>
            <a:off x="1684173" y="2114986"/>
            <a:ext cx="578048"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10" name="Straight Connector 109"/>
          <p:cNvCxnSpPr/>
          <p:nvPr/>
        </p:nvCxnSpPr>
        <p:spPr bwMode="auto">
          <a:xfrm>
            <a:off x="988965" y="2540063"/>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sp>
        <p:nvSpPr>
          <p:cNvPr id="115" name="Line 2"/>
          <p:cNvSpPr>
            <a:spLocks noChangeShapeType="1"/>
          </p:cNvSpPr>
          <p:nvPr/>
        </p:nvSpPr>
        <p:spPr bwMode="auto">
          <a:xfrm flipH="1">
            <a:off x="1638974" y="1663807"/>
            <a:ext cx="38920" cy="4751281"/>
          </a:xfrm>
          <a:prstGeom prst="line">
            <a:avLst/>
          </a:prstGeom>
          <a:noFill/>
          <a:ln w="12700">
            <a:solidFill>
              <a:schemeClr val="bg2"/>
            </a:solidFill>
            <a:prstDash val="dash"/>
            <a:round/>
          </a:ln>
          <a:effectLst/>
        </p:spPr>
        <p:txBody>
          <a:bodyPr wrap="none" anchor="ctr"/>
          <a:lstStyle/>
          <a:p>
            <a:endParaRPr lang="en-US" dirty="0">
              <a:solidFill>
                <a:schemeClr val="bg2"/>
              </a:solidFill>
            </a:endParaRPr>
          </a:p>
        </p:txBody>
      </p:sp>
      <p:cxnSp>
        <p:nvCxnSpPr>
          <p:cNvPr id="126" name="Straight Connector 125"/>
          <p:cNvCxnSpPr/>
          <p:nvPr/>
        </p:nvCxnSpPr>
        <p:spPr bwMode="auto">
          <a:xfrm rot="5400000">
            <a:off x="4289678" y="3632996"/>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27" name="Straight Connector 126"/>
          <p:cNvCxnSpPr/>
          <p:nvPr/>
        </p:nvCxnSpPr>
        <p:spPr bwMode="auto">
          <a:xfrm rot="5400000">
            <a:off x="3657609" y="3605891"/>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30" name="Straight Connector 129"/>
          <p:cNvCxnSpPr/>
          <p:nvPr/>
        </p:nvCxnSpPr>
        <p:spPr bwMode="auto">
          <a:xfrm rot="5400000">
            <a:off x="2032031" y="2299431"/>
            <a:ext cx="460380" cy="0"/>
          </a:xfrm>
          <a:prstGeom prst="line">
            <a:avLst/>
          </a:prstGeom>
          <a:solidFill>
            <a:schemeClr val="accent1"/>
          </a:solidFill>
          <a:ln w="38100" cap="flat" cmpd="sng" algn="ctr">
            <a:solidFill>
              <a:srgbClr val="000099"/>
            </a:solidFill>
            <a:prstDash val="solid"/>
            <a:miter lim="800000"/>
            <a:headEnd type="none" w="med" len="med"/>
            <a:tailEnd type="none" w="med" len="med"/>
          </a:ln>
          <a:effectLst/>
        </p:spPr>
      </p:cxnSp>
      <p:cxnSp>
        <p:nvCxnSpPr>
          <p:cNvPr id="133" name="Straight Connector 132"/>
          <p:cNvCxnSpPr/>
          <p:nvPr/>
        </p:nvCxnSpPr>
        <p:spPr bwMode="auto">
          <a:xfrm rot="5400000">
            <a:off x="1460522" y="2331879"/>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34" name="Straight Connector 133"/>
          <p:cNvCxnSpPr/>
          <p:nvPr/>
        </p:nvCxnSpPr>
        <p:spPr bwMode="auto">
          <a:xfrm rot="5400000">
            <a:off x="1408879" y="4409226"/>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35" name="Straight Connector 134"/>
          <p:cNvCxnSpPr/>
          <p:nvPr/>
        </p:nvCxnSpPr>
        <p:spPr bwMode="auto">
          <a:xfrm>
            <a:off x="1644626" y="4225074"/>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36" name="Straight Connector 135"/>
          <p:cNvCxnSpPr/>
          <p:nvPr/>
        </p:nvCxnSpPr>
        <p:spPr bwMode="auto">
          <a:xfrm rot="5400000">
            <a:off x="2057349" y="4422816"/>
            <a:ext cx="460380" cy="0"/>
          </a:xfrm>
          <a:prstGeom prst="line">
            <a:avLst/>
          </a:prstGeom>
          <a:solidFill>
            <a:schemeClr val="accent1"/>
          </a:solidFill>
          <a:ln w="38100" cap="flat" cmpd="sng" algn="ctr">
            <a:solidFill>
              <a:srgbClr val="000099"/>
            </a:solidFill>
            <a:prstDash val="solid"/>
            <a:miter lim="800000"/>
            <a:headEnd type="none" w="med" len="med"/>
            <a:tailEnd type="none" w="med" len="med"/>
          </a:ln>
          <a:effectLst/>
        </p:spPr>
      </p:cxnSp>
      <p:cxnSp>
        <p:nvCxnSpPr>
          <p:cNvPr id="137" name="Straight Connector 136"/>
          <p:cNvCxnSpPr/>
          <p:nvPr/>
        </p:nvCxnSpPr>
        <p:spPr bwMode="auto">
          <a:xfrm>
            <a:off x="3876660" y="4247394"/>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39" name="Straight Connector 138"/>
          <p:cNvCxnSpPr/>
          <p:nvPr/>
        </p:nvCxnSpPr>
        <p:spPr bwMode="auto">
          <a:xfrm>
            <a:off x="3129756" y="4676787"/>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0" name="Straight Connector 139"/>
          <p:cNvCxnSpPr/>
          <p:nvPr/>
        </p:nvCxnSpPr>
        <p:spPr bwMode="auto">
          <a:xfrm>
            <a:off x="4473818" y="4679223"/>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1" name="Straight Connector 140"/>
          <p:cNvCxnSpPr/>
          <p:nvPr/>
        </p:nvCxnSpPr>
        <p:spPr bwMode="auto">
          <a:xfrm rot="5400000">
            <a:off x="4243629" y="4458598"/>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2" name="Straight Connector 141"/>
          <p:cNvCxnSpPr/>
          <p:nvPr/>
        </p:nvCxnSpPr>
        <p:spPr bwMode="auto">
          <a:xfrm rot="5400000">
            <a:off x="3611560" y="4431493"/>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3" name="Straight Connector 142"/>
          <p:cNvCxnSpPr/>
          <p:nvPr/>
        </p:nvCxnSpPr>
        <p:spPr bwMode="auto">
          <a:xfrm>
            <a:off x="3816358" y="5885730"/>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4" name="Straight Connector 143"/>
          <p:cNvCxnSpPr/>
          <p:nvPr/>
        </p:nvCxnSpPr>
        <p:spPr bwMode="auto">
          <a:xfrm rot="5400000">
            <a:off x="2854319" y="5636410"/>
            <a:ext cx="460380" cy="0"/>
          </a:xfrm>
          <a:prstGeom prst="line">
            <a:avLst/>
          </a:prstGeom>
          <a:solidFill>
            <a:schemeClr val="accent1"/>
          </a:solidFill>
          <a:ln w="38100" cap="flat" cmpd="sng" algn="ctr">
            <a:solidFill>
              <a:srgbClr val="000099"/>
            </a:solidFill>
            <a:prstDash val="solid"/>
            <a:miter lim="800000"/>
            <a:headEnd type="none" w="med" len="med"/>
            <a:tailEnd type="none" w="med" len="med"/>
          </a:ln>
          <a:effectLst/>
        </p:spPr>
      </p:cxnSp>
      <p:cxnSp>
        <p:nvCxnSpPr>
          <p:cNvPr id="145" name="Straight Connector 144"/>
          <p:cNvCxnSpPr/>
          <p:nvPr/>
        </p:nvCxnSpPr>
        <p:spPr bwMode="auto">
          <a:xfrm>
            <a:off x="3084509" y="5425350"/>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6" name="Straight Connector 145"/>
          <p:cNvCxnSpPr/>
          <p:nvPr/>
        </p:nvCxnSpPr>
        <p:spPr bwMode="auto">
          <a:xfrm>
            <a:off x="4448427" y="5406220"/>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7" name="Straight Connector 146"/>
          <p:cNvCxnSpPr/>
          <p:nvPr/>
        </p:nvCxnSpPr>
        <p:spPr bwMode="auto">
          <a:xfrm rot="5400000">
            <a:off x="4218237" y="5663515"/>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148" name="Straight Connector 147"/>
          <p:cNvCxnSpPr/>
          <p:nvPr/>
        </p:nvCxnSpPr>
        <p:spPr bwMode="auto">
          <a:xfrm rot="5400000">
            <a:off x="3586168" y="5636410"/>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graphicFrame>
        <p:nvGraphicFramePr>
          <p:cNvPr id="149" name="Object 148"/>
          <p:cNvGraphicFramePr>
            <a:graphicFrameLocks noChangeAspect="1"/>
          </p:cNvGraphicFramePr>
          <p:nvPr/>
        </p:nvGraphicFramePr>
        <p:xfrm>
          <a:off x="6419850" y="1911350"/>
          <a:ext cx="2058988" cy="2768600"/>
        </p:xfrm>
        <a:graphic>
          <a:graphicData uri="http://schemas.openxmlformats.org/presentationml/2006/ole">
            <mc:AlternateContent xmlns:mc="http://schemas.openxmlformats.org/markup-compatibility/2006">
              <mc:Choice xmlns:v="urn:schemas-microsoft-com:vml" Requires="v">
                <p:oleObj spid="_x0000_s4" name="Equation" r:id="rId1" imgW="32613600" imgH="43891200" progId="Equation.DSMT4">
                  <p:embed/>
                </p:oleObj>
              </mc:Choice>
              <mc:Fallback>
                <p:oleObj name="Equation" r:id="rId1" imgW="32613600" imgH="43891200" progId="Equation.DSMT4">
                  <p:embed/>
                  <p:pic>
                    <p:nvPicPr>
                      <p:cNvPr id="0" name="Object 148"/>
                      <p:cNvPicPr/>
                      <p:nvPr/>
                    </p:nvPicPr>
                    <p:blipFill>
                      <a:blip r:embed="rId2"/>
                      <a:stretch>
                        <a:fillRect/>
                      </a:stretch>
                    </p:blipFill>
                    <p:spPr>
                      <a:xfrm>
                        <a:off x="6419850" y="1911350"/>
                        <a:ext cx="2058988" cy="2768600"/>
                      </a:xfrm>
                      <a:prstGeom prst="rect">
                        <a:avLst/>
                      </a:prstGeom>
                      <a:solidFill>
                        <a:schemeClr val="tx2"/>
                      </a:solidFill>
                    </p:spPr>
                  </p:pic>
                </p:oleObj>
              </mc:Fallback>
            </mc:AlternateContent>
          </a:graphicData>
        </a:graphic>
      </p:graphicFrame>
      <p:sp>
        <p:nvSpPr>
          <p:cNvPr id="150" name="Oval Callout 149"/>
          <p:cNvSpPr/>
          <p:nvPr/>
        </p:nvSpPr>
        <p:spPr bwMode="auto">
          <a:xfrm>
            <a:off x="5962650" y="5957623"/>
            <a:ext cx="3200400" cy="471488"/>
          </a:xfrm>
          <a:prstGeom prst="wedgeEllipseCallout">
            <a:avLst>
              <a:gd name="adj1" fmla="val -59523"/>
              <a:gd name="adj2" fmla="val -238510"/>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chemeClr val="bg2"/>
                </a:solidFill>
                <a:effectLst/>
                <a:latin typeface="Tahoma" panose="020B0604030504040204" pitchFamily="34" charset="0"/>
              </a:rPr>
              <a:t>Expected outputs</a:t>
            </a:r>
            <a:endParaRPr kumimoji="1" lang="en-US" sz="2000" b="0" i="0" u="none" strike="noStrike" cap="none" normalizeH="0" baseline="0" dirty="0">
              <a:ln>
                <a:noFill/>
              </a:ln>
              <a:solidFill>
                <a:schemeClr val="bg2"/>
              </a:solidFill>
              <a:effectLst/>
              <a:latin typeface="Tahoma" panose="020B0604030504040204" pitchFamily="34" charset="0"/>
            </a:endParaRPr>
          </a:p>
        </p:txBody>
      </p:sp>
      <p:cxnSp>
        <p:nvCxnSpPr>
          <p:cNvPr id="59" name="Straight Connector 58"/>
          <p:cNvCxnSpPr/>
          <p:nvPr/>
        </p:nvCxnSpPr>
        <p:spPr bwMode="auto">
          <a:xfrm>
            <a:off x="5326856" y="2540063"/>
            <a:ext cx="68580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0" name="Straight Connector 59"/>
          <p:cNvCxnSpPr/>
          <p:nvPr/>
        </p:nvCxnSpPr>
        <p:spPr bwMode="auto">
          <a:xfrm rot="5400000">
            <a:off x="5078445" y="3632996"/>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3" name="Straight Connector 62"/>
          <p:cNvCxnSpPr/>
          <p:nvPr/>
        </p:nvCxnSpPr>
        <p:spPr bwMode="auto">
          <a:xfrm>
            <a:off x="5332413" y="3886069"/>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4" name="Straight Connector 63"/>
          <p:cNvCxnSpPr/>
          <p:nvPr/>
        </p:nvCxnSpPr>
        <p:spPr bwMode="auto">
          <a:xfrm>
            <a:off x="5342731" y="4205381"/>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6" name="Straight Connector 65"/>
          <p:cNvCxnSpPr/>
          <p:nvPr/>
        </p:nvCxnSpPr>
        <p:spPr bwMode="auto">
          <a:xfrm rot="5400000">
            <a:off x="5085039" y="4486481"/>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68" name="Straight Connector 67"/>
          <p:cNvCxnSpPr/>
          <p:nvPr/>
        </p:nvCxnSpPr>
        <p:spPr bwMode="auto">
          <a:xfrm rot="5400000">
            <a:off x="5075514" y="5663515"/>
            <a:ext cx="460380" cy="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cxnSp>
        <p:nvCxnSpPr>
          <p:cNvPr id="70" name="Straight Connector 69"/>
          <p:cNvCxnSpPr/>
          <p:nvPr/>
        </p:nvCxnSpPr>
        <p:spPr bwMode="auto">
          <a:xfrm>
            <a:off x="5321300" y="5823837"/>
            <a:ext cx="788767" cy="19130"/>
          </a:xfrm>
          <a:prstGeom prst="line">
            <a:avLst/>
          </a:prstGeom>
          <a:solidFill>
            <a:schemeClr val="accent1"/>
          </a:solidFill>
          <a:ln w="38100" cap="flat" cmpd="sng" algn="ctr">
            <a:solidFill>
              <a:srgbClr val="3333CC"/>
            </a:solidFill>
            <a:prstDash val="solid"/>
            <a:miter lim="800000"/>
            <a:headEnd type="none" w="med" len="med"/>
            <a:tailEnd type="none" w="med" len="med"/>
          </a:ln>
          <a:effectLst/>
        </p:spPr>
      </p:cxnSp>
      <p:sp>
        <p:nvSpPr>
          <p:cNvPr id="71" name="Line 2"/>
          <p:cNvSpPr>
            <a:spLocks noChangeShapeType="1"/>
          </p:cNvSpPr>
          <p:nvPr/>
        </p:nvSpPr>
        <p:spPr bwMode="auto">
          <a:xfrm flipH="1">
            <a:off x="2246249" y="1624139"/>
            <a:ext cx="38920" cy="4751281"/>
          </a:xfrm>
          <a:prstGeom prst="line">
            <a:avLst/>
          </a:prstGeom>
          <a:noFill/>
          <a:ln w="12700">
            <a:solidFill>
              <a:schemeClr val="bg2"/>
            </a:solidFill>
            <a:prstDash val="dash"/>
            <a:round/>
          </a:ln>
          <a:effectLst/>
        </p:spPr>
        <p:txBody>
          <a:bodyPr wrap="none" anchor="ctr"/>
          <a:lstStyle/>
          <a:p>
            <a:endParaRPr lang="en-US" dirty="0">
              <a:solidFill>
                <a:schemeClr val="bg2"/>
              </a:solidFill>
            </a:endParaRPr>
          </a:p>
        </p:txBody>
      </p:sp>
      <p:sp>
        <p:nvSpPr>
          <p:cNvPr id="73" name="Line 2"/>
          <p:cNvSpPr>
            <a:spLocks noChangeShapeType="1"/>
          </p:cNvSpPr>
          <p:nvPr/>
        </p:nvSpPr>
        <p:spPr bwMode="auto">
          <a:xfrm flipH="1">
            <a:off x="3107106" y="1647081"/>
            <a:ext cx="38920" cy="4751281"/>
          </a:xfrm>
          <a:prstGeom prst="line">
            <a:avLst/>
          </a:prstGeom>
          <a:noFill/>
          <a:ln w="12700">
            <a:solidFill>
              <a:schemeClr val="bg2"/>
            </a:solidFill>
            <a:prstDash val="dash"/>
            <a:round/>
          </a:ln>
          <a:effectLst/>
        </p:spPr>
        <p:txBody>
          <a:bodyPr wrap="none" anchor="ctr"/>
          <a:lstStyle/>
          <a:p>
            <a:endParaRPr lang="en-US" dirty="0">
              <a:solidFill>
                <a:schemeClr val="bg2"/>
              </a:solidFill>
            </a:endParaRPr>
          </a:p>
        </p:txBody>
      </p:sp>
      <p:sp>
        <p:nvSpPr>
          <p:cNvPr id="74" name="Line 2"/>
          <p:cNvSpPr>
            <a:spLocks noChangeShapeType="1"/>
          </p:cNvSpPr>
          <p:nvPr/>
        </p:nvSpPr>
        <p:spPr bwMode="auto">
          <a:xfrm flipH="1">
            <a:off x="3848878" y="1624138"/>
            <a:ext cx="38920" cy="4751281"/>
          </a:xfrm>
          <a:prstGeom prst="line">
            <a:avLst/>
          </a:prstGeom>
          <a:noFill/>
          <a:ln w="12700">
            <a:solidFill>
              <a:srgbClr val="3333CC"/>
            </a:solidFill>
            <a:prstDash val="dash"/>
            <a:round/>
          </a:ln>
          <a:effectLst/>
        </p:spPr>
        <p:txBody>
          <a:bodyPr wrap="none" anchor="ctr"/>
          <a:lstStyle/>
          <a:p>
            <a:endParaRPr lang="en-US" dirty="0">
              <a:solidFill>
                <a:schemeClr val="bg2"/>
              </a:solidFill>
            </a:endParaRPr>
          </a:p>
        </p:txBody>
      </p:sp>
      <p:sp>
        <p:nvSpPr>
          <p:cNvPr id="75" name="Line 2"/>
          <p:cNvSpPr>
            <a:spLocks noChangeShapeType="1"/>
          </p:cNvSpPr>
          <p:nvPr/>
        </p:nvSpPr>
        <p:spPr bwMode="auto">
          <a:xfrm flipH="1">
            <a:off x="4507337" y="1760254"/>
            <a:ext cx="38920" cy="4751281"/>
          </a:xfrm>
          <a:prstGeom prst="line">
            <a:avLst/>
          </a:prstGeom>
          <a:noFill/>
          <a:ln w="12700">
            <a:solidFill>
              <a:schemeClr val="bg2"/>
            </a:solidFill>
            <a:prstDash val="dash"/>
            <a:round/>
          </a:ln>
          <a:effectLst/>
        </p:spPr>
        <p:txBody>
          <a:bodyPr wrap="none" anchor="ctr"/>
          <a:lstStyle/>
          <a:p>
            <a:endParaRPr lang="en-US" dirty="0">
              <a:solidFill>
                <a:schemeClr val="bg2"/>
              </a:solidFill>
            </a:endParaRPr>
          </a:p>
        </p:txBody>
      </p:sp>
      <p:sp>
        <p:nvSpPr>
          <p:cNvPr id="76" name="Line 2"/>
          <p:cNvSpPr>
            <a:spLocks noChangeShapeType="1"/>
          </p:cNvSpPr>
          <p:nvPr/>
        </p:nvSpPr>
        <p:spPr bwMode="auto">
          <a:xfrm flipH="1">
            <a:off x="5294163" y="1648351"/>
            <a:ext cx="38920" cy="4751281"/>
          </a:xfrm>
          <a:prstGeom prst="line">
            <a:avLst/>
          </a:prstGeom>
          <a:noFill/>
          <a:ln w="12700">
            <a:solidFill>
              <a:schemeClr val="bg2"/>
            </a:solidFill>
            <a:prstDash val="dash"/>
            <a:round/>
          </a:ln>
          <a:effectLst/>
        </p:spPr>
        <p:txBody>
          <a:bodyPr wrap="none" anchor="ctr"/>
          <a:lstStyle/>
          <a:p>
            <a:endParaRPr lang="en-US"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Verilog Test Bench - Relative Time value; #elapse time</a:t>
            </a:r>
            <a:endParaRPr lang="en-US" dirty="0"/>
          </a:p>
        </p:txBody>
      </p:sp>
      <p:sp>
        <p:nvSpPr>
          <p:cNvPr id="7" name="Rectangle 6"/>
          <p:cNvSpPr/>
          <p:nvPr/>
        </p:nvSpPr>
        <p:spPr>
          <a:xfrm>
            <a:off x="318247" y="645760"/>
            <a:ext cx="8534400" cy="5995487"/>
          </a:xfrm>
          <a:prstGeom prst="rect">
            <a:avLst/>
          </a:prstGeom>
          <a:solidFill>
            <a:schemeClr val="tx1"/>
          </a:solidFill>
        </p:spPr>
        <p:txBody>
          <a:bodyPr wrap="square">
            <a:spAutoFit/>
          </a:bodyPr>
          <a:lstStyle/>
          <a:p>
            <a:pPr>
              <a:buNone/>
            </a:pPr>
            <a:r>
              <a:rPr lang="en-US" sz="1400" dirty="0">
                <a:solidFill>
                  <a:schemeClr val="bg2"/>
                </a:solidFill>
                <a:latin typeface="Times New Roman" panose="02020603050405020304" charset="0"/>
                <a:cs typeface="Times New Roman" panose="02020603050405020304" charset="0"/>
              </a:rPr>
              <a:t>`timescale 1ns / 1ps</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module Gate3TestRelative;</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reg all1, blink1;	// Inputs</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wire RightGates, LeftGates;	// Outputs</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wire RightBehavior, LeftBehavior;</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wire RightTable, LeftTable;</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wire RightAssign, LeftAssign;</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wire NOT_output = Gate3GateChip.w1;	//internal wire of a device under test (DUT)</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initial begin	; #n is the number of nano seconds, which is logic time not real time. </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0;	blink1 = 0;  #3;</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1;	blink1 = 0;  #4;  </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1;   blink1 = 1;  #5;</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0;   blink1 = 1;  #5;</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0;   blink1 = 0;  #3;</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0;   blink1 = 1;  #4;</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all1 = 0;   blink1 = 0;  #3;</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$stop;</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end	</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Gate3Gates Gate3GateChip ( .Blink(blink1), .Left(LeftGates), .Right(RightGates), .All(all1));</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Gate3Expression Gate3ExpressionChip (all1, blink1, RightBehavior, LeftBehavior);</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Gate3Table Gate3TableChip (all1, blink1, RightTable, LeftTable);</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	Gate3Assign Gate3AssignChip (all1, blink1, RightAssign, LeftAssign);	</a:t>
            </a:r>
            <a:endParaRPr lang="en-US" sz="1400" dirty="0">
              <a:solidFill>
                <a:schemeClr val="bg2"/>
              </a:solidFill>
              <a:latin typeface="Times New Roman" panose="02020603050405020304" charset="0"/>
              <a:cs typeface="Times New Roman" panose="02020603050405020304" charset="0"/>
            </a:endParaRPr>
          </a:p>
          <a:p>
            <a:pPr>
              <a:buNone/>
            </a:pPr>
            <a:r>
              <a:rPr lang="en-US" sz="1400" dirty="0">
                <a:solidFill>
                  <a:schemeClr val="bg2"/>
                </a:solidFill>
                <a:latin typeface="Times New Roman" panose="02020603050405020304" charset="0"/>
                <a:cs typeface="Times New Roman" panose="02020603050405020304" charset="0"/>
              </a:rPr>
              <a:t>endmodule</a:t>
            </a:r>
            <a:endParaRPr lang="en-US" sz="1400" dirty="0">
              <a:solidFill>
                <a:schemeClr val="bg2"/>
              </a:solidFill>
              <a:latin typeface="Times New Roman" panose="02020603050405020304" charset="0"/>
              <a:cs typeface="Times New Roman" panose="02020603050405020304" charset="0"/>
            </a:endParaRPr>
          </a:p>
        </p:txBody>
      </p:sp>
      <p:sp>
        <p:nvSpPr>
          <p:cNvPr id="4" name="Rectangular Callout 3"/>
          <p:cNvSpPr/>
          <p:nvPr/>
        </p:nvSpPr>
        <p:spPr bwMode="auto">
          <a:xfrm>
            <a:off x="4800600" y="1219200"/>
            <a:ext cx="2819400" cy="457200"/>
          </a:xfrm>
          <a:prstGeom prst="wedgeRectCallout">
            <a:avLst>
              <a:gd name="adj1" fmla="val -100728"/>
              <a:gd name="adj2" fmla="val 263166"/>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Bring out external</a:t>
            </a:r>
            <a:r>
              <a:rPr kumimoji="1" lang="en-US" sz="2000" b="0" i="0" u="none" strike="noStrike" cap="none" normalizeH="0" dirty="0">
                <a:ln>
                  <a:noFill/>
                </a:ln>
                <a:solidFill>
                  <a:srgbClr val="002060"/>
                </a:solidFill>
                <a:effectLst/>
                <a:latin typeface="Tahoma" panose="020B0604030504040204" pitchFamily="34" charset="0"/>
              </a:rPr>
              <a:t> wire</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6" name="Rectangular Callout 5"/>
          <p:cNvSpPr/>
          <p:nvPr/>
        </p:nvSpPr>
        <p:spPr bwMode="auto">
          <a:xfrm>
            <a:off x="5347447" y="2998694"/>
            <a:ext cx="3505200" cy="457200"/>
          </a:xfrm>
          <a:prstGeom prst="wedgeRectCallout">
            <a:avLst>
              <a:gd name="adj1" fmla="val -77482"/>
              <a:gd name="adj2" fmla="val 421"/>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1800" b="0" i="0" u="none" strike="noStrike" cap="none" normalizeH="0" baseline="0" dirty="0">
                <a:ln>
                  <a:noFill/>
                </a:ln>
                <a:solidFill>
                  <a:srgbClr val="002060"/>
                </a:solidFill>
                <a:effectLst/>
                <a:latin typeface="Tahoma" panose="020B0604030504040204" pitchFamily="34" charset="0"/>
              </a:rPr>
              <a:t>Time Relative to Previous</a:t>
            </a:r>
            <a:r>
              <a:rPr kumimoji="1" lang="en-US" sz="1800" b="0" i="0" u="none" strike="noStrike" cap="none" normalizeH="0" dirty="0">
                <a:ln>
                  <a:noFill/>
                </a:ln>
                <a:solidFill>
                  <a:srgbClr val="002060"/>
                </a:solidFill>
                <a:effectLst/>
                <a:latin typeface="Tahoma" panose="020B0604030504040204" pitchFamily="34" charset="0"/>
              </a:rPr>
              <a:t> One</a:t>
            </a:r>
            <a:r>
              <a:rPr kumimoji="1" lang="en-US" sz="2000" b="0" i="0" u="none" strike="noStrike" cap="none" normalizeH="0" baseline="0" dirty="0">
                <a:ln>
                  <a:noFill/>
                </a:ln>
                <a:solidFill>
                  <a:srgbClr val="002060"/>
                </a:solidFill>
                <a:effectLst/>
                <a:latin typeface="Tahoma" panose="020B0604030504040204" pitchFamily="34" charset="0"/>
              </a:rPr>
              <a:t> </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8" name="Rectangular Callout 7"/>
          <p:cNvSpPr/>
          <p:nvPr/>
        </p:nvSpPr>
        <p:spPr bwMode="auto">
          <a:xfrm>
            <a:off x="6096000" y="4591370"/>
            <a:ext cx="2438400" cy="457200"/>
          </a:xfrm>
          <a:prstGeom prst="wedgeRectCallout">
            <a:avLst>
              <a:gd name="adj1" fmla="val -182554"/>
              <a:gd name="adj2" fmla="val -3500"/>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Stop simulation</a:t>
            </a:r>
            <a:endParaRPr kumimoji="1" lang="en-US" sz="2000" b="0" i="0" u="none" strike="noStrike" cap="none" normalizeH="0" baseline="0" dirty="0">
              <a:ln>
                <a:noFill/>
              </a:ln>
              <a:solidFill>
                <a:srgbClr val="002060"/>
              </a:solidFill>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Association Methods between Test Bench File and Circuit</a:t>
            </a:r>
            <a:endParaRPr lang="en-US" dirty="0"/>
          </a:p>
        </p:txBody>
      </p:sp>
      <p:sp>
        <p:nvSpPr>
          <p:cNvPr id="4" name="Text Placeholder 3"/>
          <p:cNvSpPr>
            <a:spLocks noGrp="1"/>
          </p:cNvSpPr>
          <p:nvPr>
            <p:ph type="body" sz="quarter" idx="10"/>
          </p:nvPr>
        </p:nvSpPr>
        <p:spPr/>
        <p:txBody>
          <a:bodyPr/>
          <a:lstStyle/>
          <a:p>
            <a:pPr marL="342900" lvl="1" indent="-342900">
              <a:spcBef>
                <a:spcPct val="60000"/>
              </a:spcBef>
              <a:buFont typeface="Wingdings" panose="05000000000000000000" pitchFamily="2" charset="2"/>
              <a:buChar char="q"/>
            </a:pPr>
            <a:r>
              <a:rPr lang="en-US" dirty="0"/>
              <a:t>A Test Bench File specifies the external behavior of a circuit</a:t>
            </a:r>
            <a:endParaRPr lang="en-US" dirty="0"/>
          </a:p>
          <a:p>
            <a:pPr lvl="1"/>
            <a:r>
              <a:rPr lang="en-US" dirty="0">
                <a:latin typeface="+mj-lt"/>
                <a:cs typeface="Times New Roman" panose="02020603050405020304" charset="0"/>
              </a:rPr>
              <a:t>`timescale 1ns / 1ps – integer time unit is ns and smallest fraction is 0.001 (1ps)</a:t>
            </a:r>
            <a:endParaRPr lang="en-US" dirty="0">
              <a:latin typeface="+mj-lt"/>
              <a:cs typeface="Times New Roman" panose="02020603050405020304" charset="0"/>
            </a:endParaRPr>
          </a:p>
          <a:p>
            <a:pPr lvl="1"/>
            <a:r>
              <a:rPr lang="en-US" dirty="0"/>
              <a:t>Its inputs and outputs can have different names from the device under test (DUT).</a:t>
            </a:r>
            <a:endParaRPr lang="en-US" dirty="0"/>
          </a:p>
          <a:p>
            <a:pPr lvl="1"/>
            <a:r>
              <a:rPr lang="en-US" dirty="0"/>
              <a:t>input patterns and time durations for a circuit are specifies using assignments (=) and time delay units (#).</a:t>
            </a:r>
            <a:endParaRPr lang="en-US" dirty="0"/>
          </a:p>
          <a:p>
            <a:pPr lvl="1"/>
            <a:r>
              <a:rPr lang="en-US" dirty="0"/>
              <a:t>The input and output pins can be associated with a DUT in two ways:</a:t>
            </a:r>
            <a:endParaRPr lang="en-US" dirty="0"/>
          </a:p>
          <a:p>
            <a:pPr lvl="2"/>
            <a:r>
              <a:rPr lang="en-US" sz="1800" dirty="0"/>
              <a:t>.DUT pin(Test Bench pin) – For example, .All(all1) specifies pin All of the DUT is connected to pin all1 of the test bench.</a:t>
            </a:r>
            <a:endParaRPr lang="en-US" sz="1800" dirty="0"/>
          </a:p>
          <a:p>
            <a:pPr lvl="2"/>
            <a:r>
              <a:rPr lang="en-US" sz="1800" dirty="0"/>
              <a:t>Place the test bench pins in the same order as the pins of the DUT.</a:t>
            </a:r>
            <a:endParaRPr lang="en-US" sz="1800" dirty="0"/>
          </a:p>
          <a:p>
            <a:r>
              <a:rPr lang="en-US" sz="1800" dirty="0"/>
              <a:t>Input pins are declared reg.</a:t>
            </a:r>
            <a:endParaRPr lang="en-US" sz="1800" dirty="0"/>
          </a:p>
          <a:p>
            <a:r>
              <a:rPr lang="en-US" sz="1800" dirty="0"/>
              <a:t>Output pins are wires.</a:t>
            </a:r>
            <a:endParaRPr lang="en-US" sz="1800" dirty="0"/>
          </a:p>
          <a:p>
            <a:r>
              <a:rPr lang="en-US" sz="1800" dirty="0"/>
              <a:t>#N is the number of time units specified in </a:t>
            </a:r>
            <a:r>
              <a:rPr lang="en-US" sz="1800" dirty="0">
                <a:cs typeface="Times New Roman" panose="02020603050405020304" charset="0"/>
              </a:rPr>
              <a:t>`timescale</a:t>
            </a:r>
            <a:r>
              <a:rPr lang="en-US" sz="1800" dirty="0"/>
              <a:t> when the value should hold.</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Verilog Circuit Module and Test Bench File</a:t>
            </a:r>
            <a:endParaRPr lang="en-US" dirty="0"/>
          </a:p>
        </p:txBody>
      </p:sp>
      <p:sp>
        <p:nvSpPr>
          <p:cNvPr id="3" name="Text Placeholder 2"/>
          <p:cNvSpPr>
            <a:spLocks noGrp="1"/>
          </p:cNvSpPr>
          <p:nvPr>
            <p:ph type="body" sz="quarter" idx="10"/>
          </p:nvPr>
        </p:nvSpPr>
        <p:spPr/>
        <p:txBody>
          <a:bodyPr/>
          <a:lstStyle/>
          <a:p>
            <a:r>
              <a:rPr lang="en-US" dirty="0"/>
              <a:t>Test bench specifies the external behavior of a circuit. The pins can have different names from a device under test (DUT).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Any DUT with the same</a:t>
            </a:r>
            <a:br>
              <a:rPr lang="en-US" dirty="0"/>
            </a:br>
            <a:r>
              <a:rPr lang="en-US" dirty="0"/>
              <a:t>external behavior can</a:t>
            </a:r>
            <a:br>
              <a:rPr lang="en-US" dirty="0"/>
            </a:br>
            <a:r>
              <a:rPr lang="en-US" dirty="0"/>
              <a:t>be inserted into a test</a:t>
            </a:r>
            <a:br>
              <a:rPr lang="en-US" dirty="0"/>
            </a:br>
            <a:r>
              <a:rPr lang="en-US" dirty="0"/>
              <a:t>bench.</a:t>
            </a:r>
            <a:endParaRPr 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4267200"/>
            <a:ext cx="5070475" cy="235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049" y="1600200"/>
            <a:ext cx="5105400" cy="229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Two Ways to Associate Test Bench and DUT</a:t>
            </a:r>
            <a:endParaRPr lang="en-US" dirty="0"/>
          </a:p>
        </p:txBody>
      </p:sp>
      <p:sp>
        <p:nvSpPr>
          <p:cNvPr id="3" name="Rectangle 2"/>
          <p:cNvSpPr/>
          <p:nvPr/>
        </p:nvSpPr>
        <p:spPr>
          <a:xfrm>
            <a:off x="495300" y="838031"/>
            <a:ext cx="8229600" cy="2394502"/>
          </a:xfrm>
          <a:prstGeom prst="rect">
            <a:avLst/>
          </a:prstGeom>
        </p:spPr>
        <p:txBody>
          <a:bodyPr wrap="square">
            <a:spAutoFit/>
          </a:bodyPr>
          <a:lstStyle/>
          <a:p>
            <a:pPr>
              <a:buNone/>
            </a:pPr>
            <a:r>
              <a:rPr lang="en-US" sz="2000" dirty="0">
                <a:solidFill>
                  <a:srgbClr val="002060"/>
                </a:solidFill>
                <a:latin typeface="Times New Roman" panose="02020603050405020304" charset="0"/>
                <a:cs typeface="Times New Roman" panose="02020603050405020304" charset="0"/>
              </a:rPr>
              <a:t>module  Gate3 (All, Blink, Right, Left);	//DUT = Device Under Test</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module  Gate3_TB;  reg  all1, blink1;    wire Right2, Left2;	//test bench</a:t>
            </a:r>
            <a:endParaRPr lang="en-US" sz="2000" dirty="0">
              <a:solidFill>
                <a:srgbClr val="002060"/>
              </a:solidFill>
              <a:latin typeface="Times New Roman" panose="02020603050405020304" charset="0"/>
              <a:cs typeface="Times New Roman" panose="02020603050405020304" charset="0"/>
            </a:endParaRPr>
          </a:p>
          <a:p>
            <a:pPr>
              <a:buNone/>
            </a:pP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Gate3 Gate3TestChip ( .Blink(blink1), .Left(Left2), .Right(Right2), .All(all1));</a:t>
            </a:r>
            <a:endParaRPr lang="en-US" sz="2400" dirty="0">
              <a:solidFill>
                <a:srgbClr val="002060"/>
              </a:solidFill>
              <a:latin typeface="Times New Roman" panose="02020603050405020304" charset="0"/>
              <a:cs typeface="Times New Roman" panose="02020603050405020304" charset="0"/>
            </a:endParaRPr>
          </a:p>
          <a:p>
            <a:pPr>
              <a:buNone/>
            </a:pPr>
            <a:endParaRPr lang="en-US" sz="2400" dirty="0">
              <a:solidFill>
                <a:srgbClr val="002060"/>
              </a:solidFill>
              <a:latin typeface="Times New Roman" panose="02020603050405020304" charset="0"/>
              <a:cs typeface="Times New Roman" panose="02020603050405020304" charset="0"/>
            </a:endParaRPr>
          </a:p>
          <a:p>
            <a:pPr>
              <a:buNone/>
            </a:pPr>
            <a:r>
              <a:rPr lang="en-US" sz="2400" dirty="0">
                <a:solidFill>
                  <a:srgbClr val="002060"/>
                </a:solidFill>
                <a:latin typeface="Times New Roman" panose="02020603050405020304" charset="0"/>
                <a:cs typeface="Times New Roman" panose="02020603050405020304" charset="0"/>
              </a:rPr>
              <a:t>Gate3 Gate3TestChip (all1, blink1, Right2, Left2);</a:t>
            </a:r>
            <a:endParaRPr lang="en-US" sz="2400" dirty="0">
              <a:solidFill>
                <a:srgbClr val="002060"/>
              </a:solidFill>
              <a:latin typeface="Times New Roman" panose="02020603050405020304" charset="0"/>
              <a:cs typeface="Times New Roman" panose="02020603050405020304" charset="0"/>
            </a:endParaRPr>
          </a:p>
        </p:txBody>
      </p:sp>
      <p:sp>
        <p:nvSpPr>
          <p:cNvPr id="4" name="TextBox 3"/>
          <p:cNvSpPr txBox="1"/>
          <p:nvPr/>
        </p:nvSpPr>
        <p:spPr>
          <a:xfrm>
            <a:off x="325437" y="5715000"/>
            <a:ext cx="1828800" cy="400110"/>
          </a:xfrm>
          <a:prstGeom prst="rect">
            <a:avLst/>
          </a:prstGeom>
          <a:noFill/>
        </p:spPr>
        <p:txBody>
          <a:bodyPr wrap="square" rtlCol="0">
            <a:spAutoFit/>
          </a:bodyPr>
          <a:lstStyle/>
          <a:p>
            <a:pPr>
              <a:buNone/>
            </a:pPr>
            <a:r>
              <a:rPr lang="en-US" sz="2000" dirty="0">
                <a:solidFill>
                  <a:srgbClr val="002060"/>
                </a:solidFill>
              </a:rPr>
              <a:t>.Blink(blink1)</a:t>
            </a:r>
            <a:endParaRPr lang="en-US" sz="2000" dirty="0">
              <a:solidFill>
                <a:srgbClr val="002060"/>
              </a:solidFill>
            </a:endParaRPr>
          </a:p>
        </p:txBody>
      </p:sp>
      <p:pic>
        <p:nvPicPr>
          <p:cNvPr id="1024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4237" y="3352800"/>
            <a:ext cx="6608763" cy="321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bwMode="auto">
          <a:xfrm>
            <a:off x="43886" y="3886200"/>
            <a:ext cx="1784913" cy="762000"/>
          </a:xfrm>
          <a:prstGeom prst="wedgeEllipseCallout">
            <a:avLst>
              <a:gd name="adj1" fmla="val 129465"/>
              <a:gd name="adj2" fmla="val -254313"/>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algn="ctr">
              <a:buNone/>
            </a:pPr>
            <a:r>
              <a:rPr lang="en-US" sz="1800" dirty="0">
                <a:solidFill>
                  <a:srgbClr val="002060"/>
                </a:solidFill>
              </a:rPr>
              <a:t>Circuit wire</a:t>
            </a:r>
            <a:endParaRPr lang="en-US" sz="1800" dirty="0">
              <a:solidFill>
                <a:srgbClr val="002060"/>
              </a:solidFill>
            </a:endParaRPr>
          </a:p>
        </p:txBody>
      </p:sp>
      <p:sp>
        <p:nvSpPr>
          <p:cNvPr id="8" name="Oval Callout 7"/>
          <p:cNvSpPr/>
          <p:nvPr/>
        </p:nvSpPr>
        <p:spPr bwMode="auto">
          <a:xfrm>
            <a:off x="7124700" y="2667000"/>
            <a:ext cx="1600200" cy="425726"/>
          </a:xfrm>
          <a:prstGeom prst="wedgeEllipseCallout">
            <a:avLst>
              <a:gd name="adj1" fmla="val -245064"/>
              <a:gd name="adj2" fmla="val -13601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algn="ctr">
              <a:buNone/>
            </a:pPr>
            <a:r>
              <a:rPr lang="en-US" sz="1800" dirty="0">
                <a:solidFill>
                  <a:srgbClr val="002060"/>
                </a:solidFill>
              </a:rPr>
              <a:t>Test wire</a:t>
            </a:r>
            <a:endParaRPr lang="en-US" sz="1800" dirty="0">
              <a:solidFill>
                <a:srgbClr val="002060"/>
              </a:solidFill>
            </a:endParaRPr>
          </a:p>
        </p:txBody>
      </p:sp>
      <p:sp>
        <p:nvSpPr>
          <p:cNvPr id="9" name="Oval Callout 8"/>
          <p:cNvSpPr/>
          <p:nvPr/>
        </p:nvSpPr>
        <p:spPr bwMode="auto">
          <a:xfrm>
            <a:off x="5458618" y="5913389"/>
            <a:ext cx="2819400" cy="762000"/>
          </a:xfrm>
          <a:prstGeom prst="wedgeEllipseCallout">
            <a:avLst>
              <a:gd name="adj1" fmla="val -74960"/>
              <a:gd name="adj2" fmla="val -410082"/>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algn="ctr">
              <a:buNone/>
            </a:pPr>
            <a:r>
              <a:rPr lang="en-US" sz="1800" dirty="0">
                <a:solidFill>
                  <a:srgbClr val="002060"/>
                </a:solidFill>
              </a:rPr>
              <a:t>Association by positions</a:t>
            </a:r>
            <a:endParaRPr lang="en-US" sz="18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Simulation Results</a:t>
            </a:r>
            <a:endParaRPr 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143000"/>
            <a:ext cx="872876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Verilog References</a:t>
            </a:r>
            <a:endParaRPr lang="en-US" dirty="0"/>
          </a:p>
        </p:txBody>
      </p:sp>
      <p:sp>
        <p:nvSpPr>
          <p:cNvPr id="5" name="Content Placeholder 4"/>
          <p:cNvSpPr>
            <a:spLocks noGrp="1"/>
          </p:cNvSpPr>
          <p:nvPr>
            <p:ph type="body" sz="quarter" idx="10"/>
          </p:nvPr>
        </p:nvSpPr>
        <p:spPr/>
        <p:txBody>
          <a:bodyPr/>
          <a:lstStyle/>
          <a:p>
            <a:r>
              <a:rPr lang="en-US" dirty="0"/>
              <a:t>Altera: Verilog HDL Basics</a:t>
            </a:r>
            <a:endParaRPr lang="en-US" dirty="0"/>
          </a:p>
          <a:p>
            <a:r>
              <a:rPr lang="en-US" dirty="0"/>
              <a:t>Aldec: Verilog Language Reference Guide</a:t>
            </a:r>
            <a:endParaRPr lang="en-US" dirty="0"/>
          </a:p>
          <a:p>
            <a:r>
              <a:rPr lang="en-US" dirty="0"/>
              <a:t>Sutherland HDL, Inc.: </a:t>
            </a:r>
            <a:r>
              <a:rPr lang="en-US" i="1" dirty="0"/>
              <a:t>online Verilog-1995 Quick Reference Guide</a:t>
            </a:r>
            <a:endParaRPr lang="en-US" i="1" dirty="0"/>
          </a:p>
          <a:p>
            <a:r>
              <a:rPr lang="en-US" dirty="0"/>
              <a:t>Sutherland HDL, Inc.: Verilog-2001 Quick Reference Guide</a:t>
            </a:r>
            <a:endParaRPr lang="en-US" dirty="0"/>
          </a:p>
          <a:p>
            <a:r>
              <a:rPr lang="en-US" i="1" dirty="0"/>
              <a:t>AMBIT Design Systems, Inc.: Quick Reference for Verilog HDL</a:t>
            </a:r>
            <a:endParaRPr lang="en-US" i="1" dirty="0"/>
          </a:p>
          <a:p>
            <a:r>
              <a:rPr lang="en-US" i="1" dirty="0"/>
              <a:t>Synopsys: Verilog HDL Reference Manual</a:t>
            </a:r>
            <a:endParaRPr lang="en-US" i="1" dirty="0"/>
          </a:p>
          <a:p>
            <a:r>
              <a:rPr lang="en-US" i="1" dirty="0"/>
              <a:t>Xilinx: ISE Simulator (ISim) with Verilog Test Fixture Tutorial</a:t>
            </a:r>
            <a:endParaRPr lang="en-US" i="1" dirty="0"/>
          </a:p>
          <a:p>
            <a:r>
              <a:rPr lang="en-US" i="1" dirty="0"/>
              <a:t>Xilinx: ISE WebPACK Verilog Tutorial</a:t>
            </a:r>
            <a:endParaRPr lang="en-US"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Analyzing and Checking Off Simulation Results</a:t>
            </a:r>
            <a:endParaRPr lang="en-US" dirty="0"/>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9526" y="4495800"/>
            <a:ext cx="4003675" cy="186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nvGraphicFramePr>
        <p:xfrm>
          <a:off x="5334000" y="4509981"/>
          <a:ext cx="3352800" cy="1849120"/>
        </p:xfrm>
        <a:graphic>
          <a:graphicData uri="http://schemas.openxmlformats.org/drawingml/2006/table">
            <a:tbl>
              <a:tblPr firstRow="1" bandRow="1">
                <a:tableStyleId>{5C22544A-7EE6-4342-B048-85BDC9FD1C3A}</a:tableStyleId>
              </a:tblPr>
              <a:tblGrid>
                <a:gridCol w="838200"/>
                <a:gridCol w="838200"/>
                <a:gridCol w="838200"/>
                <a:gridCol w="838200"/>
              </a:tblGrid>
              <a:tr h="0">
                <a:tc>
                  <a:txBody>
                    <a:bodyPr/>
                    <a:lstStyle/>
                    <a:p>
                      <a:pPr algn="ctr"/>
                      <a:r>
                        <a:rPr lang="en-US" dirty="0"/>
                        <a:t>All</a:t>
                      </a:r>
                      <a:endParaRPr lang="en-US" dirty="0"/>
                    </a:p>
                  </a:txBody>
                  <a:tcPr/>
                </a:tc>
                <a:tc>
                  <a:txBody>
                    <a:bodyPr/>
                    <a:lstStyle/>
                    <a:p>
                      <a:pPr algn="ctr"/>
                      <a:r>
                        <a:rPr lang="en-US" dirty="0"/>
                        <a:t>Blink</a:t>
                      </a:r>
                      <a:endParaRPr lang="en-US" dirty="0"/>
                    </a:p>
                  </a:txBody>
                  <a:tcPr/>
                </a:tc>
                <a:tc>
                  <a:txBody>
                    <a:bodyPr/>
                    <a:lstStyle/>
                    <a:p>
                      <a:pPr algn="ctr"/>
                      <a:r>
                        <a:rPr lang="en-US" dirty="0"/>
                        <a:t>Right</a:t>
                      </a:r>
                      <a:endParaRPr lang="en-US" dirty="0"/>
                    </a:p>
                  </a:txBody>
                  <a:tcPr/>
                </a:tc>
                <a:tc>
                  <a:txBody>
                    <a:bodyPr/>
                    <a:lstStyle/>
                    <a:p>
                      <a:pPr algn="ctr"/>
                      <a:r>
                        <a:rPr lang="en-US" dirty="0"/>
                        <a:t>Left</a:t>
                      </a:r>
                      <a:endParaRPr lang="en-US" dirty="0"/>
                    </a:p>
                  </a:txBody>
                  <a:tcPr/>
                </a:tc>
              </a:tr>
              <a:tr h="370840">
                <a:tc>
                  <a:txBody>
                    <a:bodyPr/>
                    <a:lstStyle/>
                    <a:p>
                      <a:pPr algn="ctr"/>
                      <a:r>
                        <a:rPr lang="en-US" dirty="0"/>
                        <a:t>0</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r>
              <a:tr h="370840">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bl>
          </a:graphicData>
        </a:graphic>
      </p:graphicFrame>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50" y="914400"/>
            <a:ext cx="8400902"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Using Absolute Time Instances &amp; Fork and Join</a:t>
            </a:r>
            <a:endParaRPr lang="en-US" dirty="0"/>
          </a:p>
        </p:txBody>
      </p:sp>
      <p:sp>
        <p:nvSpPr>
          <p:cNvPr id="3" name="Rectangle 2"/>
          <p:cNvSpPr/>
          <p:nvPr/>
        </p:nvSpPr>
        <p:spPr>
          <a:xfrm>
            <a:off x="601592" y="914400"/>
            <a:ext cx="7467600" cy="461665"/>
          </a:xfrm>
          <a:prstGeom prst="rect">
            <a:avLst/>
          </a:prstGeom>
        </p:spPr>
        <p:txBody>
          <a:bodyPr wrap="square">
            <a:spAutoFit/>
          </a:bodyPr>
          <a:lstStyle/>
          <a:p>
            <a:pPr>
              <a:buNone/>
            </a:pPr>
            <a:r>
              <a:rPr lang="en-US" sz="2400" dirty="0">
                <a:solidFill>
                  <a:srgbClr val="002060"/>
                </a:solidFill>
                <a:latin typeface="Times New Roman" panose="02020603050405020304" charset="0"/>
                <a:cs typeface="Times New Roman" panose="02020603050405020304" charset="0"/>
              </a:rPr>
              <a:t>module  Gate3_TB;  reg  all1, blink1;    wire Right2, Left2;</a:t>
            </a:r>
            <a:endParaRPr lang="en-US" sz="2400" dirty="0">
              <a:solidFill>
                <a:srgbClr val="002060"/>
              </a:solidFill>
              <a:latin typeface="Times New Roman" panose="02020603050405020304" charset="0"/>
              <a:cs typeface="Times New Roman" panose="02020603050405020304" charset="0"/>
            </a:endParaRPr>
          </a:p>
        </p:txBody>
      </p:sp>
      <p:cxnSp>
        <p:nvCxnSpPr>
          <p:cNvPr id="61" name="Straight Connector 60"/>
          <p:cNvCxnSpPr/>
          <p:nvPr/>
        </p:nvCxnSpPr>
        <p:spPr bwMode="auto">
          <a:xfrm>
            <a:off x="1685811" y="3836081"/>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2" name="Straight Connector 61"/>
          <p:cNvCxnSpPr/>
          <p:nvPr/>
        </p:nvCxnSpPr>
        <p:spPr bwMode="auto">
          <a:xfrm>
            <a:off x="2413011" y="3855211"/>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5" name="Straight Connector 64"/>
          <p:cNvCxnSpPr/>
          <p:nvPr/>
        </p:nvCxnSpPr>
        <p:spPr bwMode="auto">
          <a:xfrm>
            <a:off x="3887799" y="3855211"/>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7" name="Straight Connector 66"/>
          <p:cNvCxnSpPr/>
          <p:nvPr/>
        </p:nvCxnSpPr>
        <p:spPr bwMode="auto">
          <a:xfrm rot="5400000">
            <a:off x="2925760" y="3605891"/>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9" name="Straight Connector 68"/>
          <p:cNvCxnSpPr/>
          <p:nvPr/>
        </p:nvCxnSpPr>
        <p:spPr bwMode="auto">
          <a:xfrm>
            <a:off x="3155950" y="3394831"/>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72" name="Straight Connector 71"/>
          <p:cNvCxnSpPr/>
          <p:nvPr/>
        </p:nvCxnSpPr>
        <p:spPr bwMode="auto">
          <a:xfrm>
            <a:off x="4519868" y="3375701"/>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sp>
        <p:nvSpPr>
          <p:cNvPr id="82" name="Rectangle 29"/>
          <p:cNvSpPr>
            <a:spLocks noChangeArrowheads="1"/>
          </p:cNvSpPr>
          <p:nvPr/>
        </p:nvSpPr>
        <p:spPr bwMode="auto">
          <a:xfrm>
            <a:off x="343416" y="4194192"/>
            <a:ext cx="764634"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rgbClr val="002060"/>
                </a:solidFill>
              </a:rPr>
              <a:t>Right2</a:t>
            </a:r>
            <a:endParaRPr lang="en-US" sz="1600" i="0" dirty="0">
              <a:solidFill>
                <a:srgbClr val="002060"/>
              </a:solidFill>
            </a:endParaRPr>
          </a:p>
        </p:txBody>
      </p:sp>
      <p:sp>
        <p:nvSpPr>
          <p:cNvPr id="83" name="Rectangle 30"/>
          <p:cNvSpPr>
            <a:spLocks noChangeArrowheads="1"/>
          </p:cNvSpPr>
          <p:nvPr/>
        </p:nvSpPr>
        <p:spPr bwMode="auto">
          <a:xfrm>
            <a:off x="356556" y="5026607"/>
            <a:ext cx="639600"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i="0" dirty="0">
                <a:solidFill>
                  <a:srgbClr val="002060"/>
                </a:solidFill>
              </a:rPr>
              <a:t>Left2</a:t>
            </a:r>
            <a:endParaRPr lang="en-US" sz="1600" i="0" dirty="0">
              <a:solidFill>
                <a:srgbClr val="002060"/>
              </a:solidFill>
            </a:endParaRPr>
          </a:p>
        </p:txBody>
      </p:sp>
      <p:cxnSp>
        <p:nvCxnSpPr>
          <p:cNvPr id="85" name="Straight Connector 84"/>
          <p:cNvCxnSpPr/>
          <p:nvPr/>
        </p:nvCxnSpPr>
        <p:spPr bwMode="auto">
          <a:xfrm>
            <a:off x="2376464" y="4625988"/>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88" name="Straight Connector 87"/>
          <p:cNvCxnSpPr/>
          <p:nvPr/>
        </p:nvCxnSpPr>
        <p:spPr bwMode="auto">
          <a:xfrm>
            <a:off x="903248" y="4625988"/>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93" name="Straight Connector 92"/>
          <p:cNvCxnSpPr/>
          <p:nvPr/>
        </p:nvCxnSpPr>
        <p:spPr bwMode="auto">
          <a:xfrm rot="5400000">
            <a:off x="1451766" y="5592786"/>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94" name="Straight Connector 93"/>
          <p:cNvCxnSpPr/>
          <p:nvPr/>
        </p:nvCxnSpPr>
        <p:spPr bwMode="auto">
          <a:xfrm>
            <a:off x="908018" y="5869014"/>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95" name="Straight Connector 94"/>
          <p:cNvCxnSpPr/>
          <p:nvPr/>
        </p:nvCxnSpPr>
        <p:spPr bwMode="auto">
          <a:xfrm>
            <a:off x="1687513" y="5408634"/>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98" name="Straight Connector 97"/>
          <p:cNvCxnSpPr/>
          <p:nvPr/>
        </p:nvCxnSpPr>
        <p:spPr bwMode="auto">
          <a:xfrm>
            <a:off x="2366185" y="5869014"/>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00" name="Straight Connector 99"/>
          <p:cNvCxnSpPr/>
          <p:nvPr/>
        </p:nvCxnSpPr>
        <p:spPr bwMode="auto">
          <a:xfrm rot="5400000">
            <a:off x="2100236" y="5638824"/>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11" name="Straight Connector 110"/>
          <p:cNvCxnSpPr/>
          <p:nvPr/>
        </p:nvCxnSpPr>
        <p:spPr bwMode="auto">
          <a:xfrm>
            <a:off x="996156" y="3836081"/>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sp>
        <p:nvSpPr>
          <p:cNvPr id="45" name="Rectangle 29"/>
          <p:cNvSpPr>
            <a:spLocks noChangeArrowheads="1"/>
          </p:cNvSpPr>
          <p:nvPr/>
        </p:nvSpPr>
        <p:spPr bwMode="auto">
          <a:xfrm>
            <a:off x="394796" y="1600200"/>
            <a:ext cx="2146999"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rgbClr val="002060"/>
                </a:solidFill>
              </a:rPr>
              <a:t>All1           3         7  </a:t>
            </a:r>
            <a:endParaRPr lang="en-US" sz="1600" i="0" dirty="0">
              <a:solidFill>
                <a:srgbClr val="002060"/>
              </a:solidFill>
            </a:endParaRPr>
          </a:p>
        </p:txBody>
      </p:sp>
      <p:cxnSp>
        <p:nvCxnSpPr>
          <p:cNvPr id="47" name="Straight Connector 46"/>
          <p:cNvCxnSpPr/>
          <p:nvPr/>
        </p:nvCxnSpPr>
        <p:spPr bwMode="auto">
          <a:xfrm>
            <a:off x="2262221" y="2477477"/>
            <a:ext cx="893729"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48" name="Straight Connector 47"/>
          <p:cNvCxnSpPr/>
          <p:nvPr/>
        </p:nvCxnSpPr>
        <p:spPr bwMode="auto">
          <a:xfrm>
            <a:off x="3130558" y="2477477"/>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49" name="Straight Connector 48"/>
          <p:cNvCxnSpPr/>
          <p:nvPr/>
        </p:nvCxnSpPr>
        <p:spPr bwMode="auto">
          <a:xfrm>
            <a:off x="3917950" y="2477477"/>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50" name="Straight Connector 49"/>
          <p:cNvCxnSpPr/>
          <p:nvPr/>
        </p:nvCxnSpPr>
        <p:spPr bwMode="auto">
          <a:xfrm>
            <a:off x="4679950" y="2507615"/>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51" name="Straight Connector 50"/>
          <p:cNvCxnSpPr/>
          <p:nvPr/>
        </p:nvCxnSpPr>
        <p:spPr bwMode="auto">
          <a:xfrm>
            <a:off x="1684173" y="2082538"/>
            <a:ext cx="578048"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10" name="Straight Connector 109"/>
          <p:cNvCxnSpPr/>
          <p:nvPr/>
        </p:nvCxnSpPr>
        <p:spPr bwMode="auto">
          <a:xfrm>
            <a:off x="988965" y="2507615"/>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sp>
        <p:nvSpPr>
          <p:cNvPr id="115" name="Line 2"/>
          <p:cNvSpPr>
            <a:spLocks noChangeShapeType="1"/>
          </p:cNvSpPr>
          <p:nvPr/>
        </p:nvSpPr>
        <p:spPr bwMode="auto">
          <a:xfrm>
            <a:off x="1685811" y="1600200"/>
            <a:ext cx="1700" cy="4891088"/>
          </a:xfrm>
          <a:prstGeom prst="line">
            <a:avLst/>
          </a:prstGeom>
          <a:noFill/>
          <a:ln w="12700">
            <a:solidFill>
              <a:schemeClr val="bg2"/>
            </a:solidFill>
            <a:prstDash val="dash"/>
            <a:round/>
          </a:ln>
          <a:effectLst/>
        </p:spPr>
        <p:txBody>
          <a:bodyPr wrap="none" anchor="ctr"/>
          <a:lstStyle/>
          <a:p>
            <a:endParaRPr lang="en-US" dirty="0"/>
          </a:p>
        </p:txBody>
      </p:sp>
      <p:sp>
        <p:nvSpPr>
          <p:cNvPr id="116" name="Line 3"/>
          <p:cNvSpPr>
            <a:spLocks noChangeShapeType="1"/>
          </p:cNvSpPr>
          <p:nvPr/>
        </p:nvSpPr>
        <p:spPr bwMode="auto">
          <a:xfrm flipH="1">
            <a:off x="2392363" y="1768194"/>
            <a:ext cx="20648" cy="4651656"/>
          </a:xfrm>
          <a:prstGeom prst="line">
            <a:avLst/>
          </a:prstGeom>
          <a:noFill/>
          <a:ln w="12700">
            <a:solidFill>
              <a:schemeClr val="bg2"/>
            </a:solidFill>
            <a:prstDash val="dash"/>
            <a:round/>
          </a:ln>
          <a:effectLst/>
        </p:spPr>
        <p:txBody>
          <a:bodyPr wrap="none" anchor="ctr"/>
          <a:lstStyle/>
          <a:p>
            <a:endParaRPr lang="en-US" dirty="0">
              <a:solidFill>
                <a:srgbClr val="002060"/>
              </a:solidFill>
            </a:endParaRPr>
          </a:p>
        </p:txBody>
      </p:sp>
      <p:sp>
        <p:nvSpPr>
          <p:cNvPr id="117" name="Line 4"/>
          <p:cNvSpPr>
            <a:spLocks noChangeShapeType="1"/>
          </p:cNvSpPr>
          <p:nvPr/>
        </p:nvSpPr>
        <p:spPr bwMode="auto">
          <a:xfrm>
            <a:off x="3129756" y="1768194"/>
            <a:ext cx="5557" cy="4646894"/>
          </a:xfrm>
          <a:prstGeom prst="line">
            <a:avLst/>
          </a:prstGeom>
          <a:noFill/>
          <a:ln w="12700">
            <a:solidFill>
              <a:schemeClr val="bg2"/>
            </a:solidFill>
            <a:prstDash val="dash"/>
            <a:round/>
          </a:ln>
          <a:effectLst/>
        </p:spPr>
        <p:txBody>
          <a:bodyPr wrap="none" anchor="ctr"/>
          <a:lstStyle/>
          <a:p>
            <a:endParaRPr lang="en-US" dirty="0">
              <a:solidFill>
                <a:srgbClr val="002060"/>
              </a:solidFill>
            </a:endParaRPr>
          </a:p>
        </p:txBody>
      </p:sp>
      <p:sp>
        <p:nvSpPr>
          <p:cNvPr id="118" name="Line 5"/>
          <p:cNvSpPr>
            <a:spLocks noChangeShapeType="1"/>
          </p:cNvSpPr>
          <p:nvPr/>
        </p:nvSpPr>
        <p:spPr bwMode="auto">
          <a:xfrm flipH="1">
            <a:off x="3887772" y="1936188"/>
            <a:ext cx="27" cy="4483661"/>
          </a:xfrm>
          <a:prstGeom prst="line">
            <a:avLst/>
          </a:prstGeom>
          <a:noFill/>
          <a:ln w="12700">
            <a:solidFill>
              <a:schemeClr val="bg2"/>
            </a:solidFill>
            <a:prstDash val="dash"/>
            <a:round/>
          </a:ln>
          <a:effectLst/>
        </p:spPr>
        <p:txBody>
          <a:bodyPr wrap="none" anchor="ctr"/>
          <a:lstStyle/>
          <a:p>
            <a:endParaRPr lang="en-US" dirty="0">
              <a:solidFill>
                <a:srgbClr val="002060"/>
              </a:solidFill>
            </a:endParaRPr>
          </a:p>
        </p:txBody>
      </p:sp>
      <p:sp>
        <p:nvSpPr>
          <p:cNvPr id="119" name="Line 6"/>
          <p:cNvSpPr>
            <a:spLocks noChangeShapeType="1"/>
          </p:cNvSpPr>
          <p:nvPr/>
        </p:nvSpPr>
        <p:spPr bwMode="auto">
          <a:xfrm flipH="1">
            <a:off x="4597400" y="1905000"/>
            <a:ext cx="6350" cy="4514850"/>
          </a:xfrm>
          <a:prstGeom prst="line">
            <a:avLst/>
          </a:prstGeom>
          <a:noFill/>
          <a:ln w="12700">
            <a:solidFill>
              <a:schemeClr val="bg2"/>
            </a:solidFill>
            <a:prstDash val="dash"/>
            <a:round/>
          </a:ln>
          <a:effectLst/>
        </p:spPr>
        <p:txBody>
          <a:bodyPr wrap="none" anchor="ctr"/>
          <a:lstStyle/>
          <a:p>
            <a:endParaRPr lang="en-US" dirty="0">
              <a:solidFill>
                <a:srgbClr val="002060"/>
              </a:solidFill>
            </a:endParaRPr>
          </a:p>
        </p:txBody>
      </p:sp>
      <p:cxnSp>
        <p:nvCxnSpPr>
          <p:cNvPr id="126" name="Straight Connector 125"/>
          <p:cNvCxnSpPr/>
          <p:nvPr/>
        </p:nvCxnSpPr>
        <p:spPr bwMode="auto">
          <a:xfrm rot="5400000">
            <a:off x="4289678" y="3632996"/>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27" name="Straight Connector 126"/>
          <p:cNvCxnSpPr/>
          <p:nvPr/>
        </p:nvCxnSpPr>
        <p:spPr bwMode="auto">
          <a:xfrm rot="5400000">
            <a:off x="3657609" y="3605891"/>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0" name="Straight Connector 129"/>
          <p:cNvCxnSpPr/>
          <p:nvPr/>
        </p:nvCxnSpPr>
        <p:spPr bwMode="auto">
          <a:xfrm rot="5400000">
            <a:off x="2032031" y="2299431"/>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3" name="Straight Connector 132"/>
          <p:cNvCxnSpPr/>
          <p:nvPr/>
        </p:nvCxnSpPr>
        <p:spPr bwMode="auto">
          <a:xfrm rot="5400000">
            <a:off x="1460522" y="2299431"/>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4" name="Straight Connector 133"/>
          <p:cNvCxnSpPr/>
          <p:nvPr/>
        </p:nvCxnSpPr>
        <p:spPr bwMode="auto">
          <a:xfrm rot="5400000">
            <a:off x="1408879" y="4376778"/>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5" name="Straight Connector 134"/>
          <p:cNvCxnSpPr/>
          <p:nvPr/>
        </p:nvCxnSpPr>
        <p:spPr bwMode="auto">
          <a:xfrm>
            <a:off x="1644626" y="4192626"/>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6" name="Straight Connector 135"/>
          <p:cNvCxnSpPr/>
          <p:nvPr/>
        </p:nvCxnSpPr>
        <p:spPr bwMode="auto">
          <a:xfrm rot="5400000">
            <a:off x="2057349" y="4422816"/>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7" name="Straight Connector 136"/>
          <p:cNvCxnSpPr/>
          <p:nvPr/>
        </p:nvCxnSpPr>
        <p:spPr bwMode="auto">
          <a:xfrm>
            <a:off x="3876660" y="4214946"/>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39" name="Straight Connector 138"/>
          <p:cNvCxnSpPr/>
          <p:nvPr/>
        </p:nvCxnSpPr>
        <p:spPr bwMode="auto">
          <a:xfrm>
            <a:off x="3129756" y="4644339"/>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0" name="Straight Connector 139"/>
          <p:cNvCxnSpPr/>
          <p:nvPr/>
        </p:nvCxnSpPr>
        <p:spPr bwMode="auto">
          <a:xfrm>
            <a:off x="4473818" y="4679223"/>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1" name="Straight Connector 140"/>
          <p:cNvCxnSpPr/>
          <p:nvPr/>
        </p:nvCxnSpPr>
        <p:spPr bwMode="auto">
          <a:xfrm rot="5400000">
            <a:off x="4243629" y="4458598"/>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2" name="Straight Connector 141"/>
          <p:cNvCxnSpPr/>
          <p:nvPr/>
        </p:nvCxnSpPr>
        <p:spPr bwMode="auto">
          <a:xfrm rot="5400000">
            <a:off x="3611560" y="4431493"/>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3" name="Straight Connector 142"/>
          <p:cNvCxnSpPr/>
          <p:nvPr/>
        </p:nvCxnSpPr>
        <p:spPr bwMode="auto">
          <a:xfrm>
            <a:off x="3816358" y="5885730"/>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4" name="Straight Connector 143"/>
          <p:cNvCxnSpPr/>
          <p:nvPr/>
        </p:nvCxnSpPr>
        <p:spPr bwMode="auto">
          <a:xfrm rot="5400000">
            <a:off x="2854319" y="5636410"/>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5" name="Straight Connector 144"/>
          <p:cNvCxnSpPr/>
          <p:nvPr/>
        </p:nvCxnSpPr>
        <p:spPr bwMode="auto">
          <a:xfrm>
            <a:off x="3084509" y="5425350"/>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6" name="Straight Connector 145"/>
          <p:cNvCxnSpPr/>
          <p:nvPr/>
        </p:nvCxnSpPr>
        <p:spPr bwMode="auto">
          <a:xfrm>
            <a:off x="4448427" y="5406220"/>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7" name="Straight Connector 146"/>
          <p:cNvCxnSpPr/>
          <p:nvPr/>
        </p:nvCxnSpPr>
        <p:spPr bwMode="auto">
          <a:xfrm rot="5400000">
            <a:off x="4218237" y="5663515"/>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148" name="Straight Connector 147"/>
          <p:cNvCxnSpPr/>
          <p:nvPr/>
        </p:nvCxnSpPr>
        <p:spPr bwMode="auto">
          <a:xfrm rot="5400000">
            <a:off x="3586168" y="5636410"/>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graphicFrame>
        <p:nvGraphicFramePr>
          <p:cNvPr id="149" name="Object 148"/>
          <p:cNvGraphicFramePr>
            <a:graphicFrameLocks noChangeAspect="1"/>
          </p:cNvGraphicFramePr>
          <p:nvPr/>
        </p:nvGraphicFramePr>
        <p:xfrm>
          <a:off x="6858000" y="1553251"/>
          <a:ext cx="2058988" cy="2768600"/>
        </p:xfrm>
        <a:graphic>
          <a:graphicData uri="http://schemas.openxmlformats.org/presentationml/2006/ole">
            <mc:AlternateContent xmlns:mc="http://schemas.openxmlformats.org/markup-compatibility/2006">
              <mc:Choice xmlns:v="urn:schemas-microsoft-com:vml" Requires="v">
                <p:oleObj spid="_x0000_s4" name="Equation" r:id="rId1" imgW="32613600" imgH="43891200" progId="Equation.DSMT4">
                  <p:embed/>
                </p:oleObj>
              </mc:Choice>
              <mc:Fallback>
                <p:oleObj name="Equation" r:id="rId1" imgW="32613600" imgH="43891200" progId="Equation.DSMT4">
                  <p:embed/>
                  <p:pic>
                    <p:nvPicPr>
                      <p:cNvPr id="0" name="Object 148"/>
                      <p:cNvPicPr/>
                      <p:nvPr/>
                    </p:nvPicPr>
                    <p:blipFill>
                      <a:blip r:embed="rId2"/>
                      <a:stretch>
                        <a:fillRect/>
                      </a:stretch>
                    </p:blipFill>
                    <p:spPr>
                      <a:xfrm>
                        <a:off x="6858000" y="1553251"/>
                        <a:ext cx="2058988" cy="2768600"/>
                      </a:xfrm>
                      <a:prstGeom prst="rect">
                        <a:avLst/>
                      </a:prstGeom>
                      <a:solidFill>
                        <a:srgbClr val="FFFF00"/>
                      </a:solidFill>
                    </p:spPr>
                  </p:pic>
                </p:oleObj>
              </mc:Fallback>
            </mc:AlternateContent>
          </a:graphicData>
        </a:graphic>
      </p:graphicFrame>
      <p:sp>
        <p:nvSpPr>
          <p:cNvPr id="150" name="Oval Callout 149"/>
          <p:cNvSpPr/>
          <p:nvPr/>
        </p:nvSpPr>
        <p:spPr bwMode="auto">
          <a:xfrm>
            <a:off x="5962650" y="5957623"/>
            <a:ext cx="3200400" cy="471488"/>
          </a:xfrm>
          <a:prstGeom prst="wedgeEllipseCallout">
            <a:avLst>
              <a:gd name="adj1" fmla="val -47758"/>
              <a:gd name="adj2" fmla="val -628290"/>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1400" b="0" i="0" u="none" strike="noStrike" cap="none" normalizeH="0" baseline="0" dirty="0">
                <a:ln>
                  <a:noFill/>
                </a:ln>
                <a:solidFill>
                  <a:srgbClr val="002060"/>
                </a:solidFill>
                <a:effectLst/>
                <a:latin typeface="Tahoma" panose="020B0604030504040204" pitchFamily="34" charset="0"/>
              </a:rPr>
              <a:t>Absolute time instances</a:t>
            </a:r>
            <a:endParaRPr kumimoji="1" lang="en-US" sz="1400" b="0" i="0" u="none" strike="noStrike" cap="none" normalizeH="0" baseline="0" dirty="0">
              <a:ln>
                <a:noFill/>
              </a:ln>
              <a:solidFill>
                <a:srgbClr val="002060"/>
              </a:solidFill>
              <a:effectLst/>
              <a:latin typeface="Tahoma" panose="020B0604030504040204" pitchFamily="34" charset="0"/>
            </a:endParaRPr>
          </a:p>
        </p:txBody>
      </p:sp>
      <p:cxnSp>
        <p:nvCxnSpPr>
          <p:cNvPr id="59" name="Straight Connector 58"/>
          <p:cNvCxnSpPr/>
          <p:nvPr/>
        </p:nvCxnSpPr>
        <p:spPr bwMode="auto">
          <a:xfrm>
            <a:off x="5326856" y="2507615"/>
            <a:ext cx="68580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0" name="Straight Connector 59"/>
          <p:cNvCxnSpPr/>
          <p:nvPr/>
        </p:nvCxnSpPr>
        <p:spPr bwMode="auto">
          <a:xfrm rot="5400000">
            <a:off x="5078445" y="3632996"/>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3" name="Straight Connector 62"/>
          <p:cNvCxnSpPr/>
          <p:nvPr/>
        </p:nvCxnSpPr>
        <p:spPr bwMode="auto">
          <a:xfrm>
            <a:off x="5332413" y="3853621"/>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4" name="Straight Connector 63"/>
          <p:cNvCxnSpPr/>
          <p:nvPr/>
        </p:nvCxnSpPr>
        <p:spPr bwMode="auto">
          <a:xfrm>
            <a:off x="5342731" y="4205381"/>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6" name="Straight Connector 65"/>
          <p:cNvCxnSpPr/>
          <p:nvPr/>
        </p:nvCxnSpPr>
        <p:spPr bwMode="auto">
          <a:xfrm rot="5400000">
            <a:off x="5085039" y="4486481"/>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68" name="Straight Connector 67"/>
          <p:cNvCxnSpPr/>
          <p:nvPr/>
        </p:nvCxnSpPr>
        <p:spPr bwMode="auto">
          <a:xfrm rot="5400000">
            <a:off x="5075514" y="5663515"/>
            <a:ext cx="460380" cy="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cxnSp>
        <p:nvCxnSpPr>
          <p:cNvPr id="70" name="Straight Connector 69"/>
          <p:cNvCxnSpPr/>
          <p:nvPr/>
        </p:nvCxnSpPr>
        <p:spPr bwMode="auto">
          <a:xfrm>
            <a:off x="5321300" y="5823837"/>
            <a:ext cx="788767" cy="19130"/>
          </a:xfrm>
          <a:prstGeom prst="line">
            <a:avLst/>
          </a:prstGeom>
          <a:solidFill>
            <a:schemeClr val="accent1"/>
          </a:solidFill>
          <a:ln w="38100" cap="flat" cmpd="sng" algn="ctr">
            <a:solidFill>
              <a:schemeClr val="accent1"/>
            </a:solidFill>
            <a:prstDash val="solid"/>
            <a:miter lim="800000"/>
            <a:headEnd type="none" w="med" len="med"/>
            <a:tailEnd type="none" w="med" len="med"/>
          </a:ln>
          <a:effectLst/>
        </p:spPr>
      </p:cxnSp>
      <p:sp>
        <p:nvSpPr>
          <p:cNvPr id="71" name="Rectangle 30"/>
          <p:cNvSpPr>
            <a:spLocks noChangeArrowheads="1"/>
          </p:cNvSpPr>
          <p:nvPr/>
        </p:nvSpPr>
        <p:spPr bwMode="auto">
          <a:xfrm>
            <a:off x="343416" y="2937551"/>
            <a:ext cx="5919698"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rgbClr val="002060"/>
                </a:solidFill>
              </a:rPr>
              <a:t>B</a:t>
            </a:r>
            <a:r>
              <a:rPr lang="en-US" sz="1600" i="0" dirty="0">
                <a:solidFill>
                  <a:srgbClr val="002060"/>
                </a:solidFill>
              </a:rPr>
              <a:t>link1        3         </a:t>
            </a:r>
            <a:r>
              <a:rPr lang="en-US" sz="1600" dirty="0">
                <a:solidFill>
                  <a:srgbClr val="002060"/>
                </a:solidFill>
              </a:rPr>
              <a:t>7</a:t>
            </a:r>
            <a:r>
              <a:rPr lang="en-US" sz="1600" i="0" dirty="0">
                <a:solidFill>
                  <a:srgbClr val="002060"/>
                </a:solidFill>
              </a:rPr>
              <a:t>          </a:t>
            </a:r>
            <a:r>
              <a:rPr lang="en-US" sz="1600" dirty="0">
                <a:solidFill>
                  <a:srgbClr val="002060"/>
                </a:solidFill>
              </a:rPr>
              <a:t>12</a:t>
            </a:r>
            <a:r>
              <a:rPr lang="en-US" sz="1600" i="0" dirty="0">
                <a:solidFill>
                  <a:srgbClr val="002060"/>
                </a:solidFill>
              </a:rPr>
              <a:t>         </a:t>
            </a:r>
            <a:r>
              <a:rPr lang="en-US" sz="1600" dirty="0">
                <a:solidFill>
                  <a:srgbClr val="002060"/>
                </a:solidFill>
              </a:rPr>
              <a:t>17</a:t>
            </a:r>
            <a:r>
              <a:rPr lang="en-US" sz="1600" i="0" dirty="0">
                <a:solidFill>
                  <a:srgbClr val="002060"/>
                </a:solidFill>
              </a:rPr>
              <a:t>       20    </a:t>
            </a:r>
            <a:r>
              <a:rPr lang="en-US" sz="1600" dirty="0">
                <a:solidFill>
                  <a:srgbClr val="002060"/>
                </a:solidFill>
              </a:rPr>
              <a:t> </a:t>
            </a:r>
            <a:r>
              <a:rPr lang="en-US" sz="1600" i="0" dirty="0">
                <a:solidFill>
                  <a:srgbClr val="002060"/>
                </a:solidFill>
              </a:rPr>
              <a:t>   25        28 </a:t>
            </a:r>
            <a:endParaRPr lang="en-US" sz="1600" i="0" dirty="0">
              <a:solidFill>
                <a:srgbClr val="002060"/>
              </a:solidFill>
            </a:endParaRPr>
          </a:p>
        </p:txBody>
      </p:sp>
      <p:sp>
        <p:nvSpPr>
          <p:cNvPr id="73" name="Rectangle 30"/>
          <p:cNvSpPr>
            <a:spLocks noChangeArrowheads="1"/>
          </p:cNvSpPr>
          <p:nvPr/>
        </p:nvSpPr>
        <p:spPr bwMode="auto">
          <a:xfrm>
            <a:off x="406560" y="3437896"/>
            <a:ext cx="5799858" cy="335989"/>
          </a:xfrm>
          <a:prstGeom prst="rect">
            <a:avLst/>
          </a:prstGeom>
          <a:noFill/>
          <a:ln w="25400">
            <a:noFill/>
            <a:prstDash val="sysDot"/>
            <a:miter lim="800000"/>
          </a:ln>
          <a:effectLst/>
        </p:spPr>
        <p:txBody>
          <a:bodyPr wrap="none" lIns="90488" tIns="44450" rIns="90488" bIns="44450">
            <a:spAutoFit/>
          </a:bodyPr>
          <a:lstStyle/>
          <a:p>
            <a:pPr algn="l" eaLnBrk="0" hangingPunct="0">
              <a:buNone/>
            </a:pPr>
            <a:r>
              <a:rPr lang="en-US" sz="1600" dirty="0">
                <a:solidFill>
                  <a:srgbClr val="002060"/>
                </a:solidFill>
              </a:rPr>
              <a:t>b</a:t>
            </a:r>
            <a:r>
              <a:rPr lang="en-US" sz="1600" i="0" dirty="0">
                <a:solidFill>
                  <a:srgbClr val="002060"/>
                </a:solidFill>
              </a:rPr>
              <a:t>link1        3         4          5         5         3           5           3</a:t>
            </a:r>
            <a:endParaRPr lang="en-US" sz="1600" i="0" dirty="0">
              <a:solidFill>
                <a:srgbClr val="002060"/>
              </a:solidFill>
            </a:endParaRPr>
          </a:p>
        </p:txBody>
      </p:sp>
      <p:sp>
        <p:nvSpPr>
          <p:cNvPr id="74" name="Rectangle 29"/>
          <p:cNvSpPr>
            <a:spLocks noChangeArrowheads="1"/>
          </p:cNvSpPr>
          <p:nvPr/>
        </p:nvSpPr>
        <p:spPr bwMode="auto">
          <a:xfrm>
            <a:off x="381257" y="2094066"/>
            <a:ext cx="3194585" cy="335989"/>
          </a:xfrm>
          <a:prstGeom prst="rect">
            <a:avLst/>
          </a:prstGeom>
          <a:noFill/>
          <a:ln w="25400">
            <a:noFill/>
            <a:prstDash val="sysDot"/>
            <a:miter lim="800000"/>
          </a:ln>
          <a:effectLst/>
        </p:spPr>
        <p:txBody>
          <a:bodyPr wrap="square" lIns="90488" tIns="44450" rIns="90488" bIns="44450">
            <a:spAutoFit/>
          </a:bodyPr>
          <a:lstStyle/>
          <a:p>
            <a:pPr algn="l" eaLnBrk="0" hangingPunct="0">
              <a:buNone/>
            </a:pPr>
            <a:r>
              <a:rPr lang="en-US" sz="1600" dirty="0">
                <a:solidFill>
                  <a:srgbClr val="002060"/>
                </a:solidFill>
              </a:rPr>
              <a:t>all1            3         4          5</a:t>
            </a:r>
            <a:endParaRPr lang="en-US" sz="1600" i="0" dirty="0">
              <a:solidFill>
                <a:srgbClr val="002060"/>
              </a:solidFill>
            </a:endParaRPr>
          </a:p>
        </p:txBody>
      </p:sp>
      <p:sp>
        <p:nvSpPr>
          <p:cNvPr id="75" name="Line 6"/>
          <p:cNvSpPr>
            <a:spLocks noChangeShapeType="1"/>
          </p:cNvSpPr>
          <p:nvPr/>
        </p:nvSpPr>
        <p:spPr bwMode="auto">
          <a:xfrm flipH="1">
            <a:off x="5298175" y="1967086"/>
            <a:ext cx="6350" cy="4514850"/>
          </a:xfrm>
          <a:prstGeom prst="line">
            <a:avLst/>
          </a:prstGeom>
          <a:noFill/>
          <a:ln w="12700">
            <a:solidFill>
              <a:schemeClr val="bg2"/>
            </a:solidFill>
            <a:prstDash val="dash"/>
            <a:round/>
          </a:ln>
          <a:effectLst/>
        </p:spPr>
        <p:txBody>
          <a:bodyPr wrap="none" anchor="ctr"/>
          <a:lstStyle/>
          <a:p>
            <a:endParaRPr lang="en-US" dirty="0"/>
          </a:p>
        </p:txBody>
      </p:sp>
      <p:sp>
        <p:nvSpPr>
          <p:cNvPr id="76" name="Line 6"/>
          <p:cNvSpPr>
            <a:spLocks noChangeShapeType="1"/>
          </p:cNvSpPr>
          <p:nvPr/>
        </p:nvSpPr>
        <p:spPr bwMode="auto">
          <a:xfrm flipH="1">
            <a:off x="6069682" y="1998866"/>
            <a:ext cx="6350" cy="4514850"/>
          </a:xfrm>
          <a:prstGeom prst="line">
            <a:avLst/>
          </a:prstGeom>
          <a:noFill/>
          <a:ln w="12700">
            <a:solidFill>
              <a:schemeClr val="bg2"/>
            </a:solidFill>
            <a:prstDash val="dash"/>
            <a:round/>
          </a:ln>
          <a:effectLst/>
        </p:spPr>
        <p:txBody>
          <a:bodyPr wrap="none" anchor="ct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Time: Verilog Test Bench File for Gate3.v</a:t>
            </a:r>
            <a:endParaRPr lang="en-US" dirty="0"/>
          </a:p>
        </p:txBody>
      </p:sp>
      <p:sp>
        <p:nvSpPr>
          <p:cNvPr id="7" name="Rectangle 6"/>
          <p:cNvSpPr/>
          <p:nvPr/>
        </p:nvSpPr>
        <p:spPr>
          <a:xfrm>
            <a:off x="228600" y="778756"/>
            <a:ext cx="8534400" cy="5478423"/>
          </a:xfrm>
          <a:prstGeom prst="rect">
            <a:avLst/>
          </a:prstGeom>
          <a:solidFill>
            <a:schemeClr val="tx1"/>
          </a:solidFill>
        </p:spPr>
        <p:txBody>
          <a:bodyPr wrap="square">
            <a:spAutoFit/>
          </a:bodyPr>
          <a:lstStyle/>
          <a:p>
            <a:pPr>
              <a:buNone/>
            </a:pPr>
            <a:r>
              <a:rPr lang="en-US" sz="1400" dirty="0">
                <a:solidFill>
                  <a:srgbClr val="002060"/>
                </a:solidFill>
                <a:latin typeface="Times New Roman" panose="02020603050405020304" charset="0"/>
                <a:cs typeface="Times New Roman" panose="02020603050405020304" charset="0"/>
              </a:rPr>
              <a:t>`timescale 1ns / 1ps</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module Gate3TestAbsolute;</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reg all1, blink1;	// Inputs</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wire RightGates, LeftGates;	// Outputs</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wire RightBehavior, LeftBehavior;</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wire RightTable, LeftTable;</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wire RightAssign, LeftAssign;</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wire NOT_output = Gate3GateChip.w1;	//internal wire of a device under test (DUT)</a:t>
            </a:r>
            <a:endParaRPr lang="en-US" sz="1400" dirty="0">
              <a:solidFill>
                <a:srgbClr val="002060"/>
              </a:solidFill>
              <a:latin typeface="Times New Roman" panose="02020603050405020304" charset="0"/>
              <a:cs typeface="Times New Roman" panose="02020603050405020304" charset="0"/>
            </a:endParaRPr>
          </a:p>
          <a:p>
            <a:pPr>
              <a:buNone/>
            </a:pP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initial fork</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#0 	all1 = 0;	#3	all1 = 1; 	#7	all1 = 0;</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#0	blink1 = 0;	#12	blink1 = 1;	#17	blink1 = 0;	</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#20	blink1 = 1;	#25	blink1 = 0;</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#28	$stop;</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join</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Gate3Gates Gate3GateChip ( .Blink(blink1), .Left(LeftGates), .Right(RightGates), .All(all1));</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Gate3Expression Gate3ExpressionChip (all1, blink1, RightBehavior, LeftBehavior);</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Gate3Table Gate3TableChip (all1, blink1, RightTable, LeftTable);</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	Gate3Assign Gate3AssignChip (all1, blink1, RightAssign, LeftAssign);	</a:t>
            </a:r>
            <a:endParaRPr lang="en-US" sz="14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endmodule</a:t>
            </a:r>
            <a:endParaRPr lang="en-US" sz="1400" dirty="0">
              <a:solidFill>
                <a:srgbClr val="002060"/>
              </a:solidFill>
              <a:latin typeface="Times New Roman" panose="02020603050405020304" charset="0"/>
              <a:cs typeface="Times New Roman" panose="02020603050405020304" charset="0"/>
            </a:endParaRPr>
          </a:p>
        </p:txBody>
      </p:sp>
      <p:sp>
        <p:nvSpPr>
          <p:cNvPr id="6" name="Rectangular Callout 5"/>
          <p:cNvSpPr/>
          <p:nvPr/>
        </p:nvSpPr>
        <p:spPr bwMode="auto">
          <a:xfrm>
            <a:off x="3619500" y="1847924"/>
            <a:ext cx="1905000" cy="457200"/>
          </a:xfrm>
          <a:prstGeom prst="wedgeRectCallout">
            <a:avLst>
              <a:gd name="adj1" fmla="val -177288"/>
              <a:gd name="adj2" fmla="val 251804"/>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lang="en-US" sz="2000" dirty="0">
                <a:solidFill>
                  <a:srgbClr val="002060"/>
                </a:solidFill>
              </a:rPr>
              <a:t>fork</a:t>
            </a:r>
            <a:r>
              <a:rPr kumimoji="1" lang="en-US" sz="2000" b="0" i="0" u="none" strike="noStrike" cap="none" normalizeH="0" baseline="0" dirty="0">
                <a:ln>
                  <a:noFill/>
                </a:ln>
                <a:solidFill>
                  <a:srgbClr val="002060"/>
                </a:solidFill>
                <a:effectLst/>
                <a:latin typeface="Tahoma" panose="020B0604030504040204" pitchFamily="34" charset="0"/>
              </a:rPr>
              <a:t> and join</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8" name="Rectangular Callout 7"/>
          <p:cNvSpPr/>
          <p:nvPr/>
        </p:nvSpPr>
        <p:spPr bwMode="auto">
          <a:xfrm>
            <a:off x="4495800" y="4343400"/>
            <a:ext cx="1752600" cy="457200"/>
          </a:xfrm>
          <a:prstGeom prst="wedgeRectCallout">
            <a:avLst>
              <a:gd name="adj1" fmla="val -148741"/>
              <a:gd name="adj2" fmla="val -60363"/>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Stop at 28 ns</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9" name="Rectangular Callout 8"/>
          <p:cNvSpPr/>
          <p:nvPr/>
        </p:nvSpPr>
        <p:spPr bwMode="auto">
          <a:xfrm>
            <a:off x="6705600" y="1447800"/>
            <a:ext cx="1905000" cy="1085924"/>
          </a:xfrm>
          <a:prstGeom prst="wedgeRectCallout">
            <a:avLst>
              <a:gd name="adj1" fmla="val -228930"/>
              <a:gd name="adj2" fmla="val 142255"/>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lang="en-US" sz="2000" dirty="0">
                <a:solidFill>
                  <a:srgbClr val="002060"/>
                </a:solidFill>
              </a:rPr>
              <a:t>Time Instances</a:t>
            </a:r>
            <a:endParaRPr lang="en-US" sz="2000" dirty="0">
              <a:solidFill>
                <a:srgbClr val="002060"/>
              </a:solidFill>
            </a:endParaRPr>
          </a:p>
          <a:p>
            <a:pPr marL="0" marR="0" indent="0" algn="l" defTabSz="914400" rtl="0" eaLnBrk="0" fontAlgn="base" latinLnBrk="0" hangingPunct="0">
              <a:lnSpc>
                <a:spcPct val="100000"/>
              </a:lnSpc>
              <a:spcBef>
                <a:spcPct val="20000"/>
              </a:spcBef>
              <a:spcAft>
                <a:spcPct val="0"/>
              </a:spcAft>
              <a:buClrTx/>
              <a:buSzTx/>
              <a:buNone/>
            </a:pPr>
            <a:r>
              <a:rPr lang="en-US" sz="2000" dirty="0">
                <a:solidFill>
                  <a:srgbClr val="002060"/>
                </a:solidFill>
              </a:rPr>
              <a:t>No semicolon after #time</a:t>
            </a:r>
            <a:endParaRPr kumimoji="1" lang="en-US" sz="2000" b="0" i="0" u="none" strike="noStrike" cap="none" normalizeH="0" baseline="0" dirty="0">
              <a:ln>
                <a:noFill/>
              </a:ln>
              <a:solidFill>
                <a:srgbClr val="00206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Wires and Busses</a:t>
            </a:r>
            <a:endParaRPr lang="en-US" dirty="0"/>
          </a:p>
        </p:txBody>
      </p:sp>
      <p:sp>
        <p:nvSpPr>
          <p:cNvPr id="10" name="Text Placeholder 9"/>
          <p:cNvSpPr>
            <a:spLocks noGrp="1"/>
          </p:cNvSpPr>
          <p:nvPr>
            <p:ph type="body" sz="quarter" idx="10"/>
          </p:nvPr>
        </p:nvSpPr>
        <p:spPr/>
        <p:txBody>
          <a:bodyPr/>
          <a:lstStyle/>
          <a:p>
            <a:r>
              <a:rPr lang="en-US" dirty="0"/>
              <a:t>Wire type – conducting wires only to connect between components and as input and output ports or pins</a:t>
            </a:r>
            <a:endParaRPr lang="en-US" dirty="0"/>
          </a:p>
          <a:p>
            <a:pPr lvl="1"/>
            <a:r>
              <a:rPr lang="en-US" dirty="0"/>
              <a:t>input reset, mode;	//a wire as primary input</a:t>
            </a:r>
            <a:endParaRPr lang="en-US" dirty="0"/>
          </a:p>
          <a:p>
            <a:pPr lvl="1"/>
            <a:r>
              <a:rPr lang="en-US" dirty="0"/>
              <a:t>output LED;	//a wire as primary output</a:t>
            </a:r>
            <a:endParaRPr lang="en-US" dirty="0"/>
          </a:p>
          <a:p>
            <a:pPr lvl="1"/>
            <a:r>
              <a:rPr lang="en-US" dirty="0"/>
              <a:t>wire out1;		//a conductor wire</a:t>
            </a:r>
            <a:endParaRPr lang="en-US" dirty="0"/>
          </a:p>
          <a:p>
            <a:pPr lvl="1"/>
            <a:r>
              <a:rPr lang="en-US" dirty="0"/>
              <a:t>wire [3:0] M;	//4-bit wire bus</a:t>
            </a:r>
            <a:endParaRPr lang="en-US" dirty="0"/>
          </a:p>
          <a:p>
            <a:pPr lvl="1"/>
            <a:r>
              <a:rPr lang="en-US" dirty="0"/>
              <a:t>assign out1=reset | mode;	//only a wire can be on the left hand side</a:t>
            </a:r>
            <a:endParaRPr lang="en-US" dirty="0"/>
          </a:p>
          <a:p>
            <a:r>
              <a:rPr lang="en-US" dirty="0"/>
              <a:t>reg type – wire type with special output properties</a:t>
            </a:r>
            <a:endParaRPr lang="en-US" dirty="0"/>
          </a:p>
          <a:p>
            <a:pPr lvl="1"/>
            <a:r>
              <a:rPr lang="en-US" dirty="0"/>
              <a:t>output wires for registers</a:t>
            </a:r>
            <a:endParaRPr lang="en-US" dirty="0"/>
          </a:p>
          <a:p>
            <a:pPr lvl="1"/>
            <a:r>
              <a:rPr lang="en-US" dirty="0"/>
              <a:t>output wires in always blocks </a:t>
            </a:r>
            <a:endParaRPr lang="en-US" dirty="0"/>
          </a:p>
          <a:p>
            <a:pPr lvl="1"/>
            <a:r>
              <a:rPr lang="en-US" dirty="0"/>
              <a:t>can be used as wires between always blocks.</a:t>
            </a:r>
            <a:endParaRPr lang="en-US" dirty="0"/>
          </a:p>
          <a:p>
            <a:pPr lvl="1"/>
            <a:r>
              <a:rPr lang="en-US" dirty="0"/>
              <a:t>cannot be used as primary input wires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Activity List after always @(activity list)</a:t>
            </a:r>
            <a:endParaRPr lang="en-US" dirty="0"/>
          </a:p>
        </p:txBody>
      </p:sp>
      <p:sp>
        <p:nvSpPr>
          <p:cNvPr id="4" name="Text Placeholder 3"/>
          <p:cNvSpPr>
            <a:spLocks noGrp="1"/>
          </p:cNvSpPr>
          <p:nvPr>
            <p:ph type="body" sz="quarter" idx="10"/>
          </p:nvPr>
        </p:nvSpPr>
        <p:spPr/>
        <p:txBody>
          <a:bodyPr/>
          <a:lstStyle/>
          <a:p>
            <a:r>
              <a:rPr lang="en-US" dirty="0"/>
              <a:t>Add all relevant signals to the activity list to activate changes on them</a:t>
            </a:r>
            <a:endParaRPr lang="en-US" dirty="0"/>
          </a:p>
          <a:p>
            <a:r>
              <a:rPr lang="en-US" dirty="0"/>
              <a:t>Here is a up/down counter with or without input Counter in the activity list</a:t>
            </a:r>
            <a:endParaRPr lang="en-US" dirty="0"/>
          </a:p>
          <a:p>
            <a:r>
              <a:rPr lang="en-US" dirty="0"/>
              <a:t>Would the simulation waveforms for these two cases be different?</a:t>
            </a:r>
            <a:endParaRPr lang="en-US" dirty="0"/>
          </a:p>
          <a:p>
            <a:r>
              <a:rPr lang="en-US" dirty="0"/>
              <a:t>If in doubt, add all input wires to the activity list</a:t>
            </a:r>
            <a:endParaRPr lang="en-US" dirty="0"/>
          </a:p>
        </p:txBody>
      </p:sp>
      <p:sp>
        <p:nvSpPr>
          <p:cNvPr id="6" name="Rectangle 5"/>
          <p:cNvSpPr/>
          <p:nvPr/>
        </p:nvSpPr>
        <p:spPr>
          <a:xfrm>
            <a:off x="187001" y="2949462"/>
            <a:ext cx="4343400" cy="3293209"/>
          </a:xfrm>
          <a:prstGeom prst="rect">
            <a:avLst/>
          </a:prstGeom>
          <a:solidFill>
            <a:schemeClr val="tx1"/>
          </a:solidFill>
        </p:spPr>
        <p:txBody>
          <a:bodyPr wrap="square">
            <a:spAutoFit/>
          </a:bodyPr>
          <a:lstStyle/>
          <a:p>
            <a:pPr>
              <a:buNone/>
            </a:pPr>
            <a:r>
              <a:rPr lang="en-US" sz="1600" dirty="0">
                <a:solidFill>
                  <a:srgbClr val="002060"/>
                </a:solidFill>
                <a:latin typeface="Times New Roman" panose="02020603050405020304" charset="0"/>
                <a:cs typeface="Times New Roman" panose="02020603050405020304" charset="0"/>
              </a:rPr>
              <a:t>always @ (Counter or UP)</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case ({UP})</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1: begin  if (Counter==EndCount)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0; end  else</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Counter+1; 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0: begin  if (Counter==BeginCount)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EndCount; end   else</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Counter-1; 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end		</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endcase</a:t>
            </a:r>
            <a:endParaRPr lang="en-US" sz="1600" dirty="0">
              <a:solidFill>
                <a:srgbClr val="002060"/>
              </a:solidFill>
              <a:latin typeface="Times New Roman" panose="02020603050405020304" charset="0"/>
              <a:cs typeface="Times New Roman" panose="02020603050405020304" charset="0"/>
            </a:endParaRPr>
          </a:p>
        </p:txBody>
      </p:sp>
      <p:sp>
        <p:nvSpPr>
          <p:cNvPr id="8" name="Rectangle 7"/>
          <p:cNvSpPr/>
          <p:nvPr/>
        </p:nvSpPr>
        <p:spPr>
          <a:xfrm>
            <a:off x="4760351" y="2819408"/>
            <a:ext cx="4191000" cy="3293209"/>
          </a:xfrm>
          <a:prstGeom prst="rect">
            <a:avLst/>
          </a:prstGeom>
          <a:solidFill>
            <a:schemeClr val="tx1"/>
          </a:solidFill>
        </p:spPr>
        <p:txBody>
          <a:bodyPr wrap="square">
            <a:spAutoFit/>
          </a:bodyPr>
          <a:lstStyle/>
          <a:p>
            <a:pPr>
              <a:buNone/>
            </a:pPr>
            <a:r>
              <a:rPr lang="en-US" sz="1600" dirty="0">
                <a:solidFill>
                  <a:srgbClr val="002060"/>
                </a:solidFill>
                <a:latin typeface="Times New Roman" panose="02020603050405020304" charset="0"/>
                <a:cs typeface="Times New Roman" panose="02020603050405020304" charset="0"/>
              </a:rPr>
              <a:t>always @ (UP)</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case ({UP})</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1: begin  if (Counter==EndCount)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0; end  else</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Counter+1; 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0: begin  if (Counter==BeginCount)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EndCount; end  else</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begin NextQ &lt;= Counter-1; end</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end		</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endcase</a:t>
            </a:r>
            <a:endParaRPr lang="en-US" sz="1600" dirty="0">
              <a:solidFill>
                <a:srgbClr val="002060"/>
              </a:solidFill>
              <a:latin typeface="Times New Roman" panose="02020603050405020304" charset="0"/>
              <a:cs typeface="Times New Roman" panose="02020603050405020304" charset="0"/>
            </a:endParaRPr>
          </a:p>
        </p:txBody>
      </p:sp>
      <p:sp>
        <p:nvSpPr>
          <p:cNvPr id="5" name="Oval 4"/>
          <p:cNvSpPr/>
          <p:nvPr/>
        </p:nvSpPr>
        <p:spPr bwMode="auto">
          <a:xfrm>
            <a:off x="1127760" y="2819408"/>
            <a:ext cx="1676400" cy="685800"/>
          </a:xfrm>
          <a:prstGeom prst="ellipse">
            <a:avLst/>
          </a:prstGeom>
          <a:solidFill>
            <a:schemeClr val="accent1">
              <a:alpha val="37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FontTx/>
              <a:buChar char="•"/>
            </a:pPr>
            <a:endParaRPr kumimoji="1" lang="en-US" sz="3000" b="0" i="0" u="none" strike="noStrike" cap="none" normalizeH="0" baseline="0" dirty="0">
              <a:ln>
                <a:noFill/>
              </a:ln>
              <a:solidFill>
                <a:schemeClr val="tx1"/>
              </a:solidFill>
              <a:effectLst/>
              <a:latin typeface="Tahoma" panose="020B0604030504040204" pitchFamily="34" charset="0"/>
            </a:endParaRPr>
          </a:p>
        </p:txBody>
      </p:sp>
      <p:sp>
        <p:nvSpPr>
          <p:cNvPr id="10" name="Oval 9"/>
          <p:cNvSpPr/>
          <p:nvPr/>
        </p:nvSpPr>
        <p:spPr bwMode="auto">
          <a:xfrm>
            <a:off x="4983480" y="2682081"/>
            <a:ext cx="1676400" cy="685800"/>
          </a:xfrm>
          <a:prstGeom prst="ellipse">
            <a:avLst/>
          </a:prstGeom>
          <a:solidFill>
            <a:schemeClr val="accent1">
              <a:alpha val="37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FontTx/>
              <a:buChar char="•"/>
            </a:pPr>
            <a:endParaRPr kumimoji="1" lang="en-US" sz="3000" b="0" i="0" u="none" strike="noStrike" cap="none" normalizeH="0" baseline="0" dirty="0">
              <a:ln>
                <a:noFill/>
              </a:ln>
              <a:solidFill>
                <a:schemeClr val="tx1"/>
              </a:solidFill>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04799" y="977370"/>
            <a:ext cx="8296275" cy="2295525"/>
          </a:xfrm>
          <a:prstGeom prst="rect">
            <a:avLst/>
          </a:prstGeom>
        </p:spPr>
      </p:pic>
      <p:pic>
        <p:nvPicPr>
          <p:cNvPr id="6" name="Picture 5"/>
          <p:cNvPicPr>
            <a:picLocks noChangeAspect="1"/>
          </p:cNvPicPr>
          <p:nvPr/>
        </p:nvPicPr>
        <p:blipFill>
          <a:blip r:embed="rId2"/>
          <a:stretch>
            <a:fillRect/>
          </a:stretch>
        </p:blipFill>
        <p:spPr>
          <a:xfrm>
            <a:off x="300037" y="3733800"/>
            <a:ext cx="8305800" cy="24860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Project with Vivado and Zybo</a:t>
            </a:r>
            <a:endParaRPr lang="en-US" dirty="0"/>
          </a:p>
        </p:txBody>
      </p:sp>
      <p:sp>
        <p:nvSpPr>
          <p:cNvPr id="4" name="Text Placeholder 3"/>
          <p:cNvSpPr>
            <a:spLocks noGrp="1"/>
          </p:cNvSpPr>
          <p:nvPr>
            <p:ph type="body" sz="quarter" idx="10"/>
          </p:nvPr>
        </p:nvSpPr>
        <p:spPr/>
        <p:txBody>
          <a:bodyPr/>
          <a:lstStyle/>
          <a:p>
            <a:r>
              <a:rPr lang="en-US" dirty="0"/>
              <a:t>Open Vivado and create an RTL new project called gate3vivado</a:t>
            </a:r>
            <a:endParaRPr lang="en-US" dirty="0"/>
          </a:p>
          <a:p>
            <a:endParaRPr lang="en-US" dirty="0"/>
          </a:p>
          <a:p>
            <a:r>
              <a:rPr lang="en-US" dirty="0"/>
              <a:t>Skip all file options</a:t>
            </a:r>
            <a:endParaRPr lang="en-US" dirty="0"/>
          </a:p>
          <a:p>
            <a:r>
              <a:rPr lang="en-US" dirty="0"/>
              <a:t>Choose boards-&gt;zybo</a:t>
            </a:r>
            <a:endParaRPr lang="en-US" dirty="0"/>
          </a:p>
          <a:p>
            <a:r>
              <a:rPr lang="en-US" dirty="0"/>
              <a:t>Click finish</a:t>
            </a:r>
            <a:endParaRPr lang="en-US" dirty="0"/>
          </a:p>
        </p:txBody>
      </p:sp>
      <p:pic>
        <p:nvPicPr>
          <p:cNvPr id="3" name="Picture 2"/>
          <p:cNvPicPr>
            <a:picLocks noChangeAspect="1"/>
          </p:cNvPicPr>
          <p:nvPr/>
        </p:nvPicPr>
        <p:blipFill>
          <a:blip r:embed="rId1"/>
          <a:stretch>
            <a:fillRect/>
          </a:stretch>
        </p:blipFill>
        <p:spPr>
          <a:xfrm>
            <a:off x="4476454" y="1219200"/>
            <a:ext cx="4400550" cy="2647950"/>
          </a:xfrm>
          <a:prstGeom prst="rect">
            <a:avLst/>
          </a:prstGeom>
        </p:spPr>
      </p:pic>
      <p:pic>
        <p:nvPicPr>
          <p:cNvPr id="5" name="Picture 4"/>
          <p:cNvPicPr>
            <a:picLocks noChangeAspect="1"/>
          </p:cNvPicPr>
          <p:nvPr/>
        </p:nvPicPr>
        <p:blipFill>
          <a:blip r:embed="rId2"/>
          <a:stretch>
            <a:fillRect/>
          </a:stretch>
        </p:blipFill>
        <p:spPr>
          <a:xfrm>
            <a:off x="192513" y="2918117"/>
            <a:ext cx="4795837" cy="38019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Project with Vivado and Zybo</a:t>
            </a:r>
            <a:endParaRPr lang="en-US" dirty="0"/>
          </a:p>
        </p:txBody>
      </p:sp>
      <p:sp>
        <p:nvSpPr>
          <p:cNvPr id="4" name="Text Placeholder 3"/>
          <p:cNvSpPr>
            <a:spLocks noGrp="1"/>
          </p:cNvSpPr>
          <p:nvPr>
            <p:ph type="body" sz="quarter" idx="10"/>
          </p:nvPr>
        </p:nvSpPr>
        <p:spPr/>
        <p:txBody>
          <a:bodyPr/>
          <a:lstStyle/>
          <a:p>
            <a:r>
              <a:rPr lang="en-US" dirty="0"/>
              <a:t>Create a design source file </a:t>
            </a:r>
            <a:br>
              <a:rPr lang="en-US" dirty="0"/>
            </a:br>
            <a:r>
              <a:rPr lang="en-US" dirty="0"/>
              <a:t>gate3gates.v</a:t>
            </a:r>
            <a:endParaRPr lang="en-US" dirty="0"/>
          </a:p>
          <a:p>
            <a:r>
              <a:rPr lang="en-US" dirty="0"/>
              <a:t>Copy gate3gates.v to this file</a:t>
            </a:r>
            <a:endParaRPr lang="en-US" dirty="0"/>
          </a:p>
          <a:p>
            <a:endParaRPr lang="en-US" dirty="0"/>
          </a:p>
          <a:p>
            <a:pPr marL="0" indent="0">
              <a:buNone/>
            </a:pPr>
            <a:endParaRPr lang="en-US" dirty="0"/>
          </a:p>
          <a:p>
            <a:r>
              <a:rPr lang="en-US" dirty="0"/>
              <a:t>Create a simulation source file</a:t>
            </a:r>
            <a:endParaRPr lang="en-US" dirty="0"/>
          </a:p>
          <a:p>
            <a:r>
              <a:rPr lang="en-US" dirty="0"/>
              <a:t>Copy </a:t>
            </a:r>
            <a:r>
              <a:rPr lang="en-US" sz="2400" dirty="0">
                <a:latin typeface="Times New Roman" panose="02020603050405020304" charset="0"/>
                <a:cs typeface="Times New Roman" panose="02020603050405020304" charset="0"/>
              </a:rPr>
              <a:t>Gate3TestRelative to this file</a:t>
            </a:r>
            <a:endParaRPr lang="en-US" dirty="0"/>
          </a:p>
        </p:txBody>
      </p:sp>
      <p:pic>
        <p:nvPicPr>
          <p:cNvPr id="6" name="Picture 5"/>
          <p:cNvPicPr>
            <a:picLocks noChangeAspect="1"/>
          </p:cNvPicPr>
          <p:nvPr/>
        </p:nvPicPr>
        <p:blipFill>
          <a:blip r:embed="rId1"/>
          <a:stretch>
            <a:fillRect/>
          </a:stretch>
        </p:blipFill>
        <p:spPr>
          <a:xfrm>
            <a:off x="4572000" y="838200"/>
            <a:ext cx="4340399" cy="2529578"/>
          </a:xfrm>
          <a:prstGeom prst="rect">
            <a:avLst/>
          </a:prstGeom>
        </p:spPr>
      </p:pic>
      <p:pic>
        <p:nvPicPr>
          <p:cNvPr id="9" name="Picture 8"/>
          <p:cNvPicPr>
            <a:picLocks noChangeAspect="1"/>
          </p:cNvPicPr>
          <p:nvPr/>
        </p:nvPicPr>
        <p:blipFill>
          <a:blip r:embed="rId2"/>
          <a:stretch>
            <a:fillRect/>
          </a:stretch>
        </p:blipFill>
        <p:spPr>
          <a:xfrm>
            <a:off x="4518891" y="3764942"/>
            <a:ext cx="4167187" cy="24880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Simulation with Vivado</a:t>
            </a:r>
            <a:endParaRPr lang="en-US" dirty="0"/>
          </a:p>
        </p:txBody>
      </p:sp>
      <p:sp>
        <p:nvSpPr>
          <p:cNvPr id="4" name="Text Placeholder 3"/>
          <p:cNvSpPr>
            <a:spLocks noGrp="1"/>
          </p:cNvSpPr>
          <p:nvPr>
            <p:ph type="body" sz="quarter" idx="10"/>
          </p:nvPr>
        </p:nvSpPr>
        <p:spPr/>
        <p:txBody>
          <a:bodyPr/>
          <a:lstStyle/>
          <a:p>
            <a:r>
              <a:rPr lang="en-US" dirty="0"/>
              <a:t>Select gate3tb under sources</a:t>
            </a:r>
            <a:endParaRPr lang="en-US" dirty="0"/>
          </a:p>
          <a:p>
            <a:r>
              <a:rPr lang="en-US" dirty="0"/>
              <a:t>Choose Run Simulation-&gt;Run Behavior Simulation</a:t>
            </a:r>
            <a:endParaRPr lang="en-US" dirty="0"/>
          </a:p>
          <a:p>
            <a:r>
              <a:rPr lang="en-US" dirty="0"/>
              <a:t>Waveforms will be displayed in an Untiled window</a:t>
            </a:r>
            <a:endParaRPr lang="en-US" dirty="0"/>
          </a:p>
          <a:p>
            <a:endParaRPr lang="en-US" dirty="0"/>
          </a:p>
        </p:txBody>
      </p:sp>
      <p:pic>
        <p:nvPicPr>
          <p:cNvPr id="3" name="Picture 2"/>
          <p:cNvPicPr>
            <a:picLocks noChangeAspect="1"/>
          </p:cNvPicPr>
          <p:nvPr/>
        </p:nvPicPr>
        <p:blipFill>
          <a:blip r:embed="rId1"/>
          <a:stretch>
            <a:fillRect/>
          </a:stretch>
        </p:blipFill>
        <p:spPr>
          <a:xfrm>
            <a:off x="2729049" y="2376296"/>
            <a:ext cx="6134100" cy="40767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Simulation Waveforms on Untitled Window</a:t>
            </a:r>
            <a:endParaRPr lang="en-US" dirty="0"/>
          </a:p>
        </p:txBody>
      </p:sp>
      <p:sp>
        <p:nvSpPr>
          <p:cNvPr id="4" name="Text Placeholder 3"/>
          <p:cNvSpPr>
            <a:spLocks noGrp="1"/>
          </p:cNvSpPr>
          <p:nvPr>
            <p:ph type="body" sz="quarter" idx="10"/>
          </p:nvPr>
        </p:nvSpPr>
        <p:spPr/>
        <p:txBody>
          <a:bodyPr/>
          <a:lstStyle/>
          <a:p>
            <a:r>
              <a:rPr lang="en-US" dirty="0"/>
              <a:t>Click on the Waveform Options on the upper left corner to change colors </a:t>
            </a:r>
            <a:endParaRPr lang="en-US" dirty="0"/>
          </a:p>
        </p:txBody>
      </p:sp>
      <p:pic>
        <p:nvPicPr>
          <p:cNvPr id="6" name="Picture 5"/>
          <p:cNvPicPr>
            <a:picLocks noChangeAspect="1"/>
          </p:cNvPicPr>
          <p:nvPr/>
        </p:nvPicPr>
        <p:blipFill>
          <a:blip r:embed="rId1"/>
          <a:stretch>
            <a:fillRect/>
          </a:stretch>
        </p:blipFill>
        <p:spPr>
          <a:xfrm>
            <a:off x="185585" y="1752600"/>
            <a:ext cx="8472487" cy="2057400"/>
          </a:xfrm>
          <a:prstGeom prst="rect">
            <a:avLst/>
          </a:prstGeom>
        </p:spPr>
      </p:pic>
      <p:graphicFrame>
        <p:nvGraphicFramePr>
          <p:cNvPr id="7" name="Table 6"/>
          <p:cNvGraphicFramePr>
            <a:graphicFrameLocks noGrp="1"/>
          </p:cNvGraphicFramePr>
          <p:nvPr/>
        </p:nvGraphicFramePr>
        <p:xfrm>
          <a:off x="762000" y="4572000"/>
          <a:ext cx="3352800" cy="1849120"/>
        </p:xfrm>
        <a:graphic>
          <a:graphicData uri="http://schemas.openxmlformats.org/drawingml/2006/table">
            <a:tbl>
              <a:tblPr firstRow="1" bandRow="1">
                <a:tableStyleId>{5C22544A-7EE6-4342-B048-85BDC9FD1C3A}</a:tableStyleId>
              </a:tblPr>
              <a:tblGrid>
                <a:gridCol w="838200"/>
                <a:gridCol w="838200"/>
                <a:gridCol w="838200"/>
                <a:gridCol w="838200"/>
              </a:tblGrid>
              <a:tr h="0">
                <a:tc>
                  <a:txBody>
                    <a:bodyPr/>
                    <a:lstStyle/>
                    <a:p>
                      <a:pPr algn="ctr"/>
                      <a:r>
                        <a:rPr lang="en-US" dirty="0">
                          <a:solidFill>
                            <a:srgbClr val="002060"/>
                          </a:solidFill>
                        </a:rPr>
                        <a:t>All</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Blink</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Right</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solidFill>
                            <a:srgbClr val="002060"/>
                          </a:solidFill>
                        </a:rPr>
                        <a:t>Left</a:t>
                      </a:r>
                      <a:endParaRPr lang="en-US" dirty="0">
                        <a:solidFill>
                          <a:srgbClr val="002060"/>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0</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r h="370840">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c>
                  <a:txBody>
                    <a:bodyPr/>
                    <a:lstStyle/>
                    <a:p>
                      <a:pPr algn="ctr"/>
                      <a:r>
                        <a:rPr lang="en-US" dirty="0"/>
                        <a:t>1</a:t>
                      </a:r>
                      <a:endParaRPr lang="en-US"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Circuit</a:t>
            </a:r>
            <a:endParaRPr lang="en-US" dirty="0"/>
          </a:p>
        </p:txBody>
      </p:sp>
      <p:graphicFrame>
        <p:nvGraphicFramePr>
          <p:cNvPr id="3" name="Object 2"/>
          <p:cNvGraphicFramePr>
            <a:graphicFrameLocks noChangeAspect="1"/>
          </p:cNvGraphicFramePr>
          <p:nvPr/>
        </p:nvGraphicFramePr>
        <p:xfrm>
          <a:off x="3733800" y="3552825"/>
          <a:ext cx="5197475" cy="2922588"/>
        </p:xfrm>
        <a:graphic>
          <a:graphicData uri="http://schemas.openxmlformats.org/presentationml/2006/ole">
            <mc:AlternateContent xmlns:mc="http://schemas.openxmlformats.org/markup-compatibility/2006">
              <mc:Choice xmlns:v="urn:schemas-microsoft-com:vml" Requires="v">
                <p:oleObj spid="_x0000_s4" name="Equation" r:id="rId1" imgW="82296000" imgH="46329600" progId="Equation.DSMT4">
                  <p:embed/>
                </p:oleObj>
              </mc:Choice>
              <mc:Fallback>
                <p:oleObj name="Equation" r:id="rId1" imgW="82296000" imgH="46329600" progId="Equation.DSMT4">
                  <p:embed/>
                  <p:pic>
                    <p:nvPicPr>
                      <p:cNvPr id="0" name="Object 2"/>
                      <p:cNvPicPr>
                        <a:picLocks noChangeAspect="1" noChangeArrowheads="1"/>
                      </p:cNvPicPr>
                      <p:nvPr/>
                    </p:nvPicPr>
                    <p:blipFill>
                      <a:blip r:embed="rId2"/>
                      <a:srcRect/>
                      <a:stretch>
                        <a:fillRect/>
                      </a:stretch>
                    </p:blipFill>
                    <p:spPr bwMode="auto">
                      <a:xfrm>
                        <a:off x="3733800" y="3552825"/>
                        <a:ext cx="5197475" cy="2922588"/>
                      </a:xfrm>
                      <a:prstGeom prst="rect">
                        <a:avLst/>
                      </a:prstGeom>
                      <a:solidFill>
                        <a:srgbClr val="FFFF00"/>
                      </a:solidFill>
                      <a:ln>
                        <a:noFill/>
                      </a:ln>
                    </p:spPr>
                  </p:pic>
                </p:oleObj>
              </mc:Fallback>
            </mc:AlternateContent>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5070475" cy="235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nvGraphicFramePr>
        <p:xfrm>
          <a:off x="228600" y="3657600"/>
          <a:ext cx="3352800" cy="1849120"/>
        </p:xfrm>
        <a:graphic>
          <a:graphicData uri="http://schemas.openxmlformats.org/drawingml/2006/table">
            <a:tbl>
              <a:tblPr firstRow="1" bandRow="1">
                <a:tableStyleId>{5C22544A-7EE6-4342-B048-85BDC9FD1C3A}</a:tableStyleId>
              </a:tblPr>
              <a:tblGrid>
                <a:gridCol w="838200"/>
                <a:gridCol w="838200"/>
                <a:gridCol w="838200"/>
                <a:gridCol w="838200"/>
              </a:tblGrid>
              <a:tr h="0">
                <a:tc>
                  <a:txBody>
                    <a:bodyPr/>
                    <a:lstStyle/>
                    <a:p>
                      <a:pPr algn="ctr"/>
                      <a:r>
                        <a:rPr lang="en-US" dirty="0"/>
                        <a:t>All</a:t>
                      </a:r>
                      <a:endParaRPr lang="en-US" dirty="0"/>
                    </a:p>
                  </a:txBody>
                  <a:tcPr/>
                </a:tc>
                <a:tc>
                  <a:txBody>
                    <a:bodyPr/>
                    <a:lstStyle/>
                    <a:p>
                      <a:pPr algn="ctr"/>
                      <a:r>
                        <a:rPr lang="en-US" dirty="0"/>
                        <a:t>Blink</a:t>
                      </a:r>
                      <a:endParaRPr lang="en-US" dirty="0"/>
                    </a:p>
                  </a:txBody>
                  <a:tcPr/>
                </a:tc>
                <a:tc>
                  <a:txBody>
                    <a:bodyPr/>
                    <a:lstStyle/>
                    <a:p>
                      <a:pPr algn="ctr"/>
                      <a:r>
                        <a:rPr lang="en-US" dirty="0"/>
                        <a:t>Right</a:t>
                      </a:r>
                      <a:endParaRPr lang="en-US" dirty="0"/>
                    </a:p>
                  </a:txBody>
                  <a:tcPr/>
                </a:tc>
                <a:tc>
                  <a:txBody>
                    <a:bodyPr/>
                    <a:lstStyle/>
                    <a:p>
                      <a:pPr algn="ctr"/>
                      <a:r>
                        <a:rPr lang="en-US" dirty="0"/>
                        <a:t>Left</a:t>
                      </a:r>
                      <a:endParaRPr lang="en-US" dirty="0"/>
                    </a:p>
                  </a:txBody>
                  <a:tcPr/>
                </a:tc>
              </a:tr>
              <a:tr h="370840">
                <a:tc>
                  <a:txBody>
                    <a:bodyPr/>
                    <a:lstStyle/>
                    <a:p>
                      <a:pPr algn="ctr"/>
                      <a:r>
                        <a:rPr lang="en-US" dirty="0"/>
                        <a:t>0</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r>
              <a:tr h="370840">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99399" y="304801"/>
            <a:ext cx="8995465" cy="5867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Gate3 User Constraint File XDC on Vivado and Zybo</a:t>
            </a:r>
            <a:endParaRPr lang="en-US" dirty="0"/>
          </a:p>
        </p:txBody>
      </p:sp>
      <p:sp>
        <p:nvSpPr>
          <p:cNvPr id="2" name="Text Placeholder 1"/>
          <p:cNvSpPr>
            <a:spLocks noGrp="1"/>
          </p:cNvSpPr>
          <p:nvPr>
            <p:ph type="body" sz="quarter" idx="10"/>
          </p:nvPr>
        </p:nvSpPr>
        <p:spPr/>
        <p:txBody>
          <a:bodyPr/>
          <a:lstStyle/>
          <a:p>
            <a:r>
              <a:rPr lang="en-US" dirty="0"/>
              <a:t>Click on Add Sources and Add or create constraints to make an XDC file, called gate3xdc.</a:t>
            </a:r>
            <a:endParaRPr lang="en-US" dirty="0"/>
          </a:p>
          <a:p>
            <a:r>
              <a:rPr lang="en-US" dirty="0"/>
              <a:t>Run Synthesis</a:t>
            </a:r>
            <a:endParaRPr lang="en-US" dirty="0"/>
          </a:p>
          <a:p>
            <a:r>
              <a:rPr lang="en-US" dirty="0"/>
              <a:t>Choose Open Synthesized Design</a:t>
            </a:r>
            <a:endParaRPr lang="en-US" dirty="0"/>
          </a:p>
          <a:p>
            <a:r>
              <a:rPr lang="en-US" dirty="0"/>
              <a:t>Click Layout-&gt;I/O Planning to see I/O Ports</a:t>
            </a:r>
            <a:endParaRPr lang="en-US" dirty="0"/>
          </a:p>
          <a:p>
            <a:endParaRPr lang="en-US" dirty="0"/>
          </a:p>
        </p:txBody>
      </p:sp>
      <p:pic>
        <p:nvPicPr>
          <p:cNvPr id="6" name="Picture 5"/>
          <p:cNvPicPr>
            <a:picLocks noChangeAspect="1"/>
          </p:cNvPicPr>
          <p:nvPr/>
        </p:nvPicPr>
        <p:blipFill>
          <a:blip r:embed="rId1"/>
          <a:stretch>
            <a:fillRect/>
          </a:stretch>
        </p:blipFill>
        <p:spPr>
          <a:xfrm>
            <a:off x="4876800" y="657250"/>
            <a:ext cx="4090480" cy="2669401"/>
          </a:xfrm>
          <a:prstGeom prst="rect">
            <a:avLst/>
          </a:prstGeom>
        </p:spPr>
      </p:pic>
      <p:pic>
        <p:nvPicPr>
          <p:cNvPr id="7" name="Picture 6"/>
          <p:cNvPicPr>
            <a:picLocks noChangeAspect="1"/>
          </p:cNvPicPr>
          <p:nvPr/>
        </p:nvPicPr>
        <p:blipFill>
          <a:blip r:embed="rId2"/>
          <a:stretch>
            <a:fillRect/>
          </a:stretch>
        </p:blipFill>
        <p:spPr>
          <a:xfrm>
            <a:off x="4876800" y="3766142"/>
            <a:ext cx="2209829" cy="2447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Gate3 Pin Assignment on Zybo</a:t>
            </a:r>
            <a:endParaRPr lang="en-US" dirty="0"/>
          </a:p>
        </p:txBody>
      </p:sp>
      <p:sp>
        <p:nvSpPr>
          <p:cNvPr id="2" name="Text Placeholder 1"/>
          <p:cNvSpPr>
            <a:spLocks noGrp="1"/>
          </p:cNvSpPr>
          <p:nvPr>
            <p:ph type="body" sz="quarter" idx="10"/>
          </p:nvPr>
        </p:nvSpPr>
        <p:spPr/>
        <p:txBody>
          <a:bodyPr/>
          <a:lstStyle/>
          <a:p>
            <a:r>
              <a:rPr lang="en-US" dirty="0"/>
              <a:t>All = BTN3 on Y16</a:t>
            </a:r>
            <a:endParaRPr lang="en-US" dirty="0"/>
          </a:p>
          <a:p>
            <a:r>
              <a:rPr lang="en-US" dirty="0"/>
              <a:t>Blink = BTN0 on R18</a:t>
            </a:r>
            <a:endParaRPr lang="en-US" dirty="0"/>
          </a:p>
          <a:p>
            <a:r>
              <a:rPr lang="en-US" dirty="0"/>
              <a:t>Left = LD2 on G14</a:t>
            </a:r>
            <a:endParaRPr lang="en-US" dirty="0"/>
          </a:p>
          <a:p>
            <a:r>
              <a:rPr lang="en-US" dirty="0"/>
              <a:t>Right = LD1 on M15</a:t>
            </a:r>
            <a:endParaRPr lang="en-US" dirty="0"/>
          </a:p>
          <a:p>
            <a:r>
              <a:rPr lang="en-US" dirty="0"/>
              <a:t>Save constraints to gate3pins.xdc file</a:t>
            </a:r>
            <a:endParaRPr lang="en-US" dirty="0"/>
          </a:p>
          <a:p>
            <a:r>
              <a:rPr lang="en-US" dirty="0"/>
              <a:t>Run Implementation and</a:t>
            </a:r>
            <a:endParaRPr lang="en-US" dirty="0"/>
          </a:p>
          <a:p>
            <a:r>
              <a:rPr lang="en-US" dirty="0"/>
              <a:t>Then Generate Bitstream </a:t>
            </a:r>
            <a:endParaRPr lang="en-US" dirty="0"/>
          </a:p>
        </p:txBody>
      </p:sp>
      <p:pic>
        <p:nvPicPr>
          <p:cNvPr id="4" name="Picture 3"/>
          <p:cNvPicPr>
            <a:picLocks noChangeAspect="1"/>
          </p:cNvPicPr>
          <p:nvPr/>
        </p:nvPicPr>
        <p:blipFill>
          <a:blip r:embed="rId1"/>
          <a:stretch>
            <a:fillRect/>
          </a:stretch>
        </p:blipFill>
        <p:spPr>
          <a:xfrm>
            <a:off x="4575053" y="762001"/>
            <a:ext cx="4430857" cy="4267200"/>
          </a:xfrm>
          <a:prstGeom prst="rect">
            <a:avLst/>
          </a:prstGeom>
        </p:spPr>
      </p:pic>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4975" y="5022274"/>
            <a:ext cx="3549817" cy="165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stretch>
            <a:fillRect/>
          </a:stretch>
        </p:blipFill>
        <p:spPr>
          <a:xfrm>
            <a:off x="92014" y="4693151"/>
            <a:ext cx="4953000" cy="1981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Gate3 I/O Ports and XDC File and Run gate3 on Zybo</a:t>
            </a:r>
            <a:endParaRPr lang="en-US" dirty="0"/>
          </a:p>
        </p:txBody>
      </p:sp>
      <p:sp>
        <p:nvSpPr>
          <p:cNvPr id="2" name="Text Placeholder 1"/>
          <p:cNvSpPr>
            <a:spLocks noGrp="1"/>
          </p:cNvSpPr>
          <p:nvPr>
            <p:ph type="body" sz="quarter" idx="10"/>
          </p:nvPr>
        </p:nvSpPr>
        <p:spPr/>
        <p:txBody>
          <a:bodyPr/>
          <a:lstStyle/>
          <a:p>
            <a:r>
              <a:rPr lang="en-US" dirty="0"/>
              <a:t>How to run Verilog circuit on PL only</a:t>
            </a:r>
            <a:endParaRPr lang="en-US" dirty="0"/>
          </a:p>
          <a:p>
            <a:r>
              <a:rPr lang="en-US" dirty="0"/>
              <a:t>Open Hardware Manager</a:t>
            </a:r>
            <a:endParaRPr lang="en-US" dirty="0"/>
          </a:p>
          <a:p>
            <a:r>
              <a:rPr lang="en-US" dirty="0"/>
              <a:t>Click Open Target-&gt;Auto Connect</a:t>
            </a:r>
            <a:endParaRPr lang="en-US" dirty="0"/>
          </a:p>
          <a:p>
            <a:r>
              <a:rPr lang="en-US" dirty="0"/>
              <a:t>Clock Program device to download bit stream file to Zybo</a:t>
            </a:r>
            <a:endParaRPr lang="en-US" dirty="0"/>
          </a:p>
        </p:txBody>
      </p:sp>
      <p:pic>
        <p:nvPicPr>
          <p:cNvPr id="9" name="Picture 8"/>
          <p:cNvPicPr>
            <a:picLocks noChangeAspect="1"/>
          </p:cNvPicPr>
          <p:nvPr/>
        </p:nvPicPr>
        <p:blipFill>
          <a:blip r:embed="rId1"/>
          <a:stretch>
            <a:fillRect/>
          </a:stretch>
        </p:blipFill>
        <p:spPr>
          <a:xfrm>
            <a:off x="4412673" y="1066800"/>
            <a:ext cx="4495800" cy="1798320"/>
          </a:xfrm>
          <a:prstGeom prst="rect">
            <a:avLst/>
          </a:prstGeom>
        </p:spPr>
      </p:pic>
      <p:pic>
        <p:nvPicPr>
          <p:cNvPr id="5" name="Picture 4"/>
          <p:cNvPicPr>
            <a:picLocks noChangeAspect="1"/>
          </p:cNvPicPr>
          <p:nvPr/>
        </p:nvPicPr>
        <p:blipFill>
          <a:blip r:embed="rId2"/>
          <a:stretch>
            <a:fillRect/>
          </a:stretch>
        </p:blipFill>
        <p:spPr>
          <a:xfrm>
            <a:off x="4300201" y="3352800"/>
            <a:ext cx="4714875" cy="2409825"/>
          </a:xfrm>
          <a:prstGeom prst="rect">
            <a:avLst/>
          </a:prstGeom>
        </p:spPr>
      </p:pic>
      <p:pic>
        <p:nvPicPr>
          <p:cNvPr id="4" name="Picture 3"/>
          <p:cNvPicPr>
            <a:picLocks noChangeAspect="1"/>
          </p:cNvPicPr>
          <p:nvPr/>
        </p:nvPicPr>
        <p:blipFill>
          <a:blip r:embed="rId3"/>
          <a:stretch>
            <a:fillRect/>
          </a:stretch>
        </p:blipFill>
        <p:spPr>
          <a:xfrm>
            <a:off x="228600" y="4191000"/>
            <a:ext cx="3766800" cy="222232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IEEE 1364-1995, 2001, 2005</a:t>
            </a:r>
            <a:endParaRPr lang="en-US" dirty="0"/>
          </a:p>
        </p:txBody>
      </p:sp>
      <p:sp>
        <p:nvSpPr>
          <p:cNvPr id="9" name="Text Placeholder 8"/>
          <p:cNvSpPr>
            <a:spLocks noGrp="1"/>
          </p:cNvSpPr>
          <p:nvPr>
            <p:ph type="body" sz="quarter" idx="10"/>
          </p:nvPr>
        </p:nvSpPr>
        <p:spPr/>
        <p:txBody>
          <a:bodyPr/>
          <a:lstStyle/>
          <a:p>
            <a:r>
              <a:rPr lang="en-US" sz="2400" cap="all" dirty="0"/>
              <a:t>IEEE STANDARD </a:t>
            </a:r>
            <a:r>
              <a:rPr lang="en-US" sz="2400" dirty="0"/>
              <a:t>1364-1995 - IEEE Standard Hardware Description Language Based on the Verilog(R) Hardware Description Language</a:t>
            </a:r>
            <a:endParaRPr lang="en-US" sz="2400" dirty="0"/>
          </a:p>
          <a:p>
            <a:r>
              <a:rPr lang="en-US" sz="2400" dirty="0">
                <a:latin typeface="+mj-lt"/>
              </a:rPr>
              <a:t>IEEE STANDARD 1364-2001 – Verilog-2001, </a:t>
            </a:r>
            <a:r>
              <a:rPr lang="en-US" sz="2400" kern="1200" dirty="0">
                <a:latin typeface="+mj-lt"/>
              </a:rPr>
              <a:t>is the first major update to the Verilog language since its inception in 1984.</a:t>
            </a:r>
            <a:endParaRPr lang="en-US" sz="2400" dirty="0">
              <a:latin typeface="+mj-lt"/>
            </a:endParaRPr>
          </a:p>
          <a:p>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 Specification Differences btw IEEE 1364-1995 and 2001</a:t>
            </a:r>
            <a:endParaRPr lang="en-US" dirty="0"/>
          </a:p>
        </p:txBody>
      </p:sp>
      <p:sp>
        <p:nvSpPr>
          <p:cNvPr id="9" name="Text Placeholder 8"/>
          <p:cNvSpPr>
            <a:spLocks noGrp="1"/>
          </p:cNvSpPr>
          <p:nvPr>
            <p:ph type="body" sz="quarter" idx="10"/>
          </p:nvPr>
        </p:nvSpPr>
        <p:spPr/>
        <p:txBody>
          <a:bodyPr/>
          <a:lstStyle/>
          <a:p>
            <a:r>
              <a:rPr lang="en-US" dirty="0"/>
              <a:t>IEEE 1364-1995</a:t>
            </a:r>
            <a:endParaRPr lang="en-US" dirty="0"/>
          </a:p>
          <a:p>
            <a:endParaRPr lang="en-US" dirty="0"/>
          </a:p>
          <a:p>
            <a:endParaRPr lang="en-US" dirty="0"/>
          </a:p>
          <a:p>
            <a:endParaRPr lang="en-US" dirty="0"/>
          </a:p>
          <a:p>
            <a:endParaRPr lang="en-US" dirty="0"/>
          </a:p>
          <a:p>
            <a:endParaRPr lang="en-US" dirty="0"/>
          </a:p>
          <a:p>
            <a:endParaRPr lang="en-US" dirty="0"/>
          </a:p>
          <a:p>
            <a:r>
              <a:rPr lang="en-US" dirty="0"/>
              <a:t>IEEE 1364-2001</a:t>
            </a:r>
            <a:endParaRPr lang="en-US" dirty="0"/>
          </a:p>
        </p:txBody>
      </p:sp>
      <p:sp>
        <p:nvSpPr>
          <p:cNvPr id="7" name="Rectangle 6"/>
          <p:cNvSpPr/>
          <p:nvPr/>
        </p:nvSpPr>
        <p:spPr>
          <a:xfrm>
            <a:off x="3030071" y="838200"/>
            <a:ext cx="5486400" cy="2616101"/>
          </a:xfrm>
          <a:prstGeom prst="rect">
            <a:avLst/>
          </a:prstGeom>
          <a:solidFill>
            <a:schemeClr val="tx1"/>
          </a:solidFill>
        </p:spPr>
        <p:txBody>
          <a:bodyPr wrap="square">
            <a:spAutoFit/>
          </a:bodyPr>
          <a:lstStyle/>
          <a:p>
            <a:pPr>
              <a:buNone/>
            </a:pPr>
            <a:r>
              <a:rPr lang="en-US" sz="2000" dirty="0">
                <a:solidFill>
                  <a:srgbClr val="000099"/>
                </a:solidFill>
                <a:latin typeface="Times New Roman" panose="02020603050405020304" charset="0"/>
                <a:cs typeface="Times New Roman" panose="02020603050405020304" charset="0"/>
              </a:rPr>
              <a:t>module Gate3Assign1995 (All, Blink, Right, Left);</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input All, 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output Right, Left;</a:t>
            </a:r>
            <a:endParaRPr lang="en-US" sz="2000" dirty="0">
              <a:solidFill>
                <a:srgbClr val="000099"/>
              </a:solidFill>
              <a:latin typeface="Times New Roman" panose="02020603050405020304" charset="0"/>
              <a:cs typeface="Times New Roman" panose="02020603050405020304" charset="0"/>
            </a:endParaRPr>
          </a:p>
          <a:p>
            <a:pPr>
              <a:buNone/>
            </a:pP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	assign Right = !(!All&amp;Blink);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	assign Left = All | 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endmodule</a:t>
            </a:r>
            <a:endParaRPr lang="en-US" sz="2000" dirty="0">
              <a:solidFill>
                <a:srgbClr val="000099"/>
              </a:solidFill>
              <a:latin typeface="Times New Roman" panose="02020603050405020304" charset="0"/>
              <a:cs typeface="Times New Roman" panose="02020603050405020304" charset="0"/>
            </a:endParaRPr>
          </a:p>
        </p:txBody>
      </p:sp>
      <p:sp>
        <p:nvSpPr>
          <p:cNvPr id="8" name="Rectangle 7"/>
          <p:cNvSpPr/>
          <p:nvPr/>
        </p:nvSpPr>
        <p:spPr>
          <a:xfrm>
            <a:off x="1752600" y="4640252"/>
            <a:ext cx="6781800" cy="1508105"/>
          </a:xfrm>
          <a:prstGeom prst="rect">
            <a:avLst/>
          </a:prstGeom>
          <a:solidFill>
            <a:schemeClr val="tx1"/>
          </a:solidFill>
        </p:spPr>
        <p:txBody>
          <a:bodyPr wrap="square">
            <a:spAutoFit/>
          </a:bodyPr>
          <a:lstStyle/>
          <a:p>
            <a:pPr>
              <a:buNone/>
            </a:pPr>
            <a:r>
              <a:rPr lang="en-US" sz="2000" dirty="0">
                <a:solidFill>
                  <a:srgbClr val="000099"/>
                </a:solidFill>
                <a:latin typeface="Times New Roman" panose="02020603050405020304" charset="0"/>
                <a:cs typeface="Times New Roman" panose="02020603050405020304" charset="0"/>
              </a:rPr>
              <a:t>module Gate3Assign2005 (output Right, Left, input All, 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	assign Right = !(!All&amp;Blink);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	assign Left = All | Blink;</a:t>
            </a:r>
            <a:endParaRPr lang="en-US" sz="2000" dirty="0">
              <a:solidFill>
                <a:srgbClr val="000099"/>
              </a:solidFill>
              <a:latin typeface="Times New Roman" panose="02020603050405020304" charset="0"/>
              <a:cs typeface="Times New Roman" panose="02020603050405020304" charset="0"/>
            </a:endParaRPr>
          </a:p>
          <a:p>
            <a:pPr>
              <a:buNone/>
            </a:pPr>
            <a:r>
              <a:rPr lang="en-US" sz="2000" dirty="0">
                <a:solidFill>
                  <a:srgbClr val="000099"/>
                </a:solidFill>
                <a:latin typeface="Times New Roman" panose="02020603050405020304" charset="0"/>
                <a:cs typeface="Times New Roman" panose="02020603050405020304" charset="0"/>
              </a:rPr>
              <a:t>endmodule</a:t>
            </a:r>
            <a:endParaRPr lang="en-US" sz="2000" dirty="0">
              <a:solidFill>
                <a:srgbClr val="000099"/>
              </a:solidFill>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Blocking (=) and Non-blocking (&lt;=) Assignments</a:t>
            </a:r>
            <a:endParaRPr lang="en-US" dirty="0"/>
          </a:p>
        </p:txBody>
      </p:sp>
      <p:sp>
        <p:nvSpPr>
          <p:cNvPr id="10" name="Text Placeholder 9"/>
          <p:cNvSpPr>
            <a:spLocks noGrp="1"/>
          </p:cNvSpPr>
          <p:nvPr>
            <p:ph type="body" sz="quarter" idx="10"/>
          </p:nvPr>
        </p:nvSpPr>
        <p:spPr/>
        <p:txBody>
          <a:bodyPr/>
          <a:lstStyle/>
          <a:p>
            <a:r>
              <a:rPr lang="en-US" dirty="0"/>
              <a:t>Blocking Assignment (=)</a:t>
            </a:r>
            <a:endParaRPr lang="en-US" dirty="0"/>
          </a:p>
          <a:p>
            <a:pPr lvl="1"/>
            <a:r>
              <a:rPr lang="en-US" dirty="0"/>
              <a:t>The statements are evaluated one after another.</a:t>
            </a:r>
            <a:endParaRPr lang="en-US" dirty="0"/>
          </a:p>
          <a:p>
            <a:r>
              <a:rPr lang="en-US" dirty="0"/>
              <a:t>Non-blocking assignment (&lt;=)</a:t>
            </a:r>
            <a:endParaRPr lang="en-US" dirty="0"/>
          </a:p>
          <a:p>
            <a:pPr lvl="1"/>
            <a:r>
              <a:rPr lang="en-US" dirty="0"/>
              <a:t>The statements are evaluated simultaneously or concurrently.</a:t>
            </a:r>
            <a:endParaRPr lang="en-US" dirty="0"/>
          </a:p>
          <a:p>
            <a:endParaRPr lang="en-US" dirty="0"/>
          </a:p>
          <a:p>
            <a:r>
              <a:rPr lang="en-US" dirty="0"/>
              <a:t>Blocking assignments may create strange and unexpected circuits.</a:t>
            </a:r>
            <a:endParaRPr lang="en-US" dirty="0"/>
          </a:p>
          <a:p>
            <a:r>
              <a:rPr lang="en-US" dirty="0">
                <a:solidFill>
                  <a:srgbClr val="FF0000"/>
                </a:solidFill>
              </a:rPr>
              <a:t>DO NOT use blocking assignments (=) to create circuits</a:t>
            </a:r>
            <a:r>
              <a:rPr lang="en-US" dirty="0"/>
              <a:t>.</a:t>
            </a:r>
            <a:endParaRPr lang="en-US" dirty="0"/>
          </a:p>
          <a:p>
            <a:endParaRPr lang="en-US" dirty="0"/>
          </a:p>
          <a:p>
            <a:r>
              <a:rPr lang="en-US" dirty="0"/>
              <a:t>Blocking assignments may be useful to create test benches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 Blocking (=) Example – a strange circuit</a:t>
            </a:r>
            <a:endParaRPr lang="en-US" dirty="0"/>
          </a:p>
        </p:txBody>
      </p:sp>
      <p:sp>
        <p:nvSpPr>
          <p:cNvPr id="6" name="Rectangle 5"/>
          <p:cNvSpPr/>
          <p:nvPr/>
        </p:nvSpPr>
        <p:spPr>
          <a:xfrm>
            <a:off x="457200" y="685800"/>
            <a:ext cx="3839902" cy="2985433"/>
          </a:xfrm>
          <a:prstGeom prst="rect">
            <a:avLst/>
          </a:prstGeom>
          <a:solidFill>
            <a:schemeClr val="tx1">
              <a:lumMod val="95000"/>
            </a:schemeClr>
          </a:solidFill>
        </p:spPr>
        <p:txBody>
          <a:bodyPr wrap="square">
            <a:spAutoFit/>
          </a:bodyPr>
          <a:lstStyle/>
          <a:p>
            <a:pPr>
              <a:buNone/>
            </a:pPr>
            <a:r>
              <a:rPr lang="en-US" sz="2000" dirty="0">
                <a:solidFill>
                  <a:schemeClr val="bg2"/>
                </a:solidFill>
                <a:latin typeface="Times New Roman" panose="02020603050405020304" charset="0"/>
                <a:cs typeface="Times New Roman" panose="02020603050405020304" charset="0"/>
              </a:rPr>
              <a:t>module blocking (clk,a, b, c);</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input clk, a;</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output reg b, c;</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always @ (posedge clk )	begin</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b = a;</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c = b+a;</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end    </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endmodule</a:t>
            </a:r>
            <a:endParaRPr lang="en-US" sz="2000" dirty="0">
              <a:solidFill>
                <a:schemeClr val="bg2"/>
              </a:solidFill>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3332356" y="3303165"/>
            <a:ext cx="5486400" cy="28690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 Non-Blocking (&lt;=) Example – an expected circuit</a:t>
            </a:r>
            <a:endParaRPr lang="en-US" dirty="0"/>
          </a:p>
        </p:txBody>
      </p:sp>
      <p:sp>
        <p:nvSpPr>
          <p:cNvPr id="6" name="Rectangle 5"/>
          <p:cNvSpPr/>
          <p:nvPr/>
        </p:nvSpPr>
        <p:spPr>
          <a:xfrm>
            <a:off x="304800" y="685800"/>
            <a:ext cx="3916102" cy="2985433"/>
          </a:xfrm>
          <a:prstGeom prst="rect">
            <a:avLst/>
          </a:prstGeom>
          <a:solidFill>
            <a:schemeClr val="tx1">
              <a:lumMod val="95000"/>
            </a:schemeClr>
          </a:solidFill>
        </p:spPr>
        <p:txBody>
          <a:bodyPr wrap="square">
            <a:spAutoFit/>
          </a:bodyPr>
          <a:lstStyle/>
          <a:p>
            <a:pPr>
              <a:buNone/>
            </a:pPr>
            <a:r>
              <a:rPr lang="en-US" sz="2000" dirty="0">
                <a:solidFill>
                  <a:schemeClr val="bg2"/>
                </a:solidFill>
                <a:latin typeface="Times New Roman" panose="02020603050405020304" charset="0"/>
                <a:cs typeface="Times New Roman" panose="02020603050405020304" charset="0"/>
              </a:rPr>
              <a:t>module non_blocking (clk,a, b, c);</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input clk, a; </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output reg b, c;</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always @ (posedge clk )  begin</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b &lt;= a;</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c &lt;= b+a;</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  end    </a:t>
            </a:r>
            <a:endParaRPr lang="en-US" sz="2000" dirty="0">
              <a:solidFill>
                <a:schemeClr val="bg2"/>
              </a:solidFill>
              <a:latin typeface="Times New Roman" panose="02020603050405020304" charset="0"/>
              <a:cs typeface="Times New Roman" panose="02020603050405020304" charset="0"/>
            </a:endParaRPr>
          </a:p>
          <a:p>
            <a:pPr>
              <a:buNone/>
            </a:pPr>
            <a:r>
              <a:rPr lang="en-US" sz="2000" dirty="0">
                <a:solidFill>
                  <a:schemeClr val="bg2"/>
                </a:solidFill>
                <a:latin typeface="Times New Roman" panose="02020603050405020304" charset="0"/>
                <a:cs typeface="Times New Roman" panose="02020603050405020304" charset="0"/>
              </a:rPr>
              <a:t>endmodule</a:t>
            </a:r>
            <a:endParaRPr lang="en-US" sz="2000" dirty="0">
              <a:solidFill>
                <a:schemeClr val="bg2"/>
              </a:solidFill>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3200400" y="2809875"/>
            <a:ext cx="5739353" cy="33623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a:t>
            </a:r>
            <a:endParaRPr lang="en-US" dirty="0"/>
          </a:p>
        </p:txBody>
      </p:sp>
      <p:sp>
        <p:nvSpPr>
          <p:cNvPr id="6" name="Content Placeholder 5"/>
          <p:cNvSpPr>
            <a:spLocks noGrp="1"/>
          </p:cNvSpPr>
          <p:nvPr>
            <p:ph type="body" sz="quarter" idx="10"/>
          </p:nvPr>
        </p:nvSpPr>
        <p:spPr/>
        <p:txBody>
          <a:bodyPr/>
          <a:lstStyle/>
          <a:p>
            <a:r>
              <a:rPr lang="en-US" dirty="0">
                <a:latin typeface="Arial" panose="020B0604020202020204" pitchFamily="34" charset="0"/>
                <a:ea typeface="Times New Roman" panose="02020603050405020304" charset="0"/>
                <a:cs typeface="Arial" panose="020B0604020202020204" pitchFamily="34" charset="0"/>
              </a:rPr>
              <a:t>Create a state diagram for a sequence detector that will output a logic 1 on Z each time it receives 011 consecutively from an input X, with 1 being the latest bit received. Otherwise, the output will be logic 0. Here is a correct behavior sequence that can be used to check your solution.</a:t>
            </a:r>
            <a:endParaRPr lang="en-US" sz="8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457200" y="2667000"/>
          <a:ext cx="8305801" cy="822960"/>
        </p:xfrm>
        <a:graphic>
          <a:graphicData uri="http://schemas.openxmlformats.org/drawingml/2006/table">
            <a:tbl>
              <a:tblPr>
                <a:tableStyleId>{5C22544A-7EE6-4342-B048-85BDC9FD1C3A}</a:tableStyleId>
              </a:tblPr>
              <a:tblGrid>
                <a:gridCol w="1485738"/>
                <a:gridCol w="391843"/>
                <a:gridCol w="391843"/>
                <a:gridCol w="391843"/>
                <a:gridCol w="391843"/>
                <a:gridCol w="391843"/>
                <a:gridCol w="391843"/>
                <a:gridCol w="391843"/>
                <a:gridCol w="391843"/>
                <a:gridCol w="391843"/>
                <a:gridCol w="391843"/>
                <a:gridCol w="414519"/>
                <a:gridCol w="414519"/>
                <a:gridCol w="414519"/>
                <a:gridCol w="414519"/>
                <a:gridCol w="414519"/>
                <a:gridCol w="414519"/>
                <a:gridCol w="414519"/>
              </a:tblGrid>
              <a:tr h="0">
                <a:tc>
                  <a:txBody>
                    <a:bodyPr/>
                    <a:lstStyle/>
                    <a:p>
                      <a:pPr marL="0" marR="0" algn="ctr">
                        <a:spcBef>
                          <a:spcPts val="0"/>
                        </a:spcBef>
                        <a:spcAft>
                          <a:spcPts val="0"/>
                        </a:spcAft>
                      </a:pPr>
                      <a:r>
                        <a:rPr lang="en-US" sz="1800" dirty="0">
                          <a:effectLst/>
                        </a:rPr>
                        <a:t>Clock Cycle</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2</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3</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4</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5</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6</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7</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8</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9</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12</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13</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14</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15</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16</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0" marR="0" algn="ctr">
                        <a:spcBef>
                          <a:spcPts val="0"/>
                        </a:spcBef>
                        <a:spcAft>
                          <a:spcPts val="0"/>
                        </a:spcAft>
                      </a:pPr>
                      <a:r>
                        <a:rPr lang="en-US" sz="1800" dirty="0">
                          <a:effectLst/>
                        </a:rPr>
                        <a:t>X</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0" marR="0" algn="ctr">
                        <a:spcBef>
                          <a:spcPts val="0"/>
                        </a:spcBef>
                        <a:spcAft>
                          <a:spcPts val="0"/>
                        </a:spcAft>
                      </a:pPr>
                      <a:r>
                        <a:rPr lang="en-US" sz="1800" dirty="0">
                          <a:effectLst/>
                        </a:rPr>
                        <a:t>Z</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1</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800" dirty="0">
                          <a:effectLst/>
                        </a:rPr>
                        <a:t>0</a:t>
                      </a:r>
                      <a:endParaRPr lang="en-US" sz="1800" dirty="0">
                        <a:effectLst/>
                        <a:latin typeface="Times New Roman" panose="02020603050405020304"/>
                        <a:ea typeface="Times New Roman" panose="02020603050405020304"/>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graphicFrame>
        <p:nvGraphicFramePr>
          <p:cNvPr id="5" name="Object 4"/>
          <p:cNvGraphicFramePr>
            <a:graphicFrameLocks noChangeAspect="1"/>
          </p:cNvGraphicFramePr>
          <p:nvPr/>
        </p:nvGraphicFramePr>
        <p:xfrm>
          <a:off x="5943600" y="4403951"/>
          <a:ext cx="3047445" cy="2286818"/>
        </p:xfrm>
        <a:graphic>
          <a:graphicData uri="http://schemas.openxmlformats.org/presentationml/2006/ole">
            <mc:AlternateContent xmlns:mc="http://schemas.openxmlformats.org/markup-compatibility/2006">
              <mc:Choice xmlns:v="urn:schemas-microsoft-com:vml" Requires="v">
                <p:oleObj spid="_x0000_s3" name="Slide" r:id="rId1" imgW="5477510" imgH="4107815" progId="PowerPoint.Slide.8">
                  <p:embed/>
                </p:oleObj>
              </mc:Choice>
              <mc:Fallback>
                <p:oleObj name="Slide" r:id="rId1" imgW="5477510" imgH="4107815" progId="PowerPoint.Slide.8">
                  <p:embed/>
                  <p:pic>
                    <p:nvPicPr>
                      <p:cNvPr id="0" name="Object 4"/>
                      <p:cNvPicPr>
                        <a:picLocks noChangeAspect="1" noChangeArrowheads="1"/>
                      </p:cNvPicPr>
                      <p:nvPr/>
                    </p:nvPicPr>
                    <p:blipFill>
                      <a:blip r:embed="rId2"/>
                      <a:srcRect/>
                      <a:stretch>
                        <a:fillRect/>
                      </a:stretch>
                    </p:blipFill>
                    <p:spPr bwMode="auto">
                      <a:xfrm>
                        <a:off x="5943600" y="4403951"/>
                        <a:ext cx="3047445" cy="228681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 Level: Verilog Module of Gate3 Circuit</a:t>
            </a:r>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 y="914400"/>
            <a:ext cx="4191000" cy="1950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724400" y="2286000"/>
            <a:ext cx="4191000" cy="4105739"/>
          </a:xfrm>
          <a:prstGeom prst="rect">
            <a:avLst/>
          </a:prstGeom>
          <a:solidFill>
            <a:schemeClr val="tx1"/>
          </a:solidFill>
        </p:spPr>
        <p:txBody>
          <a:bodyPr wrap="square">
            <a:spAutoFit/>
          </a:bodyPr>
          <a:lstStyle/>
          <a:p>
            <a:pPr>
              <a:buNone/>
            </a:pPr>
            <a:r>
              <a:rPr lang="en-US" sz="1600" dirty="0">
                <a:solidFill>
                  <a:srgbClr val="002060"/>
                </a:solidFill>
                <a:latin typeface="Times New Roman" panose="02020603050405020304" charset="0"/>
                <a:cs typeface="Times New Roman" panose="02020603050405020304" charset="0"/>
              </a:rPr>
              <a:t>`timescale 1ns / 1ps	</a:t>
            </a:r>
            <a:endParaRPr lang="en-US" sz="1600" dirty="0">
              <a:solidFill>
                <a:srgbClr val="002060"/>
              </a:solidFill>
              <a:latin typeface="Times New Roman" panose="02020603050405020304" charset="0"/>
              <a:cs typeface="Times New Roman" panose="02020603050405020304" charset="0"/>
            </a:endParaRPr>
          </a:p>
          <a:p>
            <a:pPr>
              <a:buNone/>
            </a:pPr>
            <a:r>
              <a:rPr lang="en-US" sz="1400" dirty="0">
                <a:solidFill>
                  <a:srgbClr val="002060"/>
                </a:solidFill>
                <a:latin typeface="Times New Roman" panose="02020603050405020304" charset="0"/>
                <a:cs typeface="Times New Roman" panose="02020603050405020304" charset="0"/>
              </a:rPr>
              <a:t>//simulation time unit is 1ns and resolution is 1ps</a:t>
            </a:r>
            <a:endParaRPr lang="en-US" sz="14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//Author: Jianjian Song</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//Date: August 6, 2021</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//Purpose: example circuit</a:t>
            </a:r>
            <a:endParaRPr lang="en-US" sz="1600" dirty="0">
              <a:solidFill>
                <a:srgbClr val="002060"/>
              </a:solidFill>
              <a:latin typeface="Times New Roman" panose="02020603050405020304" charset="0"/>
              <a:cs typeface="Times New Roman" panose="02020603050405020304" charset="0"/>
            </a:endParaRPr>
          </a:p>
          <a:p>
            <a:pPr>
              <a:buNone/>
            </a:pP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module Gate3Gates (All, Blink, Right, Left);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input All, Blink;</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output Right, Left;</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wire w1;</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not U1 (w1, All);</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nand U2(Right, w1, Blink);</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	or U3 (Left, All, Blink);</a:t>
            </a:r>
            <a:endParaRPr lang="en-US" sz="1600" dirty="0">
              <a:solidFill>
                <a:srgbClr val="002060"/>
              </a:solidFill>
              <a:latin typeface="Times New Roman" panose="02020603050405020304" charset="0"/>
              <a:cs typeface="Times New Roman" panose="02020603050405020304" charset="0"/>
            </a:endParaRPr>
          </a:p>
          <a:p>
            <a:pPr>
              <a:buNone/>
            </a:pPr>
            <a:r>
              <a:rPr lang="en-US" sz="1600" dirty="0">
                <a:solidFill>
                  <a:srgbClr val="002060"/>
                </a:solidFill>
                <a:latin typeface="Times New Roman" panose="02020603050405020304" charset="0"/>
                <a:cs typeface="Times New Roman" panose="02020603050405020304" charset="0"/>
              </a:rPr>
              <a:t>endmodule</a:t>
            </a:r>
            <a:endParaRPr lang="en-US" sz="1600" dirty="0">
              <a:solidFill>
                <a:srgbClr val="002060"/>
              </a:solidFill>
              <a:latin typeface="Times New Roman" panose="02020603050405020304" charset="0"/>
              <a:cs typeface="Times New Roman" panose="02020603050405020304" charset="0"/>
            </a:endParaRPr>
          </a:p>
        </p:txBody>
      </p:sp>
      <p:sp>
        <p:nvSpPr>
          <p:cNvPr id="9" name="Rounded Rectangular Callout 8"/>
          <p:cNvSpPr/>
          <p:nvPr/>
        </p:nvSpPr>
        <p:spPr bwMode="auto">
          <a:xfrm>
            <a:off x="685800" y="3200400"/>
            <a:ext cx="1828800" cy="457200"/>
          </a:xfrm>
          <a:prstGeom prst="wedgeRoundRectCallout">
            <a:avLst>
              <a:gd name="adj1" fmla="val 287347"/>
              <a:gd name="adj2" fmla="val 125000"/>
              <a:gd name="adj3" fmla="val 1666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Input/Out List</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10" name="Rounded Rectangular Callout 9"/>
          <p:cNvSpPr/>
          <p:nvPr/>
        </p:nvSpPr>
        <p:spPr bwMode="auto">
          <a:xfrm>
            <a:off x="609600" y="4270313"/>
            <a:ext cx="2438400" cy="457200"/>
          </a:xfrm>
          <a:prstGeom prst="wedgeRoundRectCallout">
            <a:avLst>
              <a:gd name="adj1" fmla="val 126930"/>
              <a:gd name="adj2" fmla="val 29167"/>
              <a:gd name="adj3" fmla="val 1666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Input</a:t>
            </a:r>
            <a:r>
              <a:rPr kumimoji="1" lang="en-US" sz="2000" b="0" i="0" u="none" strike="noStrike" cap="none" normalizeH="0" dirty="0">
                <a:ln>
                  <a:noFill/>
                </a:ln>
                <a:solidFill>
                  <a:srgbClr val="002060"/>
                </a:solidFill>
                <a:effectLst/>
                <a:latin typeface="Tahoma" panose="020B0604030504040204" pitchFamily="34" charset="0"/>
              </a:rPr>
              <a:t> or </a:t>
            </a:r>
            <a:r>
              <a:rPr kumimoji="1" lang="en-US" sz="2000" b="0" i="0" u="none" strike="noStrike" cap="none" normalizeH="0" baseline="0" dirty="0">
                <a:ln>
                  <a:noFill/>
                </a:ln>
                <a:solidFill>
                  <a:srgbClr val="002060"/>
                </a:solidFill>
                <a:effectLst/>
                <a:latin typeface="Tahoma" panose="020B0604030504040204" pitchFamily="34" charset="0"/>
              </a:rPr>
              <a:t>Output</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11" name="Rounded Rectangular Callout 10"/>
          <p:cNvSpPr/>
          <p:nvPr/>
        </p:nvSpPr>
        <p:spPr bwMode="auto">
          <a:xfrm>
            <a:off x="1543050" y="4876800"/>
            <a:ext cx="971550" cy="457200"/>
          </a:xfrm>
          <a:prstGeom prst="wedgeRoundRectCallout">
            <a:avLst>
              <a:gd name="adj1" fmla="val 279606"/>
              <a:gd name="adj2" fmla="val -8334"/>
              <a:gd name="adj3" fmla="val 1666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wire</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12" name="Rounded Rectangular Callout 11"/>
          <p:cNvSpPr/>
          <p:nvPr/>
        </p:nvSpPr>
        <p:spPr bwMode="auto">
          <a:xfrm>
            <a:off x="533400" y="5562600"/>
            <a:ext cx="1828800" cy="762000"/>
          </a:xfrm>
          <a:prstGeom prst="wedgeRoundRectCallout">
            <a:avLst>
              <a:gd name="adj1" fmla="val 228493"/>
              <a:gd name="adj2" fmla="val -56250"/>
              <a:gd name="adj3" fmla="val 1666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Gates and connections</a:t>
            </a:r>
            <a:endParaRPr kumimoji="1" lang="en-US" sz="2000" b="0" i="0" u="none" strike="noStrike" cap="none" normalizeH="0" baseline="0" dirty="0">
              <a:ln>
                <a:noFill/>
              </a:ln>
              <a:solidFill>
                <a:srgbClr val="002060"/>
              </a:solidFill>
              <a:effectLst/>
              <a:latin typeface="Tahoma" panose="020B0604030504040204" pitchFamily="34" charset="0"/>
            </a:endParaRPr>
          </a:p>
        </p:txBody>
      </p:sp>
      <p:sp>
        <p:nvSpPr>
          <p:cNvPr id="13" name="Rounded Rectangular Callout 12"/>
          <p:cNvSpPr/>
          <p:nvPr/>
        </p:nvSpPr>
        <p:spPr bwMode="auto">
          <a:xfrm>
            <a:off x="6286500" y="990600"/>
            <a:ext cx="2438400" cy="457200"/>
          </a:xfrm>
          <a:prstGeom prst="wedgeRoundRectCallout">
            <a:avLst>
              <a:gd name="adj1" fmla="val -78148"/>
              <a:gd name="adj2" fmla="val 241667"/>
              <a:gd name="adj3" fmla="val 16667"/>
            </a:avLst>
          </a:prstGeom>
          <a:solidFill>
            <a:srgbClr val="92D05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20000"/>
              </a:spcBef>
              <a:spcAft>
                <a:spcPct val="0"/>
              </a:spcAft>
              <a:buClrTx/>
              <a:buSzTx/>
              <a:buNone/>
            </a:pPr>
            <a:r>
              <a:rPr kumimoji="1" lang="en-US" sz="2000" b="0" i="0" u="none" strike="noStrike" cap="none" normalizeH="0" baseline="0" dirty="0">
                <a:ln>
                  <a:noFill/>
                </a:ln>
                <a:solidFill>
                  <a:srgbClr val="002060"/>
                </a:solidFill>
                <a:effectLst/>
                <a:latin typeface="Tahoma" panose="020B0604030504040204" pitchFamily="34" charset="0"/>
              </a:rPr>
              <a:t>Simulation Timing</a:t>
            </a:r>
            <a:endParaRPr kumimoji="1" lang="en-US" sz="2000" b="0" i="0" u="none" strike="noStrike" cap="none" normalizeH="0" baseline="0" dirty="0">
              <a:ln>
                <a:noFill/>
              </a:ln>
              <a:solidFill>
                <a:srgbClr val="002060"/>
              </a:solidFill>
              <a:effectLst/>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for Sum of Two Inputs X and Y</a:t>
            </a:r>
            <a:endParaRPr lang="en-US" dirty="0"/>
          </a:p>
        </p:txBody>
      </p:sp>
      <p:sp>
        <p:nvSpPr>
          <p:cNvPr id="6" name="Content Placeholder 5"/>
          <p:cNvSpPr>
            <a:spLocks noGrp="1"/>
          </p:cNvSpPr>
          <p:nvPr>
            <p:ph type="body" sz="quarter" idx="10"/>
          </p:nvPr>
        </p:nvSpPr>
        <p:spPr/>
        <p:txBody>
          <a:bodyPr/>
          <a:lstStyle/>
          <a:p>
            <a:r>
              <a:rPr lang="en-US" dirty="0"/>
              <a:t>Draw a state diagram to represent a circuit that has two inputs X and Y and one output Z. The output should be 1 if the sum of the number of 1s on X and Y is a multiple of 4 since initialization. Z is 0 otherwise. Use lowercase letters a, b, c, d, e, etc. to represent states. Here is an example</a:t>
            </a:r>
            <a:r>
              <a:rPr lang="en-US" dirty="0">
                <a:latin typeface="Arial" panose="020B0604020202020204" pitchFamily="34" charset="0"/>
                <a:ea typeface="Times New Roman" panose="0202060305040502030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57200" y="2667000"/>
          <a:ext cx="8305801" cy="1219200"/>
        </p:xfrm>
        <a:graphic>
          <a:graphicData uri="http://schemas.openxmlformats.org/drawingml/2006/table">
            <a:tbl>
              <a:tblPr>
                <a:tableStyleId>{5C22544A-7EE6-4342-B048-85BDC9FD1C3A}</a:tableStyleId>
              </a:tblPr>
              <a:tblGrid>
                <a:gridCol w="1485738"/>
                <a:gridCol w="391843"/>
                <a:gridCol w="391843"/>
                <a:gridCol w="391843"/>
                <a:gridCol w="391843"/>
                <a:gridCol w="391843"/>
                <a:gridCol w="391843"/>
                <a:gridCol w="391843"/>
                <a:gridCol w="391843"/>
                <a:gridCol w="391843"/>
                <a:gridCol w="391843"/>
                <a:gridCol w="414519"/>
                <a:gridCol w="414519"/>
                <a:gridCol w="414519"/>
                <a:gridCol w="414519"/>
                <a:gridCol w="414519"/>
                <a:gridCol w="414519"/>
                <a:gridCol w="414519"/>
              </a:tblGrid>
              <a:tr h="0">
                <a:tc>
                  <a:txBody>
                    <a:bodyPr/>
                    <a:lstStyle/>
                    <a:p>
                      <a:pPr marL="0" marR="0" algn="ctr">
                        <a:spcBef>
                          <a:spcPts val="0"/>
                        </a:spcBef>
                        <a:spcAft>
                          <a:spcPts val="0"/>
                        </a:spcAft>
                      </a:pPr>
                      <a:r>
                        <a:rPr lang="en-US" sz="2000" dirty="0">
                          <a:effectLst/>
                          <a:latin typeface="Times New Roman" panose="02020603050405020304" charset="0"/>
                          <a:ea typeface="Times New Roman" panose="02020603050405020304" charset="0"/>
                        </a:rPr>
                        <a:t>Clock Cycle</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2</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3</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4</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5</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6</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7</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8</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9</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12</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13</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14</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15</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dirty="0">
                          <a:effectLst/>
                          <a:latin typeface="Times New Roman" panose="02020603050405020304" charset="0"/>
                          <a:ea typeface="Times New Roman" panose="02020603050405020304" charset="0"/>
                        </a:rPr>
                        <a:t>16</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0">
                <a:tc>
                  <a:txBody>
                    <a:bodyPr/>
                    <a:lstStyle/>
                    <a:p>
                      <a:pPr marL="0" marR="0" algn="ctr">
                        <a:spcBef>
                          <a:spcPts val="0"/>
                        </a:spcBef>
                        <a:spcAft>
                          <a:spcPts val="0"/>
                        </a:spcAft>
                      </a:pPr>
                      <a:r>
                        <a:rPr lang="en-US" sz="2000" dirty="0">
                          <a:effectLst/>
                          <a:latin typeface="Times New Roman" panose="02020603050405020304" charset="0"/>
                          <a:ea typeface="Times New Roman" panose="02020603050405020304" charset="0"/>
                        </a:rPr>
                        <a:t>X</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0">
                <a:tc>
                  <a:txBody>
                    <a:bodyPr/>
                    <a:lstStyle/>
                    <a:p>
                      <a:pPr marL="0" marR="0" algn="ctr">
                        <a:spcBef>
                          <a:spcPts val="0"/>
                        </a:spcBef>
                        <a:spcAft>
                          <a:spcPts val="0"/>
                        </a:spcAft>
                      </a:pPr>
                      <a:r>
                        <a:rPr lang="en-US" sz="2000" dirty="0">
                          <a:effectLst/>
                          <a:latin typeface="Times New Roman" panose="02020603050405020304" charset="0"/>
                          <a:ea typeface="Times New Roman" panose="02020603050405020304" charset="0"/>
                        </a:rPr>
                        <a:t>Y</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0">
                <a:tc>
                  <a:txBody>
                    <a:bodyPr/>
                    <a:lstStyle/>
                    <a:p>
                      <a:pPr marL="0" marR="0" algn="ctr">
                        <a:spcBef>
                          <a:spcPts val="0"/>
                        </a:spcBef>
                        <a:spcAft>
                          <a:spcPts val="0"/>
                        </a:spcAft>
                      </a:pPr>
                      <a:r>
                        <a:rPr lang="en-US" sz="2000" dirty="0">
                          <a:effectLst/>
                          <a:latin typeface="Times New Roman" panose="02020603050405020304" charset="0"/>
                          <a:ea typeface="Times New Roman" panose="02020603050405020304" charset="0"/>
                        </a:rPr>
                        <a:t>Z</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0</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2000" kern="1200" dirty="0">
                          <a:solidFill>
                            <a:srgbClr val="1F497D"/>
                          </a:solidFill>
                          <a:effectLst/>
                          <a:latin typeface="Times New Roman" panose="02020603050405020304" charset="0"/>
                          <a:ea typeface="Times New Roman" panose="02020603050405020304" charset="0"/>
                        </a:rPr>
                        <a:t>1</a:t>
                      </a:r>
                      <a:endParaRPr lang="en-US" sz="2000" dirty="0">
                        <a:effectLst/>
                        <a:latin typeface="Times New Roman" panose="02020603050405020304" charset="0"/>
                        <a:ea typeface="Times New Roman" panose="02020603050405020304" charset="0"/>
                      </a:endParaRPr>
                    </a:p>
                  </a:txBody>
                  <a:tcPr marL="68580" marR="68580" marT="0" marB="0">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4"/>
          <p:cNvSpPr>
            <a:spLocks noChangeArrowheads="1"/>
          </p:cNvSpPr>
          <p:nvPr/>
        </p:nvSpPr>
        <p:spPr bwMode="auto">
          <a:xfrm>
            <a:off x="1447800" y="1447800"/>
            <a:ext cx="1600200" cy="144780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A=0/z=1</a:t>
            </a:r>
            <a:endParaRPr lang="en-US" altLang="en-US" sz="2800" dirty="0">
              <a:solidFill>
                <a:srgbClr val="002060"/>
              </a:solidFill>
            </a:endParaRPr>
          </a:p>
        </p:txBody>
      </p:sp>
      <p:sp>
        <p:nvSpPr>
          <p:cNvPr id="10" name="Oval 5"/>
          <p:cNvSpPr>
            <a:spLocks noChangeArrowheads="1"/>
          </p:cNvSpPr>
          <p:nvPr/>
        </p:nvSpPr>
        <p:spPr bwMode="auto">
          <a:xfrm>
            <a:off x="6450013" y="917575"/>
            <a:ext cx="1600200" cy="144780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B=1/z=0</a:t>
            </a:r>
            <a:endParaRPr lang="en-US" altLang="en-US" sz="2800" dirty="0">
              <a:solidFill>
                <a:srgbClr val="002060"/>
              </a:solidFill>
            </a:endParaRPr>
          </a:p>
        </p:txBody>
      </p:sp>
      <p:sp>
        <p:nvSpPr>
          <p:cNvPr id="11" name="Oval 6"/>
          <p:cNvSpPr>
            <a:spLocks noChangeArrowheads="1"/>
          </p:cNvSpPr>
          <p:nvPr/>
        </p:nvSpPr>
        <p:spPr bwMode="auto">
          <a:xfrm>
            <a:off x="1428750" y="4613275"/>
            <a:ext cx="1600200" cy="144780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D=3/z=0</a:t>
            </a:r>
            <a:endParaRPr lang="en-US" altLang="en-US" sz="2800" dirty="0">
              <a:solidFill>
                <a:srgbClr val="002060"/>
              </a:solidFill>
            </a:endParaRPr>
          </a:p>
        </p:txBody>
      </p:sp>
      <p:cxnSp>
        <p:nvCxnSpPr>
          <p:cNvPr id="12" name="AutoShape 7"/>
          <p:cNvCxnSpPr>
            <a:cxnSpLocks noChangeShapeType="1"/>
            <a:stCxn id="9" idx="0"/>
            <a:endCxn id="10" idx="0"/>
          </p:cNvCxnSpPr>
          <p:nvPr/>
        </p:nvCxnSpPr>
        <p:spPr bwMode="auto">
          <a:xfrm rot="5400000" flipH="1" flipV="1">
            <a:off x="4483894" y="-1318419"/>
            <a:ext cx="530225" cy="5002213"/>
          </a:xfrm>
          <a:prstGeom prst="curvedConnector3">
            <a:avLst>
              <a:gd name="adj1" fmla="val 143116"/>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10" idx="7"/>
          </p:cNvCxnSpPr>
          <p:nvPr/>
        </p:nvCxnSpPr>
        <p:spPr bwMode="auto">
          <a:xfrm rot="16200000" flipH="1">
            <a:off x="7773194" y="1173956"/>
            <a:ext cx="320675" cy="233363"/>
          </a:xfrm>
          <a:prstGeom prst="curvedConnector3">
            <a:avLst>
              <a:gd name="adj1" fmla="val -137106"/>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p:cNvCxnSpPr>
            <a:cxnSpLocks noChangeShapeType="1"/>
            <a:stCxn id="9" idx="1"/>
            <a:endCxn id="9" idx="2"/>
          </p:cNvCxnSpPr>
          <p:nvPr/>
        </p:nvCxnSpPr>
        <p:spPr bwMode="auto">
          <a:xfrm rot="-5400000" flipH="1" flipV="1">
            <a:off x="1309687" y="1798638"/>
            <a:ext cx="511175" cy="234950"/>
          </a:xfrm>
          <a:prstGeom prst="curvedConnector4">
            <a:avLst>
              <a:gd name="adj1" fmla="val -86079"/>
              <a:gd name="adj2" fmla="val 197551"/>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533400" y="685800"/>
            <a:ext cx="1265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XY=00</a:t>
            </a:r>
            <a:endParaRPr lang="en-US" altLang="en-US" sz="2800" dirty="0">
              <a:solidFill>
                <a:srgbClr val="002060"/>
              </a:solidFill>
            </a:endParaRPr>
          </a:p>
        </p:txBody>
      </p:sp>
      <p:sp>
        <p:nvSpPr>
          <p:cNvPr id="16" name="Text Box 16"/>
          <p:cNvSpPr txBox="1">
            <a:spLocks noChangeArrowheads="1"/>
          </p:cNvSpPr>
          <p:nvPr/>
        </p:nvSpPr>
        <p:spPr bwMode="auto">
          <a:xfrm>
            <a:off x="3883025" y="161925"/>
            <a:ext cx="18036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XY=01, 10</a:t>
            </a:r>
            <a:endParaRPr lang="en-US" altLang="en-US" sz="2800" dirty="0">
              <a:solidFill>
                <a:srgbClr val="002060"/>
              </a:solidFill>
            </a:endParaRPr>
          </a:p>
        </p:txBody>
      </p:sp>
      <p:sp>
        <p:nvSpPr>
          <p:cNvPr id="17" name="Text Box 17"/>
          <p:cNvSpPr txBox="1">
            <a:spLocks noChangeArrowheads="1"/>
          </p:cNvSpPr>
          <p:nvPr/>
        </p:nvSpPr>
        <p:spPr bwMode="auto">
          <a:xfrm>
            <a:off x="7489825" y="153671"/>
            <a:ext cx="1265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XY=00</a:t>
            </a:r>
            <a:endParaRPr lang="en-US" altLang="en-US" sz="2800" dirty="0">
              <a:solidFill>
                <a:srgbClr val="002060"/>
              </a:solidFill>
            </a:endParaRPr>
          </a:p>
        </p:txBody>
      </p:sp>
      <p:sp>
        <p:nvSpPr>
          <p:cNvPr id="18" name="Text Box 18"/>
          <p:cNvSpPr txBox="1">
            <a:spLocks noChangeArrowheads="1"/>
          </p:cNvSpPr>
          <p:nvPr/>
        </p:nvSpPr>
        <p:spPr bwMode="auto">
          <a:xfrm>
            <a:off x="5700322" y="5631518"/>
            <a:ext cx="992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01,10</a:t>
            </a:r>
            <a:endParaRPr lang="en-US" altLang="en-US" sz="2800" dirty="0">
              <a:solidFill>
                <a:srgbClr val="002060"/>
              </a:solidFill>
            </a:endParaRPr>
          </a:p>
        </p:txBody>
      </p:sp>
      <p:sp>
        <p:nvSpPr>
          <p:cNvPr id="19" name="Text Box 20"/>
          <p:cNvSpPr txBox="1">
            <a:spLocks noChangeArrowheads="1"/>
          </p:cNvSpPr>
          <p:nvPr/>
        </p:nvSpPr>
        <p:spPr bwMode="auto">
          <a:xfrm>
            <a:off x="7956552" y="2614612"/>
            <a:ext cx="992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01,10</a:t>
            </a:r>
            <a:endParaRPr lang="en-US" altLang="en-US" sz="2800" dirty="0">
              <a:solidFill>
                <a:srgbClr val="002060"/>
              </a:solidFill>
            </a:endParaRPr>
          </a:p>
        </p:txBody>
      </p:sp>
      <p:sp>
        <p:nvSpPr>
          <p:cNvPr id="20" name="Oval 31"/>
          <p:cNvSpPr>
            <a:spLocks noChangeArrowheads="1"/>
          </p:cNvSpPr>
          <p:nvPr/>
        </p:nvSpPr>
        <p:spPr bwMode="auto">
          <a:xfrm>
            <a:off x="6689725" y="4400550"/>
            <a:ext cx="1600200" cy="144780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C=2/z=0</a:t>
            </a:r>
            <a:endParaRPr lang="en-US" altLang="en-US" sz="2800" dirty="0">
              <a:solidFill>
                <a:srgbClr val="002060"/>
              </a:solidFill>
            </a:endParaRPr>
          </a:p>
        </p:txBody>
      </p:sp>
      <p:cxnSp>
        <p:nvCxnSpPr>
          <p:cNvPr id="21" name="AutoShape 32"/>
          <p:cNvCxnSpPr>
            <a:cxnSpLocks noChangeShapeType="1"/>
            <a:stCxn id="10" idx="5"/>
            <a:endCxn id="20" idx="7"/>
          </p:cNvCxnSpPr>
          <p:nvPr/>
        </p:nvCxnSpPr>
        <p:spPr bwMode="auto">
          <a:xfrm rot="16200000" flipH="1">
            <a:off x="6706394" y="3263106"/>
            <a:ext cx="2460625" cy="239713"/>
          </a:xfrm>
          <a:prstGeom prst="curvedConnector3">
            <a:avLst>
              <a:gd name="adj1" fmla="val 50000"/>
            </a:avLst>
          </a:prstGeom>
          <a:noFill/>
          <a:ln w="50800">
            <a:solidFill>
              <a:srgbClr val="C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3"/>
          <p:cNvCxnSpPr>
            <a:cxnSpLocks noChangeShapeType="1"/>
            <a:stCxn id="20" idx="4"/>
            <a:endCxn id="11" idx="5"/>
          </p:cNvCxnSpPr>
          <p:nvPr/>
        </p:nvCxnSpPr>
        <p:spPr bwMode="auto">
          <a:xfrm rot="5400000">
            <a:off x="5141913" y="3500437"/>
            <a:ext cx="12700" cy="4695825"/>
          </a:xfrm>
          <a:prstGeom prst="curvedConnector3">
            <a:avLst>
              <a:gd name="adj1" fmla="val 3469486"/>
            </a:avLst>
          </a:prstGeom>
          <a:noFill/>
          <a:ln w="50800">
            <a:solidFill>
              <a:srgbClr val="C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4"/>
          <p:cNvCxnSpPr>
            <a:cxnSpLocks noChangeShapeType="1"/>
            <a:stCxn id="20" idx="2"/>
            <a:endCxn id="9" idx="5"/>
          </p:cNvCxnSpPr>
          <p:nvPr/>
        </p:nvCxnSpPr>
        <p:spPr bwMode="auto">
          <a:xfrm rot="10800000">
            <a:off x="2813050" y="2682875"/>
            <a:ext cx="3876675" cy="2441575"/>
          </a:xfrm>
          <a:prstGeom prst="curvedConnector2">
            <a:avLst/>
          </a:prstGeom>
          <a:noFill/>
          <a:ln w="50800">
            <a:solidFill>
              <a:srgbClr val="C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35"/>
          <p:cNvSpPr txBox="1">
            <a:spLocks noChangeArrowheads="1"/>
          </p:cNvSpPr>
          <p:nvPr/>
        </p:nvSpPr>
        <p:spPr bwMode="auto">
          <a:xfrm>
            <a:off x="5407236" y="2218690"/>
            <a:ext cx="530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11</a:t>
            </a:r>
            <a:endParaRPr lang="en-US" altLang="en-US" sz="2800" dirty="0">
              <a:solidFill>
                <a:srgbClr val="002060"/>
              </a:solidFill>
            </a:endParaRPr>
          </a:p>
        </p:txBody>
      </p:sp>
      <p:cxnSp>
        <p:nvCxnSpPr>
          <p:cNvPr id="25" name="Curved Connector 7"/>
          <p:cNvCxnSpPr>
            <a:cxnSpLocks noChangeShapeType="1"/>
            <a:stCxn id="11" idx="3"/>
            <a:endCxn id="11" idx="4"/>
          </p:cNvCxnSpPr>
          <p:nvPr/>
        </p:nvCxnSpPr>
        <p:spPr bwMode="auto">
          <a:xfrm rot="16200000" flipH="1">
            <a:off x="1839912" y="5672138"/>
            <a:ext cx="212725" cy="565150"/>
          </a:xfrm>
          <a:prstGeom prst="curvedConnector3">
            <a:avLst>
              <a:gd name="adj1" fmla="val 207815"/>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19"/>
          <p:cNvSpPr txBox="1">
            <a:spLocks noChangeArrowheads="1"/>
          </p:cNvSpPr>
          <p:nvPr/>
        </p:nvSpPr>
        <p:spPr bwMode="auto">
          <a:xfrm>
            <a:off x="1022350" y="6154738"/>
            <a:ext cx="54451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00</a:t>
            </a:r>
            <a:endParaRPr lang="en-US" altLang="en-US" sz="2800" dirty="0">
              <a:solidFill>
                <a:srgbClr val="002060"/>
              </a:solidFill>
            </a:endParaRPr>
          </a:p>
        </p:txBody>
      </p:sp>
      <p:cxnSp>
        <p:nvCxnSpPr>
          <p:cNvPr id="27" name="Curved Connector 13"/>
          <p:cNvCxnSpPr>
            <a:cxnSpLocks noChangeShapeType="1"/>
            <a:stCxn id="11" idx="0"/>
            <a:endCxn id="10" idx="2"/>
          </p:cNvCxnSpPr>
          <p:nvPr/>
        </p:nvCxnSpPr>
        <p:spPr bwMode="auto">
          <a:xfrm rot="5400000" flipH="1" flipV="1">
            <a:off x="2853532" y="1016793"/>
            <a:ext cx="2971800" cy="4221163"/>
          </a:xfrm>
          <a:prstGeom prst="curvedConnector2">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35"/>
          <p:cNvSpPr txBox="1">
            <a:spLocks noChangeArrowheads="1"/>
          </p:cNvSpPr>
          <p:nvPr/>
        </p:nvSpPr>
        <p:spPr bwMode="auto">
          <a:xfrm>
            <a:off x="3436938" y="2722563"/>
            <a:ext cx="530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11</a:t>
            </a:r>
            <a:endParaRPr lang="en-US" altLang="en-US" sz="2800" dirty="0">
              <a:solidFill>
                <a:srgbClr val="002060"/>
              </a:solidFill>
            </a:endParaRPr>
          </a:p>
        </p:txBody>
      </p:sp>
      <p:cxnSp>
        <p:nvCxnSpPr>
          <p:cNvPr id="29" name="AutoShape 12"/>
          <p:cNvCxnSpPr>
            <a:cxnSpLocks noChangeShapeType="1"/>
            <a:stCxn id="20" idx="6"/>
            <a:endCxn id="20" idx="5"/>
          </p:cNvCxnSpPr>
          <p:nvPr/>
        </p:nvCxnSpPr>
        <p:spPr bwMode="auto">
          <a:xfrm flipH="1">
            <a:off x="8056563" y="5124450"/>
            <a:ext cx="233362" cy="511175"/>
          </a:xfrm>
          <a:prstGeom prst="curvedConnector4">
            <a:avLst>
              <a:gd name="adj1" fmla="val -97551"/>
              <a:gd name="adj2" fmla="val 186079"/>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17"/>
          <p:cNvSpPr txBox="1">
            <a:spLocks noChangeArrowheads="1"/>
          </p:cNvSpPr>
          <p:nvPr/>
        </p:nvSpPr>
        <p:spPr bwMode="auto">
          <a:xfrm>
            <a:off x="7750175" y="5999163"/>
            <a:ext cx="1265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XY=00</a:t>
            </a:r>
            <a:endParaRPr lang="en-US" altLang="en-US" sz="2800" dirty="0">
              <a:solidFill>
                <a:srgbClr val="002060"/>
              </a:solidFill>
            </a:endParaRPr>
          </a:p>
        </p:txBody>
      </p:sp>
      <p:cxnSp>
        <p:nvCxnSpPr>
          <p:cNvPr id="31" name="Curved Connector 13"/>
          <p:cNvCxnSpPr>
            <a:cxnSpLocks noChangeShapeType="1"/>
            <a:stCxn id="11" idx="2"/>
            <a:endCxn id="9" idx="3"/>
          </p:cNvCxnSpPr>
          <p:nvPr/>
        </p:nvCxnSpPr>
        <p:spPr bwMode="auto">
          <a:xfrm rot="10800000" flipH="1">
            <a:off x="1428750" y="2682875"/>
            <a:ext cx="254000" cy="2654300"/>
          </a:xfrm>
          <a:prstGeom prst="curvedConnector4">
            <a:avLst>
              <a:gd name="adj1" fmla="val -90213"/>
              <a:gd name="adj2" fmla="val 59648"/>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35"/>
          <p:cNvSpPr txBox="1">
            <a:spLocks noChangeArrowheads="1"/>
          </p:cNvSpPr>
          <p:nvPr/>
        </p:nvSpPr>
        <p:spPr bwMode="auto">
          <a:xfrm>
            <a:off x="542570" y="3013085"/>
            <a:ext cx="992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01,10</a:t>
            </a:r>
            <a:endParaRPr lang="en-US" altLang="en-US" sz="2800" dirty="0">
              <a:solidFill>
                <a:srgbClr val="002060"/>
              </a:solidFill>
            </a:endParaRPr>
          </a:p>
        </p:txBody>
      </p:sp>
      <p:cxnSp>
        <p:nvCxnSpPr>
          <p:cNvPr id="33" name="Curved Connector 13"/>
          <p:cNvCxnSpPr>
            <a:cxnSpLocks noChangeShapeType="1"/>
            <a:stCxn id="9" idx="6"/>
            <a:endCxn id="20" idx="1"/>
          </p:cNvCxnSpPr>
          <p:nvPr/>
        </p:nvCxnSpPr>
        <p:spPr bwMode="auto">
          <a:xfrm>
            <a:off x="3048000" y="2171700"/>
            <a:ext cx="3876675" cy="2441575"/>
          </a:xfrm>
          <a:prstGeom prst="curvedConnector2">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35"/>
          <p:cNvSpPr txBox="1">
            <a:spLocks noChangeArrowheads="1"/>
          </p:cNvSpPr>
          <p:nvPr/>
        </p:nvSpPr>
        <p:spPr bwMode="auto">
          <a:xfrm>
            <a:off x="4441824" y="3493611"/>
            <a:ext cx="530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11</a:t>
            </a:r>
            <a:endParaRPr lang="en-US" altLang="en-US" sz="2800" dirty="0">
              <a:solidFill>
                <a:srgbClr val="002060"/>
              </a:solidFill>
            </a:endParaRPr>
          </a:p>
        </p:txBody>
      </p:sp>
      <p:cxnSp>
        <p:nvCxnSpPr>
          <p:cNvPr id="35" name="AutoShape 7"/>
          <p:cNvCxnSpPr>
            <a:cxnSpLocks noChangeShapeType="1"/>
            <a:stCxn id="10" idx="3"/>
            <a:endCxn id="11" idx="7"/>
          </p:cNvCxnSpPr>
          <p:nvPr/>
        </p:nvCxnSpPr>
        <p:spPr bwMode="auto">
          <a:xfrm rot="5400000">
            <a:off x="3403600" y="1543050"/>
            <a:ext cx="2671763" cy="3890963"/>
          </a:xfrm>
          <a:prstGeom prst="curvedConnector3">
            <a:avLst>
              <a:gd name="adj1" fmla="val 50000"/>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 Box 35"/>
          <p:cNvSpPr txBox="1">
            <a:spLocks noChangeArrowheads="1"/>
          </p:cNvSpPr>
          <p:nvPr/>
        </p:nvSpPr>
        <p:spPr bwMode="auto">
          <a:xfrm>
            <a:off x="6047793" y="4533245"/>
            <a:ext cx="530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11</a:t>
            </a:r>
            <a:endParaRPr lang="en-US" altLang="en-US" sz="2800" dirty="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Another State Diagram: A Vending Machine Controller</a:t>
            </a:r>
            <a:endParaRPr lang="en-US" dirty="0"/>
          </a:p>
        </p:txBody>
      </p:sp>
      <p:sp>
        <p:nvSpPr>
          <p:cNvPr id="6" name="Content Placeholder 5"/>
          <p:cNvSpPr>
            <a:spLocks noGrp="1"/>
          </p:cNvSpPr>
          <p:nvPr>
            <p:ph type="body" sz="quarter" idx="10"/>
          </p:nvPr>
        </p:nvSpPr>
        <p:spPr/>
        <p:txBody>
          <a:bodyPr/>
          <a:lstStyle/>
          <a:p>
            <a:r>
              <a:rPr lang="en-US" dirty="0"/>
              <a:t>Draw a state diagram of a vending machine that will dispense a can of drink for 30¢. The machine will take nickel, dime, and quarter but will not give change. Use letters a, b, c, d, etc. to represent states.</a:t>
            </a:r>
            <a:br>
              <a:rPr lang="en-US" dirty="0"/>
            </a:br>
            <a:br>
              <a:rPr lang="en-US" dirty="0"/>
            </a:br>
            <a:r>
              <a:rPr lang="en-US" dirty="0"/>
              <a:t>Assume that only one coin is present at a time at the inputs.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4"/>
          <p:cNvSpPr>
            <a:spLocks noChangeArrowheads="1"/>
          </p:cNvSpPr>
          <p:nvPr/>
        </p:nvSpPr>
        <p:spPr bwMode="auto">
          <a:xfrm>
            <a:off x="1447800" y="1447800"/>
            <a:ext cx="1398587" cy="91440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0¢ /z=0</a:t>
            </a:r>
            <a:endParaRPr lang="en-US" altLang="en-US" sz="2800" dirty="0">
              <a:solidFill>
                <a:srgbClr val="002060"/>
              </a:solidFill>
            </a:endParaRPr>
          </a:p>
        </p:txBody>
      </p:sp>
      <p:sp>
        <p:nvSpPr>
          <p:cNvPr id="10" name="Oval 5"/>
          <p:cNvSpPr>
            <a:spLocks noChangeArrowheads="1"/>
          </p:cNvSpPr>
          <p:nvPr/>
        </p:nvSpPr>
        <p:spPr bwMode="auto">
          <a:xfrm>
            <a:off x="4139846" y="398077"/>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5¢ /z=0</a:t>
            </a:r>
            <a:endParaRPr lang="en-US" altLang="en-US" sz="2800" dirty="0">
              <a:solidFill>
                <a:srgbClr val="002060"/>
              </a:solidFill>
            </a:endParaRPr>
          </a:p>
        </p:txBody>
      </p:sp>
      <p:cxnSp>
        <p:nvCxnSpPr>
          <p:cNvPr id="12" name="AutoShape 7"/>
          <p:cNvCxnSpPr>
            <a:cxnSpLocks noChangeShapeType="1"/>
            <a:stCxn id="9" idx="0"/>
            <a:endCxn id="10" idx="2"/>
          </p:cNvCxnSpPr>
          <p:nvPr/>
        </p:nvCxnSpPr>
        <p:spPr bwMode="auto">
          <a:xfrm rot="5400000" flipH="1" flipV="1">
            <a:off x="2867370" y="175324"/>
            <a:ext cx="552200" cy="1992752"/>
          </a:xfrm>
          <a:prstGeom prst="curvedConnector2">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p:cNvCxnSpPr>
            <a:cxnSpLocks noChangeShapeType="1"/>
            <a:stCxn id="9" idx="1"/>
            <a:endCxn id="9" idx="2"/>
          </p:cNvCxnSpPr>
          <p:nvPr/>
        </p:nvCxnSpPr>
        <p:spPr bwMode="auto">
          <a:xfrm rot="16200000" flipH="1" flipV="1">
            <a:off x="1388564" y="1640946"/>
            <a:ext cx="323289" cy="204818"/>
          </a:xfrm>
          <a:prstGeom prst="curvedConnector4">
            <a:avLst>
              <a:gd name="adj1" fmla="val -112132"/>
              <a:gd name="adj2" fmla="val 211611"/>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533400" y="685800"/>
            <a:ext cx="10951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 0¢</a:t>
            </a:r>
            <a:endParaRPr lang="en-US" altLang="en-US" sz="2800" dirty="0">
              <a:solidFill>
                <a:srgbClr val="002060"/>
              </a:solidFill>
            </a:endParaRPr>
          </a:p>
        </p:txBody>
      </p:sp>
      <p:sp>
        <p:nvSpPr>
          <p:cNvPr id="16" name="Text Box 16"/>
          <p:cNvSpPr txBox="1">
            <a:spLocks noChangeArrowheads="1"/>
          </p:cNvSpPr>
          <p:nvPr/>
        </p:nvSpPr>
        <p:spPr bwMode="auto">
          <a:xfrm>
            <a:off x="1874813" y="581821"/>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cxnSp>
        <p:nvCxnSpPr>
          <p:cNvPr id="21" name="AutoShape 32"/>
          <p:cNvCxnSpPr>
            <a:cxnSpLocks noChangeShapeType="1"/>
            <a:stCxn id="44" idx="5"/>
            <a:endCxn id="45" idx="7"/>
          </p:cNvCxnSpPr>
          <p:nvPr/>
        </p:nvCxnSpPr>
        <p:spPr bwMode="auto">
          <a:xfrm rot="16200000" flipH="1">
            <a:off x="7307541" y="2635166"/>
            <a:ext cx="1690855" cy="276525"/>
          </a:xfrm>
          <a:prstGeom prst="curvedConnector3">
            <a:avLst>
              <a:gd name="adj1" fmla="val 50000"/>
            </a:avLst>
          </a:prstGeom>
          <a:noFill/>
          <a:ln w="50800">
            <a:solidFill>
              <a:srgbClr val="C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4"/>
          <p:cNvCxnSpPr>
            <a:cxnSpLocks noChangeShapeType="1"/>
            <a:stCxn id="45" idx="4"/>
            <a:endCxn id="46" idx="7"/>
          </p:cNvCxnSpPr>
          <p:nvPr/>
        </p:nvCxnSpPr>
        <p:spPr bwMode="auto">
          <a:xfrm rot="5400000">
            <a:off x="6924621" y="4262813"/>
            <a:ext cx="666767" cy="1077505"/>
          </a:xfrm>
          <a:prstGeom prst="curvedConnector3">
            <a:avLst>
              <a:gd name="adj1" fmla="val 50000"/>
            </a:avLst>
          </a:prstGeom>
          <a:noFill/>
          <a:ln w="50800">
            <a:solidFill>
              <a:srgbClr val="C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13"/>
          <p:cNvCxnSpPr>
            <a:cxnSpLocks noChangeShapeType="1"/>
            <a:stCxn id="10" idx="6"/>
            <a:endCxn id="44" idx="0"/>
          </p:cNvCxnSpPr>
          <p:nvPr/>
        </p:nvCxnSpPr>
        <p:spPr bwMode="auto">
          <a:xfrm>
            <a:off x="5538433" y="895600"/>
            <a:ext cx="1981798" cy="183077"/>
          </a:xfrm>
          <a:prstGeom prst="curvedConnector2">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13"/>
          <p:cNvCxnSpPr>
            <a:cxnSpLocks noChangeShapeType="1"/>
            <a:stCxn id="48" idx="0"/>
            <a:endCxn id="9" idx="4"/>
          </p:cNvCxnSpPr>
          <p:nvPr/>
        </p:nvCxnSpPr>
        <p:spPr bwMode="auto">
          <a:xfrm rot="5400000" flipH="1" flipV="1">
            <a:off x="863222" y="2831179"/>
            <a:ext cx="1752851" cy="814894"/>
          </a:xfrm>
          <a:prstGeom prst="curvedConnector3">
            <a:avLst>
              <a:gd name="adj1" fmla="val 50000"/>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urved Connector 13"/>
          <p:cNvCxnSpPr>
            <a:cxnSpLocks noChangeShapeType="1"/>
            <a:stCxn id="9" idx="6"/>
            <a:endCxn id="44" idx="2"/>
          </p:cNvCxnSpPr>
          <p:nvPr/>
        </p:nvCxnSpPr>
        <p:spPr bwMode="auto">
          <a:xfrm flipV="1">
            <a:off x="2846387" y="1576200"/>
            <a:ext cx="3974550" cy="328800"/>
          </a:xfrm>
          <a:prstGeom prst="curvedConnector3">
            <a:avLst>
              <a:gd name="adj1" fmla="val 50000"/>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7"/>
          <p:cNvCxnSpPr>
            <a:cxnSpLocks noChangeShapeType="1"/>
            <a:stCxn id="46" idx="2"/>
            <a:endCxn id="47" idx="6"/>
          </p:cNvCxnSpPr>
          <p:nvPr/>
        </p:nvCxnSpPr>
        <p:spPr bwMode="auto">
          <a:xfrm rot="10800000" flipV="1">
            <a:off x="4366878" y="5486751"/>
            <a:ext cx="1158604" cy="65708"/>
          </a:xfrm>
          <a:prstGeom prst="curvedConnector3">
            <a:avLst>
              <a:gd name="adj1" fmla="val 50000"/>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5"/>
          <p:cNvSpPr>
            <a:spLocks noChangeArrowheads="1"/>
          </p:cNvSpPr>
          <p:nvPr/>
        </p:nvSpPr>
        <p:spPr bwMode="auto">
          <a:xfrm>
            <a:off x="6820937" y="1078677"/>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10¢ /z=0</a:t>
            </a:r>
            <a:endParaRPr lang="en-US" altLang="en-US" sz="2800" dirty="0">
              <a:solidFill>
                <a:srgbClr val="002060"/>
              </a:solidFill>
            </a:endParaRPr>
          </a:p>
        </p:txBody>
      </p:sp>
      <p:sp>
        <p:nvSpPr>
          <p:cNvPr id="45" name="Oval 5"/>
          <p:cNvSpPr>
            <a:spLocks noChangeArrowheads="1"/>
          </p:cNvSpPr>
          <p:nvPr/>
        </p:nvSpPr>
        <p:spPr bwMode="auto">
          <a:xfrm>
            <a:off x="7097462" y="3473136"/>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15¢ /z=0</a:t>
            </a:r>
            <a:endParaRPr lang="en-US" altLang="en-US" sz="2800" dirty="0">
              <a:solidFill>
                <a:srgbClr val="002060"/>
              </a:solidFill>
            </a:endParaRPr>
          </a:p>
        </p:txBody>
      </p:sp>
      <p:sp>
        <p:nvSpPr>
          <p:cNvPr id="46" name="Oval 5"/>
          <p:cNvSpPr>
            <a:spLocks noChangeArrowheads="1"/>
          </p:cNvSpPr>
          <p:nvPr/>
        </p:nvSpPr>
        <p:spPr bwMode="auto">
          <a:xfrm>
            <a:off x="5525482" y="4989228"/>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20¢ /z=0</a:t>
            </a:r>
            <a:endParaRPr lang="en-US" altLang="en-US" sz="2800" dirty="0">
              <a:solidFill>
                <a:srgbClr val="002060"/>
              </a:solidFill>
            </a:endParaRPr>
          </a:p>
        </p:txBody>
      </p:sp>
      <p:sp>
        <p:nvSpPr>
          <p:cNvPr id="47" name="Oval 5"/>
          <p:cNvSpPr>
            <a:spLocks noChangeArrowheads="1"/>
          </p:cNvSpPr>
          <p:nvPr/>
        </p:nvSpPr>
        <p:spPr bwMode="auto">
          <a:xfrm>
            <a:off x="2968291" y="5054936"/>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25¢ /z=0</a:t>
            </a:r>
            <a:endParaRPr lang="en-US" altLang="en-US" sz="2800" dirty="0">
              <a:solidFill>
                <a:srgbClr val="002060"/>
              </a:solidFill>
            </a:endParaRPr>
          </a:p>
        </p:txBody>
      </p:sp>
      <p:sp>
        <p:nvSpPr>
          <p:cNvPr id="48" name="Oval 5"/>
          <p:cNvSpPr>
            <a:spLocks noChangeArrowheads="1"/>
          </p:cNvSpPr>
          <p:nvPr/>
        </p:nvSpPr>
        <p:spPr bwMode="auto">
          <a:xfrm>
            <a:off x="632906" y="4115051"/>
            <a:ext cx="1398587" cy="99504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buNone/>
            </a:pPr>
            <a:r>
              <a:rPr lang="en-US" altLang="en-US" sz="2800" dirty="0">
                <a:solidFill>
                  <a:srgbClr val="002060"/>
                </a:solidFill>
              </a:rPr>
              <a:t>30¢ /z=1</a:t>
            </a:r>
            <a:endParaRPr lang="en-US" altLang="en-US" sz="2800" dirty="0">
              <a:solidFill>
                <a:srgbClr val="002060"/>
              </a:solidFill>
            </a:endParaRPr>
          </a:p>
        </p:txBody>
      </p:sp>
      <p:cxnSp>
        <p:nvCxnSpPr>
          <p:cNvPr id="63" name="AutoShape 7"/>
          <p:cNvCxnSpPr>
            <a:cxnSpLocks noChangeShapeType="1"/>
            <a:endCxn id="47" idx="0"/>
          </p:cNvCxnSpPr>
          <p:nvPr/>
        </p:nvCxnSpPr>
        <p:spPr bwMode="auto">
          <a:xfrm rot="16200000" flipH="1">
            <a:off x="1790052" y="3177402"/>
            <a:ext cx="2780813" cy="974253"/>
          </a:xfrm>
          <a:prstGeom prst="curvedConnector3">
            <a:avLst>
              <a:gd name="adj1" fmla="val 50000"/>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7"/>
          <p:cNvCxnSpPr>
            <a:cxnSpLocks noChangeShapeType="1"/>
            <a:endCxn id="48" idx="5"/>
          </p:cNvCxnSpPr>
          <p:nvPr/>
        </p:nvCxnSpPr>
        <p:spPr bwMode="auto">
          <a:xfrm rot="10800000">
            <a:off x="1826676" y="4964377"/>
            <a:ext cx="1221327" cy="445823"/>
          </a:xfrm>
          <a:prstGeom prst="curvedConnector2">
            <a:avLst/>
          </a:prstGeom>
          <a:noFill/>
          <a:ln w="508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 Box 16"/>
          <p:cNvSpPr txBox="1">
            <a:spLocks noChangeArrowheads="1"/>
          </p:cNvSpPr>
          <p:nvPr/>
        </p:nvSpPr>
        <p:spPr bwMode="auto">
          <a:xfrm>
            <a:off x="1447799" y="5290849"/>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sp>
        <p:nvSpPr>
          <p:cNvPr id="68" name="Text Box 16"/>
          <p:cNvSpPr txBox="1">
            <a:spLocks noChangeArrowheads="1"/>
          </p:cNvSpPr>
          <p:nvPr/>
        </p:nvSpPr>
        <p:spPr bwMode="auto">
          <a:xfrm>
            <a:off x="4595877" y="5766010"/>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sp>
        <p:nvSpPr>
          <p:cNvPr id="69" name="Text Box 16"/>
          <p:cNvSpPr txBox="1">
            <a:spLocks noChangeArrowheads="1"/>
          </p:cNvSpPr>
          <p:nvPr/>
        </p:nvSpPr>
        <p:spPr bwMode="auto">
          <a:xfrm>
            <a:off x="7193499" y="4963531"/>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sp>
        <p:nvSpPr>
          <p:cNvPr id="70" name="Text Box 16"/>
          <p:cNvSpPr txBox="1">
            <a:spLocks noChangeArrowheads="1"/>
          </p:cNvSpPr>
          <p:nvPr/>
        </p:nvSpPr>
        <p:spPr bwMode="auto">
          <a:xfrm>
            <a:off x="8145928" y="1918798"/>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sp>
        <p:nvSpPr>
          <p:cNvPr id="71" name="Text Box 16"/>
          <p:cNvSpPr txBox="1">
            <a:spLocks noChangeArrowheads="1"/>
          </p:cNvSpPr>
          <p:nvPr/>
        </p:nvSpPr>
        <p:spPr bwMode="auto">
          <a:xfrm>
            <a:off x="6282125" y="311794"/>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X=5¢</a:t>
            </a:r>
            <a:endParaRPr lang="en-US" altLang="en-US" sz="2800" dirty="0">
              <a:solidFill>
                <a:srgbClr val="002060"/>
              </a:solidFill>
            </a:endParaRPr>
          </a:p>
        </p:txBody>
      </p:sp>
      <p:sp>
        <p:nvSpPr>
          <p:cNvPr id="74" name="Text Box 16"/>
          <p:cNvSpPr txBox="1">
            <a:spLocks noChangeArrowheads="1"/>
          </p:cNvSpPr>
          <p:nvPr/>
        </p:nvSpPr>
        <p:spPr bwMode="auto">
          <a:xfrm>
            <a:off x="2746513" y="1343821"/>
            <a:ext cx="11849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X=10¢</a:t>
            </a:r>
            <a:endParaRPr lang="en-US" altLang="en-US" sz="2800" dirty="0">
              <a:solidFill>
                <a:srgbClr val="002060"/>
              </a:solidFill>
            </a:endParaRPr>
          </a:p>
        </p:txBody>
      </p:sp>
      <p:sp>
        <p:nvSpPr>
          <p:cNvPr id="75" name="Text Box 16"/>
          <p:cNvSpPr txBox="1">
            <a:spLocks noChangeArrowheads="1"/>
          </p:cNvSpPr>
          <p:nvPr/>
        </p:nvSpPr>
        <p:spPr bwMode="auto">
          <a:xfrm>
            <a:off x="2845067" y="2428796"/>
            <a:ext cx="11849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X=25¢</a:t>
            </a:r>
            <a:endParaRPr lang="en-US" altLang="en-US" sz="2800" dirty="0">
              <a:solidFill>
                <a:srgbClr val="002060"/>
              </a:solidFill>
            </a:endParaRPr>
          </a:p>
        </p:txBody>
      </p:sp>
      <p:sp>
        <p:nvSpPr>
          <p:cNvPr id="81" name="Text Box 16"/>
          <p:cNvSpPr txBox="1">
            <a:spLocks noChangeArrowheads="1"/>
          </p:cNvSpPr>
          <p:nvPr/>
        </p:nvSpPr>
        <p:spPr bwMode="auto">
          <a:xfrm>
            <a:off x="6153070" y="1934822"/>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25¢</a:t>
            </a:r>
            <a:endParaRPr lang="en-US" altLang="en-US" sz="2800" dirty="0">
              <a:solidFill>
                <a:srgbClr val="002060"/>
              </a:solidFill>
            </a:endParaRPr>
          </a:p>
        </p:txBody>
      </p:sp>
      <p:sp>
        <p:nvSpPr>
          <p:cNvPr id="82" name="Text Box 16"/>
          <p:cNvSpPr txBox="1">
            <a:spLocks noChangeArrowheads="1"/>
          </p:cNvSpPr>
          <p:nvPr/>
        </p:nvSpPr>
        <p:spPr bwMode="auto">
          <a:xfrm>
            <a:off x="7230206" y="213861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buNone/>
            </a:pPr>
            <a:r>
              <a:rPr lang="en-US" altLang="en-US" sz="2800" dirty="0">
                <a:solidFill>
                  <a:srgbClr val="002060"/>
                </a:solidFill>
              </a:rPr>
              <a:t>10¢</a:t>
            </a:r>
            <a:endParaRPr lang="en-US" altLang="en-US" sz="2800" dirty="0">
              <a:solidFill>
                <a:srgbClr val="002060"/>
              </a:solidFill>
            </a:endParaRPr>
          </a:p>
        </p:txBody>
      </p:sp>
      <p:cxnSp>
        <p:nvCxnSpPr>
          <p:cNvPr id="85" name="Curved Connector 13"/>
          <p:cNvCxnSpPr>
            <a:cxnSpLocks noChangeShapeType="1"/>
            <a:stCxn id="44" idx="4"/>
            <a:endCxn id="46" idx="0"/>
          </p:cNvCxnSpPr>
          <p:nvPr/>
        </p:nvCxnSpPr>
        <p:spPr bwMode="auto">
          <a:xfrm rot="5400000">
            <a:off x="5414752" y="2883748"/>
            <a:ext cx="2915505" cy="1295455"/>
          </a:xfrm>
          <a:prstGeom prst="curvedConnector3">
            <a:avLst>
              <a:gd name="adj1" fmla="val 50000"/>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Curved Connector 13"/>
          <p:cNvCxnSpPr>
            <a:cxnSpLocks noChangeShapeType="1"/>
            <a:stCxn id="44" idx="3"/>
            <a:endCxn id="48" idx="6"/>
          </p:cNvCxnSpPr>
          <p:nvPr/>
        </p:nvCxnSpPr>
        <p:spPr bwMode="auto">
          <a:xfrm rot="5400000">
            <a:off x="3186338" y="773157"/>
            <a:ext cx="2684572" cy="4994262"/>
          </a:xfrm>
          <a:prstGeom prst="curvedConnector2">
            <a:avLst/>
          </a:prstGeom>
          <a:noFill/>
          <a:ln w="50800" algn="ctr">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sz="2000" dirty="0"/>
              <a:t>Detector of Sequence 011: State Diagram and State Assignment</a:t>
            </a:r>
            <a:endParaRPr lang="en-US" sz="2000" dirty="0"/>
          </a:p>
        </p:txBody>
      </p:sp>
      <p:graphicFrame>
        <p:nvGraphicFramePr>
          <p:cNvPr id="3" name="Object 2"/>
          <p:cNvGraphicFramePr>
            <a:graphicFrameLocks noChangeAspect="1"/>
          </p:cNvGraphicFramePr>
          <p:nvPr/>
        </p:nvGraphicFramePr>
        <p:xfrm>
          <a:off x="304800" y="609600"/>
          <a:ext cx="4573114" cy="3431687"/>
        </p:xfrm>
        <a:graphic>
          <a:graphicData uri="http://schemas.openxmlformats.org/presentationml/2006/ole">
            <mc:AlternateContent xmlns:mc="http://schemas.openxmlformats.org/markup-compatibility/2006">
              <mc:Choice xmlns:v="urn:schemas-microsoft-com:vml" Requires="v">
                <p:oleObj spid="_x0000_s2" name="Slide" r:id="rId1" imgW="5477510" imgH="4107815" progId="PowerPoint.Slide.8">
                  <p:embed/>
                </p:oleObj>
              </mc:Choice>
              <mc:Fallback>
                <p:oleObj name="Slide" r:id="rId1" imgW="5477510" imgH="4107815" progId="PowerPoint.Slide.8">
                  <p:embed/>
                  <p:pic>
                    <p:nvPicPr>
                      <p:cNvPr id="0" name="Object 2"/>
                      <p:cNvPicPr>
                        <a:picLocks noChangeAspect="1" noChangeArrowheads="1"/>
                      </p:cNvPicPr>
                      <p:nvPr/>
                    </p:nvPicPr>
                    <p:blipFill>
                      <a:blip r:embed="rId2"/>
                      <a:srcRect/>
                      <a:stretch>
                        <a:fillRect/>
                      </a:stretch>
                    </p:blipFill>
                    <p:spPr bwMode="auto">
                      <a:xfrm>
                        <a:off x="304800" y="609600"/>
                        <a:ext cx="4573114" cy="3431687"/>
                      </a:xfrm>
                      <a:prstGeom prst="rect">
                        <a:avLst/>
                      </a:prstGeom>
                      <a:noFill/>
                    </p:spPr>
                  </p:pic>
                </p:oleObj>
              </mc:Fallback>
            </mc:AlternateContent>
          </a:graphicData>
        </a:graphic>
      </p:graphicFrame>
      <p:graphicFrame>
        <p:nvGraphicFramePr>
          <p:cNvPr id="4" name="Object 3"/>
          <p:cNvGraphicFramePr>
            <a:graphicFrameLocks noChangeAspect="1"/>
          </p:cNvGraphicFramePr>
          <p:nvPr/>
        </p:nvGraphicFramePr>
        <p:xfrm>
          <a:off x="5029200" y="3657600"/>
          <a:ext cx="3610190" cy="2706687"/>
        </p:xfrm>
        <a:graphic>
          <a:graphicData uri="http://schemas.openxmlformats.org/presentationml/2006/ole">
            <mc:AlternateContent xmlns:mc="http://schemas.openxmlformats.org/markup-compatibility/2006">
              <mc:Choice xmlns:v="urn:schemas-microsoft-com:vml" Requires="v">
                <p:oleObj spid="_x0000_s5" name="Slide" r:id="rId3" imgW="4425950" imgH="3319780" progId="PowerPoint.Slide.8">
                  <p:embed/>
                </p:oleObj>
              </mc:Choice>
              <mc:Fallback>
                <p:oleObj name="Slide" r:id="rId3" imgW="4425950" imgH="3319780" progId="PowerPoint.Slid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657600"/>
                        <a:ext cx="3610190" cy="2706687"/>
                      </a:xfrm>
                      <a:prstGeom prst="rect">
                        <a:avLst/>
                      </a:prstGeom>
                      <a:noFill/>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Characteristic Equations of Flip-flops</a:t>
            </a:r>
            <a:endParaRPr lang="en-US" dirty="0"/>
          </a:p>
        </p:txBody>
      </p:sp>
      <p:graphicFrame>
        <p:nvGraphicFramePr>
          <p:cNvPr id="485380" name="Object 4"/>
          <p:cNvGraphicFramePr>
            <a:graphicFrameLocks noChangeAspect="1"/>
          </p:cNvGraphicFramePr>
          <p:nvPr/>
        </p:nvGraphicFramePr>
        <p:xfrm>
          <a:off x="3810000" y="990600"/>
          <a:ext cx="2438400" cy="1725613"/>
        </p:xfrm>
        <a:graphic>
          <a:graphicData uri="http://schemas.openxmlformats.org/presentationml/2006/ole">
            <mc:AlternateContent xmlns:mc="http://schemas.openxmlformats.org/markup-compatibility/2006">
              <mc:Choice xmlns:v="urn:schemas-microsoft-com:vml" Requires="v">
                <p:oleObj spid="_x0000_s2" name="Document" r:id="rId1" imgW="3005455" imgH="2121535" progId="Word.Document.8">
                  <p:embed/>
                </p:oleObj>
              </mc:Choice>
              <mc:Fallback>
                <p:oleObj name="Document" r:id="rId1" imgW="3005455" imgH="212153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90600"/>
                        <a:ext cx="2438400"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5381" name="Object 5"/>
          <p:cNvGraphicFramePr>
            <a:graphicFrameLocks noChangeAspect="1"/>
          </p:cNvGraphicFramePr>
          <p:nvPr/>
        </p:nvGraphicFramePr>
        <p:xfrm>
          <a:off x="1433168" y="1676400"/>
          <a:ext cx="2059332" cy="468313"/>
        </p:xfrm>
        <a:graphic>
          <a:graphicData uri="http://schemas.openxmlformats.org/presentationml/2006/ole">
            <mc:AlternateContent xmlns:mc="http://schemas.openxmlformats.org/markup-compatibility/2006">
              <mc:Choice xmlns:v="urn:schemas-microsoft-com:vml" Requires="v">
                <p:oleObj spid="_x0000_s3" name="Equation" r:id="rId3" imgW="1054100" imgH="241300" progId="Equation.3">
                  <p:embed/>
                </p:oleObj>
              </mc:Choice>
              <mc:Fallback>
                <p:oleObj name="Equation" r:id="rId3" imgW="10541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168" y="1676400"/>
                        <a:ext cx="2059332" cy="468313"/>
                      </a:xfrm>
                      <a:prstGeom prst="rect">
                        <a:avLst/>
                      </a:prstGeom>
                      <a:noFill/>
                      <a:ln>
                        <a:noFill/>
                      </a:ln>
                      <a:effectLst/>
                    </p:spPr>
                  </p:pic>
                </p:oleObj>
              </mc:Fallback>
            </mc:AlternateContent>
          </a:graphicData>
        </a:graphic>
      </p:graphicFrame>
      <p:graphicFrame>
        <p:nvGraphicFramePr>
          <p:cNvPr id="485382" name="Object 6"/>
          <p:cNvGraphicFramePr>
            <a:graphicFrameLocks noChangeAspect="1"/>
          </p:cNvGraphicFramePr>
          <p:nvPr/>
        </p:nvGraphicFramePr>
        <p:xfrm>
          <a:off x="762000" y="3200400"/>
          <a:ext cx="4970692" cy="595313"/>
        </p:xfrm>
        <a:graphic>
          <a:graphicData uri="http://schemas.openxmlformats.org/presentationml/2006/ole">
            <mc:AlternateContent xmlns:mc="http://schemas.openxmlformats.org/markup-compatibility/2006">
              <mc:Choice xmlns:v="urn:schemas-microsoft-com:vml" Requires="v">
                <p:oleObj spid="_x0000_s4" name="Equation" r:id="rId5" imgW="2425700" imgH="292100" progId="Equation.3">
                  <p:embed/>
                </p:oleObj>
              </mc:Choice>
              <mc:Fallback>
                <p:oleObj name="Equation" r:id="rId5" imgW="2425700" imgH="292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200400"/>
                        <a:ext cx="4970692" cy="595313"/>
                      </a:xfrm>
                      <a:prstGeom prst="rect">
                        <a:avLst/>
                      </a:prstGeom>
                      <a:noFill/>
                      <a:ln>
                        <a:noFill/>
                      </a:ln>
                      <a:effectLst/>
                    </p:spPr>
                  </p:pic>
                </p:oleObj>
              </mc:Fallback>
            </mc:AlternateContent>
          </a:graphicData>
        </a:graphic>
      </p:graphicFrame>
      <p:graphicFrame>
        <p:nvGraphicFramePr>
          <p:cNvPr id="485383" name="Object 7"/>
          <p:cNvGraphicFramePr>
            <a:graphicFrameLocks noChangeAspect="1"/>
          </p:cNvGraphicFramePr>
          <p:nvPr/>
        </p:nvGraphicFramePr>
        <p:xfrm>
          <a:off x="577850" y="4876800"/>
          <a:ext cx="4057612" cy="493713"/>
        </p:xfrm>
        <a:graphic>
          <a:graphicData uri="http://schemas.openxmlformats.org/presentationml/2006/ole">
            <mc:AlternateContent xmlns:mc="http://schemas.openxmlformats.org/markup-compatibility/2006">
              <mc:Choice xmlns:v="urn:schemas-microsoft-com:vml" Requires="v">
                <p:oleObj spid="_x0000_s5" name="Equation" r:id="rId7" imgW="2387600" imgH="292100" progId="Equation.3">
                  <p:embed/>
                </p:oleObj>
              </mc:Choice>
              <mc:Fallback>
                <p:oleObj name="Equation" r:id="rId7" imgW="2387600" imgH="292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 y="4876800"/>
                        <a:ext cx="4057612" cy="493713"/>
                      </a:xfrm>
                      <a:prstGeom prst="rect">
                        <a:avLst/>
                      </a:prstGeom>
                      <a:noFill/>
                      <a:ln>
                        <a:noFill/>
                      </a:ln>
                      <a:effectLst/>
                    </p:spPr>
                  </p:pic>
                </p:oleObj>
              </mc:Fallback>
            </mc:AlternateContent>
          </a:graphicData>
        </a:graphic>
      </p:graphicFrame>
      <p:graphicFrame>
        <p:nvGraphicFramePr>
          <p:cNvPr id="485384" name="Object 8"/>
          <p:cNvGraphicFramePr>
            <a:graphicFrameLocks noChangeAspect="1"/>
          </p:cNvGraphicFramePr>
          <p:nvPr/>
        </p:nvGraphicFramePr>
        <p:xfrm>
          <a:off x="6324600" y="2209800"/>
          <a:ext cx="2438400" cy="2400300"/>
        </p:xfrm>
        <a:graphic>
          <a:graphicData uri="http://schemas.openxmlformats.org/presentationml/2006/ole">
            <mc:AlternateContent xmlns:mc="http://schemas.openxmlformats.org/markup-compatibility/2006">
              <mc:Choice xmlns:v="urn:schemas-microsoft-com:vml" Requires="v">
                <p:oleObj spid="_x0000_s6" name="Document" r:id="rId9" imgW="3282950" imgH="2790190" progId="Word.Document.8">
                  <p:embed/>
                </p:oleObj>
              </mc:Choice>
              <mc:Fallback>
                <p:oleObj name="Document" r:id="rId9" imgW="3282950" imgH="2790190" progId="Word.Document.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209800"/>
                        <a:ext cx="24384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5385" name="Object 9"/>
          <p:cNvGraphicFramePr>
            <a:graphicFrameLocks noChangeAspect="1"/>
          </p:cNvGraphicFramePr>
          <p:nvPr/>
        </p:nvGraphicFramePr>
        <p:xfrm>
          <a:off x="5029200" y="4800600"/>
          <a:ext cx="2286000" cy="1782763"/>
        </p:xfrm>
        <a:graphic>
          <a:graphicData uri="http://schemas.openxmlformats.org/presentationml/2006/ole">
            <mc:AlternateContent xmlns:mc="http://schemas.openxmlformats.org/markup-compatibility/2006">
              <mc:Choice xmlns:v="urn:schemas-microsoft-com:vml" Requires="v">
                <p:oleObj spid="_x0000_s7" name="Document" r:id="rId11" imgW="2654935" imgH="2069465" progId="Word.Document.8">
                  <p:embed/>
                </p:oleObj>
              </mc:Choice>
              <mc:Fallback>
                <p:oleObj name="Document" r:id="rId11" imgW="2654935" imgH="2069465" progId="Word.Document.8">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4800600"/>
                        <a:ext cx="22860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Flip-flop transition tables</a:t>
            </a:r>
            <a:endParaRPr lang="en-US" dirty="0"/>
          </a:p>
        </p:txBody>
      </p:sp>
      <p:graphicFrame>
        <p:nvGraphicFramePr>
          <p:cNvPr id="516099" name="Object 3"/>
          <p:cNvGraphicFramePr>
            <a:graphicFrameLocks noChangeAspect="1"/>
          </p:cNvGraphicFramePr>
          <p:nvPr/>
        </p:nvGraphicFramePr>
        <p:xfrm>
          <a:off x="762000" y="990600"/>
          <a:ext cx="4206875" cy="1727200"/>
        </p:xfrm>
        <a:graphic>
          <a:graphicData uri="http://schemas.openxmlformats.org/presentationml/2006/ole">
            <mc:AlternateContent xmlns:mc="http://schemas.openxmlformats.org/markup-compatibility/2006">
              <mc:Choice xmlns:v="urn:schemas-microsoft-com:vml" Requires="v">
                <p:oleObj spid="_x0000_s2" name="Document" r:id="rId1" imgW="4159250" imgH="1863725" progId="Word.Document.8">
                  <p:embed/>
                </p:oleObj>
              </mc:Choice>
              <mc:Fallback>
                <p:oleObj name="Document" r:id="rId1" imgW="4159250" imgH="1863725" progId="Word.Document.8">
                  <p:embed/>
                  <p:pic>
                    <p:nvPicPr>
                      <p:cNvPr id="0" name="Object 3"/>
                      <p:cNvPicPr>
                        <a:picLocks noChangeAspect="1" noChangeArrowheads="1"/>
                      </p:cNvPicPr>
                      <p:nvPr/>
                    </p:nvPicPr>
                    <p:blipFill>
                      <a:blip r:embed="rId2"/>
                      <a:srcRect/>
                      <a:stretch>
                        <a:fillRect/>
                      </a:stretch>
                    </p:blipFill>
                    <p:spPr bwMode="auto">
                      <a:xfrm>
                        <a:off x="762000" y="990600"/>
                        <a:ext cx="420687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100" name="Object 4"/>
          <p:cNvGraphicFramePr>
            <a:graphicFrameLocks noChangeAspect="1"/>
          </p:cNvGraphicFramePr>
          <p:nvPr/>
        </p:nvGraphicFramePr>
        <p:xfrm>
          <a:off x="995363" y="4195763"/>
          <a:ext cx="3221037" cy="2032000"/>
        </p:xfrm>
        <a:graphic>
          <a:graphicData uri="http://schemas.openxmlformats.org/presentationml/2006/ole">
            <mc:AlternateContent xmlns:mc="http://schemas.openxmlformats.org/markup-compatibility/2006">
              <mc:Choice xmlns:v="urn:schemas-microsoft-com:vml" Requires="v">
                <p:oleObj spid="_x0000_s3" name="Document" r:id="rId3" imgW="3276600" imgH="2084070" progId="Word.Document.8">
                  <p:embed/>
                </p:oleObj>
              </mc:Choice>
              <mc:Fallback>
                <p:oleObj name="Document" r:id="rId3" imgW="3276600" imgH="2084070" progId="Word.Document.8">
                  <p:embed/>
                  <p:pic>
                    <p:nvPicPr>
                      <p:cNvPr id="0" name="Object 4"/>
                      <p:cNvPicPr>
                        <a:picLocks noChangeAspect="1" noChangeArrowheads="1"/>
                      </p:cNvPicPr>
                      <p:nvPr/>
                    </p:nvPicPr>
                    <p:blipFill>
                      <a:blip r:embed="rId4"/>
                      <a:srcRect/>
                      <a:stretch>
                        <a:fillRect/>
                      </a:stretch>
                    </p:blipFill>
                    <p:spPr bwMode="auto">
                      <a:xfrm>
                        <a:off x="995363" y="4195763"/>
                        <a:ext cx="3221037"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101" name="Object 5"/>
          <p:cNvGraphicFramePr>
            <a:graphicFrameLocks noChangeAspect="1"/>
          </p:cNvGraphicFramePr>
          <p:nvPr/>
        </p:nvGraphicFramePr>
        <p:xfrm>
          <a:off x="5181600" y="3200400"/>
          <a:ext cx="3140075" cy="1778000"/>
        </p:xfrm>
        <a:graphic>
          <a:graphicData uri="http://schemas.openxmlformats.org/presentationml/2006/ole">
            <mc:AlternateContent xmlns:mc="http://schemas.openxmlformats.org/markup-compatibility/2006">
              <mc:Choice xmlns:v="urn:schemas-microsoft-com:vml" Requires="v">
                <p:oleObj spid="_x0000_s4" name="Document" r:id="rId5" imgW="3218180" imgH="1866900" progId="Word.Document.8">
                  <p:embed/>
                </p:oleObj>
              </mc:Choice>
              <mc:Fallback>
                <p:oleObj name="Document" r:id="rId5" imgW="3218180" imgH="1866900" progId="Word.Document.8">
                  <p:embed/>
                  <p:pic>
                    <p:nvPicPr>
                      <p:cNvPr id="0" name="Object 5"/>
                      <p:cNvPicPr>
                        <a:picLocks noChangeAspect="1" noChangeArrowheads="1"/>
                      </p:cNvPicPr>
                      <p:nvPr/>
                    </p:nvPicPr>
                    <p:blipFill>
                      <a:blip r:embed="rId6"/>
                      <a:srcRect/>
                      <a:stretch>
                        <a:fillRect/>
                      </a:stretch>
                    </p:blipFill>
                    <p:spPr bwMode="auto">
                      <a:xfrm>
                        <a:off x="5181600" y="3200400"/>
                        <a:ext cx="3140075"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Designs with D or JK Flip-flops</a:t>
            </a:r>
            <a:endParaRPr lang="en-US" dirty="0"/>
          </a:p>
        </p:txBody>
      </p:sp>
      <p:sp>
        <p:nvSpPr>
          <p:cNvPr id="2" name="Content Placeholder 1"/>
          <p:cNvSpPr>
            <a:spLocks noGrp="1"/>
          </p:cNvSpPr>
          <p:nvPr>
            <p:ph type="body" sz="quarter" idx="10"/>
          </p:nvPr>
        </p:nvSpPr>
        <p:spPr/>
        <p:txBody>
          <a:bodyPr/>
          <a:lstStyle/>
          <a:p>
            <a:r>
              <a:rPr lang="en-US" dirty="0"/>
              <a:t>LogicWorks 5 Demonstration</a:t>
            </a:r>
            <a:endParaRPr lang="en-US" dirty="0"/>
          </a:p>
        </p:txBody>
      </p:sp>
      <p:pic>
        <p:nvPicPr>
          <p:cNvPr id="3" name="Picture 2"/>
          <p:cNvPicPr>
            <a:picLocks noChangeAspect="1"/>
          </p:cNvPicPr>
          <p:nvPr/>
        </p:nvPicPr>
        <p:blipFill>
          <a:blip r:embed="rId1"/>
          <a:stretch>
            <a:fillRect/>
          </a:stretch>
        </p:blipFill>
        <p:spPr>
          <a:xfrm>
            <a:off x="4027826" y="1096563"/>
            <a:ext cx="4872038" cy="2981975"/>
          </a:xfrm>
          <a:prstGeom prst="rect">
            <a:avLst/>
          </a:prstGeom>
        </p:spPr>
      </p:pic>
      <p:pic>
        <p:nvPicPr>
          <p:cNvPr id="4" name="Picture 3"/>
          <p:cNvPicPr>
            <a:picLocks noChangeAspect="1"/>
          </p:cNvPicPr>
          <p:nvPr/>
        </p:nvPicPr>
        <p:blipFill>
          <a:blip r:embed="rId2"/>
          <a:stretch>
            <a:fillRect/>
          </a:stretch>
        </p:blipFill>
        <p:spPr>
          <a:xfrm>
            <a:off x="3733800" y="4228450"/>
            <a:ext cx="5181600" cy="24079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Logic Expressions</a:t>
            </a:r>
            <a:endParaRPr lang="en-US" dirty="0"/>
          </a:p>
        </p:txBody>
      </p:sp>
      <p:sp>
        <p:nvSpPr>
          <p:cNvPr id="2" name="TextBox 1"/>
          <p:cNvSpPr txBox="1"/>
          <p:nvPr/>
        </p:nvSpPr>
        <p:spPr>
          <a:xfrm>
            <a:off x="685800" y="567942"/>
            <a:ext cx="7924800" cy="5952399"/>
          </a:xfrm>
          <a:prstGeom prst="rect">
            <a:avLst/>
          </a:prstGeom>
          <a:noFill/>
        </p:spPr>
        <p:txBody>
          <a:bodyPr wrap="square" rtlCol="0">
            <a:spAutoFit/>
          </a:bodyPr>
          <a:lstStyle/>
          <a:p>
            <a:pPr>
              <a:buNone/>
            </a:pPr>
            <a:r>
              <a:rPr lang="en-US" sz="1600" dirty="0">
                <a:solidFill>
                  <a:srgbClr val="002060"/>
                </a:solidFill>
                <a:latin typeface="Times" panose="02020603050405020304" pitchFamily="18" charset="0"/>
              </a:rPr>
              <a:t>`timescale 1ns / 100ps</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 File name	: detect011withExpressions.v</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 If the input X is 011 with 0 being the first bit, the output Z will produce a "1"</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//the detection is recursive.</a:t>
            </a:r>
            <a:endParaRPr lang="en-US" sz="1600" dirty="0">
              <a:solidFill>
                <a:srgbClr val="002060"/>
              </a:solidFill>
              <a:latin typeface="Times" panose="02020603050405020304" pitchFamily="18" charset="0"/>
            </a:endParaRPr>
          </a:p>
          <a:p>
            <a:pPr>
              <a:buNone/>
            </a:pP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module detect011Expressions(input	X, reset, CLOCK, output Z);</a:t>
            </a:r>
            <a:endParaRPr lang="en-US" sz="1600" dirty="0">
              <a:solidFill>
                <a:srgbClr val="002060"/>
              </a:solidFill>
              <a:latin typeface="Times" panose="02020603050405020304" pitchFamily="18" charset="0"/>
            </a:endParaRPr>
          </a:p>
          <a:p>
            <a:pPr>
              <a:buNone/>
            </a:pP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reg QA, QB;</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wire DA,DB;</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 D flip-flops</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always @ (posedge CLOCK)</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	if (reset==1) begin QA&lt;=0; QB&lt;=0; end</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	else begin QA&lt;=DA; QB&lt;=DB; end</a:t>
            </a:r>
            <a:endParaRPr lang="en-US" sz="1600" dirty="0">
              <a:solidFill>
                <a:srgbClr val="002060"/>
              </a:solidFill>
              <a:latin typeface="Times" panose="02020603050405020304" pitchFamily="18" charset="0"/>
            </a:endParaRPr>
          </a:p>
          <a:p>
            <a:pPr>
              <a:buNone/>
            </a:pP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assign Z=QA&amp;~QB;</a:t>
            </a:r>
            <a:endParaRPr lang="en-US" sz="1600" dirty="0">
              <a:solidFill>
                <a:srgbClr val="002060"/>
              </a:solidFill>
              <a:latin typeface="Times" panose="02020603050405020304" pitchFamily="18" charset="0"/>
            </a:endParaRPr>
          </a:p>
          <a:p>
            <a:pPr>
              <a:buNone/>
            </a:pP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assign DA= X&amp;QB;</a:t>
            </a: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assign DB=~X | ~QA&amp;QB;</a:t>
            </a:r>
            <a:endParaRPr lang="en-US" sz="1600" dirty="0">
              <a:solidFill>
                <a:srgbClr val="002060"/>
              </a:solidFill>
              <a:latin typeface="Times" panose="02020603050405020304" pitchFamily="18" charset="0"/>
            </a:endParaRPr>
          </a:p>
          <a:p>
            <a:pPr>
              <a:buNone/>
            </a:pPr>
            <a:endParaRPr lang="en-US" sz="1600" dirty="0">
              <a:solidFill>
                <a:srgbClr val="002060"/>
              </a:solidFill>
              <a:latin typeface="Times" panose="02020603050405020304" pitchFamily="18" charset="0"/>
            </a:endParaRPr>
          </a:p>
          <a:p>
            <a:pPr>
              <a:buNone/>
            </a:pPr>
            <a:r>
              <a:rPr lang="en-US" sz="1600" dirty="0">
                <a:solidFill>
                  <a:srgbClr val="002060"/>
                </a:solidFill>
                <a:latin typeface="Times" panose="02020603050405020304" pitchFamily="18" charset="0"/>
              </a:rPr>
              <a:t>endmodule</a:t>
            </a:r>
            <a:endParaRPr lang="en-US" sz="1600" dirty="0">
              <a:solidFill>
                <a:srgbClr val="002060"/>
              </a:solidFill>
              <a:latin typeface="Times"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011:Gates and Flip-flops with Vivado</a:t>
            </a:r>
            <a:endParaRPr lang="en-US" dirty="0"/>
          </a:p>
        </p:txBody>
      </p:sp>
      <p:pic>
        <p:nvPicPr>
          <p:cNvPr id="3" name="Picture 2"/>
          <p:cNvPicPr>
            <a:picLocks noChangeAspect="1"/>
          </p:cNvPicPr>
          <p:nvPr/>
        </p:nvPicPr>
        <p:blipFill>
          <a:blip r:embed="rId1"/>
          <a:stretch>
            <a:fillRect/>
          </a:stretch>
        </p:blipFill>
        <p:spPr>
          <a:xfrm>
            <a:off x="0" y="2200439"/>
            <a:ext cx="9144000" cy="24571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Gate3: Schematic from the Verilog Module</a:t>
            </a:r>
            <a:endParaRPr lang="en-US" dirty="0"/>
          </a:p>
        </p:txBody>
      </p:sp>
      <p:sp>
        <p:nvSpPr>
          <p:cNvPr id="4" name="Text Placeholder 3"/>
          <p:cNvSpPr>
            <a:spLocks noGrp="1"/>
          </p:cNvSpPr>
          <p:nvPr>
            <p:ph type="body" sz="quarter" idx="10"/>
          </p:nvPr>
        </p:nvSpPr>
        <p:spPr/>
        <p:txBody>
          <a:bodyPr/>
          <a:lstStyle/>
          <a:p>
            <a:r>
              <a:rPr lang="en-US" dirty="0"/>
              <a:t>In Vivado, choose Open Synthesized Design under RTL Analysis to see the schematic</a:t>
            </a:r>
            <a:endParaRPr lang="en-US" dirty="0"/>
          </a:p>
        </p:txBody>
      </p:sp>
      <p:pic>
        <p:nvPicPr>
          <p:cNvPr id="5" name="Picture 4"/>
          <p:cNvPicPr>
            <a:picLocks noChangeAspect="1"/>
          </p:cNvPicPr>
          <p:nvPr/>
        </p:nvPicPr>
        <p:blipFill>
          <a:blip r:embed="rId1"/>
          <a:stretch>
            <a:fillRect/>
          </a:stretch>
        </p:blipFill>
        <p:spPr>
          <a:xfrm>
            <a:off x="0" y="1994562"/>
            <a:ext cx="9144000" cy="286887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AACXWYX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600" y="838200"/>
            <a:ext cx="8224837" cy="5348287"/>
          </a:xfrm>
          <a:prstGeom prst="rect">
            <a:avLst/>
          </a:prstGeom>
          <a:noFill/>
          <a:extLst>
            <a:ext uri="{909E8E84-426E-40DD-AFC4-6F175D3DCCD1}">
              <a14:hiddenFill xmlns:a14="http://schemas.microsoft.com/office/drawing/2010/main">
                <a:solidFill>
                  <a:srgbClr val="FFFFFF"/>
                </a:solidFill>
              </a14:hiddenFill>
            </a:ext>
          </a:extLst>
        </p:spPr>
      </p:pic>
      <p:sp>
        <p:nvSpPr>
          <p:cNvPr id="20482" name="Rectangle 2"/>
          <p:cNvSpPr>
            <a:spLocks noGrp="1" noChangeArrowheads="1"/>
          </p:cNvSpPr>
          <p:nvPr>
            <p:ph type="title"/>
          </p:nvPr>
        </p:nvSpPr>
        <p:spPr>
          <a:noFill/>
        </p:spPr>
        <p:txBody>
          <a:bodyPr/>
          <a:lstStyle/>
          <a:p>
            <a:r>
              <a:rPr lang="en-US" sz="2000" dirty="0">
                <a:latin typeface="Arial" panose="020B0604020202020204" pitchFamily="34" charset="0"/>
                <a:ea typeface="MS PGothic" panose="020B0600070205080204" pitchFamily="1" charset="-128"/>
              </a:rPr>
              <a:t>Finite state machines: (a) a Mealy machine and (b) a Moore machine.</a:t>
            </a:r>
            <a:endParaRPr lang="en-US" sz="2000" dirty="0">
              <a:latin typeface="Arial" panose="020B0604020202020204" pitchFamily="34" charset="0"/>
              <a:ea typeface="MS PGothic" panose="020B0600070205080204" pitchFamily="1"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Verilog Sate Machine, Version 1</a:t>
            </a:r>
            <a:endParaRPr lang="en-US" dirty="0"/>
          </a:p>
        </p:txBody>
      </p:sp>
      <p:sp>
        <p:nvSpPr>
          <p:cNvPr id="2" name="TextBox 1"/>
          <p:cNvSpPr txBox="1"/>
          <p:nvPr/>
        </p:nvSpPr>
        <p:spPr>
          <a:xfrm>
            <a:off x="485775" y="609600"/>
            <a:ext cx="8382000" cy="5355312"/>
          </a:xfrm>
          <a:prstGeom prst="rect">
            <a:avLst/>
          </a:prstGeom>
          <a:noFill/>
        </p:spPr>
        <p:txBody>
          <a:bodyPr wrap="square" rtlCol="0">
            <a:spAutoFit/>
          </a:bodyPr>
          <a:lstStyle/>
          <a:p>
            <a:pPr>
              <a:buNone/>
            </a:pPr>
            <a:r>
              <a:rPr lang="en-US" sz="1800" dirty="0">
                <a:solidFill>
                  <a:srgbClr val="002060"/>
                </a:solidFill>
                <a:latin typeface="Times" panose="02020603050405020304" pitchFamily="18" charset="0"/>
              </a:rPr>
              <a:t>`timescale 1ns / 100ps</a:t>
            </a:r>
            <a:endParaRPr lang="en-US" sz="1800" dirty="0">
              <a:solidFill>
                <a:srgbClr val="002060"/>
              </a:solidFill>
              <a:latin typeface="Times" panose="02020603050405020304" pitchFamily="18" charset="0"/>
            </a:endParaRPr>
          </a:p>
          <a:p>
            <a:pPr>
              <a:buNone/>
            </a:pP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File name : detect011StateMachineV1.v</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If the input X is 011 with 0 being the first bit, the output Z will produce a "1"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//the detection is recursive.</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module detect011StateMachineV1(input X, RESET, CLOCK, output reg Z,</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 variables</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output reg [1:0] CurrentState);</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reg [1:0] NextState;</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 codes</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parameter  State1 = 2'b00, State0 = 2'b01, State011 = 2'b10, State01 = 2'b11;</a:t>
            </a:r>
            <a:endParaRPr lang="en-US" sz="1800" dirty="0">
              <a:solidFill>
                <a:srgbClr val="002060"/>
              </a:solidFill>
              <a:latin typeface="Times" panose="02020603050405020304" pitchFamily="18" charset="0"/>
            </a:endParaRPr>
          </a:p>
          <a:p>
            <a:pPr>
              <a:buNone/>
            </a:pP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Output logic</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always @ (CurrentState)</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if (CurrentState == State011) Z &lt;= 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else Z &lt;= 0;</a:t>
            </a:r>
            <a:endParaRPr lang="en-US" sz="1800" dirty="0">
              <a:solidFill>
                <a:srgbClr val="002060"/>
              </a:solidFill>
              <a:latin typeface="Times"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Version 1: Verilog Sate Machine</a:t>
            </a:r>
            <a:endParaRPr lang="en-US" dirty="0"/>
          </a:p>
        </p:txBody>
      </p:sp>
      <p:sp>
        <p:nvSpPr>
          <p:cNvPr id="2" name="TextBox 1"/>
          <p:cNvSpPr txBox="1"/>
          <p:nvPr/>
        </p:nvSpPr>
        <p:spPr>
          <a:xfrm>
            <a:off x="457200" y="609600"/>
            <a:ext cx="8535584" cy="6020110"/>
          </a:xfrm>
          <a:prstGeom prst="rect">
            <a:avLst/>
          </a:prstGeom>
          <a:noFill/>
        </p:spPr>
        <p:txBody>
          <a:bodyPr wrap="square" rtlCol="0">
            <a:spAutoFit/>
          </a:bodyPr>
          <a:lstStyle/>
          <a:p>
            <a:pPr>
              <a:buNone/>
            </a:pPr>
            <a:r>
              <a:rPr lang="en-US" sz="1800" dirty="0">
                <a:solidFill>
                  <a:srgbClr val="002060"/>
                </a:solidFill>
                <a:latin typeface="Times" panose="02020603050405020304" pitchFamily="18" charset="0"/>
              </a:rPr>
              <a:t>// State registers</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always @ (posedge CLOCK)</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begin</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if (RESET==1) CurrentState &lt;= State1;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else CurrentState &lt;= NextState;	</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end</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//next state logic</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always@(CurrentState or X) </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case (CurrentState)</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State1:	if (X==0) NextState &lt;= State0; else NextState &lt;= State1;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State0:	if (X==0) NextState &lt;= State0;	else NextState &lt;= State01;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State011:	if (X==0) NextState &lt;= State0;	else NextState &lt;= State1;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State01:	if (X==0) NextState &lt;= State0;	else NextState &lt;= State011;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default:   NextState &lt;= State1;</a:t>
            </a: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	endcase</a:t>
            </a:r>
            <a:endParaRPr lang="en-US" sz="1800" dirty="0">
              <a:solidFill>
                <a:srgbClr val="002060"/>
              </a:solidFill>
              <a:latin typeface="Times" panose="02020603050405020304" pitchFamily="18" charset="0"/>
            </a:endParaRPr>
          </a:p>
          <a:p>
            <a:pPr>
              <a:buNone/>
            </a:pPr>
            <a:endParaRPr lang="en-US" sz="1800" dirty="0">
              <a:solidFill>
                <a:srgbClr val="002060"/>
              </a:solidFill>
              <a:latin typeface="Times" panose="02020603050405020304" pitchFamily="18" charset="0"/>
            </a:endParaRPr>
          </a:p>
          <a:p>
            <a:pPr>
              <a:buNone/>
            </a:pPr>
            <a:r>
              <a:rPr lang="en-US" sz="1800" dirty="0">
                <a:solidFill>
                  <a:srgbClr val="002060"/>
                </a:solidFill>
                <a:latin typeface="Times" panose="02020603050405020304" pitchFamily="18" charset="0"/>
              </a:rPr>
              <a:t>endmodule</a:t>
            </a:r>
            <a:endParaRPr lang="en-US" sz="1800" dirty="0">
              <a:solidFill>
                <a:srgbClr val="002060"/>
              </a:solidFill>
              <a:latin typeface="Times" panose="02020603050405020304" pitchFamily="18" charset="0"/>
            </a:endParaRPr>
          </a:p>
        </p:txBody>
      </p:sp>
      <p:graphicFrame>
        <p:nvGraphicFramePr>
          <p:cNvPr id="3" name="Object 2"/>
          <p:cNvGraphicFramePr>
            <a:graphicFrameLocks noChangeAspect="1"/>
          </p:cNvGraphicFramePr>
          <p:nvPr/>
        </p:nvGraphicFramePr>
        <p:xfrm>
          <a:off x="5638800" y="889819"/>
          <a:ext cx="3353984" cy="2514600"/>
        </p:xfrm>
        <a:graphic>
          <a:graphicData uri="http://schemas.openxmlformats.org/presentationml/2006/ole">
            <mc:AlternateContent xmlns:mc="http://schemas.openxmlformats.org/markup-compatibility/2006">
              <mc:Choice xmlns:v="urn:schemas-microsoft-com:vml" Requires="v">
                <p:oleObj spid="_x0000_s4" name="Slide" r:id="rId1" imgW="4425950" imgH="3319780" progId="PowerPoint.Slide.8">
                  <p:embed/>
                </p:oleObj>
              </mc:Choice>
              <mc:Fallback>
                <p:oleObj name="Slide" r:id="rId1" imgW="4425950" imgH="3319780" progId="PowerPoint.Slid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889819"/>
                        <a:ext cx="3353984" cy="2514600"/>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Version 1: RTL Circuit with Vivado</a:t>
            </a:r>
            <a:endParaRPr lang="en-US" dirty="0"/>
          </a:p>
        </p:txBody>
      </p:sp>
      <p:pic>
        <p:nvPicPr>
          <p:cNvPr id="3" name="Picture 2"/>
          <p:cNvPicPr>
            <a:picLocks noChangeAspect="1"/>
          </p:cNvPicPr>
          <p:nvPr/>
        </p:nvPicPr>
        <p:blipFill>
          <a:blip r:embed="rId1"/>
          <a:stretch>
            <a:fillRect/>
          </a:stretch>
        </p:blipFill>
        <p:spPr>
          <a:xfrm>
            <a:off x="0" y="1771264"/>
            <a:ext cx="9144000" cy="331547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Version 2: Verilog Sate Machine</a:t>
            </a:r>
            <a:endParaRPr lang="en-US" dirty="0"/>
          </a:p>
        </p:txBody>
      </p:sp>
      <p:sp>
        <p:nvSpPr>
          <p:cNvPr id="2" name="TextBox 1"/>
          <p:cNvSpPr txBox="1"/>
          <p:nvPr/>
        </p:nvSpPr>
        <p:spPr>
          <a:xfrm>
            <a:off x="447675" y="609600"/>
            <a:ext cx="8382000" cy="5995487"/>
          </a:xfrm>
          <a:prstGeom prst="rect">
            <a:avLst/>
          </a:prstGeom>
          <a:noFill/>
        </p:spPr>
        <p:txBody>
          <a:bodyPr wrap="square" rtlCol="0">
            <a:spAutoFit/>
          </a:bodyPr>
          <a:lstStyle/>
          <a:p>
            <a:pPr>
              <a:buNone/>
            </a:pPr>
            <a:r>
              <a:rPr lang="en-US" sz="1400" dirty="0">
                <a:solidFill>
                  <a:srgbClr val="002060"/>
                </a:solidFill>
                <a:latin typeface="Times" panose="02020603050405020304" pitchFamily="18" charset="0"/>
              </a:rPr>
              <a:t>// File name	: detect011StateMachineV2.v</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If the input X is 011 with 0 being the first bit, the output Z will produce a "1"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The detection is recursive.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module detect011StateMachineV2(input X, RESET, CLOCK, output reg Z,</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 variables</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output reg [1:0] CurrentState);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 codes</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parameter	State1 = 2'b00, State0 = 2'b01, State011 = 2'b10, State01 = 2'b11;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Output logic</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always @ (CurrentState)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if (CurrentState == State011) Z &lt;= 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else Z &lt;= 0;</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 registers</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always @ (posedge CLOCK)</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if (RESET==1) CurrentState &lt;= State1;  else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case (CurrentState)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State1:	if (X==0) CurrentState &lt;= State0; else CurrentState &lt;= State1;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State0:	if (X==0) CurrentState &lt;= State0; else CurrentState &lt;= State01;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State011:  if (X==0) CurrentState &lt;= State0;	else CurrentState &lt;= State1;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State01: if (X==0) CurrentState &lt;= State0; else CurrentState &lt;= State011;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default: CurrentState&lt;=State0;</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endcase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endmodule</a:t>
            </a:r>
            <a:endParaRPr lang="en-US" sz="1400" dirty="0">
              <a:solidFill>
                <a:srgbClr val="002060"/>
              </a:solidFill>
              <a:latin typeface="Times"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Version 2: Schematic with Vivado</a:t>
            </a:r>
            <a:endParaRPr lang="en-US" dirty="0"/>
          </a:p>
        </p:txBody>
      </p:sp>
      <p:pic>
        <p:nvPicPr>
          <p:cNvPr id="4" name="Picture 3"/>
          <p:cNvPicPr>
            <a:picLocks noChangeAspect="1"/>
          </p:cNvPicPr>
          <p:nvPr/>
        </p:nvPicPr>
        <p:blipFill>
          <a:blip r:embed="rId1"/>
          <a:stretch>
            <a:fillRect/>
          </a:stretch>
        </p:blipFill>
        <p:spPr>
          <a:xfrm>
            <a:off x="0" y="1855462"/>
            <a:ext cx="9144000" cy="31470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Test Pattern Generation</a:t>
            </a:r>
            <a:endParaRPr lang="en-US" dirty="0"/>
          </a:p>
        </p:txBody>
      </p:sp>
      <p:pic>
        <p:nvPicPr>
          <p:cNvPr id="3" name="Picture 2"/>
          <p:cNvPicPr>
            <a:picLocks noChangeAspect="1"/>
          </p:cNvPicPr>
          <p:nvPr/>
        </p:nvPicPr>
        <p:blipFill>
          <a:blip r:embed="rId1"/>
          <a:stretch>
            <a:fillRect/>
          </a:stretch>
        </p:blipFill>
        <p:spPr>
          <a:xfrm>
            <a:off x="0" y="780655"/>
            <a:ext cx="9144000" cy="529669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Test Pattern Generation</a:t>
            </a:r>
            <a:endParaRPr lang="en-US" dirty="0"/>
          </a:p>
        </p:txBody>
      </p:sp>
      <p:pic>
        <p:nvPicPr>
          <p:cNvPr id="4" name="Picture 3"/>
          <p:cNvPicPr>
            <a:picLocks noChangeAspect="1"/>
          </p:cNvPicPr>
          <p:nvPr/>
        </p:nvPicPr>
        <p:blipFill>
          <a:blip r:embed="rId1"/>
          <a:stretch>
            <a:fillRect/>
          </a:stretch>
        </p:blipFill>
        <p:spPr>
          <a:xfrm>
            <a:off x="0" y="657974"/>
            <a:ext cx="9144000" cy="554205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Test Fixture</a:t>
            </a:r>
            <a:endParaRPr lang="en-US" dirty="0"/>
          </a:p>
        </p:txBody>
      </p:sp>
      <p:sp>
        <p:nvSpPr>
          <p:cNvPr id="2" name="TextBox 1"/>
          <p:cNvSpPr txBox="1"/>
          <p:nvPr/>
        </p:nvSpPr>
        <p:spPr>
          <a:xfrm>
            <a:off x="457200" y="512250"/>
            <a:ext cx="8382000" cy="5995487"/>
          </a:xfrm>
          <a:prstGeom prst="rect">
            <a:avLst/>
          </a:prstGeom>
          <a:noFill/>
        </p:spPr>
        <p:txBody>
          <a:bodyPr wrap="square" rtlCol="0">
            <a:spAutoFit/>
          </a:bodyPr>
          <a:lstStyle/>
          <a:p>
            <a:pPr>
              <a:buNone/>
            </a:pPr>
            <a:r>
              <a:rPr lang="en-US" sz="1400" dirty="0">
                <a:solidFill>
                  <a:srgbClr val="002060"/>
                </a:solidFill>
                <a:latin typeface="Times" panose="02020603050405020304" pitchFamily="18" charset="0"/>
              </a:rPr>
              <a:t>`timescale 1ns / 100ps</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File name	: detect011TB.v</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If the input X is 011 with 0 being the first bit, the output Z will produce a "1". The detection is recursive.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module detect011_test_circuit;</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reg X, R, clk;</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wire Zstate, Zexp, Zversion2;</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wire [1:0] CurrentState,StateV2;</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wire [1:0] Nextstate= UnitV1.NextState;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wire [1:0] StateExp= {UnitExpressions.QA,UnitExpressions.QB};</a:t>
            </a:r>
            <a:endParaRPr lang="en-US" sz="1400" dirty="0">
              <a:solidFill>
                <a:srgbClr val="002060"/>
              </a:solidFill>
              <a:latin typeface="Times" panose="02020603050405020304" pitchFamily="18" charset="0"/>
            </a:endParaRPr>
          </a:p>
          <a:p>
            <a:pPr>
              <a:buNone/>
            </a:pP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initial begin #0 clk=0; end	//initial value for input clock</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always #10 clk=~clk;	//generate a periodic signal as clock</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initial fork	//absolute time instances</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#0  R=0; #15 R = 1;  #43 R=0; #340 R=1;</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#0 X=1;   #22 X=0; #42 X=1;   #67 X=0;  </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#103 X=1;  #121 X=0;  #143 X=1; </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#215 X=0; #242 X=1; #284 X=0;</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#380 $stop;</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	join</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detect011StateMachineV1 UnitV1(X, R, clk, Zstate, CurrentState);</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detect011Expressions UnitExpressions(X, R, clk, Zexp);</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detect011StateMachineV2 UnitV2(X, R, clk, Zversion2, StateV2);</a:t>
            </a:r>
            <a:endParaRPr lang="en-US" sz="1400" dirty="0">
              <a:solidFill>
                <a:srgbClr val="002060"/>
              </a:solidFill>
              <a:latin typeface="Times" panose="02020603050405020304" pitchFamily="18" charset="0"/>
            </a:endParaRPr>
          </a:p>
          <a:p>
            <a:pPr>
              <a:buNone/>
            </a:pPr>
            <a:r>
              <a:rPr lang="en-US" sz="1400" dirty="0">
                <a:solidFill>
                  <a:srgbClr val="002060"/>
                </a:solidFill>
                <a:latin typeface="Times" panose="02020603050405020304" pitchFamily="18" charset="0"/>
              </a:rPr>
              <a:t>endmodule</a:t>
            </a:r>
            <a:endParaRPr lang="en-US" sz="1400" dirty="0">
              <a:solidFill>
                <a:srgbClr val="002060"/>
              </a:solidFill>
              <a:latin typeface="Times"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Detector of Sequence 011: Simulation Waveform</a:t>
            </a:r>
            <a:endParaRPr lang="en-US" dirty="0"/>
          </a:p>
        </p:txBody>
      </p:sp>
      <p:sp>
        <p:nvSpPr>
          <p:cNvPr id="7" name="TextBox 6"/>
          <p:cNvSpPr txBox="1"/>
          <p:nvPr/>
        </p:nvSpPr>
        <p:spPr>
          <a:xfrm>
            <a:off x="228600" y="5757520"/>
            <a:ext cx="2824161" cy="646331"/>
          </a:xfrm>
          <a:prstGeom prst="rect">
            <a:avLst/>
          </a:prstGeom>
          <a:noFill/>
        </p:spPr>
        <p:txBody>
          <a:bodyPr wrap="square" rtlCol="0">
            <a:spAutoFit/>
          </a:bodyPr>
          <a:lstStyle/>
          <a:p>
            <a:pPr>
              <a:buNone/>
            </a:pPr>
            <a:r>
              <a:rPr lang="en-US" sz="1800" dirty="0">
                <a:solidFill>
                  <a:srgbClr val="002060"/>
                </a:solidFill>
              </a:rPr>
              <a:t>How to change default radix to unsigned decimal</a:t>
            </a:r>
            <a:endParaRPr lang="en-US" sz="1800" dirty="0">
              <a:solidFill>
                <a:srgbClr val="002060"/>
              </a:solidFill>
            </a:endParaRPr>
          </a:p>
        </p:txBody>
      </p:sp>
      <p:pic>
        <p:nvPicPr>
          <p:cNvPr id="5" name="Picture 4"/>
          <p:cNvPicPr>
            <a:picLocks noChangeAspect="1"/>
          </p:cNvPicPr>
          <p:nvPr/>
        </p:nvPicPr>
        <p:blipFill>
          <a:blip r:embed="rId1"/>
          <a:stretch>
            <a:fillRect/>
          </a:stretch>
        </p:blipFill>
        <p:spPr>
          <a:xfrm>
            <a:off x="22123" y="777314"/>
            <a:ext cx="9144000" cy="3994706"/>
          </a:xfrm>
          <a:prstGeom prst="rect">
            <a:avLst/>
          </a:prstGeom>
        </p:spPr>
      </p:pic>
      <p:pic>
        <p:nvPicPr>
          <p:cNvPr id="8" name="Picture 7"/>
          <p:cNvPicPr>
            <a:picLocks noChangeAspect="1"/>
          </p:cNvPicPr>
          <p:nvPr/>
        </p:nvPicPr>
        <p:blipFill>
          <a:blip r:embed="rId2"/>
          <a:stretch>
            <a:fillRect/>
          </a:stretch>
        </p:blipFill>
        <p:spPr>
          <a:xfrm>
            <a:off x="5029200" y="4862783"/>
            <a:ext cx="3124200"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Verilog Gate Description</a:t>
            </a:r>
            <a:endParaRPr lang="en-US" dirty="0"/>
          </a:p>
        </p:txBody>
      </p:sp>
      <p:graphicFrame>
        <p:nvGraphicFramePr>
          <p:cNvPr id="7" name="Table 6"/>
          <p:cNvGraphicFramePr>
            <a:graphicFrameLocks noGrp="1"/>
          </p:cNvGraphicFramePr>
          <p:nvPr/>
        </p:nvGraphicFramePr>
        <p:xfrm>
          <a:off x="762000" y="666750"/>
          <a:ext cx="7772400" cy="5829300"/>
        </p:xfrm>
        <a:graphic>
          <a:graphicData uri="http://schemas.openxmlformats.org/drawingml/2006/table">
            <a:tbl>
              <a:tblPr firstRow="1" bandRow="1">
                <a:tableStyleId>{5C22544A-7EE6-4342-B048-85BDC9FD1C3A}</a:tableStyleId>
              </a:tblPr>
              <a:tblGrid>
                <a:gridCol w="2590800"/>
                <a:gridCol w="2590800"/>
                <a:gridCol w="2590800"/>
              </a:tblGrid>
              <a:tr h="647700">
                <a:tc>
                  <a:txBody>
                    <a:bodyPr/>
                    <a:lstStyle/>
                    <a:p>
                      <a:pPr marL="0" marR="0" algn="ctr" eaLnBrk="0" hangingPunct="0">
                        <a:spcBef>
                          <a:spcPts val="0"/>
                        </a:spcBef>
                        <a:spcAft>
                          <a:spcPts val="0"/>
                        </a:spcAft>
                      </a:pPr>
                      <a:r>
                        <a:rPr lang="en-US" sz="2400" b="0" i="0" baseline="0" dirty="0">
                          <a:effectLst/>
                          <a:latin typeface="Times" panose="02020603050405020304" pitchFamily="18" charset="0"/>
                          <a:ea typeface="Times New Roman" panose="02020603050405020304"/>
                        </a:rPr>
                        <a:t>Logic Operator</a:t>
                      </a:r>
                      <a:endParaRPr lang="en-US" sz="2400" b="0" i="0" baseline="0" dirty="0">
                        <a:effectLst/>
                        <a:latin typeface="Times" panose="02020603050405020304" pitchFamily="18" charset="0"/>
                        <a:ea typeface="Times New Roman" panose="02020603050405020304"/>
                      </a:endParaRPr>
                    </a:p>
                  </a:txBody>
                  <a:tcPr marL="68580" marR="68580" marT="0" marB="0"/>
                </a:tc>
                <a:tc>
                  <a:txBody>
                    <a:bodyPr/>
                    <a:lstStyle/>
                    <a:p>
                      <a:pPr algn="ctr" eaLnBrk="0" hangingPunct="0"/>
                      <a:r>
                        <a:rPr lang="en-US" sz="2400" b="0" i="0" baseline="0" dirty="0">
                          <a:latin typeface="Times" panose="02020603050405020304" pitchFamily="18" charset="0"/>
                        </a:rPr>
                        <a:t>Schematic Symbol</a:t>
                      </a:r>
                      <a:endParaRPr lang="en-US" sz="2400" b="0" i="0" baseline="0" dirty="0">
                        <a:latin typeface="Times" panose="02020603050405020304" pitchFamily="18" charset="0"/>
                      </a:endParaRPr>
                    </a:p>
                  </a:txBody>
                  <a:tcPr/>
                </a:tc>
                <a:tc>
                  <a:txBody>
                    <a:bodyPr/>
                    <a:lstStyle/>
                    <a:p>
                      <a:pPr marL="0" marR="0" algn="ctr" eaLnBrk="0" hangingPunct="0">
                        <a:spcBef>
                          <a:spcPts val="0"/>
                        </a:spcBef>
                        <a:spcAft>
                          <a:spcPts val="0"/>
                        </a:spcAft>
                      </a:pPr>
                      <a:r>
                        <a:rPr lang="en-US" sz="2400" b="0" i="0" baseline="0" dirty="0">
                          <a:effectLst/>
                          <a:latin typeface="Times" panose="02020603050405020304" pitchFamily="18" charset="0"/>
                          <a:ea typeface="Times New Roman" panose="02020603050405020304"/>
                        </a:rPr>
                        <a:t>Verilog Component</a:t>
                      </a:r>
                      <a:endParaRPr lang="en-US" sz="2400" b="0" i="0" baseline="0" dirty="0">
                        <a:effectLst/>
                        <a:latin typeface="Times" panose="02020603050405020304" pitchFamily="18" charset="0"/>
                        <a:ea typeface="Times New Roman" panose="02020603050405020304"/>
                      </a:endParaRPr>
                    </a:p>
                  </a:txBody>
                  <a:tcPr marL="68580" marR="68580" marT="0" marB="0"/>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NOT</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not (out, in);</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AND</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and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OR</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or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NAND</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nand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NOR</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nor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Exclusive-OR</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xor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Exclusive-NOR</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xnor (out, in1,in2);</a:t>
                      </a:r>
                      <a:endParaRPr lang="en-US" sz="2000" b="0" i="0" baseline="0" dirty="0">
                        <a:effectLst/>
                        <a:latin typeface="Times" panose="02020603050405020304" pitchFamily="18" charset="0"/>
                        <a:ea typeface="Times New Roman" panose="02020603050405020304"/>
                      </a:endParaRPr>
                    </a:p>
                  </a:txBody>
                  <a:tcPr marL="68580" marR="68580" marT="0" marB="0" anchor="ctr"/>
                </a:tc>
              </a:tr>
              <a:tr h="647700">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Buffer</a:t>
                      </a:r>
                      <a:endParaRPr lang="en-US" sz="2000" b="0" i="0" baseline="0" dirty="0">
                        <a:effectLst/>
                        <a:latin typeface="Times" panose="02020603050405020304" pitchFamily="18" charset="0"/>
                        <a:ea typeface="Times New Roman" panose="02020603050405020304"/>
                      </a:endParaRPr>
                    </a:p>
                  </a:txBody>
                  <a:tcPr marL="68580" marR="68580" marT="0" marB="0" anchor="ctr"/>
                </a:tc>
                <a:tc>
                  <a:txBody>
                    <a:bodyPr/>
                    <a:lstStyle/>
                    <a:p>
                      <a:pPr algn="ctr"/>
                      <a:endParaRPr lang="en-US" sz="2000" b="0" i="0" baseline="0" dirty="0">
                        <a:latin typeface="Times" panose="02020603050405020304" pitchFamily="18" charset="0"/>
                      </a:endParaRPr>
                    </a:p>
                  </a:txBody>
                  <a:tcPr/>
                </a:tc>
                <a:tc>
                  <a:txBody>
                    <a:bodyPr/>
                    <a:lstStyle/>
                    <a:p>
                      <a:pPr marL="0" marR="0" algn="ctr">
                        <a:spcBef>
                          <a:spcPts val="0"/>
                        </a:spcBef>
                        <a:spcAft>
                          <a:spcPts val="0"/>
                        </a:spcAft>
                      </a:pPr>
                      <a:r>
                        <a:rPr lang="en-US" sz="2000" b="0" i="0" baseline="0" dirty="0">
                          <a:effectLst/>
                          <a:latin typeface="Times" panose="02020603050405020304" pitchFamily="18" charset="0"/>
                          <a:ea typeface="Times New Roman" panose="02020603050405020304"/>
                        </a:rPr>
                        <a:t>buf(out, in)</a:t>
                      </a:r>
                      <a:endParaRPr lang="en-US" sz="2000" b="0" i="0" baseline="0" dirty="0">
                        <a:effectLst/>
                        <a:latin typeface="Times" panose="02020603050405020304" pitchFamily="18" charset="0"/>
                        <a:ea typeface="Times New Roman" panose="02020603050405020304"/>
                      </a:endParaRPr>
                    </a:p>
                  </a:txBody>
                  <a:tcPr marL="68580" marR="68580" marT="0" marB="0" anchor="ctr"/>
                </a:tc>
              </a:tr>
            </a:tbl>
          </a:graphicData>
        </a:graphic>
      </p:graphicFrame>
      <p:pic>
        <p:nvPicPr>
          <p:cNvPr id="7177"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4368" y="2286000"/>
            <a:ext cx="235391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861" y="1590675"/>
            <a:ext cx="2030413" cy="56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275" y="2895600"/>
            <a:ext cx="23541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214" y="3581400"/>
            <a:ext cx="243907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241" y="4191000"/>
            <a:ext cx="249815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260" y="4876800"/>
            <a:ext cx="243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98" y="5486400"/>
            <a:ext cx="243820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5274" y="6117770"/>
            <a:ext cx="1842526" cy="5923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Level 1: Verilog Logic Expression with “assign”</a:t>
            </a:r>
            <a:endParaRPr lang="en-US" dirty="0"/>
          </a:p>
        </p:txBody>
      </p:sp>
      <p:sp>
        <p:nvSpPr>
          <p:cNvPr id="3" name="Text Placeholder 2"/>
          <p:cNvSpPr>
            <a:spLocks noGrp="1"/>
          </p:cNvSpPr>
          <p:nvPr>
            <p:ph type="body" sz="quarter" idx="10"/>
          </p:nvPr>
        </p:nvSpPr>
        <p:spPr/>
        <p:txBody>
          <a:bodyPr/>
          <a:lstStyle/>
          <a:p>
            <a:r>
              <a:rPr lang="en-US" dirty="0"/>
              <a:t>Continuous assignments: “assign”</a:t>
            </a:r>
            <a:endParaRPr lang="en-US" dirty="0"/>
          </a:p>
          <a:p>
            <a:r>
              <a:rPr lang="en-US" dirty="0"/>
              <a:t>One output each assign</a:t>
            </a:r>
            <a:endParaRPr lang="en-US" dirty="0"/>
          </a:p>
          <a:p>
            <a:r>
              <a:rPr lang="en-US" dirty="0"/>
              <a:t>Level sensitive</a:t>
            </a:r>
            <a:endParaRPr lang="en-US" dirty="0"/>
          </a:p>
          <a:p>
            <a:r>
              <a:rPr lang="en-US" dirty="0"/>
              <a:t>Concurrent assignments</a:t>
            </a:r>
            <a:endParaRPr lang="en-US" dirty="0"/>
          </a:p>
        </p:txBody>
      </p:sp>
      <p:sp>
        <p:nvSpPr>
          <p:cNvPr id="8" name="Rectangle 7"/>
          <p:cNvSpPr/>
          <p:nvPr/>
        </p:nvSpPr>
        <p:spPr>
          <a:xfrm>
            <a:off x="3886200" y="1112871"/>
            <a:ext cx="4953000" cy="2616101"/>
          </a:xfrm>
          <a:prstGeom prst="rect">
            <a:avLst/>
          </a:prstGeom>
          <a:solidFill>
            <a:schemeClr val="tx2"/>
          </a:solidFill>
        </p:spPr>
        <p:txBody>
          <a:bodyPr wrap="square">
            <a:spAutoFit/>
          </a:bodyPr>
          <a:lstStyle/>
          <a:p>
            <a:pPr>
              <a:buNone/>
            </a:pPr>
            <a:r>
              <a:rPr lang="en-US" sz="2000" dirty="0">
                <a:solidFill>
                  <a:srgbClr val="002060"/>
                </a:solidFill>
                <a:latin typeface="Times New Roman" panose="02020603050405020304" charset="0"/>
                <a:cs typeface="Times New Roman" panose="02020603050405020304" charset="0"/>
              </a:rPr>
              <a:t>module Gate3Assign (All, Blink, Right, Left);</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input All,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output Right, Left;</a:t>
            </a:r>
            <a:endParaRPr lang="en-US" sz="2000" dirty="0">
              <a:solidFill>
                <a:srgbClr val="002060"/>
              </a:solidFill>
              <a:latin typeface="Times New Roman" panose="02020603050405020304" charset="0"/>
              <a:cs typeface="Times New Roman" panose="02020603050405020304" charset="0"/>
            </a:endParaRPr>
          </a:p>
          <a:p>
            <a:pPr>
              <a:buNone/>
            </a:pP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assign Right = !(!All&amp;Blink);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assign Left = All |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endmodule</a:t>
            </a:r>
            <a:endParaRPr lang="en-US" sz="2000" dirty="0">
              <a:solidFill>
                <a:srgbClr val="002060"/>
              </a:solidFill>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10000" y="4077757"/>
            <a:ext cx="4958194" cy="24928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Level 2: Verilog Logic Expression with always block</a:t>
            </a:r>
            <a:endParaRPr lang="en-US" dirty="0"/>
          </a:p>
        </p:txBody>
      </p:sp>
      <p:sp>
        <p:nvSpPr>
          <p:cNvPr id="3" name="Text Placeholder 2"/>
          <p:cNvSpPr>
            <a:spLocks noGrp="1"/>
          </p:cNvSpPr>
          <p:nvPr>
            <p:ph type="body" sz="quarter" idx="10"/>
          </p:nvPr>
        </p:nvSpPr>
        <p:spPr/>
        <p:txBody>
          <a:bodyPr/>
          <a:lstStyle/>
          <a:p>
            <a:r>
              <a:rPr lang="en-US" dirty="0"/>
              <a:t>Always block</a:t>
            </a:r>
            <a:endParaRPr lang="en-US" dirty="0"/>
          </a:p>
          <a:p>
            <a:r>
              <a:rPr lang="en-US" dirty="0"/>
              <a:t>More than one output</a:t>
            </a:r>
            <a:endParaRPr lang="en-US" dirty="0"/>
          </a:p>
          <a:p>
            <a:r>
              <a:rPr lang="en-US" dirty="0"/>
              <a:t>Level sensitive</a:t>
            </a:r>
            <a:endParaRPr lang="en-US" dirty="0"/>
          </a:p>
          <a:p>
            <a:r>
              <a:rPr lang="en-US" dirty="0"/>
              <a:t>Wires on the left hand</a:t>
            </a:r>
            <a:br>
              <a:rPr lang="en-US" dirty="0"/>
            </a:br>
            <a:r>
              <a:rPr lang="en-US" dirty="0"/>
              <a:t>side must be of type</a:t>
            </a:r>
            <a:br>
              <a:rPr lang="en-US" dirty="0"/>
            </a:br>
            <a:r>
              <a:rPr lang="en-US" dirty="0"/>
              <a:t>“reg” (register) </a:t>
            </a:r>
            <a:endParaRPr lang="en-US" dirty="0"/>
          </a:p>
          <a:p>
            <a:r>
              <a:rPr lang="en-US" dirty="0"/>
              <a:t>Concurrent or </a:t>
            </a:r>
            <a:br>
              <a:rPr lang="en-US" dirty="0"/>
            </a:br>
            <a:r>
              <a:rPr lang="en-US" dirty="0"/>
              <a:t>non-blocking </a:t>
            </a:r>
            <a:br>
              <a:rPr lang="en-US" dirty="0"/>
            </a:br>
            <a:r>
              <a:rPr lang="en-US" dirty="0"/>
              <a:t>	&lt;=</a:t>
            </a:r>
            <a:endParaRPr lang="en-US" dirty="0"/>
          </a:p>
          <a:p>
            <a:r>
              <a:rPr lang="en-US" dirty="0"/>
              <a:t>Sensitivity list</a:t>
            </a:r>
            <a:endParaRPr lang="en-US" dirty="0"/>
          </a:p>
          <a:p>
            <a:pPr lvl="1"/>
            <a:r>
              <a:rPr lang="en-US" dirty="0"/>
              <a:t>@( signal list )</a:t>
            </a:r>
            <a:endParaRPr lang="en-US" dirty="0"/>
          </a:p>
          <a:p>
            <a:pPr lvl="1"/>
            <a:r>
              <a:rPr lang="en-US" dirty="0"/>
              <a:t>Used by simulator</a:t>
            </a:r>
            <a:br>
              <a:rPr lang="en-US" dirty="0"/>
            </a:br>
            <a:r>
              <a:rPr lang="en-US" dirty="0"/>
              <a:t>to update functions</a:t>
            </a:r>
            <a:endParaRPr lang="en-US" dirty="0"/>
          </a:p>
        </p:txBody>
      </p:sp>
      <p:sp>
        <p:nvSpPr>
          <p:cNvPr id="8" name="Rectangle 7"/>
          <p:cNvSpPr/>
          <p:nvPr/>
        </p:nvSpPr>
        <p:spPr>
          <a:xfrm>
            <a:off x="3558251" y="838200"/>
            <a:ext cx="5440102" cy="3354765"/>
          </a:xfrm>
          <a:prstGeom prst="rect">
            <a:avLst/>
          </a:prstGeom>
          <a:solidFill>
            <a:schemeClr val="tx2"/>
          </a:solidFill>
        </p:spPr>
        <p:txBody>
          <a:bodyPr wrap="square">
            <a:spAutoFit/>
          </a:bodyPr>
          <a:lstStyle/>
          <a:p>
            <a:pPr>
              <a:buNone/>
            </a:pPr>
            <a:r>
              <a:rPr lang="en-US" sz="2000" dirty="0">
                <a:solidFill>
                  <a:srgbClr val="002060"/>
                </a:solidFill>
                <a:latin typeface="Times New Roman" panose="02020603050405020304" charset="0"/>
                <a:cs typeface="Times New Roman" panose="02020603050405020304" charset="0"/>
              </a:rPr>
              <a:t>module Gate3Expression (All, Blink, Right, Left);</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input All,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output reg Right, Left;</a:t>
            </a:r>
            <a:endParaRPr lang="en-US" sz="2000" dirty="0">
              <a:solidFill>
                <a:srgbClr val="002060"/>
              </a:solidFill>
              <a:latin typeface="Times New Roman" panose="02020603050405020304" charset="0"/>
              <a:cs typeface="Times New Roman" panose="02020603050405020304" charset="0"/>
            </a:endParaRPr>
          </a:p>
          <a:p>
            <a:pPr>
              <a:buNone/>
            </a:pP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always @ (All, Blink) begin</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Right &lt;= !(!All&amp;Blink);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Left &lt;= All |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end</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endmodule</a:t>
            </a:r>
            <a:endParaRPr lang="en-US" sz="2000" dirty="0">
              <a:solidFill>
                <a:srgbClr val="002060"/>
              </a:solidFill>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38600" y="4343400"/>
            <a:ext cx="4849792" cy="2381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2400" y="3069580"/>
            <a:ext cx="4733365" cy="3657600"/>
          </a:xfrm>
          <a:prstGeom prst="rect">
            <a:avLst/>
          </a:prstGeom>
        </p:spPr>
      </p:pic>
      <p:sp>
        <p:nvSpPr>
          <p:cNvPr id="2" name="Title 1"/>
          <p:cNvSpPr>
            <a:spLocks noGrp="1"/>
          </p:cNvSpPr>
          <p:nvPr>
            <p:ph type="title"/>
          </p:nvPr>
        </p:nvSpPr>
        <p:spPr/>
        <p:txBody>
          <a:bodyPr/>
          <a:lstStyle/>
          <a:p>
            <a:r>
              <a:rPr lang="en-US" dirty="0"/>
              <a:t>Behavior Level 3: Truth in Verilog Table for Gate3 Circuit</a:t>
            </a:r>
            <a:endParaRPr lang="en-US" dirty="0"/>
          </a:p>
        </p:txBody>
      </p:sp>
      <p:sp>
        <p:nvSpPr>
          <p:cNvPr id="6" name="Text Placeholder 5"/>
          <p:cNvSpPr>
            <a:spLocks noGrp="1"/>
          </p:cNvSpPr>
          <p:nvPr>
            <p:ph type="body" sz="quarter" idx="10"/>
          </p:nvPr>
        </p:nvSpPr>
        <p:spPr/>
        <p:txBody>
          <a:bodyPr/>
          <a:lstStyle/>
          <a:p>
            <a:r>
              <a:rPr lang="en-US" dirty="0"/>
              <a:t>Concatenation {x,y}</a:t>
            </a:r>
            <a:endParaRPr lang="en-US" dirty="0"/>
          </a:p>
          <a:p>
            <a:r>
              <a:rPr lang="en-US" dirty="0"/>
              <a:t>Selection case() statement</a:t>
            </a:r>
            <a:endParaRPr lang="en-US" dirty="0"/>
          </a:p>
          <a:p>
            <a:r>
              <a:rPr lang="en-US" dirty="0"/>
              <a:t>Options</a:t>
            </a:r>
            <a:endParaRPr lang="en-US" dirty="0"/>
          </a:p>
          <a:p>
            <a:pPr lvl="1"/>
            <a:r>
              <a:rPr lang="en-US" dirty="0"/>
              <a:t>value: begin content; end</a:t>
            </a:r>
            <a:endParaRPr lang="en-US" dirty="0"/>
          </a:p>
          <a:p>
            <a:r>
              <a:rPr lang="en-US" dirty="0"/>
              <a:t>Sensitivity list @(   )</a:t>
            </a:r>
            <a:endParaRPr lang="en-US" dirty="0"/>
          </a:p>
          <a:p>
            <a:endParaRPr lang="en-US" dirty="0"/>
          </a:p>
        </p:txBody>
      </p:sp>
      <p:sp>
        <p:nvSpPr>
          <p:cNvPr id="8" name="Rectangle 7"/>
          <p:cNvSpPr/>
          <p:nvPr/>
        </p:nvSpPr>
        <p:spPr>
          <a:xfrm>
            <a:off x="4093863" y="685800"/>
            <a:ext cx="4906702" cy="4462760"/>
          </a:xfrm>
          <a:prstGeom prst="rect">
            <a:avLst/>
          </a:prstGeom>
          <a:solidFill>
            <a:schemeClr val="tx2"/>
          </a:solidFill>
        </p:spPr>
        <p:txBody>
          <a:bodyPr wrap="square">
            <a:spAutoFit/>
          </a:bodyPr>
          <a:lstStyle/>
          <a:p>
            <a:pPr>
              <a:buNone/>
            </a:pPr>
            <a:r>
              <a:rPr lang="en-US" sz="2000" dirty="0">
                <a:solidFill>
                  <a:srgbClr val="002060"/>
                </a:solidFill>
                <a:latin typeface="Times New Roman" panose="02020603050405020304" charset="0"/>
                <a:cs typeface="Times New Roman" panose="02020603050405020304" charset="0"/>
              </a:rPr>
              <a:t>module Gate3Table (All, Blink, Right, Left);</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input All,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output reg Right, Left;</a:t>
            </a:r>
            <a:endParaRPr lang="en-US" sz="2000" dirty="0">
              <a:solidFill>
                <a:srgbClr val="002060"/>
              </a:solidFill>
              <a:latin typeface="Times New Roman" panose="02020603050405020304" charset="0"/>
              <a:cs typeface="Times New Roman" panose="02020603050405020304" charset="0"/>
            </a:endParaRPr>
          </a:p>
          <a:p>
            <a:pPr>
              <a:buNone/>
            </a:pP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always @(All, 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case({All,Blink})</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2’d0: {Right,Left}=2'b10;</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2’d1: {Right,Left}=2'b01;</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2’d2: {Right,Left}=2'b11;</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2’d3: {Right,Left}=2'b11;</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		endcase</a:t>
            </a:r>
            <a:endParaRPr lang="en-US" sz="2000" dirty="0">
              <a:solidFill>
                <a:srgbClr val="002060"/>
              </a:solidFill>
              <a:latin typeface="Times New Roman" panose="02020603050405020304" charset="0"/>
              <a:cs typeface="Times New Roman" panose="02020603050405020304" charset="0"/>
            </a:endParaRPr>
          </a:p>
          <a:p>
            <a:pPr>
              <a:buNone/>
            </a:pPr>
            <a:r>
              <a:rPr lang="en-US" sz="2000" dirty="0">
                <a:solidFill>
                  <a:srgbClr val="002060"/>
                </a:solidFill>
                <a:latin typeface="Times New Roman" panose="02020603050405020304" charset="0"/>
                <a:cs typeface="Times New Roman" panose="02020603050405020304" charset="0"/>
              </a:rPr>
              <a:t>endmodule</a:t>
            </a:r>
            <a:endParaRPr lang="en-US" sz="2000" dirty="0">
              <a:solidFill>
                <a:srgbClr val="002060"/>
              </a:solidFill>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5647765" y="4878060"/>
          <a:ext cx="3352800" cy="1849120"/>
        </p:xfrm>
        <a:graphic>
          <a:graphicData uri="http://schemas.openxmlformats.org/drawingml/2006/table">
            <a:tbl>
              <a:tblPr firstRow="1" bandRow="1">
                <a:tableStyleId>{5C22544A-7EE6-4342-B048-85BDC9FD1C3A}</a:tableStyleId>
              </a:tblPr>
              <a:tblGrid>
                <a:gridCol w="838200"/>
                <a:gridCol w="838200"/>
                <a:gridCol w="838200"/>
                <a:gridCol w="838200"/>
              </a:tblGrid>
              <a:tr h="0">
                <a:tc>
                  <a:txBody>
                    <a:bodyPr/>
                    <a:lstStyle/>
                    <a:p>
                      <a:pPr algn="ctr"/>
                      <a:r>
                        <a:rPr lang="en-US" dirty="0"/>
                        <a:t>All</a:t>
                      </a:r>
                      <a:endParaRPr lang="en-US" dirty="0"/>
                    </a:p>
                  </a:txBody>
                  <a:tcPr/>
                </a:tc>
                <a:tc>
                  <a:txBody>
                    <a:bodyPr/>
                    <a:lstStyle/>
                    <a:p>
                      <a:pPr algn="ctr"/>
                      <a:r>
                        <a:rPr lang="en-US" dirty="0"/>
                        <a:t>Blink</a:t>
                      </a:r>
                      <a:endParaRPr lang="en-US" dirty="0"/>
                    </a:p>
                  </a:txBody>
                  <a:tcPr/>
                </a:tc>
                <a:tc>
                  <a:txBody>
                    <a:bodyPr/>
                    <a:lstStyle/>
                    <a:p>
                      <a:pPr algn="ctr"/>
                      <a:r>
                        <a:rPr lang="en-US" dirty="0"/>
                        <a:t>Right</a:t>
                      </a:r>
                      <a:endParaRPr lang="en-US" dirty="0"/>
                    </a:p>
                  </a:txBody>
                  <a:tcPr/>
                </a:tc>
                <a:tc>
                  <a:txBody>
                    <a:bodyPr/>
                    <a:lstStyle/>
                    <a:p>
                      <a:pPr algn="ctr"/>
                      <a:r>
                        <a:rPr lang="en-US" dirty="0"/>
                        <a:t>Left</a:t>
                      </a:r>
                      <a:endParaRPr lang="en-US" dirty="0"/>
                    </a:p>
                  </a:txBody>
                  <a:tcPr/>
                </a:tc>
              </a:tr>
              <a:tr h="370840">
                <a:tc>
                  <a:txBody>
                    <a:bodyPr/>
                    <a:lstStyle/>
                    <a:p>
                      <a:pPr algn="ctr"/>
                      <a:r>
                        <a:rPr lang="en-US" dirty="0"/>
                        <a:t>0</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r>
              <a:tr h="370840">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0</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r h="370840">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c>
                  <a:txBody>
                    <a:bodyPr/>
                    <a:lstStyle/>
                    <a:p>
                      <a:pPr algn="ctr"/>
                      <a:r>
                        <a:rPr lang="en-US" dirty="0"/>
                        <a:t>1</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slide with bullets 2020HUST">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20000"/>
          </a:spcBef>
          <a:spcAft>
            <a:spcPct val="0"/>
          </a:spcAft>
          <a:buClrTx/>
          <a:buSzTx/>
          <a:buFontTx/>
          <a:buChar char="•"/>
          <a:defRPr kumimoji="1" lang="en-US" sz="3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20000"/>
          </a:spcBef>
          <a:spcAft>
            <a:spcPct val="0"/>
          </a:spcAft>
          <a:buClrTx/>
          <a:buSzTx/>
          <a:buFontTx/>
          <a:buChar char="•"/>
          <a:defRPr kumimoji="1" lang="en-US" sz="3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ECE433fall201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19536</Words>
  <Application>WPS 演示</Application>
  <PresentationFormat>On-screen Show (4:3)</PresentationFormat>
  <Paragraphs>1543</Paragraphs>
  <Slides>59</Slides>
  <Notes>18</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16</vt:i4>
      </vt:variant>
      <vt:variant>
        <vt:lpstr>幻灯片标题</vt:lpstr>
      </vt:variant>
      <vt:variant>
        <vt:i4>59</vt:i4>
      </vt:variant>
    </vt:vector>
  </HeadingPairs>
  <TitlesOfParts>
    <vt:vector size="91" baseType="lpstr">
      <vt:lpstr>Arial</vt:lpstr>
      <vt:lpstr>宋体</vt:lpstr>
      <vt:lpstr>Wingdings</vt:lpstr>
      <vt:lpstr>Tahoma</vt:lpstr>
      <vt:lpstr>Times</vt:lpstr>
      <vt:lpstr>Times New Roman</vt:lpstr>
      <vt:lpstr>Courier New</vt:lpstr>
      <vt:lpstr>Vivaldi</vt:lpstr>
      <vt:lpstr>Calibri</vt:lpstr>
      <vt:lpstr>Times New Roman</vt:lpstr>
      <vt:lpstr>微软雅黑</vt:lpstr>
      <vt:lpstr>Arial Unicode MS</vt:lpstr>
      <vt:lpstr>MS PGothic</vt:lpstr>
      <vt:lpstr>Segoe Print</vt:lpstr>
      <vt:lpstr>slide with bullets 2020HUST</vt:lpstr>
      <vt:lpstr>MasterECE433fall2018</vt:lpstr>
      <vt:lpstr>Equation.3</vt:lpstr>
      <vt:lpstr>Equation.3</vt:lpstr>
      <vt:lpstr>Word.Document.8</vt:lpstr>
      <vt:lpstr>Word.Document.8</vt:lpstr>
      <vt:lpstr>Word.Document.8</vt:lpstr>
      <vt:lpstr>Word.Document.8</vt:lpstr>
      <vt:lpstr>Word.Document.8</vt:lpstr>
      <vt:lpstr>PowerPoint.Slide.8</vt:lpstr>
      <vt:lpstr>Equation.DSMT4</vt:lpstr>
      <vt:lpstr>Equation.DSMT4</vt:lpstr>
      <vt:lpstr>Equation.DSMT4</vt:lpstr>
      <vt:lpstr>PowerPoint.Slide.8</vt:lpstr>
      <vt:lpstr>PowerPoint.Slide.8</vt:lpstr>
      <vt:lpstr>PowerPoint.Slide.8</vt:lpstr>
      <vt:lpstr>Word.Document.8</vt:lpstr>
      <vt:lpstr>Equation.3</vt:lpstr>
      <vt:lpstr>Lecture 1: Combinational and Sequential Circuits in Verilog</vt:lpstr>
      <vt:lpstr>Verilog References</vt:lpstr>
      <vt:lpstr>Gate3 Circuit</vt:lpstr>
      <vt:lpstr>Gate Level: Verilog Module of Gate3 Circuit</vt:lpstr>
      <vt:lpstr>Gate3: Schematic from the Verilog Module</vt:lpstr>
      <vt:lpstr>Verilog Gate Description</vt:lpstr>
      <vt:lpstr>Behavior Level 1: Verilog Logic Expression with “assign”</vt:lpstr>
      <vt:lpstr>Behavior Level 2: Verilog Logic Expression with always block</vt:lpstr>
      <vt:lpstr>Behavior Level 3: Truth in Verilog Table for Gate3 Circuit</vt:lpstr>
      <vt:lpstr>Verilog Operators</vt:lpstr>
      <vt:lpstr>Operators in Verilog</vt:lpstr>
      <vt:lpstr>Operator Precedence in Verilog</vt:lpstr>
      <vt:lpstr>Gate3: Generating Timing Waveforms</vt:lpstr>
      <vt:lpstr>Gate3: Using Relative Times and Begin &amp; End</vt:lpstr>
      <vt:lpstr>Verilog Test Bench - Relative Time value; #elapse time</vt:lpstr>
      <vt:lpstr>Pin Association Methods between Test Bench File and Circuit</vt:lpstr>
      <vt:lpstr>Gate3: Verilog Circuit Module and Test Bench File</vt:lpstr>
      <vt:lpstr>Gate3: Two Ways to Associate Test Bench and DUT</vt:lpstr>
      <vt:lpstr>Gate3: Simulation Results</vt:lpstr>
      <vt:lpstr>Gate3: Analyzing and Checking Off Simulation Results</vt:lpstr>
      <vt:lpstr>Gate3: Using Absolute Time Instances &amp; Fork and Join</vt:lpstr>
      <vt:lpstr>Absolute Time: Verilog Test Bench File for Gate3.v</vt:lpstr>
      <vt:lpstr>Wires and Busses</vt:lpstr>
      <vt:lpstr>Activity List after always @(activity list)</vt:lpstr>
      <vt:lpstr>PowerPoint 演示文稿</vt:lpstr>
      <vt:lpstr>Gate3 Project with Vivado and Zybo</vt:lpstr>
      <vt:lpstr>Gate3 Project with Vivado and Zybo</vt:lpstr>
      <vt:lpstr>Gate3 Simulation with Vivado</vt:lpstr>
      <vt:lpstr>Gate3 Simulation Waveforms on Untitled Window</vt:lpstr>
      <vt:lpstr>PowerPoint 演示文稿</vt:lpstr>
      <vt:lpstr>Gate3 User Constraint File XDC on Vivado and Zybo</vt:lpstr>
      <vt:lpstr>Gate3 Pin Assignment on Zybo</vt:lpstr>
      <vt:lpstr>Gate3 I/O Ports and XDC File and Run gate3 on Zybo</vt:lpstr>
      <vt:lpstr>IEEE 1364-1995, 2001, 2005</vt:lpstr>
      <vt:lpstr>I/O Specification Differences btw IEEE 1364-1995 and 2001</vt:lpstr>
      <vt:lpstr>Blocking (=) and Non-blocking (&lt;=) Assignments</vt:lpstr>
      <vt:lpstr>A Blocking (=) Example – a strange circuit</vt:lpstr>
      <vt:lpstr>A Non-Blocking (&lt;=) Example – an expected circuit</vt:lpstr>
      <vt:lpstr>Detector of Sequence 011</vt:lpstr>
      <vt:lpstr>Detector of Sequence for Sum of Two Inputs X and Y</vt:lpstr>
      <vt:lpstr>PowerPoint 演示文稿</vt:lpstr>
      <vt:lpstr>Another State Diagram: A Vending Machine Controller</vt:lpstr>
      <vt:lpstr>PowerPoint 演示文稿</vt:lpstr>
      <vt:lpstr>Detector of Sequence 011: State Diagram and State Assignment</vt:lpstr>
      <vt:lpstr>Characteristic Equations of Flip-flops</vt:lpstr>
      <vt:lpstr>Flip-flop transition tables</vt:lpstr>
      <vt:lpstr>Detector of Sequence 011: Designs with D or JK Flip-flops</vt:lpstr>
      <vt:lpstr>Detector of Sequence 011: Logic Expressions</vt:lpstr>
      <vt:lpstr>Detector of Sequence 011:Gates and Flip-flops with Vivado</vt:lpstr>
      <vt:lpstr>Finite state machines: (a) a Mealy machine and (b) a Moore machine.</vt:lpstr>
      <vt:lpstr>Detector of Sequence 011: Verilog Sate Machine, Version 1</vt:lpstr>
      <vt:lpstr>Detector of Sequence 011 Version 1: Verilog Sate Machine</vt:lpstr>
      <vt:lpstr>Detector of Sequence 011 Version 1: RTL Circuit with Vivado</vt:lpstr>
      <vt:lpstr>Detector of Sequence 011 Version 2: Verilog Sate Machine</vt:lpstr>
      <vt:lpstr>Detector of Sequence 011 Version 2: Schematic with Vivado</vt:lpstr>
      <vt:lpstr>Detector of Sequence 011: Test Pattern Generation</vt:lpstr>
      <vt:lpstr>Detector of Sequence 011: Test Pattern Generation</vt:lpstr>
      <vt:lpstr>Detector of Sequence 011: Test Fixture</vt:lpstr>
      <vt:lpstr>Detector of Sequence 011: Simulation Waveform</vt:lpstr>
    </vt:vector>
  </TitlesOfParts>
  <Company>Rose-Hulman Inst of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430 Microcomputers</dc:title>
  <dc:creator>Laptop Software Suite</dc:creator>
  <cp:lastModifiedBy>My soul</cp:lastModifiedBy>
  <cp:revision>2</cp:revision>
  <cp:lastPrinted>2015-09-08T18:16:00Z</cp:lastPrinted>
  <dcterms:created xsi:type="dcterms:W3CDTF">1999-12-06T02:14:00Z</dcterms:created>
  <dcterms:modified xsi:type="dcterms:W3CDTF">2021-08-09T01:25:51Z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73F309E0BB93406CBB7A0B0C41B1E64D</vt:lpwstr>
  </property>
  <property fmtid="{D5CDD505-2E9C-101B-9397-08002B2CF9AE}" pid="3" name="KSOProductBuildVer">
    <vt:lpwstr>2052-11.1.0.10700</vt:lpwstr>
  </property>
</Properties>
</file>