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6" r:id="rId13"/>
    <p:sldId id="270" r:id="rId14"/>
    <p:sldId id="271" r:id="rId15"/>
    <p:sldId id="269"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17" d="100"/>
          <a:sy n="117" d="100"/>
        </p:scale>
        <p:origin x="35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370208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60030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380938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9121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65658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2654538-F03F-4262-A709-600A33EAAAAC}" type="datetimeFigureOut">
              <a:rPr lang="en-GB" smtClean="0"/>
              <a:t>25/04/2023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102104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2654538-F03F-4262-A709-600A33EAAAAC}" type="datetimeFigureOut">
              <a:rPr lang="en-GB" smtClean="0"/>
              <a:t>25/04/2023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2391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2654538-F03F-4262-A709-600A33EAAAAC}" type="datetimeFigureOut">
              <a:rPr lang="en-GB" smtClean="0"/>
              <a:t>25/04/2023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35544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54538-F03F-4262-A709-600A33EAAAAC}" type="datetimeFigureOut">
              <a:rPr lang="en-GB" smtClean="0"/>
              <a:t>25/04/2023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378576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654538-F03F-4262-A709-600A33EAAAAC}" type="datetimeFigureOut">
              <a:rPr lang="en-GB" smtClean="0"/>
              <a:t>25/04/2023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329967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654538-F03F-4262-A709-600A33EAAAAC}" type="datetimeFigureOut">
              <a:rPr lang="en-GB" smtClean="0"/>
              <a:t>25/04/2023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61800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BE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54538-F03F-4262-A709-600A33EAAAAC}" type="datetimeFigureOut">
              <a:rPr lang="en-GB" smtClean="0"/>
              <a:t>25/04/2023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8EE46-103A-4296-B589-87ACDFBDED48}" type="slidenum">
              <a:rPr lang="en-GB" smtClean="0"/>
              <a:t>‹#›</a:t>
            </a:fld>
            <a:endParaRPr lang="en-GB"/>
          </a:p>
        </p:txBody>
      </p:sp>
    </p:spTree>
    <p:extLst>
      <p:ext uri="{BB962C8B-B14F-4D97-AF65-F5344CB8AC3E}">
        <p14:creationId xmlns:p14="http://schemas.microsoft.com/office/powerpoint/2010/main" val="167677094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649" y="3122613"/>
            <a:ext cx="9144000" cy="2387600"/>
          </a:xfrm>
        </p:spPr>
        <p:txBody>
          <a:bodyPr>
            <a:normAutofit/>
          </a:bodyPr>
          <a:lstStyle/>
          <a:p>
            <a:r>
              <a:rPr lang="en-GB" dirty="0" smtClean="0"/>
              <a:t>Noughts </a:t>
            </a:r>
            <a:r>
              <a:rPr lang="en-GB" dirty="0"/>
              <a:t>and Crosses Frontend Workshop</a:t>
            </a:r>
          </a:p>
        </p:txBody>
      </p:sp>
      <p:pic>
        <p:nvPicPr>
          <p:cNvPr id="1028" name="Picture 4" descr="File:Northrop Grumman logo white-on-black.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7" y="1204404"/>
            <a:ext cx="6092825" cy="207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712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Exercise 3 – Click handler</a:t>
            </a:r>
            <a:endParaRPr lang="en-GB" b="1" dirty="0"/>
          </a:p>
        </p:txBody>
      </p:sp>
      <p:sp>
        <p:nvSpPr>
          <p:cNvPr id="3" name="Content Placeholder 2"/>
          <p:cNvSpPr>
            <a:spLocks noGrp="1"/>
          </p:cNvSpPr>
          <p:nvPr>
            <p:ph idx="1"/>
          </p:nvPr>
        </p:nvSpPr>
        <p:spPr>
          <a:xfrm>
            <a:off x="838200" y="1690688"/>
            <a:ext cx="9383973" cy="2104930"/>
          </a:xfrm>
        </p:spPr>
        <p:txBody>
          <a:bodyPr>
            <a:normAutofit fontScale="77500" lnSpcReduction="20000"/>
          </a:bodyPr>
          <a:lstStyle/>
          <a:p>
            <a:r>
              <a:rPr lang="en-GB" dirty="0" smtClean="0"/>
              <a:t>JavaScript </a:t>
            </a:r>
            <a:r>
              <a:rPr lang="en-GB" dirty="0"/>
              <a:t>enables us to add listeners to HTML components. The most simple of these is probably the click listener which is what we added to our 9 cells in exercise 2. </a:t>
            </a:r>
            <a:r>
              <a:rPr lang="en-GB" dirty="0" smtClean="0"/>
              <a:t>We </a:t>
            </a:r>
            <a:r>
              <a:rPr lang="en-GB" dirty="0"/>
              <a:t>call a function called ‘handleClick’, but this doesn’t yet exist. So let’s make it.</a:t>
            </a:r>
          </a:p>
          <a:p>
            <a:r>
              <a:rPr lang="en-GB" dirty="0"/>
              <a:t>The click will give one argument to the </a:t>
            </a:r>
            <a:r>
              <a:rPr lang="en-GB" dirty="0" smtClean="0"/>
              <a:t>handleClick() </a:t>
            </a:r>
            <a:r>
              <a:rPr lang="en-GB" dirty="0"/>
              <a:t>function – a variable called ‘e’ so the first thing we need to do is to rename this to something more readable. Then we need to check which players turn it is so we can fill the cell with the correct symbol:</a:t>
            </a:r>
          </a:p>
          <a:p>
            <a:pPr marL="0" indent="0">
              <a:buNone/>
            </a:pPr>
            <a:endParaRPr lang="en-GB" dirty="0"/>
          </a:p>
        </p:txBody>
      </p:sp>
      <p:pic>
        <p:nvPicPr>
          <p:cNvPr id="4" name="Picture 3"/>
          <p:cNvPicPr>
            <a:picLocks noChangeAspect="1"/>
          </p:cNvPicPr>
          <p:nvPr/>
        </p:nvPicPr>
        <p:blipFill>
          <a:blip r:embed="rId2"/>
          <a:stretch>
            <a:fillRect/>
          </a:stretch>
        </p:blipFill>
        <p:spPr>
          <a:xfrm>
            <a:off x="1562098" y="3927498"/>
            <a:ext cx="5848635" cy="904556"/>
          </a:xfrm>
          <a:prstGeom prst="rect">
            <a:avLst/>
          </a:prstGeom>
        </p:spPr>
      </p:pic>
      <p:sp>
        <p:nvSpPr>
          <p:cNvPr id="5" name="TextBox 4"/>
          <p:cNvSpPr txBox="1"/>
          <p:nvPr/>
        </p:nvSpPr>
        <p:spPr>
          <a:xfrm>
            <a:off x="1091821" y="5117910"/>
            <a:ext cx="8668783" cy="369332"/>
          </a:xfrm>
          <a:prstGeom prst="rect">
            <a:avLst/>
          </a:prstGeom>
          <a:noFill/>
        </p:spPr>
        <p:txBody>
          <a:bodyPr wrap="none" rtlCol="0">
            <a:spAutoFit/>
          </a:bodyPr>
          <a:lstStyle/>
          <a:p>
            <a:r>
              <a:rPr lang="en-GB" dirty="0"/>
              <a:t>We’re then going to call a separate function to deal with filling the cells called ‘placeMark</a:t>
            </a:r>
            <a:r>
              <a:rPr lang="en-GB" dirty="0" smtClean="0"/>
              <a:t>’:</a:t>
            </a:r>
            <a:endParaRPr lang="en-GB" dirty="0"/>
          </a:p>
        </p:txBody>
      </p:sp>
      <p:pic>
        <p:nvPicPr>
          <p:cNvPr id="6" name="Picture 5"/>
          <p:cNvPicPr>
            <a:picLocks noChangeAspect="1"/>
          </p:cNvPicPr>
          <p:nvPr/>
        </p:nvPicPr>
        <p:blipFill>
          <a:blip r:embed="rId3"/>
          <a:stretch>
            <a:fillRect/>
          </a:stretch>
        </p:blipFill>
        <p:spPr>
          <a:xfrm>
            <a:off x="1562098" y="5713026"/>
            <a:ext cx="3713542" cy="882639"/>
          </a:xfrm>
          <a:prstGeom prst="rect">
            <a:avLst/>
          </a:prstGeom>
        </p:spPr>
      </p:pic>
      <p:sp>
        <p:nvSpPr>
          <p:cNvPr id="7" name="TextBox 6"/>
          <p:cNvSpPr txBox="1"/>
          <p:nvPr/>
        </p:nvSpPr>
        <p:spPr>
          <a:xfrm>
            <a:off x="5770316" y="5657671"/>
            <a:ext cx="5583484" cy="1200329"/>
          </a:xfrm>
          <a:prstGeom prst="rect">
            <a:avLst/>
          </a:prstGeom>
          <a:noFill/>
        </p:spPr>
        <p:txBody>
          <a:bodyPr wrap="square" rtlCol="0">
            <a:spAutoFit/>
          </a:bodyPr>
          <a:lstStyle/>
          <a:p>
            <a:r>
              <a:rPr lang="en-GB" dirty="0"/>
              <a:t>Having this in its own function may seem trivial but it’s important to keep functions simple and to serve simple purposes.</a:t>
            </a:r>
          </a:p>
          <a:p>
            <a:endParaRPr lang="en-GB" dirty="0"/>
          </a:p>
        </p:txBody>
      </p:sp>
    </p:spTree>
    <p:extLst>
      <p:ext uri="{BB962C8B-B14F-4D97-AF65-F5344CB8AC3E}">
        <p14:creationId xmlns:p14="http://schemas.microsoft.com/office/powerpoint/2010/main" val="2838843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4 – End game</a:t>
            </a:r>
          </a:p>
        </p:txBody>
      </p:sp>
      <p:sp>
        <p:nvSpPr>
          <p:cNvPr id="3" name="Content Placeholder 2"/>
          <p:cNvSpPr>
            <a:spLocks noGrp="1"/>
          </p:cNvSpPr>
          <p:nvPr>
            <p:ph idx="1"/>
          </p:nvPr>
        </p:nvSpPr>
        <p:spPr>
          <a:xfrm>
            <a:off x="838200" y="1595153"/>
            <a:ext cx="10080009" cy="5064953"/>
          </a:xfrm>
        </p:spPr>
        <p:txBody>
          <a:bodyPr>
            <a:normAutofit lnSpcReduction="10000"/>
          </a:bodyPr>
          <a:lstStyle/>
          <a:p>
            <a:r>
              <a:rPr lang="en-GB" dirty="0"/>
              <a:t>Back in the </a:t>
            </a:r>
            <a:r>
              <a:rPr lang="en-GB" dirty="0" smtClean="0"/>
              <a:t>handleClick() </a:t>
            </a:r>
            <a:r>
              <a:rPr lang="en-GB" dirty="0"/>
              <a:t>function we are going to check if any win conditions have been met as the turn is now over. We will user another function called ‘</a:t>
            </a:r>
            <a:r>
              <a:rPr lang="en-GB" dirty="0" err="1"/>
              <a:t>checkWin</a:t>
            </a:r>
            <a:r>
              <a:rPr lang="en-GB" dirty="0"/>
              <a:t>()’ where in the brackets we can feed in the variable currentClass which determines which turn it is to see if that player has won yet.</a:t>
            </a:r>
          </a:p>
          <a:p>
            <a:r>
              <a:rPr lang="en-GB" dirty="0"/>
              <a:t>In this function we want to check the list of winning combinations we made earlier and see if any have been satisfied. See if you are able to do this and have the function return true if it has been satisfied and false if it hasn’t. (Hint: look up the </a:t>
            </a:r>
            <a:r>
              <a:rPr lang="en-GB" dirty="0" smtClean="0"/>
              <a:t>JavaScript </a:t>
            </a:r>
            <a:r>
              <a:rPr lang="en-GB" dirty="0"/>
              <a:t>‘some()’ method).</a:t>
            </a:r>
          </a:p>
          <a:p>
            <a:r>
              <a:rPr lang="en-GB" dirty="0"/>
              <a:t>We also need some logic in the event handler using if, else if and else to determine if the game is won, a draw or still ongoing. You should end up with something </a:t>
            </a:r>
            <a:r>
              <a:rPr lang="en-GB" dirty="0" smtClean="0"/>
              <a:t>like…</a:t>
            </a:r>
            <a:endParaRPr lang="en-GB" dirty="0"/>
          </a:p>
          <a:p>
            <a:pPr marL="0" indent="0">
              <a:buNone/>
            </a:pPr>
            <a:endParaRPr lang="en-GB" dirty="0"/>
          </a:p>
        </p:txBody>
      </p:sp>
    </p:spTree>
    <p:extLst>
      <p:ext uri="{BB962C8B-B14F-4D97-AF65-F5344CB8AC3E}">
        <p14:creationId xmlns:p14="http://schemas.microsoft.com/office/powerpoint/2010/main" val="1423621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7378" y="386615"/>
            <a:ext cx="5484267" cy="4123017"/>
          </a:xfrm>
          <a:prstGeom prst="rect">
            <a:avLst/>
          </a:prstGeom>
        </p:spPr>
      </p:pic>
      <p:pic>
        <p:nvPicPr>
          <p:cNvPr id="3" name="Picture 2"/>
          <p:cNvPicPr>
            <a:picLocks noChangeAspect="1"/>
          </p:cNvPicPr>
          <p:nvPr/>
        </p:nvPicPr>
        <p:blipFill>
          <a:blip r:embed="rId3"/>
          <a:stretch>
            <a:fillRect/>
          </a:stretch>
        </p:blipFill>
        <p:spPr>
          <a:xfrm>
            <a:off x="347378" y="4659757"/>
            <a:ext cx="5484267" cy="1922719"/>
          </a:xfrm>
          <a:prstGeom prst="rect">
            <a:avLst/>
          </a:prstGeom>
        </p:spPr>
      </p:pic>
      <p:pic>
        <p:nvPicPr>
          <p:cNvPr id="4" name="Picture 3"/>
          <p:cNvPicPr>
            <a:picLocks noChangeAspect="1"/>
          </p:cNvPicPr>
          <p:nvPr/>
        </p:nvPicPr>
        <p:blipFill>
          <a:blip r:embed="rId4"/>
          <a:stretch>
            <a:fillRect/>
          </a:stretch>
        </p:blipFill>
        <p:spPr>
          <a:xfrm>
            <a:off x="6200134" y="386615"/>
            <a:ext cx="5297428" cy="2670484"/>
          </a:xfrm>
          <a:prstGeom prst="rect">
            <a:avLst/>
          </a:prstGeom>
        </p:spPr>
      </p:pic>
      <p:sp>
        <p:nvSpPr>
          <p:cNvPr id="5" name="TextBox 4"/>
          <p:cNvSpPr txBox="1"/>
          <p:nvPr/>
        </p:nvSpPr>
        <p:spPr>
          <a:xfrm>
            <a:off x="6200134" y="3302759"/>
            <a:ext cx="5519843" cy="3693319"/>
          </a:xfrm>
          <a:prstGeom prst="rect">
            <a:avLst/>
          </a:prstGeom>
          <a:noFill/>
        </p:spPr>
        <p:txBody>
          <a:bodyPr wrap="square" rtlCol="0">
            <a:spAutoFit/>
          </a:bodyPr>
          <a:lstStyle/>
          <a:p>
            <a:r>
              <a:rPr lang="en-GB" dirty="0"/>
              <a:t>To summarise the click event: </a:t>
            </a:r>
          </a:p>
          <a:p>
            <a:pPr marL="285750" lvl="0" indent="-285750">
              <a:buFont typeface="Arial" panose="020B0604020202020204" pitchFamily="34" charset="0"/>
              <a:buChar char="•"/>
            </a:pPr>
            <a:r>
              <a:rPr lang="en-GB" dirty="0"/>
              <a:t>When a player clicks on a cell, the event listener for the cell triggers the handle click function.</a:t>
            </a:r>
          </a:p>
          <a:p>
            <a:pPr marL="285750" lvl="0" indent="-285750">
              <a:buFont typeface="Arial" panose="020B0604020202020204" pitchFamily="34" charset="0"/>
              <a:buChar char="•"/>
            </a:pPr>
            <a:r>
              <a:rPr lang="en-GB" dirty="0"/>
              <a:t>This sets cell as the target, determines which symbol should be used and assigns that symbol to the cell.</a:t>
            </a:r>
          </a:p>
          <a:p>
            <a:pPr marL="285750" lvl="0" indent="-285750">
              <a:buFont typeface="Arial" panose="020B0604020202020204" pitchFamily="34" charset="0"/>
              <a:buChar char="•"/>
            </a:pPr>
            <a:r>
              <a:rPr lang="en-GB" dirty="0"/>
              <a:t>We then check if the game is over. Triggering the endgame function if so.</a:t>
            </a:r>
          </a:p>
          <a:p>
            <a:pPr marL="285750" lvl="0" indent="-285750">
              <a:buFont typeface="Arial" panose="020B0604020202020204" pitchFamily="34" charset="0"/>
              <a:buChar char="•"/>
            </a:pPr>
            <a:r>
              <a:rPr lang="en-GB" dirty="0"/>
              <a:t>If the game is a draw (i.e. all tiles filled in with no win condition satisfied) the game ends</a:t>
            </a:r>
          </a:p>
          <a:p>
            <a:pPr marL="285750" lvl="0" indent="-285750">
              <a:buFont typeface="Arial" panose="020B0604020202020204" pitchFamily="34" charset="0"/>
              <a:buChar char="•"/>
            </a:pPr>
            <a:r>
              <a:rPr lang="en-GB" dirty="0"/>
              <a:t>Else (none of the two prior statements happened) we swap the turns to the other team and listen for the next click.</a:t>
            </a:r>
          </a:p>
          <a:p>
            <a:endParaRPr lang="en-GB" dirty="0"/>
          </a:p>
        </p:txBody>
      </p:sp>
    </p:spTree>
    <p:extLst>
      <p:ext uri="{BB962C8B-B14F-4D97-AF65-F5344CB8AC3E}">
        <p14:creationId xmlns:p14="http://schemas.microsoft.com/office/powerpoint/2010/main" val="3127710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5 – Graphical updates for gameplay</a:t>
            </a:r>
            <a:endParaRPr lang="en-GB" dirty="0"/>
          </a:p>
        </p:txBody>
      </p:sp>
      <p:sp>
        <p:nvSpPr>
          <p:cNvPr id="3" name="Content Placeholder 2"/>
          <p:cNvSpPr>
            <a:spLocks noGrp="1"/>
          </p:cNvSpPr>
          <p:nvPr>
            <p:ph idx="1"/>
          </p:nvPr>
        </p:nvSpPr>
        <p:spPr>
          <a:xfrm>
            <a:off x="838200" y="1530610"/>
            <a:ext cx="10515600" cy="590029"/>
          </a:xfrm>
        </p:spPr>
        <p:txBody>
          <a:bodyPr>
            <a:normAutofit fontScale="77500" lnSpcReduction="20000"/>
          </a:bodyPr>
          <a:lstStyle/>
          <a:p>
            <a:pPr marL="0" indent="0">
              <a:buNone/>
            </a:pPr>
            <a:r>
              <a:rPr lang="en-GB" dirty="0"/>
              <a:t>Currently the placeMark function won’t actually change the GUI when we load the webpage. We’re going to add quite a large section of CSS</a:t>
            </a:r>
            <a:r>
              <a:rPr lang="en-GB" dirty="0" smtClean="0"/>
              <a:t>:</a:t>
            </a:r>
            <a:endParaRPr lang="en-GB" dirty="0"/>
          </a:p>
        </p:txBody>
      </p:sp>
      <p:pic>
        <p:nvPicPr>
          <p:cNvPr id="6" name="Picture 5"/>
          <p:cNvPicPr>
            <a:picLocks noChangeAspect="1"/>
          </p:cNvPicPr>
          <p:nvPr/>
        </p:nvPicPr>
        <p:blipFill>
          <a:blip r:embed="rId2"/>
          <a:stretch>
            <a:fillRect/>
          </a:stretch>
        </p:blipFill>
        <p:spPr>
          <a:xfrm>
            <a:off x="3653848" y="2120637"/>
            <a:ext cx="4241506" cy="4600575"/>
          </a:xfrm>
          <a:prstGeom prst="rect">
            <a:avLst/>
          </a:prstGeom>
        </p:spPr>
      </p:pic>
      <p:pic>
        <p:nvPicPr>
          <p:cNvPr id="7" name="Picture 6"/>
          <p:cNvPicPr>
            <a:picLocks noChangeAspect="1"/>
          </p:cNvPicPr>
          <p:nvPr/>
        </p:nvPicPr>
        <p:blipFill>
          <a:blip r:embed="rId3"/>
          <a:stretch>
            <a:fillRect/>
          </a:stretch>
        </p:blipFill>
        <p:spPr>
          <a:xfrm>
            <a:off x="8220288" y="2120637"/>
            <a:ext cx="3667125" cy="4600575"/>
          </a:xfrm>
          <a:prstGeom prst="rect">
            <a:avLst/>
          </a:prstGeom>
        </p:spPr>
      </p:pic>
      <p:sp>
        <p:nvSpPr>
          <p:cNvPr id="8" name="TextBox 7"/>
          <p:cNvSpPr txBox="1"/>
          <p:nvPr/>
        </p:nvSpPr>
        <p:spPr>
          <a:xfrm>
            <a:off x="317219" y="2379254"/>
            <a:ext cx="3336629" cy="4083340"/>
          </a:xfrm>
          <a:prstGeom prst="rect">
            <a:avLst/>
          </a:prstGeom>
          <a:noFill/>
        </p:spPr>
        <p:txBody>
          <a:bodyPr wrap="square" rtlCol="0">
            <a:spAutoFit/>
          </a:bodyPr>
          <a:lstStyle/>
          <a:p>
            <a:r>
              <a:rPr lang="en-GB" dirty="0"/>
              <a:t>For the </a:t>
            </a:r>
            <a:r>
              <a:rPr lang="en-GB" dirty="0" smtClean="0"/>
              <a:t>O’s </a:t>
            </a:r>
            <a:r>
              <a:rPr lang="en-GB" dirty="0"/>
              <a:t>it’s quite simple to draw a circle. The X’s require us to create two lines and rotate them clockwise 45 degrees and anti-clockwise 45 degrees. The references to ‘hover’ are for functionality we will add later upon which hovering the mouse over a cell with cast a shadow of the symbol we would use. For now though we’ve just told the CSS to change the display when the </a:t>
            </a:r>
            <a:r>
              <a:rPr lang="en-GB" dirty="0" smtClean="0"/>
              <a:t>JavaScript </a:t>
            </a:r>
            <a:r>
              <a:rPr lang="en-GB" dirty="0"/>
              <a:t>adds the values ‘x’ or ‘circle’ to the cell</a:t>
            </a:r>
            <a:r>
              <a:rPr lang="en-GB" dirty="0" smtClean="0"/>
              <a:t>.</a:t>
            </a:r>
            <a:endParaRPr lang="en-GB" dirty="0"/>
          </a:p>
        </p:txBody>
      </p:sp>
    </p:spTree>
    <p:extLst>
      <p:ext uri="{BB962C8B-B14F-4D97-AF65-F5344CB8AC3E}">
        <p14:creationId xmlns:p14="http://schemas.microsoft.com/office/powerpoint/2010/main" val="3085412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6 – Endgame </a:t>
            </a:r>
            <a:r>
              <a:rPr lang="en-GB" b="1" dirty="0" smtClean="0"/>
              <a:t>messages</a:t>
            </a:r>
            <a:endParaRPr lang="en-GB" dirty="0"/>
          </a:p>
        </p:txBody>
      </p:sp>
      <p:sp>
        <p:nvSpPr>
          <p:cNvPr id="3" name="Content Placeholder 2"/>
          <p:cNvSpPr>
            <a:spLocks noGrp="1"/>
          </p:cNvSpPr>
          <p:nvPr>
            <p:ph idx="1"/>
          </p:nvPr>
        </p:nvSpPr>
        <p:spPr>
          <a:xfrm>
            <a:off x="838200" y="1825625"/>
            <a:ext cx="10515600" cy="2323294"/>
          </a:xfrm>
        </p:spPr>
        <p:txBody>
          <a:bodyPr>
            <a:normAutofit fontScale="77500" lnSpcReduction="20000"/>
          </a:bodyPr>
          <a:lstStyle/>
          <a:p>
            <a:r>
              <a:rPr lang="en-GB" dirty="0"/>
              <a:t>In our </a:t>
            </a:r>
            <a:r>
              <a:rPr lang="en-GB" dirty="0" smtClean="0"/>
              <a:t>JavaScript </a:t>
            </a:r>
            <a:r>
              <a:rPr lang="en-GB" dirty="0"/>
              <a:t>file we’re currently calling a function that we haven’t looked at yet called “endGame()” which accepts a Boolean as an argument. </a:t>
            </a:r>
            <a:endParaRPr lang="en-GB" dirty="0" smtClean="0"/>
          </a:p>
          <a:p>
            <a:r>
              <a:rPr lang="en-GB" dirty="0" smtClean="0"/>
              <a:t>This </a:t>
            </a:r>
            <a:r>
              <a:rPr lang="en-GB" dirty="0"/>
              <a:t>Boolean should just determines whether the match ended in a draw or not. This function should be used to provide end of game messages. However, as the HTML and CSS files currently stand, there is no message pop-up so we should start there.</a:t>
            </a:r>
          </a:p>
          <a:p>
            <a:r>
              <a:rPr lang="en-GB" dirty="0"/>
              <a:t>In the HTML file there should be a div class named “winning-message”. In this div we want to insert some more HTML. It should look like this:</a:t>
            </a:r>
          </a:p>
          <a:p>
            <a:pPr marL="0" indent="0">
              <a:buNone/>
            </a:pPr>
            <a:endParaRPr lang="en-GB" dirty="0"/>
          </a:p>
        </p:txBody>
      </p:sp>
      <p:pic>
        <p:nvPicPr>
          <p:cNvPr id="4" name="Picture 3"/>
          <p:cNvPicPr>
            <a:picLocks noChangeAspect="1"/>
          </p:cNvPicPr>
          <p:nvPr/>
        </p:nvPicPr>
        <p:blipFill>
          <a:blip r:embed="rId2"/>
          <a:stretch>
            <a:fillRect/>
          </a:stretch>
        </p:blipFill>
        <p:spPr>
          <a:xfrm>
            <a:off x="1854176" y="3994267"/>
            <a:ext cx="5430255" cy="1287416"/>
          </a:xfrm>
          <a:prstGeom prst="rect">
            <a:avLst/>
          </a:prstGeom>
        </p:spPr>
      </p:pic>
      <p:sp>
        <p:nvSpPr>
          <p:cNvPr id="5" name="TextBox 4"/>
          <p:cNvSpPr txBox="1"/>
          <p:nvPr/>
        </p:nvSpPr>
        <p:spPr>
          <a:xfrm>
            <a:off x="941696" y="5568287"/>
            <a:ext cx="9498841" cy="923330"/>
          </a:xfrm>
          <a:prstGeom prst="rect">
            <a:avLst/>
          </a:prstGeom>
          <a:noFill/>
        </p:spPr>
        <p:txBody>
          <a:bodyPr wrap="square" rtlCol="0">
            <a:spAutoFit/>
          </a:bodyPr>
          <a:lstStyle/>
          <a:p>
            <a:r>
              <a:rPr lang="en-GB" dirty="0"/>
              <a:t>From the names, you can probably guess that we’re going to also include a restart button so users can replay if they’d like to.</a:t>
            </a:r>
          </a:p>
          <a:p>
            <a:endParaRPr lang="en-GB" dirty="0"/>
          </a:p>
        </p:txBody>
      </p:sp>
    </p:spTree>
    <p:extLst>
      <p:ext uri="{BB962C8B-B14F-4D97-AF65-F5344CB8AC3E}">
        <p14:creationId xmlns:p14="http://schemas.microsoft.com/office/powerpoint/2010/main" val="2698350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558" y="559558"/>
            <a:ext cx="9413218" cy="369332"/>
          </a:xfrm>
          <a:prstGeom prst="rect">
            <a:avLst/>
          </a:prstGeom>
          <a:noFill/>
        </p:spPr>
        <p:txBody>
          <a:bodyPr wrap="none" rtlCol="0">
            <a:spAutoFit/>
          </a:bodyPr>
          <a:lstStyle/>
          <a:p>
            <a:r>
              <a:rPr lang="en-GB" dirty="0"/>
              <a:t>Moving on to the CSS we can format these HTML elements further by adding into the root section</a:t>
            </a:r>
            <a:r>
              <a:rPr lang="en-GB" dirty="0" smtClean="0"/>
              <a:t>:</a:t>
            </a:r>
            <a:endParaRPr lang="en-GB" dirty="0"/>
          </a:p>
        </p:txBody>
      </p:sp>
      <p:pic>
        <p:nvPicPr>
          <p:cNvPr id="3" name="Picture 2"/>
          <p:cNvPicPr>
            <a:picLocks noChangeAspect="1"/>
          </p:cNvPicPr>
          <p:nvPr/>
        </p:nvPicPr>
        <p:blipFill>
          <a:blip r:embed="rId2"/>
          <a:stretch>
            <a:fillRect/>
          </a:stretch>
        </p:blipFill>
        <p:spPr>
          <a:xfrm>
            <a:off x="559558" y="1148616"/>
            <a:ext cx="3494680" cy="4774512"/>
          </a:xfrm>
          <a:prstGeom prst="rect">
            <a:avLst/>
          </a:prstGeom>
        </p:spPr>
      </p:pic>
      <p:pic>
        <p:nvPicPr>
          <p:cNvPr id="4" name="Picture 3"/>
          <p:cNvPicPr>
            <a:picLocks noChangeAspect="1"/>
          </p:cNvPicPr>
          <p:nvPr/>
        </p:nvPicPr>
        <p:blipFill>
          <a:blip r:embed="rId3"/>
          <a:stretch>
            <a:fillRect/>
          </a:stretch>
        </p:blipFill>
        <p:spPr>
          <a:xfrm>
            <a:off x="4223179" y="1148615"/>
            <a:ext cx="2805418" cy="1870279"/>
          </a:xfrm>
          <a:prstGeom prst="rect">
            <a:avLst/>
          </a:prstGeom>
        </p:spPr>
      </p:pic>
      <p:sp>
        <p:nvSpPr>
          <p:cNvPr id="5" name="TextBox 4"/>
          <p:cNvSpPr txBox="1"/>
          <p:nvPr/>
        </p:nvSpPr>
        <p:spPr>
          <a:xfrm>
            <a:off x="4223180" y="3248167"/>
            <a:ext cx="7472951" cy="1200329"/>
          </a:xfrm>
          <a:prstGeom prst="rect">
            <a:avLst/>
          </a:prstGeom>
          <a:noFill/>
        </p:spPr>
        <p:txBody>
          <a:bodyPr wrap="square" rtlCol="0">
            <a:spAutoFit/>
          </a:bodyPr>
          <a:lstStyle/>
          <a:p>
            <a:r>
              <a:rPr lang="en-GB" dirty="0"/>
              <a:t>So we’ve added the HTML components and stylised them with CSS. Now we need to add some logic to them with </a:t>
            </a:r>
            <a:r>
              <a:rPr lang="en-GB" dirty="0" smtClean="0"/>
              <a:t>JavaScript. </a:t>
            </a:r>
            <a:r>
              <a:rPr lang="en-GB" dirty="0"/>
              <a:t>So if we remember from earlier, we need to first obtain the HTML components we want to interact with in </a:t>
            </a:r>
            <a:r>
              <a:rPr lang="en-GB" b="1" dirty="0"/>
              <a:t>script.js</a:t>
            </a:r>
            <a:r>
              <a:rPr lang="en-GB" dirty="0" smtClean="0"/>
              <a:t>. </a:t>
            </a:r>
            <a:r>
              <a:rPr lang="en-GB" dirty="0"/>
              <a:t>We need to include at the top</a:t>
            </a:r>
            <a:r>
              <a:rPr lang="en-GB" dirty="0" smtClean="0"/>
              <a:t>:</a:t>
            </a:r>
            <a:endParaRPr lang="en-GB" dirty="0"/>
          </a:p>
        </p:txBody>
      </p:sp>
      <p:pic>
        <p:nvPicPr>
          <p:cNvPr id="6" name="Picture 5"/>
          <p:cNvPicPr>
            <a:picLocks noChangeAspect="1"/>
          </p:cNvPicPr>
          <p:nvPr/>
        </p:nvPicPr>
        <p:blipFill>
          <a:blip r:embed="rId4"/>
          <a:stretch>
            <a:fillRect/>
          </a:stretch>
        </p:blipFill>
        <p:spPr>
          <a:xfrm>
            <a:off x="4223179" y="4677769"/>
            <a:ext cx="7314514" cy="1245359"/>
          </a:xfrm>
          <a:prstGeom prst="rect">
            <a:avLst/>
          </a:prstGeom>
        </p:spPr>
      </p:pic>
      <p:sp>
        <p:nvSpPr>
          <p:cNvPr id="7" name="TextBox 6"/>
          <p:cNvSpPr txBox="1"/>
          <p:nvPr/>
        </p:nvSpPr>
        <p:spPr>
          <a:xfrm>
            <a:off x="4223179" y="6168788"/>
            <a:ext cx="7314514" cy="646331"/>
          </a:xfrm>
          <a:prstGeom prst="rect">
            <a:avLst/>
          </a:prstGeom>
          <a:noFill/>
        </p:spPr>
        <p:txBody>
          <a:bodyPr wrap="square" rtlCol="0">
            <a:spAutoFit/>
          </a:bodyPr>
          <a:lstStyle/>
          <a:p>
            <a:r>
              <a:rPr lang="en-GB" dirty="0"/>
              <a:t>So we’re getting the winning message and restart button by ID and using </a:t>
            </a:r>
            <a:r>
              <a:rPr lang="en-GB" dirty="0" smtClean="0"/>
              <a:t>querySelector() </a:t>
            </a:r>
            <a:r>
              <a:rPr lang="en-GB" dirty="0"/>
              <a:t>to get the text stored in the message</a:t>
            </a:r>
            <a:r>
              <a:rPr lang="en-GB" dirty="0" smtClean="0"/>
              <a:t>.</a:t>
            </a:r>
            <a:endParaRPr lang="en-GB" dirty="0"/>
          </a:p>
        </p:txBody>
      </p:sp>
    </p:spTree>
    <p:extLst>
      <p:ext uri="{BB962C8B-B14F-4D97-AF65-F5344CB8AC3E}">
        <p14:creationId xmlns:p14="http://schemas.microsoft.com/office/powerpoint/2010/main" val="2827673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7 – Mouse hovering</a:t>
            </a:r>
          </a:p>
        </p:txBody>
      </p:sp>
      <p:sp>
        <p:nvSpPr>
          <p:cNvPr id="3" name="Content Placeholder 2"/>
          <p:cNvSpPr>
            <a:spLocks noGrp="1"/>
          </p:cNvSpPr>
          <p:nvPr>
            <p:ph idx="1"/>
          </p:nvPr>
        </p:nvSpPr>
        <p:spPr>
          <a:xfrm>
            <a:off x="838200" y="1491177"/>
            <a:ext cx="10515600" cy="1989646"/>
          </a:xfrm>
        </p:spPr>
        <p:txBody>
          <a:bodyPr>
            <a:normAutofit fontScale="62500" lnSpcReduction="20000"/>
          </a:bodyPr>
          <a:lstStyle/>
          <a:p>
            <a:r>
              <a:rPr lang="en-GB" dirty="0"/>
              <a:t>Now that we’ve got the game completed we can add some more style choices to it. One that we mentioned earlier and pasted in a little bit of code for is the hover capability. This will add more interactivity with the game and make it easier to play.</a:t>
            </a:r>
          </a:p>
          <a:p>
            <a:r>
              <a:rPr lang="en-GB" dirty="0"/>
              <a:t>So to make a hover, we’re going to make a new function called setBoardHoverClass. The first thing we want to do in this function is remove any classes from the cells </a:t>
            </a:r>
            <a:r>
              <a:rPr lang="en-GB" dirty="0" smtClean="0"/>
              <a:t>classList</a:t>
            </a:r>
            <a:r>
              <a:rPr lang="en-GB" dirty="0"/>
              <a:t>. Then using if statements on the circleTurn Boolean we want to add the O or the X class to the cell. See if you can build this using knowledge from other functions we’ve made today.</a:t>
            </a:r>
          </a:p>
          <a:p>
            <a:pPr marL="0" indent="0">
              <a:buNone/>
            </a:pPr>
            <a:r>
              <a:rPr lang="en-GB" dirty="0"/>
              <a:t>You should end up with something like this</a:t>
            </a:r>
            <a:r>
              <a:rPr lang="en-GB" dirty="0" smtClean="0"/>
              <a:t>:</a:t>
            </a:r>
            <a:endParaRPr lang="en-GB" dirty="0"/>
          </a:p>
        </p:txBody>
      </p:sp>
      <p:pic>
        <p:nvPicPr>
          <p:cNvPr id="4" name="Picture 3"/>
          <p:cNvPicPr>
            <a:picLocks noChangeAspect="1"/>
          </p:cNvPicPr>
          <p:nvPr/>
        </p:nvPicPr>
        <p:blipFill>
          <a:blip r:embed="rId2"/>
          <a:stretch>
            <a:fillRect/>
          </a:stretch>
        </p:blipFill>
        <p:spPr>
          <a:xfrm>
            <a:off x="838200" y="3572817"/>
            <a:ext cx="3086686" cy="1847335"/>
          </a:xfrm>
          <a:prstGeom prst="rect">
            <a:avLst/>
          </a:prstGeom>
        </p:spPr>
      </p:pic>
      <p:sp>
        <p:nvSpPr>
          <p:cNvPr id="5" name="TextBox 4"/>
          <p:cNvSpPr txBox="1"/>
          <p:nvPr/>
        </p:nvSpPr>
        <p:spPr>
          <a:xfrm>
            <a:off x="4783014" y="3480823"/>
            <a:ext cx="6978748" cy="1015663"/>
          </a:xfrm>
          <a:prstGeom prst="rect">
            <a:avLst/>
          </a:prstGeom>
          <a:noFill/>
        </p:spPr>
        <p:txBody>
          <a:bodyPr wrap="square" rtlCol="0">
            <a:spAutoFit/>
          </a:bodyPr>
          <a:lstStyle/>
          <a:p>
            <a:r>
              <a:rPr lang="en-GB" sz="1500" dirty="0"/>
              <a:t>You might notice now that if you open the HTML in your browser, the first click won’t have hover functionality. This is because the setBoardHoverClass function is called in the handleClick function so is only set up then. We need to add a call to this function in startGame as well</a:t>
            </a:r>
            <a:r>
              <a:rPr lang="en-GB" sz="1500" dirty="0" smtClean="0"/>
              <a:t>:</a:t>
            </a:r>
            <a:endParaRPr lang="en-GB" sz="1500" dirty="0"/>
          </a:p>
        </p:txBody>
      </p:sp>
      <p:pic>
        <p:nvPicPr>
          <p:cNvPr id="6" name="Picture 5"/>
          <p:cNvPicPr>
            <a:picLocks noChangeAspect="1"/>
          </p:cNvPicPr>
          <p:nvPr/>
        </p:nvPicPr>
        <p:blipFill>
          <a:blip r:embed="rId3"/>
          <a:stretch>
            <a:fillRect/>
          </a:stretch>
        </p:blipFill>
        <p:spPr>
          <a:xfrm>
            <a:off x="6672775" y="4438771"/>
            <a:ext cx="4848665" cy="2234302"/>
          </a:xfrm>
          <a:prstGeom prst="rect">
            <a:avLst/>
          </a:prstGeom>
        </p:spPr>
      </p:pic>
    </p:spTree>
    <p:extLst>
      <p:ext uri="{BB962C8B-B14F-4D97-AF65-F5344CB8AC3E}">
        <p14:creationId xmlns:p14="http://schemas.microsoft.com/office/powerpoint/2010/main" val="473370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421" y="407964"/>
            <a:ext cx="11268222" cy="3139321"/>
          </a:xfrm>
          <a:prstGeom prst="rect">
            <a:avLst/>
          </a:prstGeom>
          <a:noFill/>
        </p:spPr>
        <p:txBody>
          <a:bodyPr wrap="square" rtlCol="0">
            <a:spAutoFit/>
          </a:bodyPr>
          <a:lstStyle/>
          <a:p>
            <a:pPr marL="285750" indent="-285750">
              <a:buFont typeface="Arial" panose="020B0604020202020204" pitchFamily="34" charset="0"/>
              <a:buChar char="•"/>
            </a:pPr>
            <a:r>
              <a:rPr lang="en-GB" dirty="0"/>
              <a:t>The large CSS segment that we added in Exercise 5 contains the stylisation for the hover.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Where </a:t>
            </a:r>
            <a:r>
              <a:rPr lang="en-GB" dirty="0"/>
              <a:t>the CSS deals with adding the symbol  to a cell it also deals with the case of adding a hover symbol.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CSS </a:t>
            </a:r>
            <a:r>
              <a:rPr lang="en-GB" dirty="0"/>
              <a:t>has an inbuilt “</a:t>
            </a:r>
            <a:r>
              <a:rPr lang="en-GB" b="1" dirty="0"/>
              <a:t>:hover</a:t>
            </a:r>
            <a:r>
              <a:rPr lang="en-GB" dirty="0"/>
              <a:t>” selector that can be used on any HTML element and triggers when the user hovers the mouse over it</a:t>
            </a:r>
            <a:r>
              <a:rPr lang="en-GB" dirty="0" smtClean="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were able to add some logic to this as well within the CSS file removing the need to do this in </a:t>
            </a:r>
            <a:r>
              <a:rPr lang="en-GB" dirty="0" smtClean="0"/>
              <a:t>JavaScript. </a:t>
            </a:r>
            <a:r>
              <a:rPr lang="en-GB" dirty="0"/>
              <a:t>For example, this section which we pasted in Exercise 5 stops the hover function applying to cells that already have been chosen by a player in a prior turn:</a:t>
            </a:r>
          </a:p>
          <a:p>
            <a:endParaRPr lang="en-GB" dirty="0"/>
          </a:p>
        </p:txBody>
      </p:sp>
      <p:pic>
        <p:nvPicPr>
          <p:cNvPr id="3" name="Picture 2"/>
          <p:cNvPicPr>
            <a:picLocks noChangeAspect="1"/>
          </p:cNvPicPr>
          <p:nvPr/>
        </p:nvPicPr>
        <p:blipFill>
          <a:blip r:embed="rId2"/>
          <a:stretch>
            <a:fillRect/>
          </a:stretch>
        </p:blipFill>
        <p:spPr>
          <a:xfrm>
            <a:off x="3138707" y="3547285"/>
            <a:ext cx="3091184" cy="1367615"/>
          </a:xfrm>
          <a:prstGeom prst="rect">
            <a:avLst/>
          </a:prstGeom>
        </p:spPr>
      </p:pic>
    </p:spTree>
    <p:extLst>
      <p:ext uri="{BB962C8B-B14F-4D97-AF65-F5344CB8AC3E}">
        <p14:creationId xmlns:p14="http://schemas.microsoft.com/office/powerpoint/2010/main" val="1427195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8 – Final stylisation</a:t>
            </a:r>
            <a:endParaRPr lang="en-GB" dirty="0"/>
          </a:p>
        </p:txBody>
      </p:sp>
      <p:sp>
        <p:nvSpPr>
          <p:cNvPr id="3" name="Content Placeholder 2"/>
          <p:cNvSpPr>
            <a:spLocks noGrp="1"/>
          </p:cNvSpPr>
          <p:nvPr>
            <p:ph idx="1"/>
          </p:nvPr>
        </p:nvSpPr>
        <p:spPr>
          <a:xfrm>
            <a:off x="838200" y="1825624"/>
            <a:ext cx="10410371" cy="2760889"/>
          </a:xfrm>
        </p:spPr>
        <p:txBody>
          <a:bodyPr>
            <a:normAutofit fontScale="70000" lnSpcReduction="20000"/>
          </a:bodyPr>
          <a:lstStyle/>
          <a:p>
            <a:pPr marL="0" indent="0">
              <a:buNone/>
            </a:pPr>
            <a:r>
              <a:rPr lang="en-GB" dirty="0"/>
              <a:t>When played on pen and paper, </a:t>
            </a:r>
            <a:r>
              <a:rPr lang="en-GB" dirty="0" smtClean="0"/>
              <a:t>Noughts and Crosses </a:t>
            </a:r>
            <a:r>
              <a:rPr lang="en-GB" dirty="0"/>
              <a:t>can be played by drawing the board with just 4 lines. We can remove the exterior lines of the cells to better stylise the game. Using the same numbering convention from before </a:t>
            </a:r>
            <a:r>
              <a:rPr lang="en-GB" dirty="0" smtClean="0"/>
              <a:t>of:</a:t>
            </a:r>
            <a:endParaRPr lang="en-GB" dirty="0"/>
          </a:p>
          <a:p>
            <a:pPr marL="0" indent="0">
              <a:buNone/>
            </a:pPr>
            <a:r>
              <a:rPr lang="en-GB" dirty="0" smtClean="0"/>
              <a:t>	0</a:t>
            </a:r>
            <a:r>
              <a:rPr lang="en-GB" dirty="0"/>
              <a:t>	1	2</a:t>
            </a:r>
          </a:p>
          <a:p>
            <a:pPr marL="0" indent="0">
              <a:buNone/>
            </a:pPr>
            <a:r>
              <a:rPr lang="en-GB" dirty="0" smtClean="0"/>
              <a:t>	3</a:t>
            </a:r>
            <a:r>
              <a:rPr lang="en-GB" dirty="0"/>
              <a:t>	4	5	</a:t>
            </a:r>
          </a:p>
          <a:p>
            <a:pPr marL="0" indent="0">
              <a:buNone/>
            </a:pPr>
            <a:r>
              <a:rPr lang="en-GB" dirty="0" smtClean="0"/>
              <a:t>	6</a:t>
            </a:r>
            <a:r>
              <a:rPr lang="en-GB" dirty="0"/>
              <a:t>	7	8</a:t>
            </a:r>
          </a:p>
          <a:p>
            <a:pPr marL="0" indent="0">
              <a:buNone/>
            </a:pPr>
            <a:r>
              <a:rPr lang="en-GB" dirty="0"/>
              <a:t>In the CSS file we can use the commands border-top, border-left, border-right and border-bottom to remove the exterior borders. </a:t>
            </a:r>
          </a:p>
          <a:p>
            <a:pPr marL="0" indent="0">
              <a:buNone/>
            </a:pPr>
            <a:r>
              <a:rPr lang="en-GB" dirty="0"/>
              <a:t>The first one we want to do it:</a:t>
            </a:r>
          </a:p>
          <a:p>
            <a:pPr marL="0" indent="0">
              <a:buNone/>
            </a:pPr>
            <a:endParaRPr lang="en-GB" dirty="0"/>
          </a:p>
        </p:txBody>
      </p:sp>
      <p:pic>
        <p:nvPicPr>
          <p:cNvPr id="4" name="Picture 3"/>
          <p:cNvPicPr>
            <a:picLocks noChangeAspect="1"/>
          </p:cNvPicPr>
          <p:nvPr/>
        </p:nvPicPr>
        <p:blipFill>
          <a:blip r:embed="rId2"/>
          <a:stretch>
            <a:fillRect/>
          </a:stretch>
        </p:blipFill>
        <p:spPr>
          <a:xfrm>
            <a:off x="1524226" y="4586513"/>
            <a:ext cx="5271375" cy="885373"/>
          </a:xfrm>
          <a:prstGeom prst="rect">
            <a:avLst/>
          </a:prstGeom>
        </p:spPr>
      </p:pic>
      <p:sp>
        <p:nvSpPr>
          <p:cNvPr id="5" name="TextBox 4"/>
          <p:cNvSpPr txBox="1"/>
          <p:nvPr/>
        </p:nvSpPr>
        <p:spPr>
          <a:xfrm>
            <a:off x="838200" y="5878286"/>
            <a:ext cx="4642681" cy="646331"/>
          </a:xfrm>
          <a:prstGeom prst="rect">
            <a:avLst/>
          </a:prstGeom>
          <a:noFill/>
        </p:spPr>
        <p:txBody>
          <a:bodyPr wrap="none" rtlCol="0">
            <a:spAutoFit/>
          </a:bodyPr>
          <a:lstStyle/>
          <a:p>
            <a:r>
              <a:rPr lang="en-GB" dirty="0"/>
              <a:t>See if you can figure out the other </a:t>
            </a:r>
            <a:r>
              <a:rPr lang="en-GB" dirty="0" smtClean="0"/>
              <a:t>commands...</a:t>
            </a:r>
            <a:endParaRPr lang="en-GB" dirty="0"/>
          </a:p>
          <a:p>
            <a:endParaRPr lang="en-GB" dirty="0"/>
          </a:p>
        </p:txBody>
      </p:sp>
    </p:spTree>
    <p:extLst>
      <p:ext uri="{BB962C8B-B14F-4D97-AF65-F5344CB8AC3E}">
        <p14:creationId xmlns:p14="http://schemas.microsoft.com/office/powerpoint/2010/main" val="3602992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714" y="595085"/>
            <a:ext cx="2757715" cy="430887"/>
          </a:xfrm>
          <a:prstGeom prst="rect">
            <a:avLst/>
          </a:prstGeom>
          <a:noFill/>
        </p:spPr>
        <p:txBody>
          <a:bodyPr wrap="square" rtlCol="0">
            <a:spAutoFit/>
          </a:bodyPr>
          <a:lstStyle/>
          <a:p>
            <a:r>
              <a:rPr lang="en-GB" sz="2200" dirty="0" smtClean="0"/>
              <a:t>Exercise 8 solution…</a:t>
            </a:r>
            <a:endParaRPr lang="en-GB" sz="2200" dirty="0"/>
          </a:p>
        </p:txBody>
      </p:sp>
      <p:pic>
        <p:nvPicPr>
          <p:cNvPr id="3" name="Picture 2"/>
          <p:cNvPicPr>
            <a:picLocks noChangeAspect="1"/>
          </p:cNvPicPr>
          <p:nvPr/>
        </p:nvPicPr>
        <p:blipFill>
          <a:blip r:embed="rId2"/>
          <a:stretch>
            <a:fillRect/>
          </a:stretch>
        </p:blipFill>
        <p:spPr>
          <a:xfrm>
            <a:off x="725714" y="1127572"/>
            <a:ext cx="5747657" cy="3465709"/>
          </a:xfrm>
          <a:prstGeom prst="rect">
            <a:avLst/>
          </a:prstGeom>
        </p:spPr>
      </p:pic>
    </p:spTree>
    <p:extLst>
      <p:ext uri="{BB962C8B-B14F-4D97-AF65-F5344CB8AC3E}">
        <p14:creationId xmlns:p14="http://schemas.microsoft.com/office/powerpoint/2010/main" val="2807496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838200" y="1825625"/>
            <a:ext cx="10515600" cy="3446463"/>
          </a:xfrm>
        </p:spPr>
        <p:txBody>
          <a:bodyPr>
            <a:normAutofit lnSpcReduction="10000"/>
          </a:bodyPr>
          <a:lstStyle/>
          <a:p>
            <a:pPr marL="0" indent="0">
              <a:buNone/>
            </a:pPr>
            <a:r>
              <a:rPr lang="en-GB" dirty="0" smtClean="0"/>
              <a:t>We will develop </a:t>
            </a:r>
            <a:r>
              <a:rPr lang="en-GB" dirty="0"/>
              <a:t>a browser based </a:t>
            </a:r>
            <a:r>
              <a:rPr lang="en-GB" dirty="0" smtClean="0"/>
              <a:t>Noughts and Crosses game over 8 exercises. </a:t>
            </a:r>
          </a:p>
          <a:p>
            <a:pPr marL="0" indent="0">
              <a:buNone/>
            </a:pPr>
            <a:endParaRPr lang="en-GB" sz="2000" dirty="0"/>
          </a:p>
          <a:p>
            <a:pPr marL="0" indent="0">
              <a:buNone/>
            </a:pPr>
            <a:r>
              <a:rPr lang="en-GB" dirty="0" smtClean="0"/>
              <a:t>The </a:t>
            </a:r>
            <a:r>
              <a:rPr lang="en-GB" dirty="0"/>
              <a:t>starting assets can be found at and can be downloaded </a:t>
            </a:r>
            <a:r>
              <a:rPr lang="en-GB" dirty="0" smtClean="0"/>
              <a:t>from: </a:t>
            </a:r>
            <a:r>
              <a:rPr lang="en-GB" dirty="0">
                <a:solidFill>
                  <a:srgbClr val="0070C0"/>
                </a:solidFill>
              </a:rPr>
              <a:t>https://</a:t>
            </a:r>
            <a:r>
              <a:rPr lang="en-GB" dirty="0" smtClean="0">
                <a:solidFill>
                  <a:srgbClr val="0070C0"/>
                </a:solidFill>
              </a:rPr>
              <a:t>github.com/NGWorkshopMaterials?tab=repositories</a:t>
            </a:r>
            <a:endParaRPr lang="en-GB" dirty="0" smtClean="0">
              <a:solidFill>
                <a:srgbClr val="0070C0"/>
              </a:solidFill>
            </a:endParaRPr>
          </a:p>
          <a:p>
            <a:pPr marL="0" indent="0">
              <a:buNone/>
            </a:pPr>
            <a:endParaRPr lang="en-GB" sz="2000" dirty="0"/>
          </a:p>
          <a:p>
            <a:pPr marL="0" indent="0">
              <a:buNone/>
            </a:pPr>
            <a:r>
              <a:rPr lang="en-GB" dirty="0"/>
              <a:t>In the download folder there are three different files. A HTML, a </a:t>
            </a:r>
            <a:r>
              <a:rPr lang="en-GB" dirty="0" smtClean="0"/>
              <a:t>JavaScript </a:t>
            </a:r>
            <a:r>
              <a:rPr lang="en-GB" dirty="0"/>
              <a:t>and a CSS file</a:t>
            </a:r>
            <a:r>
              <a:rPr lang="en-GB" dirty="0" smtClean="0"/>
              <a:t>:</a:t>
            </a:r>
            <a:endParaRPr lang="en-GB" dirty="0"/>
          </a:p>
        </p:txBody>
      </p:sp>
      <p:pic>
        <p:nvPicPr>
          <p:cNvPr id="4" name="Picture 3"/>
          <p:cNvPicPr/>
          <p:nvPr/>
        </p:nvPicPr>
        <p:blipFill>
          <a:blip r:embed="rId2"/>
          <a:stretch>
            <a:fillRect/>
          </a:stretch>
        </p:blipFill>
        <p:spPr>
          <a:xfrm>
            <a:off x="2643187" y="5110565"/>
            <a:ext cx="6905625" cy="875665"/>
          </a:xfrm>
          <a:prstGeom prst="rect">
            <a:avLst/>
          </a:prstGeom>
        </p:spPr>
      </p:pic>
    </p:spTree>
    <p:extLst>
      <p:ext uri="{BB962C8B-B14F-4D97-AF65-F5344CB8AC3E}">
        <p14:creationId xmlns:p14="http://schemas.microsoft.com/office/powerpoint/2010/main" val="3629110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783" y="683599"/>
            <a:ext cx="11117221" cy="3416320"/>
          </a:xfrm>
          <a:prstGeom prst="rect">
            <a:avLst/>
          </a:prstGeom>
          <a:noFill/>
        </p:spPr>
        <p:txBody>
          <a:bodyPr wrap="square" rtlCol="0">
            <a:spAutoFit/>
          </a:bodyPr>
          <a:lstStyle/>
          <a:p>
            <a:r>
              <a:rPr lang="en-GB" dirty="0"/>
              <a:t>That about covers it for building our </a:t>
            </a:r>
            <a:r>
              <a:rPr lang="en-GB" dirty="0" smtClean="0"/>
              <a:t>Noughts and Crosses </a:t>
            </a:r>
            <a:r>
              <a:rPr lang="en-GB" dirty="0"/>
              <a:t>game. You are all welcome to develop the code further and add more features as you see fit. Just to give you a few ideas of things you can look at in your spare time</a:t>
            </a:r>
            <a:r>
              <a:rPr lang="en-GB" dirty="0" smtClean="0"/>
              <a:t>:</a:t>
            </a:r>
          </a:p>
          <a:p>
            <a:endParaRPr lang="en-GB" dirty="0"/>
          </a:p>
          <a:p>
            <a:r>
              <a:rPr lang="en-GB" b="1" dirty="0"/>
              <a:t>Possible extensions:</a:t>
            </a:r>
            <a:endParaRPr lang="en-GB" dirty="0"/>
          </a:p>
          <a:p>
            <a:pPr marL="285750" lvl="0" indent="-285750">
              <a:buFont typeface="Arial" panose="020B0604020202020204" pitchFamily="34" charset="0"/>
              <a:buChar char="•"/>
            </a:pPr>
            <a:r>
              <a:rPr lang="en-GB" dirty="0"/>
              <a:t>Customise the webpage further, learn how to change colours and maybe assign each team a colour/let them choose one.</a:t>
            </a:r>
          </a:p>
          <a:p>
            <a:pPr marL="285750" lvl="0" indent="-285750">
              <a:buFont typeface="Arial" panose="020B0604020202020204" pitchFamily="34" charset="0"/>
              <a:buChar char="•"/>
            </a:pPr>
            <a:r>
              <a:rPr lang="en-GB" dirty="0"/>
              <a:t>Allow players to input usernames.</a:t>
            </a:r>
          </a:p>
          <a:p>
            <a:pPr marL="285750" lvl="0" indent="-285750">
              <a:buFont typeface="Arial" panose="020B0604020202020204" pitchFamily="34" charset="0"/>
              <a:buChar char="•"/>
            </a:pPr>
            <a:r>
              <a:rPr lang="en-GB" dirty="0"/>
              <a:t>Currently the game is declared draw when all cells are filled and no win conditions are satisfied. Look into how to have the game decide at the end of each turn if a win is possible so users don’t have to carry on filling out all the cells.</a:t>
            </a:r>
          </a:p>
          <a:p>
            <a:pPr marL="285750" lvl="0" indent="-285750">
              <a:buFont typeface="Arial" panose="020B0604020202020204" pitchFamily="34" charset="0"/>
              <a:buChar char="•"/>
            </a:pPr>
            <a:r>
              <a:rPr lang="en-GB" dirty="0"/>
              <a:t>Score board functionality to tally up wins over multiple games.</a:t>
            </a:r>
          </a:p>
          <a:p>
            <a:endParaRPr lang="en-GB" dirty="0"/>
          </a:p>
        </p:txBody>
      </p:sp>
    </p:spTree>
    <p:extLst>
      <p:ext uri="{BB962C8B-B14F-4D97-AF65-F5344CB8AC3E}">
        <p14:creationId xmlns:p14="http://schemas.microsoft.com/office/powerpoint/2010/main" val="4092686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305831"/>
            <a:ext cx="10515600" cy="1325563"/>
          </a:xfrm>
        </p:spPr>
        <p:txBody>
          <a:bodyPr/>
          <a:lstStyle/>
          <a:p>
            <a:r>
              <a:rPr lang="en-GB" dirty="0" smtClean="0"/>
              <a:t>JavaScript, HTML &amp; CSS explained</a:t>
            </a:r>
            <a:endParaRPr lang="en-GB" dirty="0"/>
          </a:p>
        </p:txBody>
      </p:sp>
      <p:sp>
        <p:nvSpPr>
          <p:cNvPr id="3" name="Content Placeholder 2"/>
          <p:cNvSpPr>
            <a:spLocks noGrp="1"/>
          </p:cNvSpPr>
          <p:nvPr>
            <p:ph idx="1"/>
          </p:nvPr>
        </p:nvSpPr>
        <p:spPr>
          <a:xfrm>
            <a:off x="590550" y="1487489"/>
            <a:ext cx="11201400" cy="754062"/>
          </a:xfrm>
        </p:spPr>
        <p:txBody>
          <a:bodyPr>
            <a:normAutofit fontScale="92500" lnSpcReduction="10000"/>
          </a:bodyPr>
          <a:lstStyle/>
          <a:p>
            <a:pPr marL="0" indent="0">
              <a:buNone/>
            </a:pPr>
            <a:r>
              <a:rPr lang="en-GB" dirty="0"/>
              <a:t>These three file types form the backbone of many web applications. What is the difference between them</a:t>
            </a:r>
            <a:r>
              <a:rPr lang="en-GB" dirty="0" smtClean="0"/>
              <a:t>?</a:t>
            </a:r>
          </a:p>
          <a:p>
            <a:pPr marL="457200" lvl="1" indent="0">
              <a:buNone/>
            </a:pPr>
            <a:endParaRPr lang="en-GB" dirty="0"/>
          </a:p>
          <a:p>
            <a:pPr marL="457200" lvl="1" indent="0">
              <a:buNone/>
            </a:pPr>
            <a:endParaRPr lang="en-GB" dirty="0"/>
          </a:p>
          <a:p>
            <a:pPr marL="0" indent="0">
              <a:buNone/>
            </a:pPr>
            <a:endParaRPr lang="en-GB" dirty="0"/>
          </a:p>
          <a:p>
            <a:endParaRPr lang="en-GB" dirty="0"/>
          </a:p>
        </p:txBody>
      </p:sp>
      <p:pic>
        <p:nvPicPr>
          <p:cNvPr id="2050" name="Picture 2" descr="HTML – Glow Blog Ide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9587" y="2241551"/>
            <a:ext cx="1616075" cy="1616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550" y="3795398"/>
            <a:ext cx="8494713" cy="1200329"/>
          </a:xfrm>
          <a:prstGeom prst="rect">
            <a:avLst/>
          </a:prstGeom>
          <a:noFill/>
        </p:spPr>
        <p:txBody>
          <a:bodyPr wrap="square" rtlCol="0">
            <a:spAutoFit/>
          </a:bodyPr>
          <a:lstStyle/>
          <a:p>
            <a:r>
              <a:rPr lang="en-GB" b="1" dirty="0" smtClean="0"/>
              <a:t>CSS – Stylize the Website:</a:t>
            </a:r>
            <a:endParaRPr lang="en-GB" dirty="0"/>
          </a:p>
          <a:p>
            <a:pPr marL="285750" indent="-285750">
              <a:buFont typeface="Arial" panose="020B0604020202020204" pitchFamily="34" charset="0"/>
              <a:buChar char="•"/>
            </a:pPr>
            <a:r>
              <a:rPr lang="en-GB" dirty="0" smtClean="0"/>
              <a:t>Applies style to web page elements.</a:t>
            </a:r>
          </a:p>
          <a:p>
            <a:pPr marL="285750" indent="-285750">
              <a:buFont typeface="Arial" panose="020B0604020202020204" pitchFamily="34" charset="0"/>
              <a:buChar char="•"/>
            </a:pPr>
            <a:r>
              <a:rPr lang="en-GB" dirty="0" smtClean="0"/>
              <a:t>Targets various screen sizes to make web pages responsive.</a:t>
            </a:r>
          </a:p>
          <a:p>
            <a:pPr marL="285750" indent="-285750">
              <a:buFont typeface="Arial" panose="020B0604020202020204" pitchFamily="34" charset="0"/>
              <a:buChar char="•"/>
            </a:pPr>
            <a:r>
              <a:rPr lang="en-GB" dirty="0" smtClean="0"/>
              <a:t>Primarily handles the ‘look and feel’ of a web page.</a:t>
            </a:r>
          </a:p>
        </p:txBody>
      </p:sp>
      <p:sp>
        <p:nvSpPr>
          <p:cNvPr id="5" name="TextBox 4"/>
          <p:cNvSpPr txBox="1"/>
          <p:nvPr/>
        </p:nvSpPr>
        <p:spPr>
          <a:xfrm>
            <a:off x="590550" y="5279394"/>
            <a:ext cx="5657850" cy="1200329"/>
          </a:xfrm>
          <a:prstGeom prst="rect">
            <a:avLst/>
          </a:prstGeom>
          <a:noFill/>
        </p:spPr>
        <p:txBody>
          <a:bodyPr wrap="square" rtlCol="0">
            <a:spAutoFit/>
          </a:bodyPr>
          <a:lstStyle/>
          <a:p>
            <a:r>
              <a:rPr lang="en-GB" b="1" dirty="0" smtClean="0"/>
              <a:t>JavaScript – Increase Interactivity:</a:t>
            </a:r>
            <a:endParaRPr lang="en-GB" dirty="0"/>
          </a:p>
          <a:p>
            <a:pPr marL="285750" indent="-285750">
              <a:buFont typeface="Arial" panose="020B0604020202020204" pitchFamily="34" charset="0"/>
              <a:buChar char="•"/>
            </a:pPr>
            <a:r>
              <a:rPr lang="en-GB" dirty="0" smtClean="0"/>
              <a:t>Adds interactivity to a web page.</a:t>
            </a:r>
          </a:p>
          <a:p>
            <a:pPr marL="285750" indent="-285750">
              <a:buFont typeface="Arial" panose="020B0604020202020204" pitchFamily="34" charset="0"/>
              <a:buChar char="•"/>
            </a:pPr>
            <a:r>
              <a:rPr lang="en-GB" dirty="0" smtClean="0"/>
              <a:t>Handles complex functions and features.</a:t>
            </a:r>
          </a:p>
          <a:p>
            <a:pPr marL="285750" indent="-285750">
              <a:buFont typeface="Arial" panose="020B0604020202020204" pitchFamily="34" charset="0"/>
              <a:buChar char="•"/>
            </a:pPr>
            <a:r>
              <a:rPr lang="en-GB" dirty="0" smtClean="0"/>
              <a:t>Programmatic code which enhances functionality.</a:t>
            </a:r>
            <a:endParaRPr lang="en-GB" dirty="0"/>
          </a:p>
        </p:txBody>
      </p:sp>
      <p:sp>
        <p:nvSpPr>
          <p:cNvPr id="6" name="TextBox 5"/>
          <p:cNvSpPr txBox="1"/>
          <p:nvPr/>
        </p:nvSpPr>
        <p:spPr>
          <a:xfrm>
            <a:off x="590550" y="2103052"/>
            <a:ext cx="5657850" cy="1477328"/>
          </a:xfrm>
          <a:prstGeom prst="rect">
            <a:avLst/>
          </a:prstGeom>
          <a:noFill/>
        </p:spPr>
        <p:txBody>
          <a:bodyPr wrap="square" rtlCol="0">
            <a:spAutoFit/>
          </a:bodyPr>
          <a:lstStyle/>
          <a:p>
            <a:endParaRPr lang="en-GB" dirty="0" smtClean="0"/>
          </a:p>
          <a:p>
            <a:r>
              <a:rPr lang="en-GB" b="1" dirty="0" smtClean="0"/>
              <a:t>HTML – Create the Structure:</a:t>
            </a:r>
            <a:endParaRPr lang="en-GB" dirty="0"/>
          </a:p>
          <a:p>
            <a:pPr marL="285750" indent="-285750">
              <a:buFont typeface="Arial" panose="020B0604020202020204" pitchFamily="34" charset="0"/>
              <a:buChar char="•"/>
            </a:pPr>
            <a:r>
              <a:rPr lang="en-GB" dirty="0" smtClean="0"/>
              <a:t>Controls the layout of content.</a:t>
            </a:r>
          </a:p>
          <a:p>
            <a:pPr marL="285750" indent="-285750">
              <a:buFont typeface="Arial" panose="020B0604020202020204" pitchFamily="34" charset="0"/>
              <a:buChar char="•"/>
            </a:pPr>
            <a:r>
              <a:rPr lang="en-GB" dirty="0" smtClean="0"/>
              <a:t>Provides structure for web page design.</a:t>
            </a:r>
          </a:p>
          <a:p>
            <a:pPr marL="285750" indent="-285750">
              <a:buFont typeface="Arial" panose="020B0604020202020204" pitchFamily="34" charset="0"/>
              <a:buChar char="•"/>
            </a:pPr>
            <a:r>
              <a:rPr lang="en-GB" dirty="0" smtClean="0"/>
              <a:t>The fundamental building block of any webpage.</a:t>
            </a:r>
          </a:p>
        </p:txBody>
      </p:sp>
      <p:pic>
        <p:nvPicPr>
          <p:cNvPr id="2052" name="Picture 4" descr="CS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37" y="3952029"/>
            <a:ext cx="739774" cy="10436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le:JavaScript-logo.pn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4068" y="5411473"/>
            <a:ext cx="1016793" cy="101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224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1 – Creating </a:t>
            </a:r>
            <a:r>
              <a:rPr lang="en-GB" b="1" dirty="0" smtClean="0"/>
              <a:t>the board</a:t>
            </a:r>
            <a:endParaRPr lang="en-GB" dirty="0"/>
          </a:p>
        </p:txBody>
      </p:sp>
      <p:sp>
        <p:nvSpPr>
          <p:cNvPr id="3" name="Content Placeholder 2"/>
          <p:cNvSpPr>
            <a:spLocks noGrp="1"/>
          </p:cNvSpPr>
          <p:nvPr>
            <p:ph idx="1"/>
          </p:nvPr>
        </p:nvSpPr>
        <p:spPr>
          <a:xfrm>
            <a:off x="838200" y="1825625"/>
            <a:ext cx="10515600" cy="860425"/>
          </a:xfrm>
        </p:spPr>
        <p:txBody>
          <a:bodyPr/>
          <a:lstStyle/>
          <a:p>
            <a:pPr marL="0" indent="0">
              <a:buNone/>
            </a:pPr>
            <a:r>
              <a:rPr lang="en-GB" dirty="0"/>
              <a:t>The first thing we need to make </a:t>
            </a:r>
            <a:r>
              <a:rPr lang="en-GB" dirty="0" smtClean="0"/>
              <a:t>is </a:t>
            </a:r>
            <a:r>
              <a:rPr lang="en-GB" dirty="0"/>
              <a:t>the board that the game will be played on</a:t>
            </a:r>
            <a:r>
              <a:rPr lang="en-GB" dirty="0" smtClean="0"/>
              <a:t>. </a:t>
            </a:r>
            <a:r>
              <a:rPr lang="en-GB" dirty="0"/>
              <a:t>To start with, </a:t>
            </a:r>
            <a:r>
              <a:rPr lang="en-GB" b="1" dirty="0"/>
              <a:t>index.html</a:t>
            </a:r>
            <a:r>
              <a:rPr lang="en-GB" dirty="0"/>
              <a:t> looks something like </a:t>
            </a:r>
            <a:r>
              <a:rPr lang="en-GB" dirty="0" smtClean="0"/>
              <a:t>this:</a:t>
            </a:r>
          </a:p>
          <a:p>
            <a:pPr marL="0" indent="0">
              <a:buNone/>
            </a:pPr>
            <a:endParaRPr lang="en-GB" dirty="0"/>
          </a:p>
          <a:p>
            <a:pPr marL="0" indent="0">
              <a:buNone/>
            </a:pPr>
            <a:endParaRPr lang="en-GB" dirty="0"/>
          </a:p>
          <a:p>
            <a:pPr marL="0" indent="0">
              <a:buNone/>
            </a:pPr>
            <a:endParaRPr lang="en-GB" dirty="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334577" y="2820987"/>
            <a:ext cx="4584382" cy="3288983"/>
          </a:xfrm>
          <a:prstGeom prst="rect">
            <a:avLst/>
          </a:prstGeom>
        </p:spPr>
      </p:pic>
      <p:sp>
        <p:nvSpPr>
          <p:cNvPr id="8" name="TextBox 7"/>
          <p:cNvSpPr txBox="1"/>
          <p:nvPr/>
        </p:nvSpPr>
        <p:spPr>
          <a:xfrm>
            <a:off x="838200" y="3087958"/>
            <a:ext cx="2188092" cy="2585323"/>
          </a:xfrm>
          <a:prstGeom prst="rect">
            <a:avLst/>
          </a:prstGeom>
          <a:noFill/>
        </p:spPr>
        <p:txBody>
          <a:bodyPr wrap="square" rtlCol="0">
            <a:spAutoFit/>
          </a:bodyPr>
          <a:lstStyle/>
          <a:p>
            <a:r>
              <a:rPr lang="en-GB" dirty="0"/>
              <a:t>The head section (between </a:t>
            </a:r>
            <a:r>
              <a:rPr lang="en-GB" b="1" dirty="0"/>
              <a:t>&lt;head&gt; </a:t>
            </a:r>
            <a:r>
              <a:rPr lang="en-GB" dirty="0"/>
              <a:t>and </a:t>
            </a:r>
            <a:r>
              <a:rPr lang="en-GB" b="1" dirty="0"/>
              <a:t>&lt;/head</a:t>
            </a:r>
            <a:r>
              <a:rPr lang="en-GB" b="1" dirty="0" smtClean="0"/>
              <a:t>&gt;</a:t>
            </a:r>
            <a:r>
              <a:rPr lang="en-GB" dirty="0" smtClean="0"/>
              <a:t>) </a:t>
            </a:r>
            <a:r>
              <a:rPr lang="en-GB" dirty="0"/>
              <a:t>contains some information for scaling the display and linking the html file to style.css and script.js</a:t>
            </a:r>
            <a:r>
              <a:rPr lang="en-GB" dirty="0" smtClean="0"/>
              <a:t>.</a:t>
            </a:r>
            <a:endParaRPr lang="en-GB" dirty="0"/>
          </a:p>
        </p:txBody>
      </p:sp>
      <p:cxnSp>
        <p:nvCxnSpPr>
          <p:cNvPr id="16" name="Straight Arrow Connector 15"/>
          <p:cNvCxnSpPr/>
          <p:nvPr/>
        </p:nvCxnSpPr>
        <p:spPr>
          <a:xfrm flipV="1">
            <a:off x="2666236" y="3272589"/>
            <a:ext cx="533983" cy="744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77410" y="4017119"/>
            <a:ext cx="511635" cy="4483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604817" y="2850648"/>
            <a:ext cx="3041751" cy="3139321"/>
          </a:xfrm>
          <a:prstGeom prst="rect">
            <a:avLst/>
          </a:prstGeom>
          <a:noFill/>
        </p:spPr>
        <p:txBody>
          <a:bodyPr wrap="square" rtlCol="0">
            <a:spAutoFit/>
          </a:bodyPr>
          <a:lstStyle/>
          <a:p>
            <a:r>
              <a:rPr lang="en-GB" dirty="0" smtClean="0"/>
              <a:t>We </a:t>
            </a:r>
            <a:r>
              <a:rPr lang="en-GB" dirty="0"/>
              <a:t>will be editing the body section. Within the body there is a div (division) section with class=”board”, here is where we will build the components for our board section. HTML elements can have class attributes assigned to them and we can then write a CSS rule to select that use cases of that class</a:t>
            </a:r>
            <a:r>
              <a:rPr lang="en-GB" dirty="0" smtClean="0"/>
              <a:t>.</a:t>
            </a:r>
            <a:endParaRPr lang="en-GB" dirty="0"/>
          </a:p>
        </p:txBody>
      </p:sp>
      <p:sp>
        <p:nvSpPr>
          <p:cNvPr id="25" name="Rectangle 24"/>
          <p:cNvSpPr/>
          <p:nvPr/>
        </p:nvSpPr>
        <p:spPr>
          <a:xfrm>
            <a:off x="3441031" y="4692316"/>
            <a:ext cx="2057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8581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221" y="490119"/>
            <a:ext cx="10515600" cy="4351338"/>
          </a:xfrm>
        </p:spPr>
        <p:txBody>
          <a:bodyPr>
            <a:normAutofit/>
          </a:bodyPr>
          <a:lstStyle/>
          <a:p>
            <a:pPr marL="0" indent="0">
              <a:buNone/>
            </a:pPr>
            <a:r>
              <a:rPr lang="en-GB" sz="1800" dirty="0" smtClean="0"/>
              <a:t>Noughts and Crosses </a:t>
            </a:r>
            <a:r>
              <a:rPr lang="en-GB" sz="1800" dirty="0"/>
              <a:t>contains 9 cells in a 3x3 grid. For now we are just going to fill the div class with 9 divs with the class of “cell”:</a:t>
            </a:r>
          </a:p>
        </p:txBody>
      </p:sp>
      <p:pic>
        <p:nvPicPr>
          <p:cNvPr id="8" name="Picture 7"/>
          <p:cNvPicPr>
            <a:picLocks noChangeAspect="1"/>
          </p:cNvPicPr>
          <p:nvPr/>
        </p:nvPicPr>
        <p:blipFill>
          <a:blip r:embed="rId2"/>
          <a:stretch>
            <a:fillRect/>
          </a:stretch>
        </p:blipFill>
        <p:spPr>
          <a:xfrm>
            <a:off x="922421" y="1263316"/>
            <a:ext cx="3291639" cy="350174"/>
          </a:xfrm>
          <a:prstGeom prst="rect">
            <a:avLst/>
          </a:prstGeom>
        </p:spPr>
      </p:pic>
      <p:pic>
        <p:nvPicPr>
          <p:cNvPr id="9" name="Picture 8"/>
          <p:cNvPicPr>
            <a:picLocks noChangeAspect="1"/>
          </p:cNvPicPr>
          <p:nvPr/>
        </p:nvPicPr>
        <p:blipFill>
          <a:blip r:embed="rId3"/>
          <a:stretch>
            <a:fillRect/>
          </a:stretch>
        </p:blipFill>
        <p:spPr>
          <a:xfrm>
            <a:off x="5915526" y="1048252"/>
            <a:ext cx="3821029" cy="2756152"/>
          </a:xfrm>
          <a:prstGeom prst="rect">
            <a:avLst/>
          </a:prstGeom>
        </p:spPr>
      </p:pic>
      <p:sp>
        <p:nvSpPr>
          <p:cNvPr id="10" name="TextBox 9"/>
          <p:cNvSpPr txBox="1"/>
          <p:nvPr/>
        </p:nvSpPr>
        <p:spPr>
          <a:xfrm>
            <a:off x="2430379" y="1756611"/>
            <a:ext cx="2082466" cy="923330"/>
          </a:xfrm>
          <a:prstGeom prst="rect">
            <a:avLst/>
          </a:prstGeom>
          <a:noFill/>
        </p:spPr>
        <p:txBody>
          <a:bodyPr wrap="square" rtlCol="0">
            <a:spAutoFit/>
          </a:bodyPr>
          <a:lstStyle/>
          <a:p>
            <a:r>
              <a:rPr lang="en-GB" dirty="0"/>
              <a:t>So the div should now look like:</a:t>
            </a:r>
          </a:p>
          <a:p>
            <a:endParaRPr lang="en-GB" dirty="0"/>
          </a:p>
        </p:txBody>
      </p:sp>
      <p:sp>
        <p:nvSpPr>
          <p:cNvPr id="14" name="Freeform 13"/>
          <p:cNvSpPr/>
          <p:nvPr/>
        </p:nvSpPr>
        <p:spPr>
          <a:xfrm>
            <a:off x="3922295" y="1670955"/>
            <a:ext cx="1744579" cy="1021608"/>
          </a:xfrm>
          <a:custGeom>
            <a:avLst/>
            <a:gdLst>
              <a:gd name="connsiteX0" fmla="*/ 0 w 1744579"/>
              <a:gd name="connsiteY0" fmla="*/ 735360 h 1021608"/>
              <a:gd name="connsiteX1" fmla="*/ 589547 w 1744579"/>
              <a:gd name="connsiteY1" fmla="*/ 988024 h 1021608"/>
              <a:gd name="connsiteX2" fmla="*/ 1155031 w 1744579"/>
              <a:gd name="connsiteY2" fmla="*/ 73624 h 1021608"/>
              <a:gd name="connsiteX3" fmla="*/ 1744579 w 1744579"/>
              <a:gd name="connsiteY3" fmla="*/ 121750 h 1021608"/>
            </a:gdLst>
            <a:ahLst/>
            <a:cxnLst>
              <a:cxn ang="0">
                <a:pos x="connsiteX0" y="connsiteY0"/>
              </a:cxn>
              <a:cxn ang="0">
                <a:pos x="connsiteX1" y="connsiteY1"/>
              </a:cxn>
              <a:cxn ang="0">
                <a:pos x="connsiteX2" y="connsiteY2"/>
              </a:cxn>
              <a:cxn ang="0">
                <a:pos x="connsiteX3" y="connsiteY3"/>
              </a:cxn>
            </a:cxnLst>
            <a:rect l="l" t="t" r="r" b="b"/>
            <a:pathLst>
              <a:path w="1744579" h="1021608">
                <a:moveTo>
                  <a:pt x="0" y="735360"/>
                </a:moveTo>
                <a:cubicBezTo>
                  <a:pt x="198521" y="916836"/>
                  <a:pt x="397042" y="1098313"/>
                  <a:pt x="589547" y="988024"/>
                </a:cubicBezTo>
                <a:cubicBezTo>
                  <a:pt x="782052" y="877735"/>
                  <a:pt x="962526" y="218003"/>
                  <a:pt x="1155031" y="73624"/>
                </a:cubicBezTo>
                <a:cubicBezTo>
                  <a:pt x="1347536" y="-70755"/>
                  <a:pt x="1546057" y="25497"/>
                  <a:pt x="1744579" y="121750"/>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7" name="TextBox 16"/>
          <p:cNvSpPr txBox="1"/>
          <p:nvPr/>
        </p:nvSpPr>
        <p:spPr>
          <a:xfrm>
            <a:off x="465221" y="4115936"/>
            <a:ext cx="10387263" cy="1477328"/>
          </a:xfrm>
          <a:prstGeom prst="rect">
            <a:avLst/>
          </a:prstGeom>
          <a:noFill/>
        </p:spPr>
        <p:txBody>
          <a:bodyPr wrap="square" rtlCol="0">
            <a:spAutoFit/>
          </a:bodyPr>
          <a:lstStyle/>
          <a:p>
            <a:r>
              <a:rPr lang="en-GB" dirty="0"/>
              <a:t>If we saved now and double clicked the HTML file in the file explorer, nothing would show up on the webpage as we’ve not yet formatted anything </a:t>
            </a:r>
            <a:r>
              <a:rPr lang="en-GB" dirty="0" smtClean="0"/>
              <a:t>about </a:t>
            </a:r>
            <a:r>
              <a:rPr lang="en-GB" dirty="0"/>
              <a:t>the board</a:t>
            </a:r>
            <a:r>
              <a:rPr lang="en-GB" dirty="0" smtClean="0"/>
              <a:t>.</a:t>
            </a:r>
          </a:p>
          <a:p>
            <a:endParaRPr lang="en-GB" dirty="0"/>
          </a:p>
          <a:p>
            <a:r>
              <a:rPr lang="en-GB" dirty="0"/>
              <a:t>To format the cells and the board, we are going to add a couple sections to </a:t>
            </a:r>
            <a:r>
              <a:rPr lang="en-GB" b="1" dirty="0" smtClean="0"/>
              <a:t>style.css</a:t>
            </a:r>
            <a:endParaRPr lang="en-GB" b="1" dirty="0"/>
          </a:p>
          <a:p>
            <a:endParaRPr lang="en-GB" dirty="0"/>
          </a:p>
        </p:txBody>
      </p:sp>
    </p:spTree>
    <p:extLst>
      <p:ext uri="{BB962C8B-B14F-4D97-AF65-F5344CB8AC3E}">
        <p14:creationId xmlns:p14="http://schemas.microsoft.com/office/powerpoint/2010/main" val="2849273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7717"/>
          </a:xfrm>
        </p:spPr>
        <p:txBody>
          <a:bodyPr/>
          <a:lstStyle/>
          <a:p>
            <a:r>
              <a:rPr lang="en-GB" dirty="0"/>
              <a:t>s</a:t>
            </a:r>
            <a:r>
              <a:rPr lang="en-GB" dirty="0" smtClean="0"/>
              <a:t>tyle.css</a:t>
            </a:r>
            <a:endParaRPr lang="en-GB" dirty="0"/>
          </a:p>
        </p:txBody>
      </p:sp>
      <p:pic>
        <p:nvPicPr>
          <p:cNvPr id="4" name="Picture 3"/>
          <p:cNvPicPr>
            <a:picLocks noChangeAspect="1"/>
          </p:cNvPicPr>
          <p:nvPr/>
        </p:nvPicPr>
        <p:blipFill>
          <a:blip r:embed="rId2"/>
          <a:stretch>
            <a:fillRect/>
          </a:stretch>
        </p:blipFill>
        <p:spPr>
          <a:xfrm>
            <a:off x="1189547" y="2142711"/>
            <a:ext cx="3351547" cy="4227635"/>
          </a:xfrm>
          <a:prstGeom prst="rect">
            <a:avLst/>
          </a:prstGeom>
        </p:spPr>
      </p:pic>
      <p:sp>
        <p:nvSpPr>
          <p:cNvPr id="5" name="TextBox 4"/>
          <p:cNvSpPr txBox="1"/>
          <p:nvPr/>
        </p:nvSpPr>
        <p:spPr>
          <a:xfrm>
            <a:off x="838200" y="1082842"/>
            <a:ext cx="5153167" cy="923330"/>
          </a:xfrm>
          <a:prstGeom prst="rect">
            <a:avLst/>
          </a:prstGeom>
          <a:noFill/>
        </p:spPr>
        <p:txBody>
          <a:bodyPr wrap="square" rtlCol="0">
            <a:spAutoFit/>
          </a:bodyPr>
          <a:lstStyle/>
          <a:p>
            <a:r>
              <a:rPr lang="en-GB" dirty="0"/>
              <a:t>If we add the following lines on the line after the body curly bracket closes, we should see something different:</a:t>
            </a:r>
          </a:p>
        </p:txBody>
      </p:sp>
      <p:sp>
        <p:nvSpPr>
          <p:cNvPr id="6" name="TextBox 5"/>
          <p:cNvSpPr txBox="1"/>
          <p:nvPr/>
        </p:nvSpPr>
        <p:spPr>
          <a:xfrm>
            <a:off x="5394847" y="2006172"/>
            <a:ext cx="3990131" cy="369332"/>
          </a:xfrm>
          <a:prstGeom prst="rect">
            <a:avLst/>
          </a:prstGeom>
          <a:noFill/>
        </p:spPr>
        <p:txBody>
          <a:bodyPr wrap="none" rtlCol="0">
            <a:spAutoFit/>
          </a:bodyPr>
          <a:lstStyle/>
          <a:p>
            <a:r>
              <a:rPr lang="en-GB" dirty="0"/>
              <a:t>And loading up the webpage now yields</a:t>
            </a:r>
            <a:r>
              <a:rPr lang="en-GB" dirty="0" smtClean="0"/>
              <a:t>:</a:t>
            </a:r>
            <a:endParaRPr lang="en-GB" dirty="0"/>
          </a:p>
        </p:txBody>
      </p:sp>
      <p:pic>
        <p:nvPicPr>
          <p:cNvPr id="7" name="Picture 6"/>
          <p:cNvPicPr/>
          <p:nvPr/>
        </p:nvPicPr>
        <p:blipFill>
          <a:blip r:embed="rId3"/>
          <a:stretch>
            <a:fillRect/>
          </a:stretch>
        </p:blipFill>
        <p:spPr>
          <a:xfrm>
            <a:off x="5195148" y="2332491"/>
            <a:ext cx="4389528" cy="3711348"/>
          </a:xfrm>
          <a:prstGeom prst="rect">
            <a:avLst/>
          </a:prstGeom>
        </p:spPr>
      </p:pic>
      <p:sp>
        <p:nvSpPr>
          <p:cNvPr id="8" name="TextBox 7"/>
          <p:cNvSpPr txBox="1"/>
          <p:nvPr/>
        </p:nvSpPr>
        <p:spPr>
          <a:xfrm>
            <a:off x="5394847" y="5952699"/>
            <a:ext cx="5958953" cy="646331"/>
          </a:xfrm>
          <a:prstGeom prst="rect">
            <a:avLst/>
          </a:prstGeom>
          <a:noFill/>
        </p:spPr>
        <p:txBody>
          <a:bodyPr wrap="square" rtlCol="0">
            <a:spAutoFit/>
          </a:bodyPr>
          <a:lstStyle/>
          <a:p>
            <a:r>
              <a:rPr lang="en-GB" dirty="0"/>
              <a:t>So we’ve successfully made our first HTML components and formatted them with </a:t>
            </a:r>
            <a:r>
              <a:rPr lang="en-GB" dirty="0" smtClean="0"/>
              <a:t>CSS</a:t>
            </a:r>
            <a:r>
              <a:rPr lang="en-GB" dirty="0"/>
              <a:t>!</a:t>
            </a:r>
          </a:p>
        </p:txBody>
      </p:sp>
    </p:spTree>
    <p:extLst>
      <p:ext uri="{BB962C8B-B14F-4D97-AF65-F5344CB8AC3E}">
        <p14:creationId xmlns:p14="http://schemas.microsoft.com/office/powerpoint/2010/main" val="1306026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Exercise 2 - </a:t>
            </a:r>
            <a:r>
              <a:rPr lang="en-GB" b="1" dirty="0"/>
              <a:t>Win conditions and game start</a:t>
            </a:r>
            <a:r>
              <a:rPr lang="en-GB" dirty="0" smtClean="0"/>
              <a:t> </a:t>
            </a:r>
            <a:endParaRPr lang="en-GB" dirty="0"/>
          </a:p>
        </p:txBody>
      </p:sp>
      <p:sp>
        <p:nvSpPr>
          <p:cNvPr id="3" name="Content Placeholder 2"/>
          <p:cNvSpPr>
            <a:spLocks noGrp="1"/>
          </p:cNvSpPr>
          <p:nvPr>
            <p:ph idx="1"/>
          </p:nvPr>
        </p:nvSpPr>
        <p:spPr>
          <a:xfrm>
            <a:off x="838200" y="1825625"/>
            <a:ext cx="10515600" cy="985814"/>
          </a:xfrm>
        </p:spPr>
        <p:txBody>
          <a:bodyPr>
            <a:normAutofit fontScale="70000" lnSpcReduction="20000"/>
          </a:bodyPr>
          <a:lstStyle/>
          <a:p>
            <a:pPr marL="0" indent="0">
              <a:buNone/>
            </a:pPr>
            <a:r>
              <a:rPr lang="en-GB" dirty="0"/>
              <a:t>Now that we’ve set the stage for the game, it’s time to code some logic into </a:t>
            </a:r>
            <a:r>
              <a:rPr lang="en-GB" dirty="0" smtClean="0"/>
              <a:t>it with JavaScript. </a:t>
            </a:r>
            <a:endParaRPr lang="en-GB" dirty="0" smtClean="0"/>
          </a:p>
          <a:p>
            <a:pPr marL="0" indent="0">
              <a:buNone/>
            </a:pPr>
            <a:r>
              <a:rPr lang="en-GB" dirty="0" smtClean="0"/>
              <a:t>We </a:t>
            </a:r>
            <a:r>
              <a:rPr lang="en-GB" dirty="0"/>
              <a:t>first need to define two constants for noughts and crosses and a set of winning conditions for the game to end. So we can start with the code:</a:t>
            </a:r>
          </a:p>
          <a:p>
            <a:endParaRPr lang="en-GB" dirty="0"/>
          </a:p>
        </p:txBody>
      </p:sp>
      <p:pic>
        <p:nvPicPr>
          <p:cNvPr id="4" name="Picture 3"/>
          <p:cNvPicPr>
            <a:picLocks noChangeAspect="1"/>
          </p:cNvPicPr>
          <p:nvPr/>
        </p:nvPicPr>
        <p:blipFill>
          <a:blip r:embed="rId2"/>
          <a:stretch>
            <a:fillRect/>
          </a:stretch>
        </p:blipFill>
        <p:spPr>
          <a:xfrm>
            <a:off x="933876" y="3082856"/>
            <a:ext cx="3990040" cy="1611976"/>
          </a:xfrm>
          <a:prstGeom prst="rect">
            <a:avLst/>
          </a:prstGeom>
        </p:spPr>
      </p:pic>
      <p:sp>
        <p:nvSpPr>
          <p:cNvPr id="5" name="Rectangle 4"/>
          <p:cNvSpPr/>
          <p:nvPr/>
        </p:nvSpPr>
        <p:spPr>
          <a:xfrm>
            <a:off x="5450006" y="3015253"/>
            <a:ext cx="6096000" cy="1881925"/>
          </a:xfrm>
          <a:prstGeom prst="rect">
            <a:avLst/>
          </a:prstGeom>
        </p:spPr>
        <p:txBody>
          <a:bodyPr>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At the moment there is only one winning combination. The cells are numbered using the scheme of:</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0</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1</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2</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3</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4</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5</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6</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7</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8</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933876" y="5168595"/>
            <a:ext cx="5767175" cy="1200329"/>
          </a:xfrm>
          <a:prstGeom prst="rect">
            <a:avLst/>
          </a:prstGeom>
          <a:noFill/>
        </p:spPr>
        <p:txBody>
          <a:bodyPr wrap="square" rtlCol="0">
            <a:spAutoFit/>
          </a:bodyPr>
          <a:lstStyle/>
          <a:p>
            <a:r>
              <a:rPr lang="en-GB" dirty="0"/>
              <a:t>So the simplest win would be the line of 1, 2 and 3. Have a think about how many winning combinations there are and see if you can code these into the list. Multiple combinations can be implemented in the format</a:t>
            </a:r>
            <a:r>
              <a:rPr lang="en-GB" dirty="0" smtClean="0"/>
              <a:t>:</a:t>
            </a:r>
            <a:endParaRPr lang="en-GB" dirty="0"/>
          </a:p>
        </p:txBody>
      </p:sp>
      <p:pic>
        <p:nvPicPr>
          <p:cNvPr id="7" name="Picture 6"/>
          <p:cNvPicPr>
            <a:picLocks noChangeAspect="1"/>
          </p:cNvPicPr>
          <p:nvPr/>
        </p:nvPicPr>
        <p:blipFill>
          <a:blip r:embed="rId3"/>
          <a:stretch>
            <a:fillRect/>
          </a:stretch>
        </p:blipFill>
        <p:spPr>
          <a:xfrm>
            <a:off x="7590074" y="5100992"/>
            <a:ext cx="1540278" cy="1527334"/>
          </a:xfrm>
          <a:prstGeom prst="rect">
            <a:avLst/>
          </a:prstGeom>
        </p:spPr>
      </p:pic>
    </p:spTree>
    <p:extLst>
      <p:ext uri="{BB962C8B-B14F-4D97-AF65-F5344CB8AC3E}">
        <p14:creationId xmlns:p14="http://schemas.microsoft.com/office/powerpoint/2010/main" val="2275958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1" y="586854"/>
            <a:ext cx="10515600" cy="559558"/>
          </a:xfrm>
        </p:spPr>
        <p:txBody>
          <a:bodyPr>
            <a:normAutofit fontScale="70000" lnSpcReduction="20000"/>
          </a:bodyPr>
          <a:lstStyle/>
          <a:p>
            <a:pPr marL="0" indent="0">
              <a:buNone/>
            </a:pPr>
            <a:r>
              <a:rPr lang="en-GB" dirty="0"/>
              <a:t>As there are multiple of the data-cell elements, we will have to use querySelectorAll() to retrieve them all:</a:t>
            </a:r>
          </a:p>
          <a:p>
            <a:pPr marL="0" indent="0">
              <a:buNone/>
            </a:pPr>
            <a:endParaRPr lang="en-GB" dirty="0"/>
          </a:p>
        </p:txBody>
      </p:sp>
      <p:pic>
        <p:nvPicPr>
          <p:cNvPr id="4" name="Picture 3"/>
          <p:cNvPicPr>
            <a:picLocks noChangeAspect="1"/>
          </p:cNvPicPr>
          <p:nvPr/>
        </p:nvPicPr>
        <p:blipFill>
          <a:blip r:embed="rId2"/>
          <a:stretch>
            <a:fillRect/>
          </a:stretch>
        </p:blipFill>
        <p:spPr>
          <a:xfrm>
            <a:off x="1926252" y="1282890"/>
            <a:ext cx="6994348" cy="736979"/>
          </a:xfrm>
          <a:prstGeom prst="rect">
            <a:avLst/>
          </a:prstGeom>
        </p:spPr>
      </p:pic>
      <p:sp>
        <p:nvSpPr>
          <p:cNvPr id="5" name="TextBox 4"/>
          <p:cNvSpPr txBox="1"/>
          <p:nvPr/>
        </p:nvSpPr>
        <p:spPr>
          <a:xfrm>
            <a:off x="647131" y="2442949"/>
            <a:ext cx="10257431" cy="2862322"/>
          </a:xfrm>
          <a:prstGeom prst="rect">
            <a:avLst/>
          </a:prstGeom>
          <a:noFill/>
        </p:spPr>
        <p:txBody>
          <a:bodyPr wrap="square" rtlCol="0">
            <a:spAutoFit/>
          </a:bodyPr>
          <a:lstStyle/>
          <a:p>
            <a:r>
              <a:rPr lang="en-GB" dirty="0"/>
              <a:t>Now we are going to make a function called startGame</a:t>
            </a:r>
            <a:r>
              <a:rPr lang="en-GB" dirty="0" smtClean="0"/>
              <a:t>()</a:t>
            </a:r>
            <a:endParaRPr lang="en-GB" dirty="0"/>
          </a:p>
          <a:p>
            <a:endParaRPr lang="en-GB" dirty="0" smtClean="0"/>
          </a:p>
          <a:p>
            <a:r>
              <a:rPr lang="en-GB" dirty="0" smtClean="0"/>
              <a:t>We </a:t>
            </a:r>
            <a:r>
              <a:rPr lang="en-GB" dirty="0"/>
              <a:t>need to do a couple things with this function:</a:t>
            </a:r>
          </a:p>
          <a:p>
            <a:pPr marL="285750" lvl="0" indent="-285750">
              <a:buFont typeface="Arial" panose="020B0604020202020204" pitchFamily="34" charset="0"/>
              <a:buChar char="•"/>
            </a:pPr>
            <a:r>
              <a:rPr lang="en-GB" dirty="0"/>
              <a:t>Ensure the game board is cleared from previous games ready for a fresh start.</a:t>
            </a:r>
          </a:p>
          <a:p>
            <a:pPr marL="285750" lvl="0" indent="-285750">
              <a:buFont typeface="Arial" panose="020B0604020202020204" pitchFamily="34" charset="0"/>
              <a:buChar char="•"/>
            </a:pPr>
            <a:r>
              <a:rPr lang="en-GB" dirty="0"/>
              <a:t>Set up listeners for clicks on cells and have it trigger a click handler function</a:t>
            </a:r>
            <a:r>
              <a:rPr lang="en-GB" dirty="0" smtClean="0"/>
              <a:t>.</a:t>
            </a:r>
          </a:p>
          <a:p>
            <a:pPr marL="285750" lvl="0" indent="-285750">
              <a:buFont typeface="Arial" panose="020B0604020202020204" pitchFamily="34" charset="0"/>
              <a:buChar char="•"/>
            </a:pPr>
            <a:endParaRPr lang="en-GB" dirty="0"/>
          </a:p>
          <a:p>
            <a:r>
              <a:rPr lang="en-GB" dirty="0"/>
              <a:t>The first line of this function should set the turn to X starting. To determine the current turn we can use a Boolean as there is only 2 states. You can name it whatever you like, for this demonstration we will call it ‘</a:t>
            </a:r>
            <a:r>
              <a:rPr lang="en-GB" dirty="0" err="1"/>
              <a:t>circleTurn</a:t>
            </a:r>
            <a:r>
              <a:rPr lang="en-GB" dirty="0"/>
              <a:t>’ and set its value to false:</a:t>
            </a:r>
          </a:p>
          <a:p>
            <a:pPr lvl="0"/>
            <a:endParaRPr lang="en-GB" dirty="0"/>
          </a:p>
        </p:txBody>
      </p:sp>
      <p:pic>
        <p:nvPicPr>
          <p:cNvPr id="6" name="Picture 5"/>
          <p:cNvPicPr>
            <a:picLocks noChangeAspect="1"/>
          </p:cNvPicPr>
          <p:nvPr/>
        </p:nvPicPr>
        <p:blipFill>
          <a:blip r:embed="rId3"/>
          <a:stretch>
            <a:fillRect/>
          </a:stretch>
        </p:blipFill>
        <p:spPr>
          <a:xfrm>
            <a:off x="4260106" y="5237808"/>
            <a:ext cx="2326639" cy="482352"/>
          </a:xfrm>
          <a:prstGeom prst="rect">
            <a:avLst/>
          </a:prstGeom>
        </p:spPr>
      </p:pic>
    </p:spTree>
    <p:extLst>
      <p:ext uri="{BB962C8B-B14F-4D97-AF65-F5344CB8AC3E}">
        <p14:creationId xmlns:p14="http://schemas.microsoft.com/office/powerpoint/2010/main" val="1282433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823" y="433553"/>
            <a:ext cx="10516737" cy="2841910"/>
          </a:xfrm>
        </p:spPr>
        <p:txBody>
          <a:bodyPr>
            <a:normAutofit fontScale="77500" lnSpcReduction="20000"/>
          </a:bodyPr>
          <a:lstStyle/>
          <a:p>
            <a:pPr marL="0" indent="0">
              <a:buNone/>
            </a:pPr>
            <a:r>
              <a:rPr lang="en-GB" dirty="0"/>
              <a:t>Then we need a way of checking each cell. </a:t>
            </a:r>
            <a:endParaRPr lang="en-GB" dirty="0" smtClean="0"/>
          </a:p>
          <a:p>
            <a:pPr marL="0" indent="0">
              <a:buNone/>
            </a:pPr>
            <a:r>
              <a:rPr lang="en-GB" dirty="0" smtClean="0"/>
              <a:t>A </a:t>
            </a:r>
            <a:r>
              <a:rPr lang="en-GB" dirty="0"/>
              <a:t>for loop works best </a:t>
            </a:r>
            <a:r>
              <a:rPr lang="en-GB" dirty="0" smtClean="0"/>
              <a:t>here as </a:t>
            </a:r>
            <a:r>
              <a:rPr lang="en-GB" dirty="0"/>
              <a:t>the cellElements variable is a list and </a:t>
            </a:r>
            <a:r>
              <a:rPr lang="en-GB" dirty="0" smtClean="0"/>
              <a:t>JavaScript </a:t>
            </a:r>
            <a:r>
              <a:rPr lang="en-GB" dirty="0"/>
              <a:t>comes with a function that can operate on the list class </a:t>
            </a:r>
            <a:r>
              <a:rPr lang="en-GB" dirty="0" smtClean="0"/>
              <a:t>and to </a:t>
            </a:r>
            <a:r>
              <a:rPr lang="en-GB" dirty="0"/>
              <a:t>loop through it this is quite simple. </a:t>
            </a:r>
            <a:endParaRPr lang="en-GB" dirty="0" smtClean="0"/>
          </a:p>
          <a:p>
            <a:pPr marL="0" indent="0">
              <a:buNone/>
            </a:pPr>
            <a:endParaRPr lang="en-GB" dirty="0"/>
          </a:p>
          <a:p>
            <a:pPr marL="0" indent="0">
              <a:buNone/>
            </a:pPr>
            <a:r>
              <a:rPr lang="en-GB" dirty="0" smtClean="0"/>
              <a:t>We </a:t>
            </a:r>
            <a:r>
              <a:rPr lang="en-GB" dirty="0"/>
              <a:t>can write “cellElements.forEach” to go through the cells one by one. </a:t>
            </a:r>
            <a:endParaRPr lang="en-GB" dirty="0" smtClean="0"/>
          </a:p>
          <a:p>
            <a:pPr marL="0" indent="0">
              <a:buNone/>
            </a:pPr>
            <a:r>
              <a:rPr lang="en-GB" dirty="0" smtClean="0"/>
              <a:t>We </a:t>
            </a:r>
            <a:r>
              <a:rPr lang="en-GB" dirty="0"/>
              <a:t>then want to use the .remove function to remove any </a:t>
            </a:r>
            <a:r>
              <a:rPr lang="en-GB" dirty="0" smtClean="0"/>
              <a:t>O’s </a:t>
            </a:r>
            <a:r>
              <a:rPr lang="en-GB" dirty="0"/>
              <a:t>or </a:t>
            </a:r>
            <a:r>
              <a:rPr lang="en-GB" dirty="0" smtClean="0"/>
              <a:t>X’s </a:t>
            </a:r>
            <a:r>
              <a:rPr lang="en-GB" dirty="0"/>
              <a:t>already in the cell. </a:t>
            </a:r>
            <a:endParaRPr lang="en-GB" dirty="0" smtClean="0"/>
          </a:p>
          <a:p>
            <a:pPr marL="0" indent="0">
              <a:buNone/>
            </a:pPr>
            <a:r>
              <a:rPr lang="en-GB" dirty="0" smtClean="0"/>
              <a:t>We </a:t>
            </a:r>
            <a:r>
              <a:rPr lang="en-GB" dirty="0"/>
              <a:t>will remove any event listeners from previous games and create a new one. Your function should look something like this</a:t>
            </a:r>
            <a:r>
              <a:rPr lang="en-GB" dirty="0" smtClean="0"/>
              <a:t>:</a:t>
            </a:r>
            <a:endParaRPr lang="en-GB" dirty="0"/>
          </a:p>
        </p:txBody>
      </p:sp>
      <p:pic>
        <p:nvPicPr>
          <p:cNvPr id="5" name="Picture 4"/>
          <p:cNvPicPr>
            <a:picLocks noChangeAspect="1"/>
          </p:cNvPicPr>
          <p:nvPr/>
        </p:nvPicPr>
        <p:blipFill>
          <a:blip r:embed="rId2"/>
          <a:stretch>
            <a:fillRect/>
          </a:stretch>
        </p:blipFill>
        <p:spPr>
          <a:xfrm>
            <a:off x="1889076" y="3562633"/>
            <a:ext cx="6613018" cy="2428733"/>
          </a:xfrm>
          <a:prstGeom prst="rect">
            <a:avLst/>
          </a:prstGeom>
        </p:spPr>
      </p:pic>
    </p:spTree>
    <p:extLst>
      <p:ext uri="{BB962C8B-B14F-4D97-AF65-F5344CB8AC3E}">
        <p14:creationId xmlns:p14="http://schemas.microsoft.com/office/powerpoint/2010/main" val="3773508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TotalTime>
  <Words>2162</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Noughts and Crosses Frontend Workshop</vt:lpstr>
      <vt:lpstr>Summary</vt:lpstr>
      <vt:lpstr>JavaScript, HTML &amp; CSS explained</vt:lpstr>
      <vt:lpstr>Exercise 1 – Creating the board</vt:lpstr>
      <vt:lpstr>PowerPoint Presentation</vt:lpstr>
      <vt:lpstr>style.css</vt:lpstr>
      <vt:lpstr>Exercise 2 - Win conditions and game start </vt:lpstr>
      <vt:lpstr>PowerPoint Presentation</vt:lpstr>
      <vt:lpstr>PowerPoint Presentation</vt:lpstr>
      <vt:lpstr>Exercise 3 – Click handler</vt:lpstr>
      <vt:lpstr>Exercise 4 – End game</vt:lpstr>
      <vt:lpstr>PowerPoint Presentation</vt:lpstr>
      <vt:lpstr>Exercise 5 – Graphical updates for gameplay</vt:lpstr>
      <vt:lpstr>Exercise 6 – Endgame messages</vt:lpstr>
      <vt:lpstr>PowerPoint Presentation</vt:lpstr>
      <vt:lpstr>Exercise 7 – Mouse hovering</vt:lpstr>
      <vt:lpstr>PowerPoint Presentation</vt:lpstr>
      <vt:lpstr>Exercise 8 – Final stylisation</vt:lpstr>
      <vt:lpstr>PowerPoint Presentation</vt:lpstr>
      <vt:lpstr>PowerPoint Presentation</vt:lpstr>
    </vt:vector>
  </TitlesOfParts>
  <Company>NG EMEA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 Noughts and Crosses Frontend Workshop</dc:title>
  <dc:creator>Rashad, Nadia [UK] (MS)</dc:creator>
  <cp:lastModifiedBy>Greenhalgh, Dan [UK] (MS)</cp:lastModifiedBy>
  <cp:revision>23</cp:revision>
  <dcterms:created xsi:type="dcterms:W3CDTF">2023-04-18T13:51:12Z</dcterms:created>
  <dcterms:modified xsi:type="dcterms:W3CDTF">2023-04-25T13:56:32Z</dcterms:modified>
</cp:coreProperties>
</file>