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57" r:id="rId3"/>
    <p:sldId id="258" r:id="rId4"/>
    <p:sldId id="259" r:id="rId5"/>
    <p:sldId id="268" r:id="rId6"/>
    <p:sldId id="260" r:id="rId7"/>
    <p:sldId id="267" r:id="rId8"/>
    <p:sldId id="261" r:id="rId9"/>
    <p:sldId id="262" r:id="rId10"/>
    <p:sldId id="263" r:id="rId11"/>
    <p:sldId id="264" r:id="rId12"/>
    <p:sldId id="269" r:id="rId13"/>
    <p:sldId id="265"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C54BDF-E90D-4D9B-ACF2-9260B91603D9}">
  <a:tblStyle styleId="{88C54BDF-E90D-4D9B-ACF2-9260B91603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e884407ab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e884407ab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e884407ab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e884407ab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887011694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88701169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8842077b6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8842077b6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e884407a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884407a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e884407ab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e884407ab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e884407ab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e884407ab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e884407abe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e884407ab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 name="Google Shape;10;p2"/>
          <p:cNvSpPr txBox="1">
            <a:spLocks noGrp="1"/>
          </p:cNvSpPr>
          <p:nvPr>
            <p:ph type="ctrTitle"/>
          </p:nvPr>
        </p:nvSpPr>
        <p:spPr>
          <a:xfrm>
            <a:off x="1819800" y="1617450"/>
            <a:ext cx="5504400" cy="190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4"/>
        <p:cNvGrpSpPr/>
        <p:nvPr/>
      </p:nvGrpSpPr>
      <p:grpSpPr>
        <a:xfrm>
          <a:off x="0" y="0"/>
          <a:ext cx="0" cy="0"/>
          <a:chOff x="0" y="0"/>
          <a:chExt cx="0" cy="0"/>
        </a:xfrm>
      </p:grpSpPr>
      <p:sp>
        <p:nvSpPr>
          <p:cNvPr id="145" name="Google Shape;145;p1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6" name="Google Shape;146;p13"/>
          <p:cNvSpPr txBox="1">
            <a:spLocks noGrp="1"/>
          </p:cNvSpPr>
          <p:nvPr>
            <p:ph type="subTitle" idx="1"/>
          </p:nvPr>
        </p:nvSpPr>
        <p:spPr>
          <a:xfrm>
            <a:off x="720000" y="1453775"/>
            <a:ext cx="6859500" cy="1241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47" name="Google Shape;147;p13"/>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8" name="Google Shape;148;p13"/>
          <p:cNvGrpSpPr/>
          <p:nvPr/>
        </p:nvGrpSpPr>
        <p:grpSpPr>
          <a:xfrm>
            <a:off x="-1185444" y="-1026851"/>
            <a:ext cx="11323837" cy="6235522"/>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62"/>
        <p:cNvGrpSpPr/>
        <p:nvPr/>
      </p:nvGrpSpPr>
      <p:grpSpPr>
        <a:xfrm>
          <a:off x="0" y="0"/>
          <a:ext cx="0" cy="0"/>
          <a:chOff x="0" y="0"/>
          <a:chExt cx="0" cy="0"/>
        </a:xfrm>
      </p:grpSpPr>
      <p:sp>
        <p:nvSpPr>
          <p:cNvPr id="163" name="Google Shape;163;p14"/>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64" name="Google Shape;164;p14"/>
          <p:cNvSpPr txBox="1">
            <a:spLocks noGrp="1"/>
          </p:cNvSpPr>
          <p:nvPr>
            <p:ph type="title"/>
          </p:nvPr>
        </p:nvSpPr>
        <p:spPr>
          <a:xfrm>
            <a:off x="2057700" y="2042625"/>
            <a:ext cx="5028600" cy="117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18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5" name="Google Shape;165;p14"/>
          <p:cNvGrpSpPr/>
          <p:nvPr/>
        </p:nvGrpSpPr>
        <p:grpSpPr>
          <a:xfrm>
            <a:off x="190350" y="191250"/>
            <a:ext cx="7181900" cy="4017075"/>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74"/>
        <p:cNvGrpSpPr/>
        <p:nvPr/>
      </p:nvGrpSpPr>
      <p:grpSpPr>
        <a:xfrm>
          <a:off x="0" y="0"/>
          <a:ext cx="0" cy="0"/>
          <a:chOff x="0" y="0"/>
          <a:chExt cx="0" cy="0"/>
        </a:xfrm>
      </p:grpSpPr>
      <p:sp>
        <p:nvSpPr>
          <p:cNvPr id="175" name="Google Shape;175;p15"/>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76" name="Google Shape;176;p15"/>
          <p:cNvSpPr txBox="1">
            <a:spLocks noGrp="1"/>
          </p:cNvSpPr>
          <p:nvPr>
            <p:ph type="title"/>
          </p:nvPr>
        </p:nvSpPr>
        <p:spPr>
          <a:xfrm>
            <a:off x="1183800" y="3494675"/>
            <a:ext cx="6776400" cy="495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7" name="Google Shape;177;p15"/>
          <p:cNvGrpSpPr/>
          <p:nvPr/>
        </p:nvGrpSpPr>
        <p:grpSpPr>
          <a:xfrm>
            <a:off x="190350" y="-389439"/>
            <a:ext cx="9845775" cy="6332324"/>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2" name="Google Shape;192;p16"/>
          <p:cNvSpPr txBox="1">
            <a:spLocks noGrp="1"/>
          </p:cNvSpPr>
          <p:nvPr>
            <p:ph type="subTitle" idx="1"/>
          </p:nvPr>
        </p:nvSpPr>
        <p:spPr>
          <a:xfrm>
            <a:off x="713225" y="1449374"/>
            <a:ext cx="77175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04" name="Google Shape;204;p1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05"/>
        <p:cNvGrpSpPr/>
        <p:nvPr/>
      </p:nvGrpSpPr>
      <p:grpSpPr>
        <a:xfrm>
          <a:off x="0" y="0"/>
          <a:ext cx="0" cy="0"/>
          <a:chOff x="0" y="0"/>
          <a:chExt cx="0" cy="0"/>
        </a:xfrm>
      </p:grpSpPr>
      <p:sp>
        <p:nvSpPr>
          <p:cNvPr id="206" name="Google Shape;206;p17"/>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07" name="Google Shape;207;p17"/>
          <p:cNvSpPr txBox="1">
            <a:spLocks noGrp="1"/>
          </p:cNvSpPr>
          <p:nvPr>
            <p:ph type="title"/>
          </p:nvPr>
        </p:nvSpPr>
        <p:spPr>
          <a:xfrm>
            <a:off x="889475" y="980750"/>
            <a:ext cx="6861000" cy="694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 name="Google Shape;208;p17"/>
          <p:cNvSpPr txBox="1">
            <a:spLocks noGrp="1"/>
          </p:cNvSpPr>
          <p:nvPr>
            <p:ph type="subTitle" idx="1"/>
          </p:nvPr>
        </p:nvSpPr>
        <p:spPr>
          <a:xfrm>
            <a:off x="889475" y="1833150"/>
            <a:ext cx="6861000" cy="1552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9" name="Google Shape;209;p17"/>
          <p:cNvGrpSpPr/>
          <p:nvPr/>
        </p:nvGrpSpPr>
        <p:grpSpPr>
          <a:xfrm>
            <a:off x="-936076" y="-1134178"/>
            <a:ext cx="11181617" cy="750033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22" name="Google Shape;222;p18"/>
          <p:cNvSpPr txBox="1">
            <a:spLocks noGrp="1"/>
          </p:cNvSpPr>
          <p:nvPr>
            <p:ph type="title"/>
          </p:nvPr>
        </p:nvSpPr>
        <p:spPr>
          <a:xfrm>
            <a:off x="5553850" y="1821450"/>
            <a:ext cx="26304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18"/>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235"/>
        <p:cNvGrpSpPr/>
        <p:nvPr/>
      </p:nvGrpSpPr>
      <p:grpSpPr>
        <a:xfrm>
          <a:off x="0" y="0"/>
          <a:ext cx="0" cy="0"/>
          <a:chOff x="0" y="0"/>
          <a:chExt cx="0" cy="0"/>
        </a:xfrm>
      </p:grpSpPr>
      <p:sp>
        <p:nvSpPr>
          <p:cNvPr id="236" name="Google Shape;236;p19"/>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37" name="Google Shape;237;p19"/>
          <p:cNvSpPr txBox="1">
            <a:spLocks noGrp="1"/>
          </p:cNvSpPr>
          <p:nvPr>
            <p:ph type="title"/>
          </p:nvPr>
        </p:nvSpPr>
        <p:spPr>
          <a:xfrm>
            <a:off x="889475" y="1102975"/>
            <a:ext cx="759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19"/>
          <p:cNvSpPr txBox="1">
            <a:spLocks noGrp="1"/>
          </p:cNvSpPr>
          <p:nvPr>
            <p:ph type="subTitle" idx="1"/>
          </p:nvPr>
        </p:nvSpPr>
        <p:spPr>
          <a:xfrm>
            <a:off x="889475" y="1833150"/>
            <a:ext cx="7598100" cy="1818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39" name="Google Shape;239;p19"/>
          <p:cNvGrpSpPr/>
          <p:nvPr/>
        </p:nvGrpSpPr>
        <p:grpSpPr>
          <a:xfrm>
            <a:off x="-620004" y="190350"/>
            <a:ext cx="9572754" cy="5859263"/>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252"/>
        <p:cNvGrpSpPr/>
        <p:nvPr/>
      </p:nvGrpSpPr>
      <p:grpSpPr>
        <a:xfrm>
          <a:off x="0" y="0"/>
          <a:ext cx="0" cy="0"/>
          <a:chOff x="0" y="0"/>
          <a:chExt cx="0" cy="0"/>
        </a:xfrm>
      </p:grpSpPr>
      <p:sp>
        <p:nvSpPr>
          <p:cNvPr id="253" name="Google Shape;253;p20"/>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54" name="Google Shape;254;p20"/>
          <p:cNvSpPr txBox="1">
            <a:spLocks noGrp="1"/>
          </p:cNvSpPr>
          <p:nvPr>
            <p:ph type="title"/>
          </p:nvPr>
        </p:nvSpPr>
        <p:spPr>
          <a:xfrm>
            <a:off x="889475" y="1111485"/>
            <a:ext cx="4337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20"/>
          <p:cNvSpPr txBox="1">
            <a:spLocks noGrp="1"/>
          </p:cNvSpPr>
          <p:nvPr>
            <p:ph type="subTitle" idx="1"/>
          </p:nvPr>
        </p:nvSpPr>
        <p:spPr>
          <a:xfrm>
            <a:off x="889475" y="1833162"/>
            <a:ext cx="43371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56" name="Google Shape;256;p20"/>
          <p:cNvGrpSpPr/>
          <p:nvPr/>
        </p:nvGrpSpPr>
        <p:grpSpPr>
          <a:xfrm>
            <a:off x="-878501" y="-990811"/>
            <a:ext cx="10992058" cy="7299775"/>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75" name="Google Shape;275;p21"/>
          <p:cNvSpPr txBox="1">
            <a:spLocks noGrp="1"/>
          </p:cNvSpPr>
          <p:nvPr>
            <p:ph type="title"/>
          </p:nvPr>
        </p:nvSpPr>
        <p:spPr>
          <a:xfrm>
            <a:off x="1769850" y="1810725"/>
            <a:ext cx="5604300" cy="1764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2500"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endParaRPr/>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43" name="Google Shape;43;p3"/>
          <p:cNvSpPr txBox="1">
            <a:spLocks noGrp="1"/>
          </p:cNvSpPr>
          <p:nvPr>
            <p:ph type="title"/>
          </p:nvPr>
        </p:nvSpPr>
        <p:spPr>
          <a:xfrm>
            <a:off x="720000" y="1596050"/>
            <a:ext cx="5067600" cy="2212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713230" y="539500"/>
            <a:ext cx="2445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a:spLocks noGrp="1"/>
          </p:cNvSpPr>
          <p:nvPr>
            <p:ph type="subTitle" idx="1"/>
          </p:nvPr>
        </p:nvSpPr>
        <p:spPr>
          <a:xfrm>
            <a:off x="720000" y="40233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63" name="Google Shape;63;p5"/>
          <p:cNvSpPr txBox="1">
            <a:spLocks noGrp="1"/>
          </p:cNvSpPr>
          <p:nvPr>
            <p:ph type="subTitle" idx="1"/>
          </p:nvPr>
        </p:nvSpPr>
        <p:spPr>
          <a:xfrm>
            <a:off x="5184012"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2"/>
          </p:nvPr>
        </p:nvSpPr>
        <p:spPr>
          <a:xfrm>
            <a:off x="786300"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 name="Google Shape;65;p5"/>
          <p:cNvSpPr txBox="1">
            <a:spLocks noGrp="1"/>
          </p:cNvSpPr>
          <p:nvPr>
            <p:ph type="subTitle" idx="3"/>
          </p:nvPr>
        </p:nvSpPr>
        <p:spPr>
          <a:xfrm>
            <a:off x="5184001"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6" name="Google Shape;66;p5"/>
          <p:cNvSpPr txBox="1">
            <a:spLocks noGrp="1"/>
          </p:cNvSpPr>
          <p:nvPr>
            <p:ph type="subTitle" idx="4"/>
          </p:nvPr>
        </p:nvSpPr>
        <p:spPr>
          <a:xfrm>
            <a:off x="786300"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7" name="Google Shape;67;p5"/>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0" name="Google Shape;70;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1" name="Google Shape;71;p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82" name="Google Shape;82;p7"/>
          <p:cNvSpPr txBox="1">
            <a:spLocks noGrp="1"/>
          </p:cNvSpPr>
          <p:nvPr>
            <p:ph type="title"/>
          </p:nvPr>
        </p:nvSpPr>
        <p:spPr>
          <a:xfrm>
            <a:off x="720000" y="4319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subTitle" idx="1"/>
          </p:nvPr>
        </p:nvSpPr>
        <p:spPr>
          <a:xfrm>
            <a:off x="720000" y="1450802"/>
            <a:ext cx="7710900" cy="124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84" name="Google Shape;84;p7"/>
          <p:cNvGrpSpPr/>
          <p:nvPr/>
        </p:nvGrpSpPr>
        <p:grpSpPr>
          <a:xfrm>
            <a:off x="1049950" y="-1134178"/>
            <a:ext cx="9195591" cy="750033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08" name="Google Shape;108;p8"/>
          <p:cNvSpPr txBox="1">
            <a:spLocks noGrp="1"/>
          </p:cNvSpPr>
          <p:nvPr>
            <p:ph type="title"/>
          </p:nvPr>
        </p:nvSpPr>
        <p:spPr>
          <a:xfrm>
            <a:off x="1341125" y="2047600"/>
            <a:ext cx="64617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9"/>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11" name="Google Shape;111;p9"/>
          <p:cNvSpPr txBox="1">
            <a:spLocks noGrp="1"/>
          </p:cNvSpPr>
          <p:nvPr>
            <p:ph type="title"/>
          </p:nvPr>
        </p:nvSpPr>
        <p:spPr>
          <a:xfrm>
            <a:off x="1958550" y="2166900"/>
            <a:ext cx="5226900" cy="1303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18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12" name="Google Shape;112;p9"/>
          <p:cNvGrpSpPr/>
          <p:nvPr/>
        </p:nvGrpSpPr>
        <p:grpSpPr>
          <a:xfrm>
            <a:off x="-604491" y="-496839"/>
            <a:ext cx="10396060" cy="6576412"/>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6650" y="-6650"/>
            <a:ext cx="9150600" cy="5143500"/>
          </a:xfrm>
          <a:prstGeom prst="rect">
            <a:avLst/>
          </a:prstGeom>
          <a:noFill/>
          <a:ln>
            <a:noFill/>
          </a:ln>
        </p:spPr>
      </p:sp>
      <p:sp>
        <p:nvSpPr>
          <p:cNvPr id="127" name="Google Shape;12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085050" y="2084125"/>
            <a:ext cx="4974000" cy="843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a:spLocks noGrp="1"/>
          </p:cNvSpPr>
          <p:nvPr>
            <p:ph type="subTitle" idx="1"/>
          </p:nvPr>
        </p:nvSpPr>
        <p:spPr>
          <a:xfrm>
            <a:off x="2085050" y="2927100"/>
            <a:ext cx="4974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ctrTitle"/>
          </p:nvPr>
        </p:nvSpPr>
        <p:spPr>
          <a:xfrm>
            <a:off x="1808207" y="780837"/>
            <a:ext cx="5504400" cy="1245187"/>
          </a:xfrm>
          <a:prstGeom prst="rect">
            <a:avLst/>
          </a:prstGeom>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n" sz="6600" dirty="0" smtClean="0">
                <a:effectLst>
                  <a:outerShdw blurRad="38100" dist="38100" dir="2700000" algn="tl">
                    <a:srgbClr val="000000">
                      <a:alpha val="43137"/>
                    </a:srgbClr>
                  </a:outerShdw>
                </a:effectLst>
              </a:rPr>
              <a:t>CoreDNS</a:t>
            </a:r>
            <a:endParaRPr sz="6600" dirty="0">
              <a:effectLst>
                <a:outerShdw blurRad="38100" dist="38100" dir="2700000" algn="tl">
                  <a:srgbClr val="000000">
                    <a:alpha val="43137"/>
                  </a:srgbClr>
                </a:outerShdw>
              </a:effectLst>
            </a:endParaRPr>
          </a:p>
        </p:txBody>
      </p:sp>
      <p:sp>
        <p:nvSpPr>
          <p:cNvPr id="354" name="Google Shape;354;p28"/>
          <p:cNvSpPr/>
          <p:nvPr/>
        </p:nvSpPr>
        <p:spPr>
          <a:xfrm>
            <a:off x="3696107" y="3844335"/>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5" name="Google Shape;355;p28"/>
          <p:cNvSpPr/>
          <p:nvPr/>
        </p:nvSpPr>
        <p:spPr>
          <a:xfrm>
            <a:off x="5308993" y="4446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 name="Google Shape;353;p28"/>
          <p:cNvSpPr txBox="1">
            <a:spLocks/>
          </p:cNvSpPr>
          <p:nvPr/>
        </p:nvSpPr>
        <p:spPr>
          <a:xfrm>
            <a:off x="1881444" y="203995"/>
            <a:ext cx="5504400" cy="5768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Syne"/>
              <a:buNone/>
              <a:defRPr sz="6000" b="1" i="0" u="none" strike="noStrike" cap="none">
                <a:solidFill>
                  <a:schemeClr val="dk1"/>
                </a:solidFill>
                <a:latin typeface="Syne"/>
                <a:ea typeface="Syne"/>
                <a:cs typeface="Syne"/>
                <a:sym typeface="Syne"/>
              </a:defRPr>
            </a:lvl1pPr>
            <a:lvl2pPr marR="0" lvl="1"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2pPr>
            <a:lvl3pPr marR="0" lvl="2"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3pPr>
            <a:lvl4pPr marR="0" lvl="3"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4pPr>
            <a:lvl5pPr marR="0" lvl="4"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5pPr>
            <a:lvl6pPr marR="0" lvl="5"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6pPr>
            <a:lvl7pPr marR="0" lvl="6"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7pPr>
            <a:lvl8pPr marR="0" lvl="7"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8pPr>
            <a:lvl9pPr marR="0" lvl="8" algn="ctr" rtl="0">
              <a:lnSpc>
                <a:spcPct val="100000"/>
              </a:lnSpc>
              <a:spcBef>
                <a:spcPts val="0"/>
              </a:spcBef>
              <a:spcAft>
                <a:spcPts val="0"/>
              </a:spcAft>
              <a:buClr>
                <a:srgbClr val="191919"/>
              </a:buClr>
              <a:buSzPts val="5200"/>
              <a:buFont typeface="Syne"/>
              <a:buNone/>
              <a:defRPr sz="5200" b="1" i="0" u="none" strike="noStrike" cap="none">
                <a:solidFill>
                  <a:srgbClr val="191919"/>
                </a:solidFill>
                <a:latin typeface="Syne"/>
                <a:ea typeface="Syne"/>
                <a:cs typeface="Syne"/>
                <a:sym typeface="Syne"/>
              </a:defRPr>
            </a:lvl9pPr>
          </a:lstStyle>
          <a:p>
            <a:r>
              <a:rPr lang="en-US" sz="3200" dirty="0" smtClean="0">
                <a:effectLst>
                  <a:outerShdw blurRad="38100" dist="38100" dir="2700000" algn="tl">
                    <a:srgbClr val="000000">
                      <a:alpha val="43137"/>
                    </a:srgbClr>
                  </a:outerShdw>
                </a:effectLst>
              </a:rPr>
              <a:t>Cloud Computing (CNCF)</a:t>
            </a:r>
            <a:endParaRPr lang="fr-FR" sz="3200" dirty="0">
              <a:effectLst>
                <a:outerShdw blurRad="38100" dist="38100" dir="2700000" algn="tl">
                  <a:srgbClr val="000000">
                    <a:alpha val="43137"/>
                  </a:srgbClr>
                </a:outerShdw>
              </a:effectLst>
            </a:endParaRPr>
          </a:p>
        </p:txBody>
      </p:sp>
      <p:sp>
        <p:nvSpPr>
          <p:cNvPr id="2" name="TextBox 1"/>
          <p:cNvSpPr txBox="1"/>
          <p:nvPr/>
        </p:nvSpPr>
        <p:spPr>
          <a:xfrm>
            <a:off x="3390471" y="2383604"/>
            <a:ext cx="3226085" cy="1631216"/>
          </a:xfrm>
          <a:prstGeom prst="rect">
            <a:avLst/>
          </a:prstGeom>
          <a:noFill/>
        </p:spPr>
        <p:txBody>
          <a:bodyPr wrap="square" rtlCol="0">
            <a:spAutoFit/>
          </a:bodyPr>
          <a:lstStyle/>
          <a:p>
            <a:r>
              <a:rPr lang="fr-FR" sz="2000" b="1" u="sng" dirty="0"/>
              <a:t>P</a:t>
            </a:r>
            <a:r>
              <a:rPr lang="fr-FR" sz="2000" b="1" u="sng" dirty="0" smtClean="0"/>
              <a:t>résenté</a:t>
            </a:r>
            <a:r>
              <a:rPr lang="en-US" sz="2000" b="1" u="sng" dirty="0" smtClean="0"/>
              <a:t>  par </a:t>
            </a:r>
            <a:r>
              <a:rPr lang="en-US" sz="2000" dirty="0" smtClean="0"/>
              <a:t>:</a:t>
            </a:r>
          </a:p>
          <a:p>
            <a:endParaRPr lang="en-US" sz="2000" dirty="0"/>
          </a:p>
          <a:p>
            <a:pPr marL="342900" indent="-342900">
              <a:buFont typeface="+mj-lt"/>
              <a:buAutoNum type="arabicPeriod"/>
            </a:pPr>
            <a:r>
              <a:rPr lang="en-US" sz="2000" dirty="0" smtClean="0"/>
              <a:t>NGANGO </a:t>
            </a:r>
            <a:r>
              <a:rPr lang="en-US" sz="2000" dirty="0" smtClean="0"/>
              <a:t>YVES</a:t>
            </a:r>
          </a:p>
          <a:p>
            <a:pPr marL="342900" indent="-342900">
              <a:buFont typeface="+mj-lt"/>
              <a:buAutoNum type="arabicPeriod"/>
            </a:pPr>
            <a:r>
              <a:rPr lang="en-US" sz="2000" dirty="0" smtClean="0"/>
              <a:t>KOUNG ANTHONY A.</a:t>
            </a:r>
            <a:endParaRPr lang="en-US" sz="2000" dirty="0" smtClean="0"/>
          </a:p>
          <a:p>
            <a:pPr marL="457200" indent="-457200">
              <a:buFont typeface="+mj-lt"/>
              <a:buAutoNum type="arabicPeriod"/>
            </a:pPr>
            <a:endParaRPr lang="en-US" sz="2000" dirty="0" smtClean="0"/>
          </a:p>
        </p:txBody>
      </p:sp>
      <p:sp>
        <p:nvSpPr>
          <p:cNvPr id="3" name="TextBox 2"/>
          <p:cNvSpPr txBox="1"/>
          <p:nvPr/>
        </p:nvSpPr>
        <p:spPr>
          <a:xfrm>
            <a:off x="5930778" y="3800270"/>
            <a:ext cx="3428979" cy="1292662"/>
          </a:xfrm>
          <a:prstGeom prst="rect">
            <a:avLst/>
          </a:prstGeom>
          <a:noFill/>
        </p:spPr>
        <p:txBody>
          <a:bodyPr wrap="square" rtlCol="0">
            <a:spAutoFit/>
          </a:bodyPr>
          <a:lstStyle/>
          <a:p>
            <a:r>
              <a:rPr lang="fr-FR" sz="1600" b="1" u="sng" dirty="0" smtClean="0"/>
              <a:t>Supervisé</a:t>
            </a:r>
            <a:r>
              <a:rPr lang="en-US" sz="1600" b="1" u="sng" dirty="0" smtClean="0"/>
              <a:t> par </a:t>
            </a:r>
            <a:r>
              <a:rPr lang="fr-FR" sz="1600" b="1" dirty="0" smtClean="0"/>
              <a:t>:</a:t>
            </a:r>
          </a:p>
          <a:p>
            <a:endParaRPr lang="fr-FR" sz="1600" b="1" dirty="0" smtClean="0"/>
          </a:p>
          <a:p>
            <a:r>
              <a:rPr lang="en-US" sz="1600" b="1" dirty="0" smtClean="0">
                <a:effectLst>
                  <a:outerShdw blurRad="38100" dist="38100" dir="2700000" algn="tl">
                    <a:srgbClr val="000000">
                      <a:alpha val="43137"/>
                    </a:srgbClr>
                  </a:outerShdw>
                </a:effectLst>
              </a:rPr>
              <a:t>M.YOUSSEU DJOMO Jerry St</a:t>
            </a:r>
            <a:r>
              <a:rPr lang="fr-FR" sz="1600" b="1" dirty="0">
                <a:effectLst>
                  <a:outerShdw blurRad="38100" dist="38100" dir="2700000" algn="tl">
                    <a:srgbClr val="000000">
                      <a:alpha val="43137"/>
                    </a:srgbClr>
                  </a:outerShdw>
                </a:effectLst>
              </a:rPr>
              <a:t>é</a:t>
            </a:r>
            <a:r>
              <a:rPr lang="en-US" sz="1600" b="1" dirty="0" smtClean="0">
                <a:effectLst>
                  <a:outerShdw blurRad="38100" dist="38100" dir="2700000" algn="tl">
                    <a:srgbClr val="000000">
                      <a:alpha val="43137"/>
                    </a:srgbClr>
                  </a:outerShdw>
                </a:effectLst>
              </a:rPr>
              <a:t>phane</a:t>
            </a:r>
            <a:endParaRPr lang="fr-FR" sz="1600" b="1" dirty="0" smtClean="0">
              <a:effectLst>
                <a:outerShdw blurRad="38100" dist="38100" dir="2700000" algn="tl">
                  <a:srgbClr val="000000">
                    <a:alpha val="43137"/>
                  </a:srgbClr>
                </a:outerShdw>
              </a:effectLst>
            </a:endParaRPr>
          </a:p>
          <a:p>
            <a:endParaRPr lang="fr-FR" dirty="0"/>
          </a:p>
        </p:txBody>
      </p:sp>
      <p:pic>
        <p:nvPicPr>
          <p:cNvPr id="4" name="Picture 3"/>
          <p:cNvPicPr>
            <a:picLocks noChangeAspect="1"/>
          </p:cNvPicPr>
          <p:nvPr/>
        </p:nvPicPr>
        <p:blipFill>
          <a:blip r:embed="rId3"/>
          <a:stretch>
            <a:fillRect/>
          </a:stretch>
        </p:blipFill>
        <p:spPr>
          <a:xfrm>
            <a:off x="408440" y="3549026"/>
            <a:ext cx="2946008" cy="1159009"/>
          </a:xfrm>
          <a:prstGeom prst="rect">
            <a:avLst/>
          </a:prstGeom>
        </p:spPr>
      </p:pic>
      <p:sp>
        <p:nvSpPr>
          <p:cNvPr id="10" name="Google Shape;403;p33"/>
          <p:cNvSpPr/>
          <p:nvPr/>
        </p:nvSpPr>
        <p:spPr>
          <a:xfrm>
            <a:off x="109397" y="203995"/>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1" name="Google Shape;403;p33"/>
          <p:cNvSpPr/>
          <p:nvPr/>
        </p:nvSpPr>
        <p:spPr>
          <a:xfrm>
            <a:off x="4349057" y="4670232"/>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title"/>
          </p:nvPr>
        </p:nvSpPr>
        <p:spPr>
          <a:xfrm>
            <a:off x="1362086" y="405397"/>
            <a:ext cx="6861000" cy="6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effectLst>
                  <a:outerShdw blurRad="38100" dist="38100" dir="2700000" algn="tl">
                    <a:srgbClr val="000000">
                      <a:alpha val="43137"/>
                    </a:srgbClr>
                  </a:outerShdw>
                </a:effectLst>
              </a:rPr>
              <a:t>Configuration et Teste</a:t>
            </a:r>
            <a:endParaRPr u="sng" dirty="0">
              <a:effectLst>
                <a:outerShdw blurRad="38100" dist="38100" dir="2700000" algn="tl">
                  <a:srgbClr val="000000">
                    <a:alpha val="43137"/>
                  </a:srgbClr>
                </a:outerShdw>
              </a:effectLst>
            </a:endParaRPr>
          </a:p>
        </p:txBody>
      </p:sp>
      <p:sp>
        <p:nvSpPr>
          <p:cNvPr id="422" name="Google Shape;422;p35"/>
          <p:cNvSpPr txBox="1">
            <a:spLocks noGrp="1"/>
          </p:cNvSpPr>
          <p:nvPr>
            <p:ph type="subTitle" idx="1"/>
          </p:nvPr>
        </p:nvSpPr>
        <p:spPr>
          <a:xfrm>
            <a:off x="493161" y="1287453"/>
            <a:ext cx="8209050" cy="3564270"/>
          </a:xfrm>
          <a:prstGeom prst="rect">
            <a:avLst/>
          </a:prstGeom>
        </p:spPr>
        <p:txBody>
          <a:bodyPr spcFirstLastPara="1" wrap="square" lIns="91425" tIns="91425" rIns="91425" bIns="91425" anchor="t" anchorCtr="0">
            <a:noAutofit/>
          </a:bodyPr>
          <a:lstStyle/>
          <a:p>
            <a:pPr marL="0" lvl="0" indent="0"/>
            <a:r>
              <a:rPr lang="fr-FR" sz="1600" dirty="0" smtClean="0">
                <a:latin typeface="+mj-lt"/>
              </a:rPr>
              <a:t>Le DNS par défaut de Kubernetes est le </a:t>
            </a:r>
            <a:r>
              <a:rPr lang="fr-FR" sz="1600" b="1" dirty="0" smtClean="0">
                <a:latin typeface="+mj-lt"/>
              </a:rPr>
              <a:t>kube-dns</a:t>
            </a:r>
            <a:r>
              <a:rPr lang="fr-FR" sz="1600" dirty="0" smtClean="0">
                <a:latin typeface="+mj-lt"/>
              </a:rPr>
              <a:t>. Il s'agit d'un serveur </a:t>
            </a:r>
            <a:r>
              <a:rPr lang="fr-FR" sz="1600" b="1" dirty="0" smtClean="0">
                <a:latin typeface="+mj-lt"/>
              </a:rPr>
              <a:t>DNS stateless </a:t>
            </a:r>
            <a:r>
              <a:rPr lang="fr-FR" sz="1600" dirty="0" smtClean="0">
                <a:latin typeface="+mj-lt"/>
              </a:rPr>
              <a:t>qui est déployé par défaut avec un cluster Kubernetes. kube-dns est responsable de la résolution des noms de domaine pour les services et les pods dans un cluster Kubernetes.</a:t>
            </a:r>
          </a:p>
          <a:p>
            <a:pPr marL="285750" lvl="0" indent="-285750">
              <a:buFont typeface="Wingdings" panose="05000000000000000000" pitchFamily="2" charset="2"/>
              <a:buChar char="ü"/>
            </a:pPr>
            <a:r>
              <a:rPr lang="fr-FR" sz="1600" dirty="0" smtClean="0">
                <a:latin typeface="+mj-lt"/>
              </a:rPr>
              <a:t>CoreDNS </a:t>
            </a:r>
            <a:r>
              <a:rPr lang="fr-FR" sz="1600" dirty="0">
                <a:latin typeface="+mj-lt"/>
              </a:rPr>
              <a:t>est </a:t>
            </a:r>
            <a:r>
              <a:rPr lang="fr-FR" sz="1600" dirty="0" smtClean="0">
                <a:latin typeface="+mj-lt"/>
              </a:rPr>
              <a:t>plus performant et plus évolutif que kube-dns. CoreDNS est également plus facile à configurer et à gérer.</a:t>
            </a:r>
          </a:p>
          <a:p>
            <a:pPr marL="0" lvl="0" indent="0"/>
            <a:r>
              <a:rPr lang="fr-FR" sz="1600" dirty="0" smtClean="0">
                <a:latin typeface="+mj-lt"/>
              </a:rPr>
              <a:t>En ceux qui nous concerne nous allons supprimer le DNS par défaut de kubernetes et déployer notre solution CoreDNS comme étant principal.</a:t>
            </a:r>
          </a:p>
          <a:p>
            <a:pPr marL="0" lvl="0" indent="0"/>
            <a:endParaRPr lang="fr-FR" sz="1600" dirty="0" smtClean="0">
              <a:latin typeface="+mj-lt"/>
            </a:endParaRPr>
          </a:p>
          <a:p>
            <a:pPr marL="0" lvl="0" indent="0"/>
            <a:r>
              <a:rPr lang="fr-FR" sz="1600" dirty="0" smtClean="0">
                <a:latin typeface="+mj-lt"/>
              </a:rPr>
              <a:t>Pour se faire, un fichier </a:t>
            </a:r>
            <a:r>
              <a:rPr lang="fr-FR" sz="1600" b="1" dirty="0" smtClean="0">
                <a:latin typeface="+mj-lt"/>
              </a:rPr>
              <a:t>« coredns.yaml »</a:t>
            </a:r>
            <a:r>
              <a:rPr lang="fr-FR" sz="1600" dirty="0" smtClean="0">
                <a:latin typeface="+mj-lt"/>
              </a:rPr>
              <a:t>  contenant les configuration de base du DNS et ses plugins est créé. En suite, on déploie CoreDNS en utilisant la commande  </a:t>
            </a:r>
          </a:p>
          <a:p>
            <a:pPr marL="0" lvl="0" indent="0"/>
            <a:r>
              <a:rPr lang="fr-FR" sz="1800" b="1" dirty="0" smtClean="0">
                <a:latin typeface="+mj-lt"/>
              </a:rPr>
              <a:t>                «   </a:t>
            </a:r>
            <a:r>
              <a:rPr lang="fr-FR" sz="1600" b="1" dirty="0" smtClean="0">
                <a:latin typeface="+mj-lt"/>
              </a:rPr>
              <a:t>kubectl </a:t>
            </a:r>
            <a:r>
              <a:rPr lang="fr-FR" sz="1600" b="1" dirty="0">
                <a:latin typeface="+mj-lt"/>
              </a:rPr>
              <a:t>apply -f </a:t>
            </a:r>
            <a:r>
              <a:rPr lang="fr-FR" sz="1600" b="1" dirty="0" smtClean="0">
                <a:latin typeface="+mj-lt"/>
              </a:rPr>
              <a:t>coredns.yaml »     </a:t>
            </a:r>
            <a:r>
              <a:rPr lang="fr-FR" sz="1600" dirty="0" smtClean="0">
                <a:latin typeface="+mj-lt"/>
              </a:rPr>
              <a:t>basé sur notre fichier créé</a:t>
            </a:r>
            <a:endParaRPr sz="1800" b="1" dirty="0">
              <a:latin typeface="+mj-lt"/>
            </a:endParaRPr>
          </a:p>
        </p:txBody>
      </p:sp>
      <p:sp>
        <p:nvSpPr>
          <p:cNvPr id="4" name="Google Shape;414;p34"/>
          <p:cNvSpPr/>
          <p:nvPr/>
        </p:nvSpPr>
        <p:spPr>
          <a:xfrm>
            <a:off x="8580172" y="11874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 name="Google Shape;414;p34"/>
          <p:cNvSpPr/>
          <p:nvPr/>
        </p:nvSpPr>
        <p:spPr>
          <a:xfrm>
            <a:off x="70461" y="4660059"/>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6" name="Picture 5"/>
          <p:cNvPicPr>
            <a:picLocks noChangeAspect="1"/>
          </p:cNvPicPr>
          <p:nvPr/>
        </p:nvPicPr>
        <p:blipFill>
          <a:blip r:embed="rId3"/>
          <a:stretch>
            <a:fillRect/>
          </a:stretch>
        </p:blipFill>
        <p:spPr>
          <a:xfrm>
            <a:off x="6390905" y="470045"/>
            <a:ext cx="1746606" cy="605195"/>
          </a:xfrm>
          <a:prstGeom prst="rect">
            <a:avLst/>
          </a:prstGeom>
        </p:spPr>
      </p:pic>
      <p:cxnSp>
        <p:nvCxnSpPr>
          <p:cNvPr id="7" name="Google Shape;415;p34"/>
          <p:cNvCxnSpPr/>
          <p:nvPr/>
        </p:nvCxnSpPr>
        <p:spPr>
          <a:xfrm flipV="1">
            <a:off x="7156323" y="535019"/>
            <a:ext cx="981188" cy="6428"/>
          </a:xfrm>
          <a:prstGeom prst="straightConnector1">
            <a:avLst/>
          </a:prstGeom>
          <a:noFill/>
          <a:ln w="9525" cap="flat" cmpd="sng">
            <a:solidFill>
              <a:schemeClr val="dk1"/>
            </a:solidFill>
            <a:prstDash val="solid"/>
            <a:round/>
            <a:headEnd type="none" w="sm" len="sm"/>
            <a:tailEnd type="triangle" w="sm" len="sm"/>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36"/>
          <p:cNvSpPr txBox="1">
            <a:spLocks noGrp="1"/>
          </p:cNvSpPr>
          <p:nvPr>
            <p:ph type="subTitle" idx="1"/>
          </p:nvPr>
        </p:nvSpPr>
        <p:spPr>
          <a:xfrm>
            <a:off x="626725" y="657546"/>
            <a:ext cx="8209050" cy="3770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latin typeface="+mj-lt"/>
              </a:rPr>
              <a:t>Par </a:t>
            </a:r>
            <a:r>
              <a:rPr lang="fr-FR" sz="1600" dirty="0" smtClean="0">
                <a:latin typeface="+mj-lt"/>
              </a:rPr>
              <a:t>défaut</a:t>
            </a:r>
            <a:r>
              <a:rPr lang="en" sz="1600" dirty="0" smtClean="0">
                <a:latin typeface="+mj-lt"/>
              </a:rPr>
              <a:t> on a le fichier(.yaml) de configuration comme suivant :</a:t>
            </a:r>
          </a:p>
        </p:txBody>
      </p:sp>
      <p:cxnSp>
        <p:nvCxnSpPr>
          <p:cNvPr id="431" name="Google Shape;431;p36"/>
          <p:cNvCxnSpPr/>
          <p:nvPr/>
        </p:nvCxnSpPr>
        <p:spPr>
          <a:xfrm>
            <a:off x="791382" y="4637181"/>
            <a:ext cx="622500" cy="0"/>
          </a:xfrm>
          <a:prstGeom prst="straightConnector1">
            <a:avLst/>
          </a:prstGeom>
          <a:noFill/>
          <a:ln w="9525" cap="flat" cmpd="sng">
            <a:solidFill>
              <a:schemeClr val="dk1"/>
            </a:solidFill>
            <a:prstDash val="solid"/>
            <a:round/>
            <a:headEnd type="none" w="sm" len="sm"/>
            <a:tailEnd type="triangle" w="sm" len="sm"/>
          </a:ln>
        </p:spPr>
      </p:cxnSp>
      <p:sp>
        <p:nvSpPr>
          <p:cNvPr id="435" name="Google Shape;435;p36"/>
          <p:cNvSpPr/>
          <p:nvPr/>
        </p:nvSpPr>
        <p:spPr>
          <a:xfrm rot="10800000">
            <a:off x="-145926" y="-109670"/>
            <a:ext cx="1120200" cy="1119300"/>
          </a:xfrm>
          <a:prstGeom prst="arc">
            <a:avLst>
              <a:gd name="adj1" fmla="val 18391405"/>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 name="Google Shape;414;p34"/>
          <p:cNvSpPr/>
          <p:nvPr/>
        </p:nvSpPr>
        <p:spPr>
          <a:xfrm>
            <a:off x="121831" y="459952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 name="Google Shape;414;p34"/>
          <p:cNvSpPr/>
          <p:nvPr/>
        </p:nvSpPr>
        <p:spPr>
          <a:xfrm>
            <a:off x="8522062" y="16292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15" name="Picture 14"/>
          <p:cNvPicPr>
            <a:picLocks noChangeAspect="1"/>
          </p:cNvPicPr>
          <p:nvPr/>
        </p:nvPicPr>
        <p:blipFill>
          <a:blip r:embed="rId3"/>
          <a:stretch>
            <a:fillRect/>
          </a:stretch>
        </p:blipFill>
        <p:spPr>
          <a:xfrm>
            <a:off x="6688098" y="3964094"/>
            <a:ext cx="2147677" cy="744165"/>
          </a:xfrm>
          <a:prstGeom prst="rect">
            <a:avLst/>
          </a:prstGeom>
        </p:spPr>
      </p:pic>
      <p:pic>
        <p:nvPicPr>
          <p:cNvPr id="6" name="Picture 5"/>
          <p:cNvPicPr>
            <a:picLocks noChangeAspect="1"/>
          </p:cNvPicPr>
          <p:nvPr/>
        </p:nvPicPr>
        <p:blipFill>
          <a:blip r:embed="rId4"/>
          <a:stretch>
            <a:fillRect/>
          </a:stretch>
        </p:blipFill>
        <p:spPr>
          <a:xfrm>
            <a:off x="1102632" y="1117963"/>
            <a:ext cx="4743364" cy="34815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860" y="330649"/>
            <a:ext cx="5439406" cy="572700"/>
          </a:xfrm>
        </p:spPr>
        <p:txBody>
          <a:bodyPr/>
          <a:lstStyle/>
          <a:p>
            <a:r>
              <a:rPr lang="fr-FR" u="sng" dirty="0" smtClean="0"/>
              <a:t>CoreDNS vs KubeDNS</a:t>
            </a:r>
            <a:endParaRPr lang="fr-FR" u="sng" dirty="0"/>
          </a:p>
        </p:txBody>
      </p:sp>
      <p:sp>
        <p:nvSpPr>
          <p:cNvPr id="3" name="Subtitle 2"/>
          <p:cNvSpPr>
            <a:spLocks noGrp="1"/>
          </p:cNvSpPr>
          <p:nvPr>
            <p:ph type="subTitle" idx="1"/>
          </p:nvPr>
        </p:nvSpPr>
        <p:spPr>
          <a:xfrm>
            <a:off x="683991" y="1037691"/>
            <a:ext cx="7740817" cy="2753474"/>
          </a:xfrm>
        </p:spPr>
        <p:txBody>
          <a:bodyPr/>
          <a:lstStyle/>
          <a:p>
            <a:pPr>
              <a:buFont typeface="Wingdings" panose="05000000000000000000" pitchFamily="2" charset="2"/>
              <a:buChar char="v"/>
            </a:pPr>
            <a:r>
              <a:rPr lang="fr-FR" sz="1600" b="1" dirty="0">
                <a:latin typeface="+mj-lt"/>
              </a:rPr>
              <a:t>KubeDNS</a:t>
            </a:r>
            <a:r>
              <a:rPr lang="fr-FR" sz="1600" dirty="0">
                <a:latin typeface="+mj-lt"/>
              </a:rPr>
              <a:t> est un système de noms de domaine relativement lent. Cela est dû au fait qu'il utilise trois conteneurs, chacun avec ses propres threads et processus.</a:t>
            </a:r>
          </a:p>
          <a:p>
            <a:pPr>
              <a:buFont typeface="Wingdings" panose="05000000000000000000" pitchFamily="2" charset="2"/>
              <a:buChar char="v"/>
            </a:pPr>
            <a:endParaRPr lang="fr-FR" sz="1600" dirty="0">
              <a:latin typeface="+mj-lt"/>
            </a:endParaRPr>
          </a:p>
          <a:p>
            <a:pPr>
              <a:buFont typeface="Wingdings" panose="05000000000000000000" pitchFamily="2" charset="2"/>
              <a:buChar char="v"/>
            </a:pPr>
            <a:r>
              <a:rPr lang="fr-FR" sz="1600" b="1" dirty="0">
                <a:latin typeface="+mj-lt"/>
              </a:rPr>
              <a:t>CoreDNS</a:t>
            </a:r>
            <a:r>
              <a:rPr lang="fr-FR" sz="1600" dirty="0">
                <a:latin typeface="+mj-lt"/>
              </a:rPr>
              <a:t> est un système de noms de domaine plus performant que KubeDNS. Cela est dû au fait qu'il utilise un seul conteneur multithread.</a:t>
            </a:r>
          </a:p>
        </p:txBody>
      </p:sp>
      <p:pic>
        <p:nvPicPr>
          <p:cNvPr id="4" name="Picture 3"/>
          <p:cNvPicPr>
            <a:picLocks noChangeAspect="1"/>
          </p:cNvPicPr>
          <p:nvPr/>
        </p:nvPicPr>
        <p:blipFill>
          <a:blip r:embed="rId2"/>
          <a:stretch>
            <a:fillRect/>
          </a:stretch>
        </p:blipFill>
        <p:spPr>
          <a:xfrm>
            <a:off x="6540161" y="3925507"/>
            <a:ext cx="2145978" cy="743776"/>
          </a:xfrm>
          <a:prstGeom prst="rect">
            <a:avLst/>
          </a:prstGeom>
        </p:spPr>
      </p:pic>
      <p:pic>
        <p:nvPicPr>
          <p:cNvPr id="5" name="Picture 4"/>
          <p:cNvPicPr>
            <a:picLocks noChangeAspect="1"/>
          </p:cNvPicPr>
          <p:nvPr/>
        </p:nvPicPr>
        <p:blipFill>
          <a:blip r:embed="rId3"/>
          <a:stretch>
            <a:fillRect/>
          </a:stretch>
        </p:blipFill>
        <p:spPr>
          <a:xfrm>
            <a:off x="138992" y="4570364"/>
            <a:ext cx="420660" cy="420660"/>
          </a:xfrm>
          <a:prstGeom prst="rect">
            <a:avLst/>
          </a:prstGeom>
        </p:spPr>
      </p:pic>
      <p:pic>
        <p:nvPicPr>
          <p:cNvPr id="6" name="Picture 5"/>
          <p:cNvPicPr>
            <a:picLocks noChangeAspect="1"/>
          </p:cNvPicPr>
          <p:nvPr/>
        </p:nvPicPr>
        <p:blipFill>
          <a:blip r:embed="rId3"/>
          <a:stretch>
            <a:fillRect/>
          </a:stretch>
        </p:blipFill>
        <p:spPr>
          <a:xfrm>
            <a:off x="8574075" y="196339"/>
            <a:ext cx="420660" cy="420660"/>
          </a:xfrm>
          <a:prstGeom prst="rect">
            <a:avLst/>
          </a:prstGeom>
        </p:spPr>
      </p:pic>
    </p:spTree>
    <p:extLst>
      <p:ext uri="{BB962C8B-B14F-4D97-AF65-F5344CB8AC3E}">
        <p14:creationId xmlns:p14="http://schemas.microsoft.com/office/powerpoint/2010/main" val="69531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7"/>
          <p:cNvSpPr txBox="1">
            <a:spLocks noGrp="1"/>
          </p:cNvSpPr>
          <p:nvPr>
            <p:ph type="title"/>
          </p:nvPr>
        </p:nvSpPr>
        <p:spPr>
          <a:xfrm>
            <a:off x="899749" y="268609"/>
            <a:ext cx="75981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Teste</a:t>
            </a:r>
            <a:endParaRPr dirty="0"/>
          </a:p>
        </p:txBody>
      </p:sp>
      <p:sp>
        <p:nvSpPr>
          <p:cNvPr id="441" name="Google Shape;441;p37"/>
          <p:cNvSpPr txBox="1">
            <a:spLocks noGrp="1"/>
          </p:cNvSpPr>
          <p:nvPr>
            <p:ph type="subTitle" idx="1"/>
          </p:nvPr>
        </p:nvSpPr>
        <p:spPr>
          <a:xfrm>
            <a:off x="297949" y="723264"/>
            <a:ext cx="8589197" cy="3636162"/>
          </a:xfrm>
          <a:prstGeom prst="rect">
            <a:avLst/>
          </a:prstGeom>
        </p:spPr>
        <p:txBody>
          <a:bodyPr spcFirstLastPara="1" wrap="square" lIns="91425" tIns="91425" rIns="91425" bIns="91425" anchor="t" anchorCtr="0">
            <a:noAutofit/>
          </a:bodyPr>
          <a:lstStyle/>
          <a:p>
            <a:pPr marL="0" indent="0"/>
            <a:r>
              <a:rPr lang="fr-FR" sz="1600" dirty="0" smtClean="0">
                <a:latin typeface="+mj-lt"/>
              </a:rPr>
              <a:t>Le </a:t>
            </a:r>
            <a:r>
              <a:rPr lang="fr-FR" sz="1600" b="1" dirty="0" smtClean="0">
                <a:latin typeface="+mj-lt"/>
              </a:rPr>
              <a:t>scenario</a:t>
            </a:r>
            <a:r>
              <a:rPr lang="fr-FR" sz="1600" dirty="0" smtClean="0">
                <a:latin typeface="+mj-lt"/>
              </a:rPr>
              <a:t> d’illustration que nous proposons est le suivant :</a:t>
            </a:r>
          </a:p>
          <a:p>
            <a:pPr marL="285750" indent="-285750">
              <a:lnSpc>
                <a:spcPct val="150000"/>
              </a:lnSpc>
              <a:buFont typeface="Wingdings" panose="05000000000000000000" pitchFamily="2" charset="2"/>
              <a:buChar char="ü"/>
            </a:pPr>
            <a:r>
              <a:rPr lang="fr-FR" sz="1600" dirty="0" smtClean="0">
                <a:latin typeface="+mj-lt"/>
              </a:rPr>
              <a:t>Tout d’abord nous allons </a:t>
            </a:r>
            <a:r>
              <a:rPr lang="fr-FR" sz="1600" b="1" dirty="0" smtClean="0">
                <a:latin typeface="+mj-lt"/>
              </a:rPr>
              <a:t>déployer des services/pods supplémentaires </a:t>
            </a:r>
            <a:r>
              <a:rPr lang="fr-FR" sz="1600" dirty="0" smtClean="0">
                <a:latin typeface="+mj-lt"/>
              </a:rPr>
              <a:t>dans notre system de gestion kubernetes.</a:t>
            </a:r>
          </a:p>
          <a:p>
            <a:pPr marL="0" indent="0">
              <a:lnSpc>
                <a:spcPct val="150000"/>
              </a:lnSpc>
            </a:pPr>
            <a:r>
              <a:rPr lang="fr-FR" sz="1600" dirty="0" smtClean="0">
                <a:latin typeface="+mj-lt"/>
              </a:rPr>
              <a:t>Les services par défaut on les noms de domain comme </a:t>
            </a:r>
            <a:r>
              <a:rPr lang="fr-FR" sz="1600" dirty="0">
                <a:latin typeface="+mj-lt"/>
              </a:rPr>
              <a:t>suit </a:t>
            </a:r>
            <a:r>
              <a:rPr lang="fr-FR" sz="1600" b="1" dirty="0" smtClean="0">
                <a:latin typeface="+mj-lt"/>
              </a:rPr>
              <a:t>: ‘namespace.svc.cluster.local’</a:t>
            </a:r>
          </a:p>
          <a:p>
            <a:pPr marL="285750" indent="-285750">
              <a:lnSpc>
                <a:spcPct val="150000"/>
              </a:lnSpc>
              <a:buFont typeface="Wingdings" panose="05000000000000000000" pitchFamily="2" charset="2"/>
              <a:buChar char="ü"/>
            </a:pPr>
            <a:r>
              <a:rPr lang="fr-FR" sz="1600" dirty="0" smtClean="0">
                <a:latin typeface="+mj-lt"/>
              </a:rPr>
              <a:t>Chaque services déployé ayant son </a:t>
            </a:r>
            <a:r>
              <a:rPr lang="fr-FR" sz="1600" b="1" dirty="0" smtClean="0">
                <a:latin typeface="+mj-lt"/>
              </a:rPr>
              <a:t>adresse IP virtuel </a:t>
            </a:r>
            <a:r>
              <a:rPr lang="fr-FR" sz="1600" dirty="0" smtClean="0">
                <a:latin typeface="+mj-lt"/>
              </a:rPr>
              <a:t>,nous allons ensuite reconfigurer le fichier de configuration pour la </a:t>
            </a:r>
            <a:r>
              <a:rPr lang="fr-FR" sz="1600" b="1" dirty="0" smtClean="0">
                <a:latin typeface="+mj-lt"/>
              </a:rPr>
              <a:t>création de nom de domain simple</a:t>
            </a:r>
            <a:r>
              <a:rPr lang="fr-FR" sz="1600" dirty="0" smtClean="0">
                <a:latin typeface="+mj-lt"/>
              </a:rPr>
              <a:t> correspondant aux diffèrent IP virtuel.</a:t>
            </a:r>
          </a:p>
          <a:p>
            <a:pPr marL="285750" indent="-285750">
              <a:lnSpc>
                <a:spcPct val="150000"/>
              </a:lnSpc>
              <a:buFont typeface="Wingdings" panose="05000000000000000000" pitchFamily="2" charset="2"/>
              <a:buChar char="ü"/>
            </a:pPr>
            <a:r>
              <a:rPr lang="fr-FR" sz="1600" dirty="0" smtClean="0">
                <a:latin typeface="+mj-lt"/>
              </a:rPr>
              <a:t>En suite delà, nous allons faire le teste correspondant au nom de domain en utilisant les </a:t>
            </a:r>
            <a:r>
              <a:rPr lang="fr-FR" sz="1600" b="1" dirty="0" smtClean="0">
                <a:latin typeface="+mj-lt"/>
              </a:rPr>
              <a:t>outils DNS </a:t>
            </a:r>
            <a:r>
              <a:rPr lang="fr-FR" sz="1600" dirty="0" smtClean="0">
                <a:latin typeface="+mj-lt"/>
              </a:rPr>
              <a:t>tel que le </a:t>
            </a:r>
            <a:r>
              <a:rPr lang="fr-FR" sz="1600" b="1" dirty="0" smtClean="0">
                <a:latin typeface="+mj-lt"/>
              </a:rPr>
              <a:t>nslookup or Dig </a:t>
            </a:r>
            <a:r>
              <a:rPr lang="fr-FR" sz="1600" dirty="0" smtClean="0">
                <a:latin typeface="+mj-lt"/>
              </a:rPr>
              <a:t>pour la résolution de nom de domain en adresse IP.</a:t>
            </a:r>
            <a:endParaRPr lang="fr-FR" sz="1600" dirty="0">
              <a:latin typeface="+mj-lt"/>
            </a:endParaRPr>
          </a:p>
        </p:txBody>
      </p:sp>
      <p:sp>
        <p:nvSpPr>
          <p:cNvPr id="443" name="Google Shape;443;p37"/>
          <p:cNvSpPr/>
          <p:nvPr/>
        </p:nvSpPr>
        <p:spPr>
          <a:xfrm>
            <a:off x="0" y="4606006"/>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444" name="Google Shape;444;p37"/>
          <p:cNvCxnSpPr/>
          <p:nvPr/>
        </p:nvCxnSpPr>
        <p:spPr>
          <a:xfrm flipV="1">
            <a:off x="1696696" y="544838"/>
            <a:ext cx="1841124" cy="1"/>
          </a:xfrm>
          <a:prstGeom prst="straightConnector1">
            <a:avLst/>
          </a:prstGeom>
          <a:noFill/>
          <a:ln w="9525" cap="flat" cmpd="sng">
            <a:solidFill>
              <a:schemeClr val="dk1"/>
            </a:solidFill>
            <a:prstDash val="solid"/>
            <a:round/>
            <a:headEnd type="none" w="sm" len="sm"/>
            <a:tailEnd type="triangle" w="sm" len="sm"/>
          </a:ln>
        </p:spPr>
      </p:cxnSp>
      <p:cxnSp>
        <p:nvCxnSpPr>
          <p:cNvPr id="10" name="Google Shape;444;p37"/>
          <p:cNvCxnSpPr/>
          <p:nvPr/>
        </p:nvCxnSpPr>
        <p:spPr>
          <a:xfrm flipH="1" flipV="1">
            <a:off x="5959011" y="544836"/>
            <a:ext cx="1797726" cy="2"/>
          </a:xfrm>
          <a:prstGeom prst="straightConnector1">
            <a:avLst/>
          </a:prstGeom>
          <a:noFill/>
          <a:ln w="9525" cap="flat" cmpd="sng">
            <a:solidFill>
              <a:schemeClr val="dk1"/>
            </a:solidFill>
            <a:prstDash val="solid"/>
            <a:round/>
            <a:headEnd type="none" w="sm" len="sm"/>
            <a:tailEnd type="triangle" w="sm" len="sm"/>
          </a:ln>
        </p:spPr>
      </p:cxnSp>
      <p:pic>
        <p:nvPicPr>
          <p:cNvPr id="12" name="Picture 11"/>
          <p:cNvPicPr>
            <a:picLocks noChangeAspect="1"/>
          </p:cNvPicPr>
          <p:nvPr/>
        </p:nvPicPr>
        <p:blipFill>
          <a:blip r:embed="rId3"/>
          <a:stretch>
            <a:fillRect/>
          </a:stretch>
        </p:blipFill>
        <p:spPr>
          <a:xfrm>
            <a:off x="6350172" y="4006922"/>
            <a:ext cx="2147677" cy="807160"/>
          </a:xfrm>
          <a:prstGeom prst="rect">
            <a:avLst/>
          </a:prstGeom>
        </p:spPr>
      </p:pic>
      <p:sp>
        <p:nvSpPr>
          <p:cNvPr id="13" name="Google Shape;435;p36"/>
          <p:cNvSpPr/>
          <p:nvPr/>
        </p:nvSpPr>
        <p:spPr>
          <a:xfrm rot="10800000">
            <a:off x="8308305" y="-236894"/>
            <a:ext cx="1120200" cy="1119300"/>
          </a:xfrm>
          <a:prstGeom prst="arc">
            <a:avLst>
              <a:gd name="adj1" fmla="val 18391405"/>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 name="Google Shape;443;p37"/>
          <p:cNvSpPr/>
          <p:nvPr/>
        </p:nvSpPr>
        <p:spPr>
          <a:xfrm>
            <a:off x="8647586" y="122136"/>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p:nvPr/>
        </p:nvSpPr>
        <p:spPr>
          <a:xfrm>
            <a:off x="2645250" y="1323113"/>
            <a:ext cx="3853500" cy="113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 sz="6000" b="1" dirty="0" smtClean="0">
                <a:solidFill>
                  <a:srgbClr val="242424"/>
                </a:solidFill>
                <a:latin typeface="Syne"/>
                <a:sym typeface="Syne"/>
              </a:rPr>
              <a:t>Merci!</a:t>
            </a:r>
            <a:endParaRPr dirty="0">
              <a:latin typeface="Poppins"/>
              <a:ea typeface="Poppins"/>
              <a:cs typeface="Poppins"/>
              <a:sym typeface="Poppins"/>
            </a:endParaRPr>
          </a:p>
        </p:txBody>
      </p:sp>
      <p:sp>
        <p:nvSpPr>
          <p:cNvPr id="451" name="Google Shape;451;p38"/>
          <p:cNvSpPr/>
          <p:nvPr/>
        </p:nvSpPr>
        <p:spPr>
          <a:xfrm>
            <a:off x="828600" y="1678313"/>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452" name="Google Shape;452;p38"/>
          <p:cNvCxnSpPr>
            <a:stCxn id="451" idx="6"/>
            <a:endCxn id="449" idx="1"/>
          </p:cNvCxnSpPr>
          <p:nvPr/>
        </p:nvCxnSpPr>
        <p:spPr>
          <a:xfrm>
            <a:off x="1251300" y="1889663"/>
            <a:ext cx="1393950" cy="0"/>
          </a:xfrm>
          <a:prstGeom prst="straightConnector1">
            <a:avLst/>
          </a:prstGeom>
          <a:noFill/>
          <a:ln w="9525" cap="flat" cmpd="sng">
            <a:solidFill>
              <a:schemeClr val="dk1"/>
            </a:solidFill>
            <a:prstDash val="solid"/>
            <a:round/>
            <a:headEnd type="none" w="sm" len="sm"/>
            <a:tailEnd type="triangle" w="sm" len="sm"/>
          </a:ln>
        </p:spPr>
      </p:cxnSp>
      <p:cxnSp>
        <p:nvCxnSpPr>
          <p:cNvPr id="453" name="Google Shape;453;p38"/>
          <p:cNvCxnSpPr>
            <a:stCxn id="451" idx="0"/>
          </p:cNvCxnSpPr>
          <p:nvPr/>
        </p:nvCxnSpPr>
        <p:spPr>
          <a:xfrm rot="10800000">
            <a:off x="1039950" y="264113"/>
            <a:ext cx="0" cy="1414200"/>
          </a:xfrm>
          <a:prstGeom prst="straightConnector1">
            <a:avLst/>
          </a:prstGeom>
          <a:noFill/>
          <a:ln w="9525" cap="flat" cmpd="sng">
            <a:solidFill>
              <a:schemeClr val="dk1"/>
            </a:solidFill>
            <a:prstDash val="solid"/>
            <a:round/>
            <a:headEnd type="none" w="med" len="med"/>
            <a:tailEnd type="none" w="med" len="med"/>
          </a:ln>
        </p:spPr>
      </p:cxnSp>
      <p:sp>
        <p:nvSpPr>
          <p:cNvPr id="12" name="Google Shape;459;p39"/>
          <p:cNvSpPr txBox="1">
            <a:spLocks/>
          </p:cNvSpPr>
          <p:nvPr/>
        </p:nvSpPr>
        <p:spPr>
          <a:xfrm>
            <a:off x="2088238" y="2542031"/>
            <a:ext cx="5011203" cy="17217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smtClean="0">
                <a:latin typeface="Poppins SemiBold"/>
                <a:ea typeface="Poppins SemiBold"/>
                <a:cs typeface="Poppins SemiBold"/>
                <a:sym typeface="Poppins SemiBold"/>
              </a:rPr>
              <a:t>Des questions?</a:t>
            </a:r>
          </a:p>
          <a:p>
            <a:pPr algn="ctr"/>
            <a:r>
              <a:rPr lang="en-US" sz="2000" b="1" dirty="0" smtClean="0"/>
              <a:t>yveslucas20@gmail.com</a:t>
            </a:r>
          </a:p>
          <a:p>
            <a:pPr algn="ctr"/>
            <a:r>
              <a:rPr lang="en-US" sz="2000" b="1" dirty="0" smtClean="0"/>
              <a:t>+237 691-57-15-37</a:t>
            </a:r>
          </a:p>
          <a:p>
            <a:pPr algn="ctr"/>
            <a:r>
              <a:rPr lang="en-US" sz="2000" b="1" dirty="0" smtClean="0"/>
              <a:t>https://github.com/NGyves/CoreDNS</a:t>
            </a:r>
            <a:endParaRPr lang="en-US" sz="2000" b="1" dirty="0"/>
          </a:p>
        </p:txBody>
      </p:sp>
      <p:sp>
        <p:nvSpPr>
          <p:cNvPr id="13" name="Google Shape;443;p37"/>
          <p:cNvSpPr/>
          <p:nvPr/>
        </p:nvSpPr>
        <p:spPr>
          <a:xfrm>
            <a:off x="8609743" y="4626554"/>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 name="Google Shape;443;p37"/>
          <p:cNvSpPr/>
          <p:nvPr/>
        </p:nvSpPr>
        <p:spPr>
          <a:xfrm>
            <a:off x="4243227" y="126473"/>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15" name="Picture 14"/>
          <p:cNvPicPr>
            <a:picLocks noChangeAspect="1"/>
          </p:cNvPicPr>
          <p:nvPr/>
        </p:nvPicPr>
        <p:blipFill>
          <a:blip r:embed="rId3"/>
          <a:stretch>
            <a:fillRect/>
          </a:stretch>
        </p:blipFill>
        <p:spPr>
          <a:xfrm>
            <a:off x="521455" y="3909593"/>
            <a:ext cx="2236810" cy="8799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effectLst>
                  <a:outerShdw blurRad="38100" dist="38100" dir="2700000" algn="tl">
                    <a:srgbClr val="000000">
                      <a:alpha val="43137"/>
                    </a:srgbClr>
                  </a:outerShdw>
                </a:effectLst>
              </a:rPr>
              <a:t>PLAN</a:t>
            </a:r>
            <a:endParaRPr u="sng" dirty="0">
              <a:effectLst>
                <a:outerShdw blurRad="38100" dist="38100" dir="2700000" algn="tl">
                  <a:srgbClr val="000000">
                    <a:alpha val="43137"/>
                  </a:srgbClr>
                </a:outerShdw>
              </a:effectLst>
            </a:endParaRPr>
          </a:p>
        </p:txBody>
      </p:sp>
      <p:sp>
        <p:nvSpPr>
          <p:cNvPr id="2" name="TextBox 1"/>
          <p:cNvSpPr txBox="1"/>
          <p:nvPr/>
        </p:nvSpPr>
        <p:spPr>
          <a:xfrm>
            <a:off x="647272" y="1366463"/>
            <a:ext cx="7962472" cy="2862322"/>
          </a:xfrm>
          <a:prstGeom prst="rect">
            <a:avLst/>
          </a:prstGeom>
          <a:noFill/>
        </p:spPr>
        <p:txBody>
          <a:bodyPr wrap="square" rtlCol="0">
            <a:spAutoFit/>
          </a:bodyPr>
          <a:lstStyle/>
          <a:p>
            <a:pPr marL="571500" indent="-571500">
              <a:buFont typeface="Courier New" panose="02070309020205020404" pitchFamily="49" charset="0"/>
              <a:buChar char="o"/>
            </a:pPr>
            <a:r>
              <a:rPr lang="en-US" sz="3600" dirty="0" smtClean="0"/>
              <a:t>Introduction.</a:t>
            </a:r>
          </a:p>
          <a:p>
            <a:pPr marL="571500" indent="-571500">
              <a:buFont typeface="Courier New" panose="02070309020205020404" pitchFamily="49" charset="0"/>
              <a:buChar char="o"/>
            </a:pPr>
            <a:r>
              <a:rPr lang="en-US" sz="3600" dirty="0" smtClean="0"/>
              <a:t>Architecture et </a:t>
            </a:r>
            <a:r>
              <a:rPr lang="fr-FR" sz="3600" dirty="0" smtClean="0"/>
              <a:t>Fonctionnalités.</a:t>
            </a:r>
          </a:p>
          <a:p>
            <a:pPr marL="571500" indent="-571500">
              <a:buFont typeface="Courier New" panose="02070309020205020404" pitchFamily="49" charset="0"/>
              <a:buChar char="o"/>
            </a:pPr>
            <a:r>
              <a:rPr lang="fr-FR" sz="3600" dirty="0" smtClean="0"/>
              <a:t>Environnement</a:t>
            </a:r>
            <a:r>
              <a:rPr lang="en-US" sz="3600" dirty="0"/>
              <a:t>.</a:t>
            </a:r>
            <a:endParaRPr lang="en-US" sz="3600" dirty="0" smtClean="0"/>
          </a:p>
          <a:p>
            <a:pPr marL="571500" indent="-571500">
              <a:buFont typeface="Courier New" panose="02070309020205020404" pitchFamily="49" charset="0"/>
              <a:buChar char="o"/>
            </a:pPr>
            <a:r>
              <a:rPr lang="en-US" sz="3600" dirty="0" smtClean="0"/>
              <a:t>Configuration et Teste.</a:t>
            </a:r>
          </a:p>
          <a:p>
            <a:endParaRPr lang="fr-FR" sz="3600" dirty="0"/>
          </a:p>
        </p:txBody>
      </p:sp>
      <p:pic>
        <p:nvPicPr>
          <p:cNvPr id="3" name="Picture 2"/>
          <p:cNvPicPr>
            <a:picLocks noChangeAspect="1"/>
          </p:cNvPicPr>
          <p:nvPr/>
        </p:nvPicPr>
        <p:blipFill>
          <a:blip r:embed="rId3"/>
          <a:stretch>
            <a:fillRect/>
          </a:stretch>
        </p:blipFill>
        <p:spPr>
          <a:xfrm>
            <a:off x="5665121" y="3564526"/>
            <a:ext cx="2944623" cy="1158340"/>
          </a:xfrm>
          <a:prstGeom prst="rect">
            <a:avLst/>
          </a:prstGeom>
        </p:spPr>
      </p:pic>
      <p:sp>
        <p:nvSpPr>
          <p:cNvPr id="10" name="Google Shape;403;p33"/>
          <p:cNvSpPr/>
          <p:nvPr/>
        </p:nvSpPr>
        <p:spPr>
          <a:xfrm>
            <a:off x="8609744" y="13699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3018695" y="949994"/>
            <a:ext cx="3106610" cy="388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u="sng" dirty="0" smtClean="0">
                <a:effectLst>
                  <a:outerShdw blurRad="38100" dist="38100" dir="2700000" algn="tl">
                    <a:srgbClr val="000000">
                      <a:alpha val="43137"/>
                    </a:srgbClr>
                  </a:outerShdw>
                </a:effectLst>
              </a:rPr>
              <a:t>INTRODUCTION</a:t>
            </a:r>
            <a:endParaRPr sz="2000" b="1" u="sng" dirty="0">
              <a:effectLst>
                <a:outerShdw blurRad="38100" dist="38100" dir="2700000" algn="tl">
                  <a:srgbClr val="000000">
                    <a:alpha val="43137"/>
                  </a:srgbClr>
                </a:outerShdw>
              </a:effectLst>
            </a:endParaRPr>
          </a:p>
        </p:txBody>
      </p:sp>
      <p:sp>
        <p:nvSpPr>
          <p:cNvPr id="371" name="Google Shape;371;p30"/>
          <p:cNvSpPr/>
          <p:nvPr/>
        </p:nvSpPr>
        <p:spPr>
          <a:xfrm>
            <a:off x="4360650" y="379360"/>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372" name="Google Shape;372;p30"/>
          <p:cNvCxnSpPr/>
          <p:nvPr/>
        </p:nvCxnSpPr>
        <p:spPr>
          <a:xfrm flipV="1">
            <a:off x="4561726" y="241625"/>
            <a:ext cx="10274" cy="137735"/>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0"/>
          <p:cNvCxnSpPr>
            <a:stCxn id="371" idx="4"/>
            <a:endCxn id="370" idx="0"/>
          </p:cNvCxnSpPr>
          <p:nvPr/>
        </p:nvCxnSpPr>
        <p:spPr>
          <a:xfrm>
            <a:off x="4572000" y="802060"/>
            <a:ext cx="0" cy="147934"/>
          </a:xfrm>
          <a:prstGeom prst="straightConnector1">
            <a:avLst/>
          </a:prstGeom>
          <a:noFill/>
          <a:ln w="9525" cap="flat" cmpd="sng">
            <a:solidFill>
              <a:schemeClr val="dk1"/>
            </a:solidFill>
            <a:prstDash val="solid"/>
            <a:round/>
            <a:headEnd type="none" w="sm" len="sm"/>
            <a:tailEnd type="triangle" w="sm" len="sm"/>
          </a:ln>
        </p:spPr>
      </p:cxnSp>
      <p:sp>
        <p:nvSpPr>
          <p:cNvPr id="10" name="TextBox 9"/>
          <p:cNvSpPr txBox="1"/>
          <p:nvPr/>
        </p:nvSpPr>
        <p:spPr>
          <a:xfrm>
            <a:off x="1089791" y="2137025"/>
            <a:ext cx="7366570" cy="1569660"/>
          </a:xfrm>
          <a:prstGeom prst="rect">
            <a:avLst/>
          </a:prstGeom>
          <a:noFill/>
        </p:spPr>
        <p:txBody>
          <a:bodyPr wrap="square" rtlCol="0">
            <a:spAutoFit/>
          </a:bodyPr>
          <a:lstStyle/>
          <a:p>
            <a:r>
              <a:rPr lang="fr-FR" sz="1600" b="1" dirty="0"/>
              <a:t>CoreDNS</a:t>
            </a:r>
            <a:r>
              <a:rPr lang="fr-FR" sz="1600" dirty="0"/>
              <a:t> est </a:t>
            </a:r>
            <a:r>
              <a:rPr lang="fr-FR" sz="1600" dirty="0" smtClean="0"/>
              <a:t>une solution </a:t>
            </a:r>
            <a:r>
              <a:rPr lang="fr-FR" sz="1600" dirty="0"/>
              <a:t>serveur DNS open-source </a:t>
            </a:r>
            <a:r>
              <a:rPr lang="fr-FR" sz="1600" dirty="0" smtClean="0"/>
              <a:t>de </a:t>
            </a:r>
            <a:r>
              <a:rPr lang="fr-FR" sz="1600" dirty="0"/>
              <a:t>haute performance développé par la </a:t>
            </a:r>
            <a:r>
              <a:rPr lang="fr-FR" sz="1600" b="1" dirty="0"/>
              <a:t>Cloud Native Computing Foundation </a:t>
            </a:r>
            <a:r>
              <a:rPr lang="fr-FR" sz="1600" dirty="0"/>
              <a:t>(CNCF). Il est léger, extensible et conçu pour répondre aux besoins des environnements cloud natifs et des microservices</a:t>
            </a:r>
            <a:r>
              <a:rPr lang="fr-FR" sz="1600" dirty="0" smtClean="0"/>
              <a:t>.</a:t>
            </a:r>
          </a:p>
          <a:p>
            <a:endParaRPr lang="en-US" sz="1600" dirty="0"/>
          </a:p>
          <a:p>
            <a:endParaRPr lang="fr-FR" sz="1600" dirty="0"/>
          </a:p>
        </p:txBody>
      </p:sp>
      <p:pic>
        <p:nvPicPr>
          <p:cNvPr id="11" name="Picture 10"/>
          <p:cNvPicPr>
            <a:picLocks noChangeAspect="1"/>
          </p:cNvPicPr>
          <p:nvPr/>
        </p:nvPicPr>
        <p:blipFill>
          <a:blip r:embed="rId3"/>
          <a:stretch>
            <a:fillRect/>
          </a:stretch>
        </p:blipFill>
        <p:spPr>
          <a:xfrm>
            <a:off x="535565" y="3584973"/>
            <a:ext cx="3070664" cy="1207921"/>
          </a:xfrm>
          <a:prstGeom prst="rect">
            <a:avLst/>
          </a:prstGeom>
        </p:spPr>
      </p:pic>
      <p:sp>
        <p:nvSpPr>
          <p:cNvPr id="16" name="Google Shape;403;p33"/>
          <p:cNvSpPr/>
          <p:nvPr/>
        </p:nvSpPr>
        <p:spPr>
          <a:xfrm>
            <a:off x="112865" y="117230"/>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7" name="Google Shape;403;p33"/>
          <p:cNvSpPr/>
          <p:nvPr/>
        </p:nvSpPr>
        <p:spPr>
          <a:xfrm>
            <a:off x="8607881" y="4581544"/>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720000" y="285134"/>
            <a:ext cx="7704000" cy="423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smtClean="0">
                <a:effectLst>
                  <a:outerShdw blurRad="38100" dist="38100" dir="2700000" algn="tl">
                    <a:srgbClr val="000000">
                      <a:alpha val="43137"/>
                    </a:srgbClr>
                  </a:outerShdw>
                </a:effectLst>
              </a:rPr>
              <a:t>Architecture et Fonctionnalites</a:t>
            </a:r>
            <a:endParaRPr u="sng" dirty="0">
              <a:effectLst>
                <a:outerShdw blurRad="38100" dist="38100" dir="2700000" algn="tl">
                  <a:srgbClr val="000000">
                    <a:alpha val="43137"/>
                  </a:srgbClr>
                </a:outerShdw>
              </a:effectLst>
            </a:endParaRPr>
          </a:p>
        </p:txBody>
      </p:sp>
      <p:sp>
        <p:nvSpPr>
          <p:cNvPr id="380" name="Google Shape;380;p31"/>
          <p:cNvSpPr txBox="1">
            <a:spLocks noGrp="1"/>
          </p:cNvSpPr>
          <p:nvPr>
            <p:ph type="subTitle" idx="1"/>
          </p:nvPr>
        </p:nvSpPr>
        <p:spPr>
          <a:xfrm>
            <a:off x="713225" y="1028133"/>
            <a:ext cx="8112276" cy="3810995"/>
          </a:xfrm>
          <a:prstGeom prst="rect">
            <a:avLst/>
          </a:prstGeom>
        </p:spPr>
        <p:txBody>
          <a:bodyPr spcFirstLastPara="1" wrap="square" lIns="91425" tIns="91425" rIns="91425" bIns="91425" anchor="t" anchorCtr="0">
            <a:noAutofit/>
          </a:bodyPr>
          <a:lstStyle/>
          <a:p>
            <a:pPr marL="0" lvl="0" indent="0"/>
            <a:r>
              <a:rPr lang="fr-FR" sz="1600" dirty="0">
                <a:latin typeface="+mj-lt"/>
              </a:rPr>
              <a:t>CoreDNS est un serveur </a:t>
            </a:r>
            <a:r>
              <a:rPr lang="fr-FR" sz="1600" b="1" dirty="0">
                <a:latin typeface="+mj-lt"/>
              </a:rPr>
              <a:t>DNS stateless</a:t>
            </a:r>
            <a:r>
              <a:rPr lang="fr-FR" sz="1600" dirty="0">
                <a:latin typeface="+mj-lt"/>
              </a:rPr>
              <a:t>, ce qui signifie qu'il ne stocke pas d'état entre les requêtes. Cela le </a:t>
            </a:r>
            <a:r>
              <a:rPr lang="fr-FR" sz="1600" b="1" dirty="0" smtClean="0">
                <a:latin typeface="+mj-lt"/>
              </a:rPr>
              <a:t>rend plus performant et évolutif </a:t>
            </a:r>
            <a:r>
              <a:rPr lang="fr-FR" sz="1600" dirty="0">
                <a:latin typeface="+mj-lt"/>
              </a:rPr>
              <a:t>que les serveurs </a:t>
            </a:r>
            <a:r>
              <a:rPr lang="fr-FR" sz="1600" b="1" dirty="0">
                <a:latin typeface="+mj-lt"/>
              </a:rPr>
              <a:t>DNS stateful</a:t>
            </a:r>
            <a:r>
              <a:rPr lang="fr-FR" sz="1600" dirty="0">
                <a:latin typeface="+mj-lt"/>
              </a:rPr>
              <a:t> traditionnels</a:t>
            </a:r>
            <a:r>
              <a:rPr lang="fr-FR" sz="1600" dirty="0" smtClean="0">
                <a:latin typeface="+mj-lt"/>
              </a:rPr>
              <a:t>.</a:t>
            </a:r>
          </a:p>
          <a:p>
            <a:pPr marL="0" lvl="0" indent="0"/>
            <a:endParaRPr lang="fr-FR" sz="1600" dirty="0" smtClean="0">
              <a:latin typeface="+mj-lt"/>
            </a:endParaRPr>
          </a:p>
          <a:p>
            <a:r>
              <a:rPr lang="fr-FR" sz="1600" dirty="0"/>
              <a:t>CoreDNS est composé de trois composants principaux </a:t>
            </a:r>
            <a:r>
              <a:rPr lang="fr-FR" sz="1600" dirty="0" smtClean="0"/>
              <a:t>:</a:t>
            </a:r>
            <a:endParaRPr lang="fr-FR" sz="1600" dirty="0"/>
          </a:p>
          <a:p>
            <a:pPr marL="482600" indent="-342900">
              <a:buFont typeface="Wingdings" panose="05000000000000000000" pitchFamily="2" charset="2"/>
              <a:buChar char="v"/>
            </a:pPr>
            <a:r>
              <a:rPr lang="fr-FR" sz="1600" b="1" u="sng" dirty="0"/>
              <a:t>Le dispatcher</a:t>
            </a:r>
            <a:r>
              <a:rPr lang="fr-FR" sz="1600" dirty="0"/>
              <a:t>: Le dispatcher est responsable de recevoir les requêtes DNS et de les distribuer aux plugins appropriés.</a:t>
            </a:r>
          </a:p>
          <a:p>
            <a:pPr marL="482600" indent="-342900">
              <a:buFont typeface="Wingdings" panose="05000000000000000000" pitchFamily="2" charset="2"/>
              <a:buChar char="v"/>
            </a:pPr>
            <a:r>
              <a:rPr lang="fr-FR" sz="1600" b="1" u="sng" dirty="0"/>
              <a:t>Les plugins</a:t>
            </a:r>
            <a:r>
              <a:rPr lang="fr-FR" sz="1600" dirty="0"/>
              <a:t>: Les plugins sont responsables de la résolution des requêtes DNS. Il existe de nombreux plugins disponibles pour prendre en charge une variété de fonctionnalités, telles que la résolution des noms de domaine, la mise en cache, le contrôle d'accès et la surveillance.</a:t>
            </a:r>
          </a:p>
          <a:p>
            <a:pPr marL="482600" indent="-342900">
              <a:buFont typeface="Wingdings" panose="05000000000000000000" pitchFamily="2" charset="2"/>
              <a:buChar char="v"/>
            </a:pPr>
            <a:r>
              <a:rPr lang="fr-FR" sz="1600" b="1" u="sng" dirty="0"/>
              <a:t>Le </a:t>
            </a:r>
            <a:r>
              <a:rPr lang="fr-FR" sz="1600" b="1" u="sng" dirty="0" err="1"/>
              <a:t>logger</a:t>
            </a:r>
            <a:r>
              <a:rPr lang="fr-FR" sz="1600" dirty="0"/>
              <a:t>: Le </a:t>
            </a:r>
            <a:r>
              <a:rPr lang="fr-FR" sz="1600" dirty="0" err="1"/>
              <a:t>logger</a:t>
            </a:r>
            <a:r>
              <a:rPr lang="fr-FR" sz="1600" dirty="0"/>
              <a:t> est responsable de la journalisation des événements DNS.</a:t>
            </a:r>
          </a:p>
          <a:p>
            <a:pPr marL="0" lvl="0" indent="0"/>
            <a:endParaRPr sz="1600" dirty="0">
              <a:latin typeface="+mj-lt"/>
            </a:endParaRPr>
          </a:p>
        </p:txBody>
      </p:sp>
      <p:pic>
        <p:nvPicPr>
          <p:cNvPr id="2" name="Picture 1"/>
          <p:cNvPicPr>
            <a:picLocks noChangeAspect="1"/>
          </p:cNvPicPr>
          <p:nvPr/>
        </p:nvPicPr>
        <p:blipFill>
          <a:blip r:embed="rId3"/>
          <a:stretch>
            <a:fillRect/>
          </a:stretch>
        </p:blipFill>
        <p:spPr>
          <a:xfrm rot="16200000">
            <a:off x="-249715" y="3088576"/>
            <a:ext cx="1511477" cy="427954"/>
          </a:xfrm>
          <a:prstGeom prst="rect">
            <a:avLst/>
          </a:prstGeom>
        </p:spPr>
      </p:pic>
      <p:sp>
        <p:nvSpPr>
          <p:cNvPr id="8" name="Google Shape;403;p33"/>
          <p:cNvSpPr/>
          <p:nvPr/>
        </p:nvSpPr>
        <p:spPr>
          <a:xfrm>
            <a:off x="8589196" y="8205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9" name="Google Shape;403;p33"/>
          <p:cNvSpPr/>
          <p:nvPr/>
        </p:nvSpPr>
        <p:spPr>
          <a:xfrm>
            <a:off x="117755" y="4627778"/>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03;p33"/>
          <p:cNvSpPr/>
          <p:nvPr/>
        </p:nvSpPr>
        <p:spPr>
          <a:xfrm>
            <a:off x="78575" y="4720800"/>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6" name="Google Shape;403;p33"/>
          <p:cNvSpPr/>
          <p:nvPr/>
        </p:nvSpPr>
        <p:spPr>
          <a:xfrm>
            <a:off x="8647222" y="13699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7" name="Picture 6"/>
          <p:cNvPicPr>
            <a:picLocks noChangeAspect="1"/>
          </p:cNvPicPr>
          <p:nvPr/>
        </p:nvPicPr>
        <p:blipFill>
          <a:blip r:embed="rId2"/>
          <a:stretch>
            <a:fillRect/>
          </a:stretch>
        </p:blipFill>
        <p:spPr>
          <a:xfrm>
            <a:off x="893850" y="467223"/>
            <a:ext cx="7209912" cy="4013305"/>
          </a:xfrm>
          <a:prstGeom prst="rect">
            <a:avLst/>
          </a:prstGeom>
        </p:spPr>
      </p:pic>
    </p:spTree>
    <p:extLst>
      <p:ext uri="{BB962C8B-B14F-4D97-AF65-F5344CB8AC3E}">
        <p14:creationId xmlns:p14="http://schemas.microsoft.com/office/powerpoint/2010/main" val="369372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title"/>
          </p:nvPr>
        </p:nvSpPr>
        <p:spPr>
          <a:xfrm>
            <a:off x="720000" y="339436"/>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effectLst>
                  <a:outerShdw blurRad="38100" dist="38100" dir="2700000" algn="tl">
                    <a:srgbClr val="000000">
                      <a:alpha val="43137"/>
                    </a:srgbClr>
                  </a:outerShdw>
                </a:effectLst>
              </a:rPr>
              <a:t>Fonctionnalites</a:t>
            </a:r>
            <a:endParaRPr dirty="0">
              <a:effectLst>
                <a:outerShdw blurRad="38100" dist="38100" dir="2700000" algn="tl">
                  <a:srgbClr val="000000">
                    <a:alpha val="43137"/>
                  </a:srgbClr>
                </a:outerShdw>
              </a:effectLst>
            </a:endParaRPr>
          </a:p>
        </p:txBody>
      </p:sp>
      <p:sp>
        <p:nvSpPr>
          <p:cNvPr id="389" name="Google Shape;389;p32"/>
          <p:cNvSpPr txBox="1">
            <a:spLocks noGrp="1"/>
          </p:cNvSpPr>
          <p:nvPr>
            <p:ph type="subTitle" idx="1"/>
          </p:nvPr>
        </p:nvSpPr>
        <p:spPr>
          <a:xfrm>
            <a:off x="719999" y="998739"/>
            <a:ext cx="8084953" cy="2967085"/>
          </a:xfrm>
          <a:prstGeom prst="rect">
            <a:avLst/>
          </a:prstGeom>
        </p:spPr>
        <p:txBody>
          <a:bodyPr spcFirstLastPara="1" wrap="square" lIns="91425" tIns="91425" rIns="91425" bIns="91425" anchor="t" anchorCtr="0">
            <a:noAutofit/>
          </a:bodyPr>
          <a:lstStyle/>
          <a:p>
            <a:pPr marL="0" lvl="0" indent="0">
              <a:buNone/>
            </a:pPr>
            <a:r>
              <a:rPr lang="fr-FR" sz="1600" dirty="0" smtClean="0">
                <a:latin typeface="+mj-lt"/>
              </a:rPr>
              <a:t>CoreDNS </a:t>
            </a:r>
            <a:r>
              <a:rPr lang="fr-FR" sz="1600" dirty="0">
                <a:latin typeface="+mj-lt"/>
              </a:rPr>
              <a:t>propose une large gamme de fonctionnalités, notamment :</a:t>
            </a:r>
          </a:p>
          <a:p>
            <a:pPr marL="0" lvl="0" indent="0">
              <a:buNone/>
            </a:pPr>
            <a:endParaRPr lang="fr-FR" sz="1600" dirty="0">
              <a:latin typeface="+mj-lt"/>
            </a:endParaRPr>
          </a:p>
          <a:p>
            <a:pPr marL="285750" lvl="0" indent="-285750">
              <a:buFont typeface="Wingdings" panose="05000000000000000000" pitchFamily="2" charset="2"/>
              <a:buChar char="v"/>
            </a:pPr>
            <a:r>
              <a:rPr lang="fr-FR" sz="1600" b="1" u="sng" dirty="0">
                <a:latin typeface="+mj-lt"/>
              </a:rPr>
              <a:t>Résolution des noms de domaine</a:t>
            </a:r>
            <a:r>
              <a:rPr lang="fr-FR" sz="1600" dirty="0">
                <a:latin typeface="+mj-lt"/>
              </a:rPr>
              <a:t>: CoreDNS peut résoudre les noms de domaine à l'aide de différents plugins, tels que les serveurs DNS upstream, les fichiers et les services en cluster.</a:t>
            </a:r>
          </a:p>
          <a:p>
            <a:pPr marL="285750" lvl="0" indent="-285750">
              <a:buFont typeface="Wingdings" panose="05000000000000000000" pitchFamily="2" charset="2"/>
              <a:buChar char="v"/>
            </a:pPr>
            <a:r>
              <a:rPr lang="fr-FR" sz="1600" b="1" u="sng" dirty="0">
                <a:latin typeface="+mj-lt"/>
              </a:rPr>
              <a:t>Mise en cache des réponses</a:t>
            </a:r>
            <a:r>
              <a:rPr lang="fr-FR" sz="1600" dirty="0">
                <a:latin typeface="+mj-lt"/>
              </a:rPr>
              <a:t>: CoreDNS peut mettre en cache les réponses DNS pour réduire la latence et la charge sur les serveurs DNS en amont.</a:t>
            </a:r>
          </a:p>
          <a:p>
            <a:pPr marL="285750" lvl="0" indent="-285750">
              <a:buFont typeface="Wingdings" panose="05000000000000000000" pitchFamily="2" charset="2"/>
              <a:buChar char="v"/>
            </a:pPr>
            <a:r>
              <a:rPr lang="fr-FR" sz="1600" b="1" u="sng" dirty="0">
                <a:latin typeface="+mj-lt"/>
              </a:rPr>
              <a:t>Contrôle d'accès</a:t>
            </a:r>
            <a:r>
              <a:rPr lang="fr-FR" sz="1600" dirty="0">
                <a:latin typeface="+mj-lt"/>
              </a:rPr>
              <a:t>: CoreDNS peut contrôler l'accès aux noms de domaine en fonction de l'adresse IP ou d'autres critères.</a:t>
            </a:r>
          </a:p>
          <a:p>
            <a:pPr marL="285750" lvl="0" indent="-285750">
              <a:buFont typeface="Wingdings" panose="05000000000000000000" pitchFamily="2" charset="2"/>
              <a:buChar char="v"/>
            </a:pPr>
            <a:r>
              <a:rPr lang="fr-FR" sz="1600" b="1" u="sng" dirty="0">
                <a:latin typeface="+mj-lt"/>
              </a:rPr>
              <a:t>Surveillance</a:t>
            </a:r>
            <a:r>
              <a:rPr lang="fr-FR" sz="1600" dirty="0">
                <a:latin typeface="+mj-lt"/>
              </a:rPr>
              <a:t>: CoreDNS fournit des métriques et des journaux pour permettre la surveillance de la performance et du comportement du serveur DNS.</a:t>
            </a:r>
            <a:endParaRPr sz="1600" dirty="0">
              <a:latin typeface="+mj-lt"/>
            </a:endParaRPr>
          </a:p>
        </p:txBody>
      </p:sp>
      <p:pic>
        <p:nvPicPr>
          <p:cNvPr id="2" name="Picture 1"/>
          <p:cNvPicPr>
            <a:picLocks noChangeAspect="1"/>
          </p:cNvPicPr>
          <p:nvPr/>
        </p:nvPicPr>
        <p:blipFill>
          <a:blip r:embed="rId3"/>
          <a:stretch>
            <a:fillRect/>
          </a:stretch>
        </p:blipFill>
        <p:spPr>
          <a:xfrm>
            <a:off x="410968" y="4222678"/>
            <a:ext cx="1695234" cy="605195"/>
          </a:xfrm>
          <a:prstGeom prst="rect">
            <a:avLst/>
          </a:prstGeom>
        </p:spPr>
      </p:pic>
      <p:sp>
        <p:nvSpPr>
          <p:cNvPr id="11" name="Google Shape;403;p33"/>
          <p:cNvSpPr/>
          <p:nvPr/>
        </p:nvSpPr>
        <p:spPr>
          <a:xfrm>
            <a:off x="5719087" y="4616523"/>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12" name="Google Shape;404;p33"/>
          <p:cNvCxnSpPr/>
          <p:nvPr/>
        </p:nvCxnSpPr>
        <p:spPr>
          <a:xfrm>
            <a:off x="1117724" y="4372238"/>
            <a:ext cx="623400" cy="0"/>
          </a:xfrm>
          <a:prstGeom prst="straightConnector1">
            <a:avLst/>
          </a:prstGeom>
          <a:noFill/>
          <a:ln w="9525" cap="flat" cmpd="sng">
            <a:solidFill>
              <a:schemeClr val="dk1"/>
            </a:solidFill>
            <a:prstDash val="solid"/>
            <a:round/>
            <a:headEnd type="none" w="sm" len="sm"/>
            <a:tailEnd type="triangle" w="sm" len="sm"/>
          </a:ln>
        </p:spPr>
      </p:cxnSp>
      <p:sp>
        <p:nvSpPr>
          <p:cNvPr id="13" name="Google Shape;403;p33"/>
          <p:cNvSpPr/>
          <p:nvPr/>
        </p:nvSpPr>
        <p:spPr>
          <a:xfrm>
            <a:off x="8542769" y="128086"/>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2482" y="343986"/>
            <a:ext cx="7269394" cy="3971159"/>
          </a:xfrm>
          <a:prstGeom prst="rect">
            <a:avLst/>
          </a:prstGeom>
        </p:spPr>
      </p:pic>
      <p:pic>
        <p:nvPicPr>
          <p:cNvPr id="5" name="Picture 4"/>
          <p:cNvPicPr>
            <a:picLocks noChangeAspect="1"/>
          </p:cNvPicPr>
          <p:nvPr/>
        </p:nvPicPr>
        <p:blipFill>
          <a:blip r:embed="rId3"/>
          <a:stretch>
            <a:fillRect/>
          </a:stretch>
        </p:blipFill>
        <p:spPr>
          <a:xfrm>
            <a:off x="5728133" y="4716743"/>
            <a:ext cx="420660" cy="426757"/>
          </a:xfrm>
          <a:prstGeom prst="rect">
            <a:avLst/>
          </a:prstGeom>
        </p:spPr>
      </p:pic>
      <p:pic>
        <p:nvPicPr>
          <p:cNvPr id="6" name="Picture 5"/>
          <p:cNvPicPr>
            <a:picLocks noChangeAspect="1"/>
          </p:cNvPicPr>
          <p:nvPr/>
        </p:nvPicPr>
        <p:blipFill>
          <a:blip r:embed="rId3"/>
          <a:stretch>
            <a:fillRect/>
          </a:stretch>
        </p:blipFill>
        <p:spPr>
          <a:xfrm>
            <a:off x="8645994" y="130608"/>
            <a:ext cx="420660" cy="426757"/>
          </a:xfrm>
          <a:prstGeom prst="rect">
            <a:avLst/>
          </a:prstGeom>
        </p:spPr>
      </p:pic>
    </p:spTree>
    <p:extLst>
      <p:ext uri="{BB962C8B-B14F-4D97-AF65-F5344CB8AC3E}">
        <p14:creationId xmlns:p14="http://schemas.microsoft.com/office/powerpoint/2010/main" val="253604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720000" y="2543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effectLst>
                  <a:outerShdw blurRad="38100" dist="38100" dir="2700000" algn="tl">
                    <a:srgbClr val="000000">
                      <a:alpha val="43137"/>
                    </a:srgbClr>
                  </a:outerShdw>
                </a:effectLst>
              </a:rPr>
              <a:t>Environnement</a:t>
            </a:r>
            <a:endParaRPr u="sng" dirty="0">
              <a:effectLst>
                <a:outerShdw blurRad="38100" dist="38100" dir="2700000" algn="tl">
                  <a:srgbClr val="000000">
                    <a:alpha val="43137"/>
                  </a:srgbClr>
                </a:outerShdw>
              </a:effectLst>
            </a:endParaRPr>
          </a:p>
        </p:txBody>
      </p:sp>
      <p:sp>
        <p:nvSpPr>
          <p:cNvPr id="401" name="Google Shape;401;p33"/>
          <p:cNvSpPr txBox="1">
            <a:spLocks noGrp="1"/>
          </p:cNvSpPr>
          <p:nvPr>
            <p:ph type="subTitle" idx="1"/>
          </p:nvPr>
        </p:nvSpPr>
        <p:spPr>
          <a:xfrm>
            <a:off x="648080" y="1031126"/>
            <a:ext cx="8084953" cy="3549739"/>
          </a:xfrm>
          <a:prstGeom prst="rect">
            <a:avLst/>
          </a:prstGeom>
        </p:spPr>
        <p:txBody>
          <a:bodyPr spcFirstLastPara="1" wrap="square" lIns="91425" tIns="91425" rIns="91425" bIns="91425" anchor="t" anchorCtr="0">
            <a:noAutofit/>
          </a:bodyPr>
          <a:lstStyle/>
          <a:p>
            <a:pPr marL="0" lvl="0" indent="0">
              <a:lnSpc>
                <a:spcPct val="100000"/>
              </a:lnSpc>
            </a:pPr>
            <a:r>
              <a:rPr lang="fr-FR" sz="1600" dirty="0">
                <a:latin typeface="+mj-lt"/>
              </a:rPr>
              <a:t>CoreDNS s'intègre parfaitement avec </a:t>
            </a:r>
            <a:r>
              <a:rPr lang="fr-FR" sz="1600" b="1" dirty="0" smtClean="0">
                <a:latin typeface="+mj-lt"/>
              </a:rPr>
              <a:t>Kubernetes cluster</a:t>
            </a:r>
            <a:r>
              <a:rPr lang="fr-FR" sz="1600" dirty="0" smtClean="0">
                <a:latin typeface="+mj-lt"/>
              </a:rPr>
              <a:t>. </a:t>
            </a:r>
            <a:r>
              <a:rPr lang="fr-FR" sz="1600" dirty="0">
                <a:latin typeface="+mj-lt"/>
              </a:rPr>
              <a:t>Il peut être déployé en tant que </a:t>
            </a:r>
            <a:r>
              <a:rPr lang="fr-FR" sz="1600" b="1" dirty="0">
                <a:latin typeface="+mj-lt"/>
              </a:rPr>
              <a:t>pod</a:t>
            </a:r>
            <a:r>
              <a:rPr lang="fr-FR" sz="1600" dirty="0">
                <a:latin typeface="+mj-lt"/>
              </a:rPr>
              <a:t> dans un cluster Kubernetes et il peut être géré à l'aide des </a:t>
            </a:r>
            <a:r>
              <a:rPr lang="fr-FR" sz="1600" b="1" dirty="0">
                <a:latin typeface="+mj-lt"/>
              </a:rPr>
              <a:t>commandes Kubernetes standard</a:t>
            </a:r>
            <a:r>
              <a:rPr lang="fr-FR" sz="1600" dirty="0" smtClean="0">
                <a:latin typeface="+mj-lt"/>
              </a:rPr>
              <a:t>.</a:t>
            </a:r>
          </a:p>
          <a:p>
            <a:pPr marL="0" lvl="0" indent="0">
              <a:lnSpc>
                <a:spcPct val="100000"/>
              </a:lnSpc>
            </a:pPr>
            <a:endParaRPr lang="en-US" sz="1600" dirty="0">
              <a:latin typeface="+mj-lt"/>
            </a:endParaRPr>
          </a:p>
          <a:p>
            <a:pPr marL="285750" lvl="0" indent="-285750">
              <a:lnSpc>
                <a:spcPct val="100000"/>
              </a:lnSpc>
              <a:buFont typeface="Wingdings" panose="05000000000000000000" pitchFamily="2" charset="2"/>
              <a:buChar char="ü"/>
            </a:pPr>
            <a:r>
              <a:rPr lang="fr-FR" sz="1600" dirty="0" smtClean="0">
                <a:latin typeface="+mj-lt"/>
              </a:rPr>
              <a:t>Un </a:t>
            </a:r>
            <a:r>
              <a:rPr lang="fr-FR" sz="1600" b="1" dirty="0" smtClean="0">
                <a:latin typeface="+mj-lt"/>
              </a:rPr>
              <a:t>Cluster Kubernetes</a:t>
            </a:r>
            <a:r>
              <a:rPr lang="fr-FR" sz="1600" dirty="0" smtClean="0">
                <a:latin typeface="+mj-lt"/>
              </a:rPr>
              <a:t> </a:t>
            </a:r>
            <a:r>
              <a:rPr lang="fr-FR" sz="1600" dirty="0">
                <a:latin typeface="+mj-lt"/>
              </a:rPr>
              <a:t>est un système de gestion de conteneurs qui organise les applications en </a:t>
            </a:r>
            <a:r>
              <a:rPr lang="fr-FR" sz="1600" b="1" dirty="0">
                <a:latin typeface="+mj-lt"/>
              </a:rPr>
              <a:t>pods, services et déploiements</a:t>
            </a:r>
            <a:r>
              <a:rPr lang="fr-FR" sz="1600" dirty="0" smtClean="0">
                <a:latin typeface="+mj-lt"/>
              </a:rPr>
              <a:t>.</a:t>
            </a:r>
          </a:p>
          <a:p>
            <a:pPr marL="0" lvl="0" indent="0">
              <a:lnSpc>
                <a:spcPct val="100000"/>
              </a:lnSpc>
            </a:pPr>
            <a:endParaRPr lang="fr-FR" sz="1600" dirty="0" smtClean="0">
              <a:latin typeface="+mj-lt"/>
            </a:endParaRPr>
          </a:p>
          <a:p>
            <a:pPr marL="285750" lvl="0" indent="-285750">
              <a:lnSpc>
                <a:spcPct val="100000"/>
              </a:lnSpc>
              <a:buFont typeface="Wingdings" panose="05000000000000000000" pitchFamily="2" charset="2"/>
              <a:buChar char="ü"/>
            </a:pPr>
            <a:r>
              <a:rPr lang="fr-FR" sz="1600" dirty="0" smtClean="0">
                <a:latin typeface="+mj-lt"/>
              </a:rPr>
              <a:t>Ici</a:t>
            </a:r>
            <a:r>
              <a:rPr lang="en-US" sz="1600" dirty="0" smtClean="0">
                <a:latin typeface="+mj-lt"/>
              </a:rPr>
              <a:t>, nous irons deplorer un </a:t>
            </a:r>
            <a:r>
              <a:rPr lang="fr-FR" sz="1600" dirty="0" smtClean="0">
                <a:latin typeface="+mj-lt"/>
              </a:rPr>
              <a:t>conteneur</a:t>
            </a:r>
            <a:r>
              <a:rPr lang="en-US" sz="1600" dirty="0" smtClean="0">
                <a:latin typeface="+mj-lt"/>
              </a:rPr>
              <a:t> en utilisant </a:t>
            </a:r>
            <a:r>
              <a:rPr lang="fr-CM" sz="1600" b="1" dirty="0" smtClean="0">
                <a:latin typeface="+mj-lt"/>
              </a:rPr>
              <a:t>Docke</a:t>
            </a:r>
            <a:r>
              <a:rPr lang="fr-CM" sz="1600" dirty="0" smtClean="0">
                <a:latin typeface="+mj-lt"/>
              </a:rPr>
              <a:t>r,</a:t>
            </a:r>
            <a:r>
              <a:rPr lang="en-US" sz="1600" dirty="0" smtClean="0">
                <a:latin typeface="+mj-lt"/>
              </a:rPr>
              <a:t> appellee </a:t>
            </a:r>
            <a:r>
              <a:rPr lang="en-US" sz="1600" b="1" dirty="0" smtClean="0">
                <a:latin typeface="+mj-lt"/>
              </a:rPr>
              <a:t>Minikube.</a:t>
            </a:r>
          </a:p>
          <a:p>
            <a:pPr marL="0" lvl="0" indent="0">
              <a:lnSpc>
                <a:spcPct val="100000"/>
              </a:lnSpc>
            </a:pPr>
            <a:r>
              <a:rPr lang="fr-FR" sz="1600" dirty="0"/>
              <a:t/>
            </a:r>
            <a:br>
              <a:rPr lang="fr-FR" sz="1600" dirty="0"/>
            </a:br>
            <a:r>
              <a:rPr lang="fr-FR" sz="1600" b="1" dirty="0">
                <a:latin typeface="+mj-lt"/>
              </a:rPr>
              <a:t>Minikube</a:t>
            </a:r>
            <a:r>
              <a:rPr lang="fr-FR" sz="1600" dirty="0">
                <a:latin typeface="+mj-lt"/>
              </a:rPr>
              <a:t> est un outil open-source qui permet d'exécuter un cluster </a:t>
            </a:r>
            <a:r>
              <a:rPr lang="fr-FR" sz="1600" b="1" dirty="0">
                <a:latin typeface="+mj-lt"/>
              </a:rPr>
              <a:t>Kubernetes local </a:t>
            </a:r>
            <a:r>
              <a:rPr lang="fr-FR" sz="1600" dirty="0">
                <a:latin typeface="+mj-lt"/>
              </a:rPr>
              <a:t>sur un ordinateur personnel</a:t>
            </a:r>
            <a:r>
              <a:rPr lang="fr-FR" sz="1600" dirty="0" smtClean="0">
                <a:latin typeface="+mj-lt"/>
              </a:rPr>
              <a:t>.</a:t>
            </a:r>
            <a:r>
              <a:rPr lang="fr-FR" dirty="0"/>
              <a:t> </a:t>
            </a:r>
            <a:r>
              <a:rPr lang="fr-FR" sz="1600" dirty="0" smtClean="0">
                <a:latin typeface="+mj-lt"/>
              </a:rPr>
              <a:t>C’est un excellent </a:t>
            </a:r>
            <a:r>
              <a:rPr lang="fr-FR" sz="1600" dirty="0">
                <a:latin typeface="+mj-lt"/>
              </a:rPr>
              <a:t>moyen de tester et de déboguer des applications </a:t>
            </a:r>
            <a:r>
              <a:rPr lang="fr-FR" sz="1600" b="1" dirty="0">
                <a:latin typeface="+mj-lt"/>
              </a:rPr>
              <a:t>Kubernetes sans avoir à déployer un cluster Kubernetes dans le cloud</a:t>
            </a:r>
            <a:r>
              <a:rPr lang="fr-FR" sz="1600" dirty="0">
                <a:latin typeface="+mj-lt"/>
              </a:rPr>
              <a:t>.</a:t>
            </a:r>
            <a:endParaRPr sz="2000" b="1" dirty="0">
              <a:latin typeface="+mj-lt"/>
            </a:endParaRPr>
          </a:p>
        </p:txBody>
      </p:sp>
      <p:cxnSp>
        <p:nvCxnSpPr>
          <p:cNvPr id="404" name="Google Shape;404;p33"/>
          <p:cNvCxnSpPr/>
          <p:nvPr/>
        </p:nvCxnSpPr>
        <p:spPr>
          <a:xfrm>
            <a:off x="2099251" y="642718"/>
            <a:ext cx="623400" cy="0"/>
          </a:xfrm>
          <a:prstGeom prst="straightConnector1">
            <a:avLst/>
          </a:prstGeom>
          <a:noFill/>
          <a:ln w="9525" cap="flat" cmpd="sng">
            <a:solidFill>
              <a:schemeClr val="dk1"/>
            </a:solidFill>
            <a:prstDash val="solid"/>
            <a:round/>
            <a:headEnd type="none" w="sm" len="sm"/>
            <a:tailEnd type="triangle" w="sm" len="sm"/>
          </a:ln>
        </p:spPr>
      </p:cxnSp>
      <p:sp>
        <p:nvSpPr>
          <p:cNvPr id="7" name="Google Shape;403;p33"/>
          <p:cNvSpPr/>
          <p:nvPr/>
        </p:nvSpPr>
        <p:spPr>
          <a:xfrm>
            <a:off x="8593602" y="11796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8" name="Google Shape;403;p33"/>
          <p:cNvSpPr/>
          <p:nvPr/>
        </p:nvSpPr>
        <p:spPr>
          <a:xfrm>
            <a:off x="148650" y="4545584"/>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pic>
        <p:nvPicPr>
          <p:cNvPr id="9" name="Picture 8"/>
          <p:cNvPicPr>
            <a:picLocks noChangeAspect="1"/>
          </p:cNvPicPr>
          <p:nvPr/>
        </p:nvPicPr>
        <p:blipFill>
          <a:blip r:embed="rId3"/>
          <a:stretch>
            <a:fillRect/>
          </a:stretch>
        </p:blipFill>
        <p:spPr>
          <a:xfrm>
            <a:off x="7058346" y="4179785"/>
            <a:ext cx="1746606" cy="6051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410" name="Google Shape;410;p34"/>
          <p:cNvGrpSpPr/>
          <p:nvPr/>
        </p:nvGrpSpPr>
        <p:grpSpPr>
          <a:xfrm rot="8999956">
            <a:off x="7975973" y="3841105"/>
            <a:ext cx="1728562" cy="1789510"/>
            <a:chOff x="-433476" y="-754650"/>
            <a:chExt cx="1728600" cy="1789549"/>
          </a:xfrm>
        </p:grpSpPr>
        <p:sp>
          <p:nvSpPr>
            <p:cNvPr id="411" name="Google Shape;411;p34"/>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12" name="Google Shape;412;p34"/>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413" name="Google Shape;413;p34"/>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14" name="Google Shape;414;p34"/>
          <p:cNvSpPr/>
          <p:nvPr/>
        </p:nvSpPr>
        <p:spPr>
          <a:xfrm>
            <a:off x="4239608" y="147858"/>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415" name="Google Shape;415;p34"/>
          <p:cNvCxnSpPr/>
          <p:nvPr/>
        </p:nvCxnSpPr>
        <p:spPr>
          <a:xfrm>
            <a:off x="7075453" y="4677505"/>
            <a:ext cx="762447" cy="0"/>
          </a:xfrm>
          <a:prstGeom prst="straightConnector1">
            <a:avLst/>
          </a:prstGeom>
          <a:noFill/>
          <a:ln w="9525" cap="flat" cmpd="sng">
            <a:solidFill>
              <a:schemeClr val="dk1"/>
            </a:solidFill>
            <a:prstDash val="solid"/>
            <a:round/>
            <a:headEnd type="none" w="sm" len="sm"/>
            <a:tailEnd type="triangle" w="sm" len="sm"/>
          </a:ln>
        </p:spPr>
      </p:cxnSp>
      <p:cxnSp>
        <p:nvCxnSpPr>
          <p:cNvPr id="416" name="Google Shape;416;p34"/>
          <p:cNvCxnSpPr>
            <a:stCxn id="414" idx="0"/>
          </p:cNvCxnSpPr>
          <p:nvPr/>
        </p:nvCxnSpPr>
        <p:spPr>
          <a:xfrm rot="10800000">
            <a:off x="4450958" y="-2007042"/>
            <a:ext cx="0" cy="21549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415;p34"/>
          <p:cNvCxnSpPr/>
          <p:nvPr/>
        </p:nvCxnSpPr>
        <p:spPr>
          <a:xfrm>
            <a:off x="4484664" y="411825"/>
            <a:ext cx="5645" cy="546660"/>
          </a:xfrm>
          <a:prstGeom prst="straightConnector1">
            <a:avLst/>
          </a:prstGeom>
          <a:noFill/>
          <a:ln w="9525" cap="flat" cmpd="sng">
            <a:solidFill>
              <a:schemeClr val="dk1"/>
            </a:solidFill>
            <a:prstDash val="solid"/>
            <a:round/>
            <a:headEnd type="none" w="sm" len="sm"/>
            <a:tailEnd type="triangle" w="sm" len="sm"/>
          </a:ln>
        </p:spPr>
      </p:cxnSp>
      <p:sp>
        <p:nvSpPr>
          <p:cNvPr id="14" name="Google Shape;414;p34"/>
          <p:cNvSpPr/>
          <p:nvPr/>
        </p:nvSpPr>
        <p:spPr>
          <a:xfrm>
            <a:off x="8549349" y="455116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6" name="TextBox 5"/>
          <p:cNvSpPr txBox="1"/>
          <p:nvPr/>
        </p:nvSpPr>
        <p:spPr>
          <a:xfrm>
            <a:off x="552645" y="685155"/>
            <a:ext cx="8219326" cy="5632311"/>
          </a:xfrm>
          <a:prstGeom prst="rect">
            <a:avLst/>
          </a:prstGeom>
          <a:noFill/>
        </p:spPr>
        <p:txBody>
          <a:bodyPr wrap="square" rtlCol="0">
            <a:spAutoFit/>
          </a:bodyPr>
          <a:lstStyle/>
          <a:p>
            <a:pPr>
              <a:lnSpc>
                <a:spcPct val="150000"/>
              </a:lnSpc>
            </a:pPr>
            <a:r>
              <a:rPr lang="fr-FR" sz="1600" dirty="0" smtClean="0"/>
              <a:t>En résume :</a:t>
            </a:r>
          </a:p>
          <a:p>
            <a:pPr marL="285750" indent="-285750">
              <a:lnSpc>
                <a:spcPct val="150000"/>
              </a:lnSpc>
              <a:buFont typeface="Wingdings" panose="05000000000000000000" pitchFamily="2" charset="2"/>
              <a:buChar char="ü"/>
            </a:pPr>
            <a:r>
              <a:rPr lang="fr-FR" sz="1600" dirty="0" smtClean="0"/>
              <a:t>Pour </a:t>
            </a:r>
            <a:r>
              <a:rPr lang="fr-FR" sz="1600" dirty="0"/>
              <a:t>exécuter Kubernetes avec Minikube, vous devez d'abord installer Docker. </a:t>
            </a:r>
            <a:endParaRPr lang="fr-FR" sz="1600" dirty="0" smtClean="0"/>
          </a:p>
          <a:p>
            <a:pPr marL="285750" indent="-285750">
              <a:lnSpc>
                <a:spcPct val="150000"/>
              </a:lnSpc>
              <a:buFont typeface="Wingdings" panose="05000000000000000000" pitchFamily="2" charset="2"/>
              <a:buChar char="ü"/>
            </a:pPr>
            <a:r>
              <a:rPr lang="fr-FR" sz="1600" dirty="0" smtClean="0"/>
              <a:t>Ensuite</a:t>
            </a:r>
            <a:r>
              <a:rPr lang="fr-FR" sz="1600" dirty="0"/>
              <a:t>, vous pouvez démarrer Minikube en exécutant la commande </a:t>
            </a:r>
            <a:r>
              <a:rPr lang="fr-FR" sz="1600" dirty="0" smtClean="0"/>
              <a:t>approprié.</a:t>
            </a:r>
          </a:p>
          <a:p>
            <a:pPr marL="285750" indent="-285750">
              <a:lnSpc>
                <a:spcPct val="150000"/>
              </a:lnSpc>
              <a:buFont typeface="Wingdings" panose="05000000000000000000" pitchFamily="2" charset="2"/>
              <a:buChar char="ü"/>
            </a:pPr>
            <a:r>
              <a:rPr lang="fr-FR" sz="1600" dirty="0" smtClean="0"/>
              <a:t> </a:t>
            </a:r>
            <a:r>
              <a:rPr lang="fr-FR" sz="1600" dirty="0"/>
              <a:t>Cela créera un cluster Kubernetes à nœud unique sur votre ordinateur personnel</a:t>
            </a:r>
            <a:r>
              <a:rPr lang="fr-FR" sz="1600" dirty="0" smtClean="0"/>
              <a:t>.</a:t>
            </a:r>
          </a:p>
          <a:p>
            <a:pPr marL="285750" indent="-285750">
              <a:lnSpc>
                <a:spcPct val="150000"/>
              </a:lnSpc>
              <a:buFont typeface="Wingdings" panose="05000000000000000000" pitchFamily="2" charset="2"/>
              <a:buChar char="ü"/>
            </a:pPr>
            <a:endParaRPr lang="fr-FR" sz="1600" dirty="0" smtClean="0"/>
          </a:p>
          <a:p>
            <a:pPr>
              <a:lnSpc>
                <a:spcPct val="150000"/>
              </a:lnSpc>
            </a:pPr>
            <a:r>
              <a:rPr lang="fr-FR" sz="1600" dirty="0" smtClean="0"/>
              <a:t>Dans notre cas pour le projet nous utilisons une machine virtuel (Virtualisation de type 2), avec des caractéristiques </a:t>
            </a:r>
            <a:r>
              <a:rPr lang="fr-FR" sz="1600" dirty="0" smtClean="0"/>
              <a:t>suivants </a:t>
            </a:r>
            <a:r>
              <a:rPr lang="fr-FR" sz="1600" dirty="0" smtClean="0"/>
              <a:t>:</a:t>
            </a:r>
          </a:p>
          <a:p>
            <a:pPr marL="285750" indent="-285750">
              <a:lnSpc>
                <a:spcPct val="150000"/>
              </a:lnSpc>
              <a:buFont typeface="Wingdings" panose="05000000000000000000" pitchFamily="2" charset="2"/>
              <a:buChar char="v"/>
            </a:pPr>
            <a:r>
              <a:rPr lang="fr-FR" sz="1600" u="sng" dirty="0" smtClean="0"/>
              <a:t>OS</a:t>
            </a:r>
            <a:r>
              <a:rPr lang="fr-FR" sz="1600" b="1" dirty="0" smtClean="0"/>
              <a:t>: Ubuntu version 22.04  Arch. x86_64 </a:t>
            </a:r>
          </a:p>
          <a:p>
            <a:pPr marL="285750" indent="-285750">
              <a:lnSpc>
                <a:spcPct val="150000"/>
              </a:lnSpc>
              <a:buFont typeface="Wingdings" panose="05000000000000000000" pitchFamily="2" charset="2"/>
              <a:buChar char="v"/>
            </a:pPr>
            <a:r>
              <a:rPr lang="fr-FR" sz="1600" u="sng" dirty="0" smtClean="0"/>
              <a:t>Processor</a:t>
            </a:r>
            <a:r>
              <a:rPr lang="fr-FR" sz="1600" dirty="0"/>
              <a:t>: </a:t>
            </a:r>
            <a:r>
              <a:rPr lang="fr-FR" sz="1600" b="1" dirty="0"/>
              <a:t>Intel Core </a:t>
            </a:r>
            <a:r>
              <a:rPr lang="fr-FR" sz="1600" b="1" dirty="0" smtClean="0"/>
              <a:t>i3 3.2GHz  4 CPUs</a:t>
            </a:r>
            <a:endParaRPr lang="fr-FR" sz="1600" b="1" dirty="0"/>
          </a:p>
          <a:p>
            <a:pPr marL="285750" indent="-285750">
              <a:lnSpc>
                <a:spcPct val="150000"/>
              </a:lnSpc>
              <a:buFont typeface="Wingdings" panose="05000000000000000000" pitchFamily="2" charset="2"/>
              <a:buChar char="v"/>
            </a:pPr>
            <a:r>
              <a:rPr lang="fr-FR" sz="1600" u="sng" dirty="0"/>
              <a:t>Memory</a:t>
            </a:r>
            <a:r>
              <a:rPr lang="fr-FR" sz="1600" dirty="0"/>
              <a:t>: </a:t>
            </a:r>
            <a:r>
              <a:rPr lang="fr-FR" sz="1600" b="1" dirty="0"/>
              <a:t>8 GB </a:t>
            </a:r>
            <a:r>
              <a:rPr lang="fr-FR" sz="1600" b="1" dirty="0" smtClean="0"/>
              <a:t>RAM</a:t>
            </a:r>
            <a:endParaRPr lang="fr-FR" sz="1600" b="1" dirty="0"/>
          </a:p>
          <a:p>
            <a:pPr marL="285750" indent="-285750">
              <a:lnSpc>
                <a:spcPct val="150000"/>
              </a:lnSpc>
              <a:buFont typeface="Wingdings" panose="05000000000000000000" pitchFamily="2" charset="2"/>
              <a:buChar char="v"/>
            </a:pPr>
            <a:r>
              <a:rPr lang="fr-FR" sz="1600" u="sng" dirty="0" smtClean="0"/>
              <a:t>Storage</a:t>
            </a:r>
            <a:r>
              <a:rPr lang="fr-FR" sz="1600" dirty="0" smtClean="0"/>
              <a:t>: </a:t>
            </a:r>
            <a:r>
              <a:rPr lang="fr-FR" sz="1600" b="1" dirty="0" smtClean="0"/>
              <a:t>32 GB </a:t>
            </a:r>
          </a:p>
          <a:p>
            <a:pPr>
              <a:lnSpc>
                <a:spcPct val="150000"/>
              </a:lnSpc>
            </a:pPr>
            <a:endParaRPr lang="fr-FR" sz="1600" dirty="0" smtClean="0"/>
          </a:p>
          <a:p>
            <a:pPr>
              <a:lnSpc>
                <a:spcPct val="150000"/>
              </a:lnSpc>
            </a:pPr>
            <a:endParaRPr lang="fr-FR" sz="1600" dirty="0" smtClean="0"/>
          </a:p>
          <a:p>
            <a:pPr>
              <a:lnSpc>
                <a:spcPct val="150000"/>
              </a:lnSpc>
            </a:pPr>
            <a:endParaRPr lang="fr-FR" sz="1600" dirty="0" smtClean="0"/>
          </a:p>
          <a:p>
            <a:pPr>
              <a:lnSpc>
                <a:spcPct val="150000"/>
              </a:lnSpc>
            </a:pPr>
            <a:endParaRPr lang="fr-FR" sz="1600" dirty="0"/>
          </a:p>
        </p:txBody>
      </p:sp>
      <p:pic>
        <p:nvPicPr>
          <p:cNvPr id="18" name="Picture 17"/>
          <p:cNvPicPr>
            <a:picLocks noChangeAspect="1"/>
          </p:cNvPicPr>
          <p:nvPr/>
        </p:nvPicPr>
        <p:blipFill>
          <a:blip r:embed="rId3"/>
          <a:stretch>
            <a:fillRect/>
          </a:stretch>
        </p:blipFill>
        <p:spPr>
          <a:xfrm>
            <a:off x="6586114" y="3926260"/>
            <a:ext cx="1746606" cy="6051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1838</TotalTime>
  <Words>687</Words>
  <Application>Microsoft Office PowerPoint</Application>
  <PresentationFormat>On-screen Show (16:9)</PresentationFormat>
  <Paragraphs>72</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Anaheim</vt:lpstr>
      <vt:lpstr>Arial</vt:lpstr>
      <vt:lpstr>Courier New</vt:lpstr>
      <vt:lpstr>Nunito Light</vt:lpstr>
      <vt:lpstr>Poppins</vt:lpstr>
      <vt:lpstr>Poppins SemiBold</vt:lpstr>
      <vt:lpstr>Syne</vt:lpstr>
      <vt:lpstr>Wingdings</vt:lpstr>
      <vt:lpstr>Intro to Iteration by Slidesgo</vt:lpstr>
      <vt:lpstr>CoreDNS</vt:lpstr>
      <vt:lpstr>PLAN</vt:lpstr>
      <vt:lpstr>INTRODUCTION</vt:lpstr>
      <vt:lpstr>Architecture et Fonctionnalites</vt:lpstr>
      <vt:lpstr>PowerPoint Presentation</vt:lpstr>
      <vt:lpstr>Fonctionnalites</vt:lpstr>
      <vt:lpstr>PowerPoint Presentation</vt:lpstr>
      <vt:lpstr>Environnement</vt:lpstr>
      <vt:lpstr>PowerPoint Presentation</vt:lpstr>
      <vt:lpstr>Configuration et Teste</vt:lpstr>
      <vt:lpstr>PowerPoint Presentation</vt:lpstr>
      <vt:lpstr>CoreDNS vs KubeDNS</vt:lpstr>
      <vt:lpstr>Teste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CoreDNS</dc:title>
  <dc:creator>NGANGO YVES</dc:creator>
  <cp:lastModifiedBy>NGANGO YVES</cp:lastModifiedBy>
  <cp:revision>49</cp:revision>
  <dcterms:modified xsi:type="dcterms:W3CDTF">2024-01-11T13:32:18Z</dcterms:modified>
</cp:coreProperties>
</file>