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73" r:id="rId6"/>
    <p:sldId id="274" r:id="rId7"/>
    <p:sldId id="261" r:id="rId8"/>
    <p:sldId id="269" r:id="rId9"/>
    <p:sldId id="275" r:id="rId10"/>
    <p:sldId id="262" r:id="rId11"/>
    <p:sldId id="270" r:id="rId12"/>
    <p:sldId id="271" r:id="rId13"/>
    <p:sldId id="263" r:id="rId14"/>
    <p:sldId id="268" r:id="rId15"/>
    <p:sldId id="264" r:id="rId16"/>
    <p:sldId id="265" r:id="rId17"/>
    <p:sldId id="267" r:id="rId18"/>
    <p:sldId id="266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E2FC"/>
    <a:srgbClr val="DEE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4718" autoAdjust="0"/>
  </p:normalViewPr>
  <p:slideViewPr>
    <p:cSldViewPr>
      <p:cViewPr varScale="1">
        <p:scale>
          <a:sx n="83" d="100"/>
          <a:sy n="83" d="100"/>
        </p:scale>
        <p:origin x="134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015BCA8-4F01-4D86-9485-5DC1E35EBFDB}" type="datetimeFigureOut">
              <a:rPr lang="en-US"/>
              <a:pPr>
                <a:defRPr/>
              </a:pPr>
              <a:t>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D67AA3-719D-41D2-92E8-0058ADCE64B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164888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724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26" y="6118825"/>
            <a:ext cx="1546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69DE8-5E40-4F59-A536-4E3535E4BD0D}" type="datetimeFigureOut">
              <a:rPr lang="en-US"/>
              <a:pPr>
                <a:defRPr/>
              </a:pPr>
              <a:t>1/13/2023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81764-BCEA-4297-89EC-E9B9FA6D5FFE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1CAC81-6169-4629-9F80-B677A4FE70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90525" y="5989251"/>
            <a:ext cx="792549" cy="792549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33659-CCDF-4DBB-A007-035A35EBFBAD}" type="datetimeFigureOut">
              <a:rPr lang="en-US"/>
              <a:pPr>
                <a:defRPr/>
              </a:pPr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E8BC2-DD62-47BB-8C21-C4F2D9E1D567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52A60-9143-45D9-9F8D-86CB2F603058}" type="datetimeFigureOut">
              <a:rPr lang="en-US"/>
              <a:pPr>
                <a:defRPr/>
              </a:pPr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5364C-50A9-4793-ADA7-A5D0D5526088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128DF-9211-42C1-924C-6ED55F92EB6B}" type="datetimeFigureOut">
              <a:rPr lang="en-US"/>
              <a:pPr>
                <a:defRPr/>
              </a:pPr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EDCD3-1747-44F3-96BA-E6130A3B6926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F4FB5-DA46-4B59-B072-6321920AEBB2}" type="datetimeFigureOut">
              <a:rPr lang="en-US"/>
              <a:pPr>
                <a:defRPr/>
              </a:pPr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EA4A9-FDDE-4124-B7ED-925DC65F175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E5E23-3A4D-4919-B13A-C7C659D9A4C5}" type="datetimeFigureOut">
              <a:rPr lang="en-US"/>
              <a:pPr>
                <a:defRPr/>
              </a:pPr>
              <a:t>1/13/2023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B2AB8-832B-49F2-B42A-94633B11C65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D576C-72AA-4F04-A8FA-E6F9A0A78EDE}" type="datetimeFigureOut">
              <a:rPr lang="en-US"/>
              <a:pPr>
                <a:defRPr/>
              </a:pPr>
              <a:t>1/13/2023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F29A-FFB6-4DD6-A464-81F1AA41C051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F9FB2-5FC9-4031-A63F-55468B896A5A}" type="datetimeFigureOut">
              <a:rPr lang="en-US"/>
              <a:pPr>
                <a:defRPr/>
              </a:pPr>
              <a:t>1/13/2023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4738C-8B56-494D-BC41-2CE5AB556F81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7836D-3339-4785-8DFE-44A62EE29901}" type="datetimeFigureOut">
              <a:rPr lang="en-US"/>
              <a:pPr>
                <a:defRPr/>
              </a:pPr>
              <a:t>1/13/2023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8C1A-C322-4EB4-BA9F-19700BBFC068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DAE1D-11A1-49F4-93EC-7199E98355EC}" type="datetimeFigureOut">
              <a:rPr lang="en-US"/>
              <a:pPr>
                <a:defRPr/>
              </a:pPr>
              <a:t>1/13/2023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A1D1E-1E28-4485-AF5B-903820166ABD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AC4B3-5A3D-46FF-910E-76BD3CA27CF1}" type="datetimeFigureOut">
              <a:rPr lang="en-US"/>
              <a:pPr>
                <a:defRPr/>
              </a:pPr>
              <a:t>1/13/2023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FB3B8-2000-45D4-B347-7E71F8489649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77E9F4-9028-411F-A9B5-35B847CAD700}" type="datetimeFigureOut">
              <a:rPr lang="en-US"/>
              <a:pPr>
                <a:defRPr/>
              </a:pPr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A764CC5-BE13-4CD0-A152-5E42E1160D2F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>
    <p:pull dir="r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altLang="en-US" sz="2400" b="1" dirty="0" err="1">
                <a:latin typeface="Arial" charset="0"/>
                <a:cs typeface="Arial" charset="0"/>
              </a:rPr>
              <a:t>Proiect</a:t>
            </a:r>
            <a:r>
              <a:rPr lang="en-US" altLang="en-US" sz="2400" b="1" dirty="0">
                <a:latin typeface="Arial" charset="0"/>
                <a:cs typeface="Arial" charset="0"/>
              </a:rPr>
              <a:t> 1 – </a:t>
            </a:r>
            <a:r>
              <a:rPr lang="en-US" altLang="en-US" sz="2400" b="1" dirty="0" err="1">
                <a:latin typeface="Arial" charset="0"/>
                <a:cs typeface="Arial" charset="0"/>
              </a:rPr>
              <a:t>Dispozitive</a:t>
            </a:r>
            <a:r>
              <a:rPr lang="ro-RO" altLang="en-US" sz="2400" b="1" dirty="0">
                <a:latin typeface="Arial" charset="0"/>
                <a:cs typeface="Arial" charset="0"/>
              </a:rPr>
              <a:t> și circuite electronice</a:t>
            </a:r>
            <a:r>
              <a:rPr lang="en-US" altLang="en-US" sz="2400" b="1" dirty="0">
                <a:latin typeface="Arial" charset="0"/>
                <a:cs typeface="Arial" charset="0"/>
              </a:rPr>
              <a:t> (DCE)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964709" y="4800600"/>
            <a:ext cx="441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o-RO" b="1" dirty="0">
                <a:ea typeface="+mj-ea"/>
              </a:rPr>
              <a:t>Student</a:t>
            </a:r>
            <a:r>
              <a:rPr lang="en-US" b="1" dirty="0">
                <a:ea typeface="+mj-ea"/>
              </a:rPr>
              <a:t>: </a:t>
            </a:r>
            <a:r>
              <a:rPr lang="en-US" b="1" dirty="0" smtClean="0">
                <a:ea typeface="+mj-ea"/>
              </a:rPr>
              <a:t>Găujăneanu </a:t>
            </a:r>
            <a:r>
              <a:rPr lang="en-US" b="1" dirty="0" err="1" smtClean="0">
                <a:ea typeface="+mj-ea"/>
              </a:rPr>
              <a:t>Nicoleta</a:t>
            </a:r>
            <a:r>
              <a:rPr lang="en-US" b="1" dirty="0" smtClean="0">
                <a:ea typeface="+mj-ea"/>
              </a:rPr>
              <a:t> Monica</a:t>
            </a:r>
            <a:endParaRPr lang="en-US" b="1" dirty="0">
              <a:ea typeface="+mj-ea"/>
            </a:endParaRPr>
          </a:p>
          <a:p>
            <a:pPr>
              <a:defRPr/>
            </a:pPr>
            <a:r>
              <a:rPr lang="en-US" b="1" dirty="0" err="1">
                <a:ea typeface="+mj-ea"/>
              </a:rPr>
              <a:t>Grupa</a:t>
            </a:r>
            <a:r>
              <a:rPr lang="en-US" b="1" dirty="0">
                <a:ea typeface="+mj-ea"/>
              </a:rPr>
              <a:t> </a:t>
            </a:r>
            <a:r>
              <a:rPr lang="en-US" b="1" dirty="0" smtClean="0">
                <a:ea typeface="+mj-ea"/>
              </a:rPr>
              <a:t>433E</a:t>
            </a:r>
            <a:endParaRPr lang="en-US" b="1" dirty="0">
              <a:ea typeface="+mj-ea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95745" y="30480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400" b="1" dirty="0" err="1">
                <a:ea typeface="+mj-ea"/>
              </a:rPr>
              <a:t>Tema</a:t>
            </a:r>
            <a:r>
              <a:rPr lang="en-US" sz="2400" b="1" dirty="0">
                <a:ea typeface="+mj-ea"/>
              </a:rPr>
              <a:t>:  </a:t>
            </a:r>
            <a:r>
              <a:rPr lang="en-US" sz="2400" b="1" dirty="0" err="1">
                <a:ea typeface="+mj-ea"/>
              </a:rPr>
              <a:t>Oscilator</a:t>
            </a:r>
            <a:r>
              <a:rPr lang="en-US" sz="2400" b="1" dirty="0">
                <a:ea typeface="+mj-ea"/>
              </a:rPr>
              <a:t> </a:t>
            </a:r>
            <a:r>
              <a:rPr lang="en-US" sz="2400" b="1" dirty="0" err="1">
                <a:ea typeface="+mj-ea"/>
              </a:rPr>
              <a:t>semnal</a:t>
            </a:r>
            <a:r>
              <a:rPr lang="en-US" sz="2400" b="1" dirty="0">
                <a:ea typeface="+mj-ea"/>
              </a:rPr>
              <a:t> </a:t>
            </a:r>
            <a:r>
              <a:rPr lang="en-US" sz="2400" b="1" dirty="0" err="1">
                <a:ea typeface="+mj-ea"/>
              </a:rPr>
              <a:t>dreptunghiular</a:t>
            </a:r>
            <a:endParaRPr lang="en-US" sz="2400" b="1" dirty="0">
              <a:ea typeface="+mj-ea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Layout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18" y="1752600"/>
            <a:ext cx="6934200" cy="3900488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Layout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458" y="906561"/>
            <a:ext cx="5121084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3278"/>
      </p:ext>
    </p:extLst>
  </p:cSld>
  <p:clrMapOvr>
    <a:masterClrMapping/>
  </p:clrMapOvr>
  <p:transition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Layout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75E59-6D9D-4DD0-B377-E2269CCF256A}"/>
              </a:ext>
            </a:extLst>
          </p:cNvPr>
          <p:cNvSpPr txBox="1"/>
          <p:nvPr/>
        </p:nvSpPr>
        <p:spPr>
          <a:xfrm>
            <a:off x="304800" y="17526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b="1" dirty="0" err="1"/>
              <a:t>Întrucât</a:t>
            </a:r>
            <a:r>
              <a:rPr lang="en-US" b="1" dirty="0"/>
              <a:t> nu am </a:t>
            </a:r>
            <a:r>
              <a:rPr lang="en-US" b="1" dirty="0" err="1"/>
              <a:t>curenți</a:t>
            </a:r>
            <a:r>
              <a:rPr lang="en-US" b="1" dirty="0"/>
              <a:t> </a:t>
            </a:r>
            <a:r>
              <a:rPr lang="en-US" b="1" dirty="0" err="1"/>
              <a:t>prin</a:t>
            </a:r>
            <a:r>
              <a:rPr lang="en-US" b="1" dirty="0"/>
              <a:t> circuit care </a:t>
            </a:r>
            <a:r>
              <a:rPr lang="en-US" b="1" dirty="0" err="1"/>
              <a:t>să</a:t>
            </a:r>
            <a:r>
              <a:rPr lang="en-US" b="1" dirty="0"/>
              <a:t> </a:t>
            </a:r>
            <a:r>
              <a:rPr lang="en-US" b="1" dirty="0" err="1"/>
              <a:t>depășească</a:t>
            </a:r>
            <a:r>
              <a:rPr lang="en-US" b="1" dirty="0"/>
              <a:t> </a:t>
            </a:r>
            <a:r>
              <a:rPr lang="en-US" b="1" dirty="0" err="1"/>
              <a:t>ordinul</a:t>
            </a:r>
            <a:r>
              <a:rPr lang="en-US" b="1" dirty="0"/>
              <a:t> </a:t>
            </a:r>
            <a:r>
              <a:rPr lang="en-US" b="1" dirty="0" err="1"/>
              <a:t>zecilor</a:t>
            </a:r>
            <a:r>
              <a:rPr lang="en-US" b="1" dirty="0"/>
              <a:t> de mA, conform PSF-</a:t>
            </a:r>
            <a:r>
              <a:rPr lang="en-US" b="1" dirty="0" err="1"/>
              <a:t>ului</a:t>
            </a:r>
            <a:r>
              <a:rPr lang="en-US" b="1" dirty="0"/>
              <a:t> </a:t>
            </a:r>
            <a:r>
              <a:rPr lang="en-US" b="1" dirty="0" err="1"/>
              <a:t>analitic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simulat</a:t>
            </a:r>
            <a:r>
              <a:rPr lang="en-US" b="1" dirty="0"/>
              <a:t>, nu am </a:t>
            </a:r>
            <a:r>
              <a:rPr lang="en-US" b="1" dirty="0" err="1"/>
              <a:t>folosit</a:t>
            </a:r>
            <a:r>
              <a:rPr lang="en-US" b="1" dirty="0"/>
              <a:t> </a:t>
            </a:r>
            <a:r>
              <a:rPr lang="en-US" b="1" dirty="0" err="1"/>
              <a:t>trasee</a:t>
            </a:r>
            <a:r>
              <a:rPr lang="en-US" b="1" dirty="0"/>
              <a:t> cu </a:t>
            </a:r>
            <a:r>
              <a:rPr lang="en-US" b="1" dirty="0" err="1"/>
              <a:t>lățimi</a:t>
            </a:r>
            <a:r>
              <a:rPr lang="en-US" b="1" dirty="0"/>
              <a:t>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/>
              <a:t>mari</a:t>
            </a:r>
            <a:r>
              <a:rPr lang="en-US" b="1" dirty="0"/>
              <a:t> de 22 </a:t>
            </a:r>
            <a:r>
              <a:rPr lang="en-US" b="1" dirty="0" err="1"/>
              <a:t>mili</a:t>
            </a:r>
            <a:r>
              <a:rPr lang="en-US" b="1" dirty="0"/>
              <a:t>. </a:t>
            </a:r>
            <a:r>
              <a:rPr lang="en-US" b="1" dirty="0" err="1"/>
              <a:t>Traseele</a:t>
            </a:r>
            <a:r>
              <a:rPr lang="en-US" b="1" dirty="0"/>
              <a:t> de </a:t>
            </a:r>
            <a:r>
              <a:rPr lang="en-US" b="1" dirty="0" err="1"/>
              <a:t>alimentare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cel</a:t>
            </a:r>
            <a:r>
              <a:rPr lang="en-US" b="1" dirty="0"/>
              <a:t> de masa au </a:t>
            </a:r>
            <a:r>
              <a:rPr lang="en-US" b="1" dirty="0" err="1"/>
              <a:t>lățimea</a:t>
            </a:r>
            <a:r>
              <a:rPr lang="en-US" b="1" dirty="0"/>
              <a:t> de 20 </a:t>
            </a:r>
            <a:r>
              <a:rPr lang="en-US" b="1" dirty="0" err="1"/>
              <a:t>mili</a:t>
            </a:r>
            <a:r>
              <a:rPr lang="en-US" b="1" dirty="0"/>
              <a:t>. </a:t>
            </a:r>
            <a:r>
              <a:rPr lang="en-US" b="1" dirty="0" err="1"/>
              <a:t>Restul</a:t>
            </a:r>
            <a:r>
              <a:rPr lang="en-US" b="1" dirty="0"/>
              <a:t> </a:t>
            </a:r>
            <a:r>
              <a:rPr lang="en-US" b="1" dirty="0" err="1"/>
              <a:t>traseelor</a:t>
            </a:r>
            <a:r>
              <a:rPr lang="en-US" b="1" dirty="0"/>
              <a:t> </a:t>
            </a:r>
            <a:r>
              <a:rPr lang="en-US" b="1" dirty="0" err="1"/>
              <a:t>sunt</a:t>
            </a:r>
            <a:r>
              <a:rPr lang="en-US" b="1" dirty="0"/>
              <a:t> </a:t>
            </a:r>
            <a:r>
              <a:rPr lang="en-US" b="1" dirty="0" err="1"/>
              <a:t>cele</a:t>
            </a:r>
            <a:r>
              <a:rPr lang="en-US" b="1" dirty="0"/>
              <a:t> care </a:t>
            </a:r>
            <a:r>
              <a:rPr lang="en-US" b="1" dirty="0" err="1"/>
              <a:t>conectează</a:t>
            </a:r>
            <a:r>
              <a:rPr lang="en-US" b="1" dirty="0"/>
              <a:t> </a:t>
            </a:r>
            <a:r>
              <a:rPr lang="en-US" b="1" dirty="0" err="1"/>
              <a:t>componentele</a:t>
            </a:r>
            <a:r>
              <a:rPr lang="en-US" b="1" dirty="0"/>
              <a:t> </a:t>
            </a:r>
            <a:r>
              <a:rPr lang="en-US" b="1" dirty="0" err="1"/>
              <a:t>între</a:t>
            </a:r>
            <a:r>
              <a:rPr lang="en-US" b="1" dirty="0"/>
              <a:t> </a:t>
            </a:r>
            <a:r>
              <a:rPr lang="en-US" b="1" dirty="0" err="1"/>
              <a:t>ele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au </a:t>
            </a:r>
            <a:r>
              <a:rPr lang="en-US" b="1" dirty="0" err="1"/>
              <a:t>lățimea</a:t>
            </a:r>
            <a:r>
              <a:rPr lang="en-US" b="1" dirty="0"/>
              <a:t> de 18 </a:t>
            </a:r>
            <a:r>
              <a:rPr lang="en-US" b="1" dirty="0" err="1"/>
              <a:t>mili</a:t>
            </a:r>
            <a:r>
              <a:rPr lang="en-US" b="1" dirty="0"/>
              <a:t>. </a:t>
            </a:r>
          </a:p>
          <a:p>
            <a:pPr algn="just"/>
            <a:r>
              <a:rPr lang="en-US" b="1" dirty="0" err="1" smtClean="0"/>
              <a:t>Toate</a:t>
            </a:r>
            <a:r>
              <a:rPr lang="en-US" b="1" dirty="0" smtClean="0"/>
              <a:t> </a:t>
            </a:r>
            <a:r>
              <a:rPr lang="en-US" b="1" dirty="0" err="1"/>
              <a:t>componentele</a:t>
            </a:r>
            <a:r>
              <a:rPr lang="en-US" b="1" dirty="0"/>
              <a:t> </a:t>
            </a:r>
            <a:r>
              <a:rPr lang="en-US" b="1" dirty="0" err="1"/>
              <a:t>folosite</a:t>
            </a:r>
            <a:r>
              <a:rPr lang="en-US" b="1" dirty="0"/>
              <a:t> </a:t>
            </a:r>
            <a:r>
              <a:rPr lang="en-US" b="1" dirty="0" err="1"/>
              <a:t>sunt</a:t>
            </a:r>
            <a:r>
              <a:rPr lang="en-US" b="1" dirty="0"/>
              <a:t> de tip SMD, </a:t>
            </a:r>
            <a:r>
              <a:rPr lang="en-US" b="1" dirty="0" err="1"/>
              <a:t>editarea</a:t>
            </a:r>
            <a:r>
              <a:rPr lang="en-US" b="1" dirty="0"/>
              <a:t> pad-</a:t>
            </a:r>
            <a:r>
              <a:rPr lang="en-US" b="1" dirty="0" err="1"/>
              <a:t>urilor</a:t>
            </a:r>
            <a:r>
              <a:rPr lang="en-US" b="1" dirty="0"/>
              <a:t> </a:t>
            </a:r>
            <a:r>
              <a:rPr lang="en-US" b="1" dirty="0" err="1"/>
              <a:t>fiind</a:t>
            </a:r>
            <a:r>
              <a:rPr lang="en-US" b="1" dirty="0"/>
              <a:t> </a:t>
            </a:r>
            <a:r>
              <a:rPr lang="en-US" b="1" dirty="0" err="1"/>
              <a:t>făcută</a:t>
            </a:r>
            <a:r>
              <a:rPr lang="en-US" b="1" dirty="0"/>
              <a:t> </a:t>
            </a:r>
            <a:r>
              <a:rPr lang="en-US" b="1" dirty="0" err="1"/>
              <a:t>după</a:t>
            </a:r>
            <a:r>
              <a:rPr lang="en-US" b="1" dirty="0"/>
              <a:t> </a:t>
            </a:r>
            <a:r>
              <a:rPr lang="en-US" b="1" dirty="0" err="1"/>
              <a:t>următoarele</a:t>
            </a:r>
            <a:r>
              <a:rPr lang="en-US" b="1" dirty="0"/>
              <a:t> </a:t>
            </a:r>
            <a:r>
              <a:rPr lang="en-US" b="1" dirty="0" err="1"/>
              <a:t>reguli</a:t>
            </a:r>
            <a:r>
              <a:rPr lang="en-US" b="1" dirty="0"/>
              <a:t>: </a:t>
            </a:r>
            <a:r>
              <a:rPr lang="en-US" b="1" dirty="0" err="1"/>
              <a:t>Lungime</a:t>
            </a:r>
            <a:r>
              <a:rPr lang="en-US" b="1" dirty="0"/>
              <a:t> pad – L; Thermal Relief - L+ 30 mil; </a:t>
            </a:r>
            <a:r>
              <a:rPr lang="en-US" b="1" dirty="0" err="1"/>
              <a:t>Antipad</a:t>
            </a:r>
            <a:r>
              <a:rPr lang="en-US" b="1" dirty="0"/>
              <a:t> - L+ 10 mil; </a:t>
            </a:r>
            <a:r>
              <a:rPr lang="en-US" b="1" dirty="0" err="1"/>
              <a:t>Soldermask</a:t>
            </a:r>
            <a:r>
              <a:rPr lang="en-US" b="1" dirty="0"/>
              <a:t> - L+ 10 mil; </a:t>
            </a:r>
            <a:r>
              <a:rPr lang="en-US" b="1" dirty="0" err="1"/>
              <a:t>Solderpaste</a:t>
            </a:r>
            <a:r>
              <a:rPr lang="en-US" b="1" dirty="0"/>
              <a:t> (</a:t>
            </a:r>
            <a:r>
              <a:rPr lang="en-US" b="1" dirty="0" err="1"/>
              <a:t>pastemask</a:t>
            </a:r>
            <a:r>
              <a:rPr lang="en-US" b="1" dirty="0"/>
              <a:t>) – L- 10%L mil. </a:t>
            </a:r>
          </a:p>
          <a:p>
            <a:pPr algn="just"/>
            <a:r>
              <a:rPr lang="en-US" b="1" dirty="0" err="1" smtClean="0"/>
              <a:t>Jumperii</a:t>
            </a:r>
            <a:r>
              <a:rPr lang="en-US" b="1" dirty="0" smtClean="0"/>
              <a:t> </a:t>
            </a:r>
            <a:r>
              <a:rPr lang="en-US" b="1" dirty="0"/>
              <a:t>au </a:t>
            </a:r>
            <a:r>
              <a:rPr lang="en-US" b="1" dirty="0" err="1"/>
              <a:t>fost</a:t>
            </a:r>
            <a:r>
              <a:rPr lang="en-US" b="1" dirty="0"/>
              <a:t> </a:t>
            </a:r>
            <a:r>
              <a:rPr lang="en-US" b="1" dirty="0" err="1"/>
              <a:t>puși</a:t>
            </a:r>
            <a:r>
              <a:rPr lang="en-US" b="1" dirty="0"/>
              <a:t> </a:t>
            </a:r>
            <a:r>
              <a:rPr lang="en-US" b="1" dirty="0" err="1"/>
              <a:t>cât</a:t>
            </a:r>
            <a:r>
              <a:rPr lang="en-US" b="1" dirty="0"/>
              <a:t>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/>
              <a:t>aproape</a:t>
            </a:r>
            <a:r>
              <a:rPr lang="en-US" b="1" dirty="0"/>
              <a:t> de </a:t>
            </a:r>
            <a:r>
              <a:rPr lang="en-US" b="1" dirty="0" err="1"/>
              <a:t>marginea</a:t>
            </a:r>
            <a:r>
              <a:rPr lang="en-US" b="1" dirty="0"/>
              <a:t> </a:t>
            </a:r>
            <a:r>
              <a:rPr lang="en-US" b="1" dirty="0" err="1"/>
              <a:t>plăcii</a:t>
            </a:r>
            <a:r>
              <a:rPr lang="en-US" b="1" dirty="0"/>
              <a:t> </a:t>
            </a:r>
            <a:r>
              <a:rPr lang="en-US" b="1" dirty="0" err="1"/>
              <a:t>că</a:t>
            </a:r>
            <a:r>
              <a:rPr lang="en-US" b="1" dirty="0"/>
              <a:t> </a:t>
            </a:r>
            <a:r>
              <a:rPr lang="en-US" b="1" dirty="0" err="1"/>
              <a:t>să</a:t>
            </a:r>
            <a:r>
              <a:rPr lang="en-US" b="1" dirty="0"/>
              <a:t> </a:t>
            </a:r>
            <a:r>
              <a:rPr lang="en-US" b="1" dirty="0" err="1"/>
              <a:t>facă</a:t>
            </a:r>
            <a:r>
              <a:rPr lang="en-US" b="1" dirty="0"/>
              <a:t> </a:t>
            </a:r>
            <a:r>
              <a:rPr lang="en-US" b="1" dirty="0" err="1"/>
              <a:t>loc</a:t>
            </a:r>
            <a:r>
              <a:rPr lang="en-US" b="1" dirty="0"/>
              <a:t> </a:t>
            </a:r>
            <a:r>
              <a:rPr lang="en-US" b="1" dirty="0" err="1"/>
              <a:t>celorlalte</a:t>
            </a:r>
            <a:r>
              <a:rPr lang="en-US" b="1" dirty="0"/>
              <a:t> </a:t>
            </a:r>
            <a:r>
              <a:rPr lang="en-US" b="1" dirty="0" err="1"/>
              <a:t>componente</a:t>
            </a:r>
            <a:r>
              <a:rPr lang="en-US" b="1" dirty="0"/>
              <a:t>, </a:t>
            </a:r>
            <a:r>
              <a:rPr lang="en-US" b="1" dirty="0" err="1"/>
              <a:t>alimentarea</a:t>
            </a:r>
            <a:r>
              <a:rPr lang="en-US" b="1" dirty="0"/>
              <a:t> </a:t>
            </a:r>
            <a:r>
              <a:rPr lang="en-US" b="1" dirty="0" err="1"/>
              <a:t>circuitului</a:t>
            </a:r>
            <a:r>
              <a:rPr lang="en-US" b="1" dirty="0"/>
              <a:t> </a:t>
            </a:r>
            <a:r>
              <a:rPr lang="en-US" b="1" dirty="0" err="1"/>
              <a:t>să</a:t>
            </a:r>
            <a:r>
              <a:rPr lang="en-US" b="1" dirty="0"/>
              <a:t> fie </a:t>
            </a:r>
            <a:r>
              <a:rPr lang="en-US" b="1" dirty="0" err="1"/>
              <a:t>cât</a:t>
            </a:r>
            <a:r>
              <a:rPr lang="en-US" b="1" dirty="0"/>
              <a:t>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/>
              <a:t>accesibilă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să</a:t>
            </a:r>
            <a:r>
              <a:rPr lang="en-US" b="1" dirty="0"/>
              <a:t> </a:t>
            </a:r>
            <a:r>
              <a:rPr lang="en-US" b="1" dirty="0" err="1"/>
              <a:t>imite</a:t>
            </a:r>
            <a:r>
              <a:rPr lang="en-US" b="1" dirty="0"/>
              <a:t> </a:t>
            </a:r>
            <a:r>
              <a:rPr lang="en-US" b="1" dirty="0" err="1"/>
              <a:t>intrarea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ieșirea</a:t>
            </a:r>
            <a:r>
              <a:rPr lang="en-US" b="1" dirty="0"/>
              <a:t> </a:t>
            </a:r>
            <a:r>
              <a:rPr lang="en-US" b="1" dirty="0" err="1"/>
              <a:t>circuitului</a:t>
            </a:r>
            <a:r>
              <a:rPr lang="en-US" b="1" dirty="0"/>
              <a:t> din schema </a:t>
            </a:r>
            <a:r>
              <a:rPr lang="en-US" b="1" dirty="0" err="1"/>
              <a:t>electrică</a:t>
            </a:r>
            <a:r>
              <a:rPr lang="en-US" b="1" dirty="0"/>
              <a:t>. </a:t>
            </a:r>
          </a:p>
          <a:p>
            <a:pPr algn="just"/>
            <a:r>
              <a:rPr lang="en-US" b="1" dirty="0" err="1" smtClean="0"/>
              <a:t>Pentru</a:t>
            </a:r>
            <a:r>
              <a:rPr lang="en-US" b="1" dirty="0" smtClean="0"/>
              <a:t> </a:t>
            </a:r>
            <a:r>
              <a:rPr lang="en-US" b="1" dirty="0"/>
              <a:t>a </a:t>
            </a:r>
            <a:r>
              <a:rPr lang="en-US" b="1" dirty="0" err="1"/>
              <a:t>facilita</a:t>
            </a:r>
            <a:r>
              <a:rPr lang="en-US" b="1" dirty="0"/>
              <a:t> </a:t>
            </a:r>
            <a:r>
              <a:rPr lang="en-US" b="1" dirty="0" err="1"/>
              <a:t>rutarea</a:t>
            </a:r>
            <a:r>
              <a:rPr lang="en-US" b="1" dirty="0"/>
              <a:t> </a:t>
            </a:r>
            <a:r>
              <a:rPr lang="en-US" b="1" dirty="0" err="1"/>
              <a:t>traseelor</a:t>
            </a:r>
            <a:r>
              <a:rPr lang="en-US" b="1" dirty="0"/>
              <a:t> am </a:t>
            </a:r>
            <a:r>
              <a:rPr lang="en-US" b="1" dirty="0" err="1"/>
              <a:t>folosit</a:t>
            </a:r>
            <a:r>
              <a:rPr lang="en-US" b="1" dirty="0"/>
              <a:t> un plan de masa </a:t>
            </a:r>
            <a:r>
              <a:rPr lang="en-US" b="1" dirty="0" err="1"/>
              <a:t>pe</a:t>
            </a:r>
            <a:r>
              <a:rPr lang="en-US" b="1" dirty="0"/>
              <a:t> top. </a:t>
            </a:r>
          </a:p>
        </p:txBody>
      </p:sp>
    </p:spTree>
    <p:extLst>
      <p:ext uri="{BB962C8B-B14F-4D97-AF65-F5344CB8AC3E}">
        <p14:creationId xmlns:p14="http://schemas.microsoft.com/office/powerpoint/2010/main" val="2282387604"/>
      </p:ext>
    </p:extLst>
  </p:cSld>
  <p:clrMapOvr>
    <a:masterClrMapping/>
  </p:clrMapOvr>
  <p:transition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04800" y="685800"/>
            <a:ext cx="8610600" cy="914400"/>
          </a:xfrm>
        </p:spPr>
        <p:txBody>
          <a:bodyPr/>
          <a:lstStyle/>
          <a:p>
            <a:pPr algn="l"/>
            <a:r>
              <a:rPr lang="en-GB" altLang="en-US" sz="2400" b="1" dirty="0" err="1">
                <a:latin typeface="Arial" charset="0"/>
                <a:cs typeface="Arial" charset="0"/>
              </a:rPr>
              <a:t>Fotografii</a:t>
            </a:r>
            <a:r>
              <a:rPr lang="en-GB" altLang="en-US" sz="2400" b="1" dirty="0">
                <a:latin typeface="Arial" charset="0"/>
                <a:cs typeface="Arial" charset="0"/>
              </a:rPr>
              <a:t> din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etapa</a:t>
            </a:r>
            <a:r>
              <a:rPr lang="en-GB" altLang="en-US" sz="2400" b="1" dirty="0">
                <a:latin typeface="Arial" charset="0"/>
                <a:cs typeface="Arial" charset="0"/>
              </a:rPr>
              <a:t> de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echipare</a:t>
            </a:r>
            <a:r>
              <a:rPr lang="en-GB" altLang="en-US" sz="2400" b="1" dirty="0">
                <a:latin typeface="Arial" charset="0"/>
                <a:cs typeface="Arial" charset="0"/>
              </a:rPr>
              <a:t> a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modulului</a:t>
            </a:r>
            <a:r>
              <a:rPr lang="en-GB" altLang="en-US" sz="2400" b="1" dirty="0">
                <a:latin typeface="Arial" charset="0"/>
                <a:cs typeface="Arial" charset="0"/>
              </a:rPr>
              <a:t> electronic</a:t>
            </a:r>
            <a:endParaRPr lang="en-US" altLang="en-US" sz="24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9219" name="Title 1"/>
          <p:cNvSpPr txBox="1">
            <a:spLocks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US" altLang="ro-RO" dirty="0"/>
              <a:t> </a:t>
            </a:r>
            <a:r>
              <a:rPr lang="ro-RO" altLang="ro-RO" dirty="0"/>
              <a:t>Layout PCB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Foto PCB echipat</a:t>
            </a:r>
          </a:p>
          <a:p>
            <a:pPr>
              <a:buFont typeface="Arial" charset="0"/>
              <a:buChar char="•"/>
            </a:pPr>
            <a:r>
              <a:rPr lang="ro-RO" altLang="ro-RO" dirty="0">
                <a:solidFill>
                  <a:srgbClr val="FF0000"/>
                </a:solidFill>
              </a:rPr>
              <a:t> Maxim </a:t>
            </a:r>
            <a:r>
              <a:rPr lang="en-GB" altLang="ro-RO" dirty="0">
                <a:solidFill>
                  <a:srgbClr val="FF0000"/>
                </a:solidFill>
              </a:rPr>
              <a:t>o</a:t>
            </a:r>
            <a:r>
              <a:rPr lang="ro-RO" altLang="ro-RO" dirty="0">
                <a:solidFill>
                  <a:srgbClr val="FF0000"/>
                </a:solidFill>
              </a:rPr>
              <a:t> pagină</a:t>
            </a:r>
            <a:endParaRPr lang="en-US" altLang="ro-RO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Rezultate experimentale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9219" name="Title 1"/>
          <p:cNvSpPr txBox="1">
            <a:spLocks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GB" altLang="ro-RO" dirty="0"/>
              <a:t> </a:t>
            </a:r>
            <a:r>
              <a:rPr lang="ro-RO" altLang="ro-RO" dirty="0"/>
              <a:t>Foto forme de undă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Tabele măsurători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Tot ceea ce justifică funcționarea proiectului în specificațiile impuse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ro-RO" altLang="ro-RO" dirty="0">
                <a:solidFill>
                  <a:srgbClr val="FF0000"/>
                </a:solidFill>
              </a:rPr>
              <a:t>Maxim două pagini</a:t>
            </a:r>
            <a:endParaRPr lang="en-US" altLang="ro-RO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Rezultate experimentale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1600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>
              <a:buFont typeface="Arial" pitchFamily="34" charset="0"/>
              <a:buChar char="•"/>
              <a:defRPr/>
            </a:pPr>
            <a:r>
              <a:rPr lang="ro-RO" dirty="0">
                <a:ea typeface="+mj-ea"/>
              </a:rPr>
              <a:t>Tabel comparativ </a:t>
            </a:r>
            <a:endParaRPr lang="en-US" dirty="0">
              <a:ea typeface="+mj-e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580263"/>
              </p:ext>
            </p:extLst>
          </p:nvPr>
        </p:nvGraphicFramePr>
        <p:xfrm>
          <a:off x="304800" y="2362200"/>
          <a:ext cx="8382000" cy="4051965"/>
        </p:xfrm>
        <a:graphic>
          <a:graphicData uri="http://schemas.openxmlformats.org/drawingml/2006/table">
            <a:tbl>
              <a:tblPr/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Cerințe impuse</a:t>
                      </a:r>
                      <a:endParaRPr kumimoji="0" lang="en-US" alt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Rezultate simulări</a:t>
                      </a:r>
                      <a:endParaRPr kumimoji="0" lang="en-US" altLang="ro-RO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Rezultate măsurători</a:t>
                      </a:r>
                      <a:endParaRPr kumimoji="0" lang="en-US" altLang="ro-RO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800" b="1" baseline="-25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în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intervalul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5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÷ 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15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[KHz]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800" b="1" baseline="-25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în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intervalul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1.903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÷ 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22.11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[KHz]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Factor de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umplere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: 0.5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Factor de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umplere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: 0.49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V</a:t>
                      </a:r>
                      <a:r>
                        <a:rPr lang="en-US" sz="1800" b="1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o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în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intervalul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: 0 ÷ 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1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[V];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V</a:t>
                      </a:r>
                      <a:r>
                        <a:rPr lang="en-US" sz="1800" b="1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o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în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intervalul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: 0 ÷ 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1.040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[V];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Semnalul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ieșire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 nu are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componentă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continuă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</a:t>
                      </a:r>
                      <a:r>
                        <a:rPr lang="en-US" sz="1800" b="1" kern="1200" baseline="-25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offset</a:t>
                      </a:r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1.0403 </a:t>
                      </a:r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mV </a:t>
                      </a:r>
                      <a:r>
                        <a:rPr lang="en-US" sz="1800" b="1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â</a:t>
                      </a:r>
                      <a:r>
                        <a:rPr lang="en-US" sz="1800" b="1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V</a:t>
                      </a:r>
                      <a:r>
                        <a:rPr lang="en-US" sz="1800" b="1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o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este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maxim</a:t>
                      </a:r>
                      <a:endParaRPr kumimoji="0" lang="ro-RO" alt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943600" y="2743200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Concluzii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11267" name="Title 1"/>
          <p:cNvSpPr txBox="1">
            <a:spLocks/>
          </p:cNvSpPr>
          <p:nvPr/>
        </p:nvSpPr>
        <p:spPr bwMode="auto">
          <a:xfrm>
            <a:off x="1524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US" altLang="ro-RO" dirty="0"/>
              <a:t> </a:t>
            </a:r>
            <a:r>
              <a:rPr lang="ro-RO" altLang="ro-RO" dirty="0"/>
              <a:t>Se comentează rezultatele obținute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Ce îmbunătățiri ar putea fi aduse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În cazul în care proiectul nu a funcționat la prima încercare, se scot în evidență erorile de concept/realizare (d.p.d.v al proiectării schemei, layout-ului, etc. )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en-US" altLang="ro-RO" dirty="0"/>
              <a:t>C</a:t>
            </a:r>
            <a:r>
              <a:rPr lang="ro-RO" altLang="ro-RO" dirty="0"/>
              <a:t>um ar putea fi depanat – plan de depanare (organigramă)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en-US" altLang="ro-RO" dirty="0">
                <a:solidFill>
                  <a:srgbClr val="FF0000"/>
                </a:solidFill>
              </a:rPr>
              <a:t>M</a:t>
            </a:r>
            <a:r>
              <a:rPr lang="ro-RO" altLang="ro-RO" dirty="0">
                <a:solidFill>
                  <a:srgbClr val="FF0000"/>
                </a:solidFill>
              </a:rPr>
              <a:t>axim două pagini</a:t>
            </a:r>
          </a:p>
          <a:p>
            <a:pPr>
              <a:buFont typeface="Arial" charset="0"/>
              <a:buChar char="•"/>
            </a:pPr>
            <a:endParaRPr lang="ro-RO" altLang="ro-RO" dirty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ro-RO" altLang="ro-RO" dirty="0">
                <a:solidFill>
                  <a:srgbClr val="FF0000"/>
                </a:solidFill>
              </a:rPr>
              <a:t> ! Timpul maxim acordat expunerii este de </a:t>
            </a:r>
            <a:r>
              <a:rPr lang="en-US" altLang="ro-RO" dirty="0">
                <a:solidFill>
                  <a:srgbClr val="FF0000"/>
                </a:solidFill>
              </a:rPr>
              <a:t>5-6</a:t>
            </a:r>
            <a:r>
              <a:rPr lang="ro-RO" altLang="ro-RO" dirty="0">
                <a:solidFill>
                  <a:srgbClr val="FF0000"/>
                </a:solidFill>
              </a:rPr>
              <a:t> minute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Concluzii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12291" name="Title 1"/>
          <p:cNvSpPr txBox="1">
            <a:spLocks/>
          </p:cNvSpPr>
          <p:nvPr/>
        </p:nvSpPr>
        <p:spPr bwMode="auto">
          <a:xfrm>
            <a:off x="152400" y="15240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31775" indent="-231775">
              <a:buFont typeface="Arial" charset="0"/>
              <a:buChar char="•"/>
            </a:pPr>
            <a:r>
              <a:rPr lang="en-US" altLang="ro-RO" dirty="0"/>
              <a:t>Ce </a:t>
            </a:r>
            <a:r>
              <a:rPr lang="ro-RO" altLang="ro-RO" dirty="0" err="1"/>
              <a:t>cunoș</a:t>
            </a:r>
            <a:r>
              <a:rPr lang="en-US" altLang="ro-RO" dirty="0"/>
              <a:t>tin</a:t>
            </a:r>
            <a:r>
              <a:rPr lang="ro-RO" altLang="ro-RO" dirty="0"/>
              <a:t>ț</a:t>
            </a:r>
            <a:r>
              <a:rPr lang="en-US" altLang="ro-RO" dirty="0"/>
              <a:t>e au </a:t>
            </a:r>
            <a:r>
              <a:rPr lang="en-US" altLang="ro-RO" dirty="0" err="1"/>
              <a:t>fost</a:t>
            </a:r>
            <a:r>
              <a:rPr lang="en-US" altLang="ro-RO" dirty="0"/>
              <a:t> dob</a:t>
            </a:r>
            <a:r>
              <a:rPr lang="ro-RO" altLang="ro-RO" dirty="0"/>
              <a:t>â</a:t>
            </a:r>
            <a:r>
              <a:rPr lang="en-US" altLang="ro-RO" dirty="0" err="1"/>
              <a:t>ndite</a:t>
            </a:r>
            <a:r>
              <a:rPr lang="en-US" altLang="ro-RO" dirty="0"/>
              <a:t> pe </a:t>
            </a:r>
            <a:r>
              <a:rPr lang="en-US" altLang="ro-RO" dirty="0" err="1"/>
              <a:t>parcursul</a:t>
            </a:r>
            <a:r>
              <a:rPr lang="en-US" altLang="ro-RO" dirty="0"/>
              <a:t> </a:t>
            </a:r>
            <a:r>
              <a:rPr lang="en-US" altLang="ro-RO" dirty="0" err="1"/>
              <a:t>activit</a:t>
            </a:r>
            <a:r>
              <a:rPr lang="ro-RO" altLang="ro-RO" dirty="0" err="1"/>
              <a:t>ăț</a:t>
            </a:r>
            <a:r>
              <a:rPr lang="en-US" altLang="ro-RO" dirty="0" err="1"/>
              <a:t>ilor</a:t>
            </a:r>
            <a:r>
              <a:rPr lang="en-US" altLang="ro-RO" dirty="0"/>
              <a:t> </a:t>
            </a:r>
            <a:r>
              <a:rPr lang="en-US" altLang="ro-RO" dirty="0" err="1"/>
              <a:t>desf</a:t>
            </a:r>
            <a:r>
              <a:rPr lang="ro-RO" altLang="ro-RO" dirty="0" err="1"/>
              <a:t>ăș</a:t>
            </a:r>
            <a:r>
              <a:rPr lang="en-US" altLang="ro-RO" dirty="0"/>
              <a:t>urate </a:t>
            </a:r>
            <a:r>
              <a:rPr lang="ro-RO" altLang="ro-RO" dirty="0"/>
              <a:t>î</a:t>
            </a:r>
            <a:r>
              <a:rPr lang="en-US" altLang="ro-RO" dirty="0"/>
              <a:t>n </a:t>
            </a:r>
            <a:r>
              <a:rPr lang="en-US" altLang="ro-RO" dirty="0" err="1"/>
              <a:t>cadrul</a:t>
            </a:r>
            <a:r>
              <a:rPr lang="en-US" altLang="ro-RO" dirty="0"/>
              <a:t> </a:t>
            </a:r>
            <a:r>
              <a:rPr lang="en-US" altLang="ro-RO" dirty="0" err="1"/>
              <a:t>proiectului</a:t>
            </a:r>
            <a:endParaRPr lang="en-US" altLang="ro-RO" dirty="0"/>
          </a:p>
          <a:p>
            <a:pPr marL="231775" indent="-231775">
              <a:buFont typeface="Arial" charset="0"/>
              <a:buChar char="•"/>
            </a:pPr>
            <a:r>
              <a:rPr lang="en-US" altLang="ro-RO" dirty="0" err="1"/>
              <a:t>Eviden</a:t>
            </a:r>
            <a:r>
              <a:rPr lang="ro-RO" altLang="ro-RO" dirty="0"/>
              <a:t>ț</a:t>
            </a:r>
            <a:r>
              <a:rPr lang="en-US" altLang="ro-RO" dirty="0" err="1"/>
              <a:t>ia</a:t>
            </a:r>
            <a:r>
              <a:rPr lang="ro-RO" altLang="ro-RO" dirty="0"/>
              <a:t>ț</a:t>
            </a:r>
            <a:r>
              <a:rPr lang="en-US" altLang="ro-RO" dirty="0" err="1"/>
              <a:t>i</a:t>
            </a:r>
            <a:r>
              <a:rPr lang="en-US" altLang="ro-RO" dirty="0"/>
              <a:t>, </a:t>
            </a:r>
            <a:r>
              <a:rPr lang="en-US" altLang="ro-RO" dirty="0" err="1"/>
              <a:t>dac</a:t>
            </a:r>
            <a:r>
              <a:rPr lang="ro-RO" altLang="ro-RO" dirty="0"/>
              <a:t>ă</a:t>
            </a:r>
            <a:r>
              <a:rPr lang="en-US" altLang="ro-RO" dirty="0"/>
              <a:t> exist</a:t>
            </a:r>
            <a:r>
              <a:rPr lang="ro-RO" altLang="ro-RO" dirty="0"/>
              <a:t>ă</a:t>
            </a:r>
            <a:r>
              <a:rPr lang="en-US" altLang="ro-RO" dirty="0"/>
              <a:t>, p</a:t>
            </a:r>
            <a:r>
              <a:rPr lang="ro-RO" altLang="ro-RO" dirty="0"/>
              <a:t>ă</a:t>
            </a:r>
            <a:r>
              <a:rPr lang="en-US" altLang="ro-RO" dirty="0"/>
              <a:t>r</a:t>
            </a:r>
            <a:r>
              <a:rPr lang="ro-RO" altLang="ro-RO" dirty="0"/>
              <a:t>ț</a:t>
            </a:r>
            <a:r>
              <a:rPr lang="en-US" altLang="ro-RO" dirty="0" err="1"/>
              <a:t>ile</a:t>
            </a:r>
            <a:r>
              <a:rPr lang="en-US" altLang="ro-RO" dirty="0"/>
              <a:t> </a:t>
            </a:r>
            <a:r>
              <a:rPr lang="en-US" altLang="ro-RO" dirty="0" err="1"/>
              <a:t>bune</a:t>
            </a:r>
            <a:r>
              <a:rPr lang="en-US" altLang="ro-RO" dirty="0"/>
              <a:t> legate de </a:t>
            </a:r>
            <a:r>
              <a:rPr lang="en-US" altLang="ro-RO" dirty="0" err="1"/>
              <a:t>activitatea</a:t>
            </a:r>
            <a:r>
              <a:rPr lang="en-US" altLang="ro-RO" dirty="0"/>
              <a:t> </a:t>
            </a:r>
            <a:r>
              <a:rPr lang="en-US" altLang="ro-RO" dirty="0" err="1"/>
              <a:t>depus</a:t>
            </a:r>
            <a:r>
              <a:rPr lang="ro-RO" altLang="ro-RO" dirty="0"/>
              <a:t>ă</a:t>
            </a:r>
            <a:r>
              <a:rPr lang="en-US" altLang="ro-RO" dirty="0"/>
              <a:t> </a:t>
            </a:r>
            <a:r>
              <a:rPr lang="ro-RO" altLang="ro-RO" dirty="0"/>
              <a:t>ș</a:t>
            </a:r>
            <a:r>
              <a:rPr lang="en-US" altLang="ro-RO" dirty="0" err="1"/>
              <a:t>i</a:t>
            </a:r>
            <a:r>
              <a:rPr lang="en-US" altLang="ro-RO" dirty="0"/>
              <a:t>/ </a:t>
            </a:r>
            <a:r>
              <a:rPr lang="en-US" altLang="ro-RO" dirty="0" err="1"/>
              <a:t>sau</a:t>
            </a:r>
            <a:r>
              <a:rPr lang="en-US" altLang="ro-RO" dirty="0"/>
              <a:t> </a:t>
            </a:r>
            <a:r>
              <a:rPr lang="en-US" altLang="ro-RO" dirty="0" err="1"/>
              <a:t>preciza</a:t>
            </a:r>
            <a:r>
              <a:rPr lang="ro-RO" altLang="ro-RO" dirty="0"/>
              <a:t>ț</a:t>
            </a:r>
            <a:r>
              <a:rPr lang="en-US" altLang="ro-RO" dirty="0" err="1"/>
              <a:t>i</a:t>
            </a:r>
            <a:r>
              <a:rPr lang="en-US" altLang="ro-RO" dirty="0"/>
              <a:t> p</a:t>
            </a:r>
            <a:r>
              <a:rPr lang="ro-RO" altLang="ro-RO" dirty="0"/>
              <a:t>ă</a:t>
            </a:r>
            <a:r>
              <a:rPr lang="en-US" altLang="ro-RO" dirty="0"/>
              <a:t>r</a:t>
            </a:r>
            <a:r>
              <a:rPr lang="ro-RO" altLang="ro-RO" dirty="0"/>
              <a:t>ț</a:t>
            </a:r>
            <a:r>
              <a:rPr lang="en-US" altLang="ro-RO" dirty="0" err="1"/>
              <a:t>ile</a:t>
            </a:r>
            <a:r>
              <a:rPr lang="en-US" altLang="ro-RO" dirty="0"/>
              <a:t> </a:t>
            </a:r>
            <a:r>
              <a:rPr lang="en-US" altLang="ro-RO" dirty="0" err="1"/>
              <a:t>slabe</a:t>
            </a:r>
            <a:r>
              <a:rPr lang="en-US" altLang="ro-RO" dirty="0"/>
              <a:t> </a:t>
            </a:r>
            <a:r>
              <a:rPr lang="en-US" altLang="ro-RO" dirty="0" err="1"/>
              <a:t>existente</a:t>
            </a:r>
            <a:r>
              <a:rPr lang="en-US" altLang="ro-RO" dirty="0"/>
              <a:t> </a:t>
            </a:r>
            <a:r>
              <a:rPr lang="ro-RO" altLang="ro-RO" dirty="0"/>
              <a:t>î</a:t>
            </a:r>
            <a:r>
              <a:rPr lang="en-US" altLang="ro-RO" dirty="0"/>
              <a:t>n </a:t>
            </a:r>
            <a:r>
              <a:rPr lang="en-US" altLang="ro-RO" dirty="0" err="1"/>
              <a:t>organizarea</a:t>
            </a:r>
            <a:r>
              <a:rPr lang="en-US" altLang="ro-RO" dirty="0"/>
              <a:t> </a:t>
            </a:r>
            <a:r>
              <a:rPr lang="en-US" altLang="ro-RO" dirty="0" err="1"/>
              <a:t>desf</a:t>
            </a:r>
            <a:r>
              <a:rPr lang="ro-RO" altLang="ro-RO" dirty="0" err="1"/>
              <a:t>ăș</a:t>
            </a:r>
            <a:r>
              <a:rPr lang="en-US" altLang="ro-RO" dirty="0" err="1"/>
              <a:t>ur</a:t>
            </a:r>
            <a:r>
              <a:rPr lang="ro-RO" altLang="ro-RO" dirty="0"/>
              <a:t>ă</a:t>
            </a:r>
            <a:r>
              <a:rPr lang="en-US" altLang="ro-RO" dirty="0" err="1"/>
              <a:t>rii</a:t>
            </a:r>
            <a:r>
              <a:rPr lang="en-US" altLang="ro-RO" dirty="0"/>
              <a:t> </a:t>
            </a:r>
            <a:r>
              <a:rPr lang="en-US" altLang="ro-RO" dirty="0" err="1"/>
              <a:t>proiectului</a:t>
            </a:r>
            <a:r>
              <a:rPr lang="ro-RO" altLang="ro-RO" dirty="0"/>
              <a:t> </a:t>
            </a:r>
            <a:endParaRPr lang="en-US" altLang="ro-RO" dirty="0"/>
          </a:p>
          <a:p>
            <a:pPr marL="231775" indent="-231775">
              <a:buFont typeface="Arial" charset="0"/>
              <a:buChar char="•"/>
            </a:pPr>
            <a:r>
              <a:rPr lang="en-US" altLang="ro-RO" dirty="0"/>
              <a:t>Care </a:t>
            </a:r>
            <a:r>
              <a:rPr lang="en-US" altLang="ro-RO" dirty="0" err="1"/>
              <a:t>ar</a:t>
            </a:r>
            <a:r>
              <a:rPr lang="en-US" altLang="ro-RO" dirty="0"/>
              <a:t> fi </a:t>
            </a:r>
            <a:r>
              <a:rPr lang="en-US" altLang="ro-RO" dirty="0" err="1"/>
              <a:t>propunerea</a:t>
            </a:r>
            <a:r>
              <a:rPr lang="en-US" altLang="ro-RO" dirty="0"/>
              <a:t> </a:t>
            </a:r>
            <a:r>
              <a:rPr lang="en-US" altLang="ro-RO" dirty="0" err="1"/>
              <a:t>voastr</a:t>
            </a:r>
            <a:r>
              <a:rPr lang="ro-RO" altLang="ro-RO" dirty="0"/>
              <a:t>ă</a:t>
            </a:r>
            <a:r>
              <a:rPr lang="en-US" altLang="ro-RO" dirty="0"/>
              <a:t>, </a:t>
            </a:r>
            <a:r>
              <a:rPr lang="en-US" altLang="ro-RO" dirty="0" err="1"/>
              <a:t>privind</a:t>
            </a:r>
            <a:r>
              <a:rPr lang="en-US" altLang="ro-RO" dirty="0"/>
              <a:t> </a:t>
            </a:r>
            <a:r>
              <a:rPr lang="en-US" altLang="ro-RO" dirty="0" err="1"/>
              <a:t>modul</a:t>
            </a:r>
            <a:r>
              <a:rPr lang="en-US" altLang="ro-RO" dirty="0"/>
              <a:t> </a:t>
            </a:r>
            <a:r>
              <a:rPr lang="ro-RO" altLang="ro-RO" dirty="0"/>
              <a:t>î</a:t>
            </a:r>
            <a:r>
              <a:rPr lang="en-US" altLang="ro-RO" dirty="0"/>
              <a:t>n care </a:t>
            </a:r>
            <a:r>
              <a:rPr lang="en-US" altLang="ro-RO" dirty="0" err="1"/>
              <a:t>ar</a:t>
            </a:r>
            <a:r>
              <a:rPr lang="en-US" altLang="ro-RO" dirty="0"/>
              <a:t> </a:t>
            </a:r>
            <a:r>
              <a:rPr lang="en-US" altLang="ro-RO" dirty="0" err="1"/>
              <a:t>trebui</a:t>
            </a:r>
            <a:r>
              <a:rPr lang="en-US" altLang="ro-RO" dirty="0"/>
              <a:t> s</a:t>
            </a:r>
            <a:r>
              <a:rPr lang="ro-RO" altLang="ro-RO" dirty="0"/>
              <a:t>ă</a:t>
            </a:r>
            <a:r>
              <a:rPr lang="en-US" altLang="ro-RO" dirty="0"/>
              <a:t> se </a:t>
            </a:r>
            <a:r>
              <a:rPr lang="en-US" altLang="ro-RO" dirty="0" err="1"/>
              <a:t>desf</a:t>
            </a:r>
            <a:r>
              <a:rPr lang="ro-RO" altLang="ro-RO" dirty="0" err="1"/>
              <a:t>ăș</a:t>
            </a:r>
            <a:r>
              <a:rPr lang="en-US" altLang="ro-RO" dirty="0" err="1"/>
              <a:t>oare</a:t>
            </a:r>
            <a:r>
              <a:rPr lang="en-US" altLang="ro-RO" dirty="0"/>
              <a:t> </a:t>
            </a:r>
            <a:r>
              <a:rPr lang="en-US" altLang="ro-RO" dirty="0" err="1"/>
              <a:t>activit</a:t>
            </a:r>
            <a:r>
              <a:rPr lang="ro-RO" altLang="ro-RO" dirty="0" err="1"/>
              <a:t>ăț</a:t>
            </a:r>
            <a:r>
              <a:rPr lang="en-US" altLang="ro-RO" dirty="0" err="1"/>
              <a:t>ile</a:t>
            </a:r>
            <a:r>
              <a:rPr lang="en-US" altLang="ro-RO" dirty="0"/>
              <a:t> </a:t>
            </a:r>
            <a:r>
              <a:rPr lang="en-US" altLang="ro-RO" dirty="0" err="1"/>
              <a:t>cerute</a:t>
            </a:r>
            <a:r>
              <a:rPr lang="en-US" altLang="ro-RO" dirty="0"/>
              <a:t> de </a:t>
            </a:r>
            <a:r>
              <a:rPr lang="en-US" altLang="ro-RO" dirty="0" err="1"/>
              <a:t>proiect</a:t>
            </a:r>
            <a:r>
              <a:rPr lang="en-US" altLang="ro-RO" dirty="0"/>
              <a:t>, </a:t>
            </a:r>
            <a:r>
              <a:rPr lang="en-US" altLang="ro-RO" dirty="0" err="1"/>
              <a:t>pentru</a:t>
            </a:r>
            <a:r>
              <a:rPr lang="en-US" altLang="ro-RO" dirty="0"/>
              <a:t> a se </a:t>
            </a:r>
            <a:r>
              <a:rPr lang="en-US" altLang="ro-RO" dirty="0" err="1"/>
              <a:t>asigura</a:t>
            </a:r>
            <a:r>
              <a:rPr lang="en-US" altLang="ro-RO" dirty="0"/>
              <a:t> </a:t>
            </a:r>
            <a:r>
              <a:rPr lang="en-US" altLang="ro-RO" dirty="0" err="1"/>
              <a:t>finalizarea</a:t>
            </a:r>
            <a:r>
              <a:rPr lang="en-US" altLang="ro-RO" dirty="0"/>
              <a:t> </a:t>
            </a:r>
            <a:r>
              <a:rPr lang="en-US" altLang="ro-RO" dirty="0" err="1"/>
              <a:t>sa</a:t>
            </a:r>
            <a:r>
              <a:rPr lang="en-US" altLang="ro-RO" dirty="0"/>
              <a:t>. </a:t>
            </a:r>
            <a:r>
              <a:rPr lang="en-US" altLang="ro-RO" dirty="0" err="1"/>
              <a:t>Prezenta</a:t>
            </a:r>
            <a:r>
              <a:rPr lang="ro-RO" altLang="ro-RO" dirty="0"/>
              <a:t>ț</a:t>
            </a:r>
            <a:r>
              <a:rPr lang="en-US" altLang="ro-RO" dirty="0" err="1"/>
              <a:t>i</a:t>
            </a:r>
            <a:r>
              <a:rPr lang="en-US" altLang="ro-RO" dirty="0"/>
              <a:t> </a:t>
            </a:r>
            <a:r>
              <a:rPr lang="en-US" altLang="ro-RO" dirty="0" err="1"/>
              <a:t>diagrama</a:t>
            </a:r>
            <a:r>
              <a:rPr lang="en-US" altLang="ro-RO" dirty="0"/>
              <a:t> Gantt </a:t>
            </a:r>
            <a:r>
              <a:rPr lang="en-US" altLang="ro-RO" dirty="0" err="1"/>
              <a:t>corespunz</a:t>
            </a:r>
            <a:r>
              <a:rPr lang="ro-RO" altLang="ro-RO" dirty="0"/>
              <a:t>ă</a:t>
            </a:r>
            <a:r>
              <a:rPr lang="en-US" altLang="ro-RO" dirty="0" err="1"/>
              <a:t>toare</a:t>
            </a:r>
            <a:r>
              <a:rPr lang="en-US" altLang="ro-RO" dirty="0"/>
              <a:t>.</a:t>
            </a:r>
            <a:endParaRPr lang="ro-RO" altLang="ro-RO" dirty="0"/>
          </a:p>
          <a:p>
            <a:pPr indent="231775"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en-US" altLang="ro-RO" dirty="0">
                <a:solidFill>
                  <a:srgbClr val="FF0000"/>
                </a:solidFill>
              </a:rPr>
              <a:t>M</a:t>
            </a:r>
            <a:r>
              <a:rPr lang="ro-RO" altLang="ro-RO" dirty="0">
                <a:solidFill>
                  <a:srgbClr val="FF0000"/>
                </a:solidFill>
              </a:rPr>
              <a:t>axim două pagini</a:t>
            </a:r>
          </a:p>
          <a:p>
            <a:pPr>
              <a:buFont typeface="Arial" charset="0"/>
              <a:buChar char="•"/>
            </a:pPr>
            <a:endParaRPr lang="ro-RO" altLang="ro-RO" dirty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ro-RO" altLang="ro-RO" dirty="0">
                <a:solidFill>
                  <a:srgbClr val="FF0000"/>
                </a:solidFill>
              </a:rPr>
              <a:t> ! Timpul maxim acordat expunerii este de </a:t>
            </a:r>
            <a:r>
              <a:rPr lang="en-US" altLang="ro-RO" dirty="0">
                <a:solidFill>
                  <a:srgbClr val="FF0000"/>
                </a:solidFill>
              </a:rPr>
              <a:t>5-6</a:t>
            </a:r>
            <a:r>
              <a:rPr lang="ro-RO" altLang="ro-RO" dirty="0">
                <a:solidFill>
                  <a:srgbClr val="FF0000"/>
                </a:solidFill>
              </a:rPr>
              <a:t> minute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Discipline studiate utile în realizarea proiectului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77800" indent="-177800"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S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e trec disciplinele 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din 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care au fost utilizate cunoștințe/informații pentru realizarea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proiectului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ea typeface="+mj-ea"/>
              <a:cs typeface="Arial" pitchFamily="34" charset="0"/>
            </a:endParaRP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Ce discipline,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aflate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î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n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semestrele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din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amonte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ar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fi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trebuit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s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ă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fie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mai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bine 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î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nsu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ș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ite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pentru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u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ș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urarea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realiz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ă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rii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activit</a:t>
            </a:r>
            <a:r>
              <a:rPr lang="ro-RO" dirty="0" err="1">
                <a:latin typeface="Arial" pitchFamily="34" charset="0"/>
                <a:ea typeface="+mj-ea"/>
                <a:cs typeface="Arial" pitchFamily="34" charset="0"/>
              </a:rPr>
              <a:t>ăț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ilor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conexe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proiectului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?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>
              <a:ea typeface="+mj-ea"/>
            </a:endParaRPr>
          </a:p>
          <a:p>
            <a:pPr>
              <a:buFont typeface="Arial" pitchFamily="34" charset="0"/>
              <a:buChar char="•"/>
              <a:defRPr/>
            </a:pPr>
            <a:endParaRPr lang="ro-RO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en-US" altLang="en-US" sz="2400" b="1" dirty="0">
                <a:latin typeface="Arial" charset="0"/>
                <a:cs typeface="Arial" charset="0"/>
              </a:rPr>
              <a:t>Date de </a:t>
            </a:r>
            <a:r>
              <a:rPr lang="en-US" altLang="en-US" sz="2400" b="1" dirty="0" err="1">
                <a:latin typeface="Arial" charset="0"/>
                <a:cs typeface="Arial" charset="0"/>
              </a:rPr>
              <a:t>proiectare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4099" name="Title 1"/>
          <p:cNvSpPr txBox="1">
            <a:spLocks/>
          </p:cNvSpPr>
          <p:nvPr/>
        </p:nvSpPr>
        <p:spPr bwMode="auto">
          <a:xfrm>
            <a:off x="304800" y="17526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4"/>
                <a:cs typeface="Arial" panose="020B0604020202020204" pitchFamily="34" charset="0"/>
              </a:rPr>
              <a:t>-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Frecvența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oscilație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,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1800" b="1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reglabilă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în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intervalul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5</a:t>
            </a:r>
            <a:r>
              <a:rPr lang="en-US" sz="18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÷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15</a:t>
            </a:r>
            <a:r>
              <a:rPr lang="en-US" sz="18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[KHz];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4"/>
                <a:cs typeface="Arial" panose="020B0604020202020204" pitchFamily="34" charset="0"/>
              </a:rPr>
              <a:t>-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Factor de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umplere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: 0.5;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4"/>
                <a:cs typeface="Arial" panose="020B0604020202020204" pitchFamily="34" charset="0"/>
              </a:rPr>
              <a:t>-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Sarcina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la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ieșire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,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1800" b="1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5</a:t>
            </a:r>
            <a:r>
              <a:rPr lang="en-US" sz="18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[K</a:t>
            </a:r>
            <a:r>
              <a:rPr lang="en-US" sz="18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Ω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];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4"/>
                <a:cs typeface="Arial" panose="020B0604020202020204" pitchFamily="34" charset="0"/>
              </a:rPr>
              <a:t>-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Valoarea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vârf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la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vârf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) a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oscilației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la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ieșire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, V</a:t>
            </a:r>
            <a:r>
              <a:rPr lang="en-US" sz="1800" b="1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o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reglabilă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în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intervalul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: 0 ÷ </a:t>
            </a:r>
            <a:r>
              <a:rPr lang="en-US" sz="18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1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[V];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4"/>
                <a:cs typeface="Arial" panose="020B0604020202020204" pitchFamily="34" charset="0"/>
              </a:rPr>
              <a:t>-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Semnalul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la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ieșire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nu are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componentă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continuă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;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4"/>
                <a:cs typeface="Arial" panose="020B0604020202020204" pitchFamily="34" charset="0"/>
              </a:rPr>
              <a:t>-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Domeniul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temperaturilor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funcționare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: 0</a:t>
            </a:r>
            <a:r>
              <a:rPr lang="en-US" sz="1800" b="1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0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- 70</a:t>
            </a:r>
            <a:r>
              <a:rPr lang="en-US" sz="1800" b="1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C (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verificabil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prin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testare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în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temperatură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);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-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Semnalizarea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prezenței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tensiunilor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alimentare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cu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diodă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de tip LED.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CIDFont+F3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it-IT" sz="1800" b="1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Dimensiuni </a:t>
            </a:r>
            <a:r>
              <a:rPr lang="it-IT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PCB: 40mm x 40mm;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- Material FR4, dublu strat;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it-IT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Originea (punctul de coordonate (0,0)) va fi plasat în colţul din stânga-jos al </a:t>
            </a:r>
            <a:r>
              <a:rPr lang="en-US" sz="18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plăcii</a:t>
            </a:r>
            <a:r>
              <a:rPr lang="en-US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cablaj</a:t>
            </a:r>
            <a:r>
              <a:rPr lang="en-US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imprimat</a:t>
            </a:r>
            <a:r>
              <a:rPr lang="en-US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astfel</a:t>
            </a:r>
            <a:r>
              <a:rPr lang="en-US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toate</a:t>
            </a:r>
            <a:r>
              <a:rPr lang="en-US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elementele</a:t>
            </a:r>
            <a:r>
              <a:rPr lang="en-US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proiectului</a:t>
            </a:r>
            <a:r>
              <a:rPr lang="en-US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vor</a:t>
            </a:r>
            <a:r>
              <a:rPr lang="en-US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avea</a:t>
            </a:r>
            <a:r>
              <a:rPr lang="en-US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0" u="none" strike="noStrike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coordonate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pozitive</a:t>
            </a:r>
            <a:r>
              <a:rPr lang="en-US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Schema bloc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A4B30-2EE8-4ADB-B55B-9B30E1A3DD7B}"/>
              </a:ext>
            </a:extLst>
          </p:cNvPr>
          <p:cNvSpPr txBox="1"/>
          <p:nvPr/>
        </p:nvSpPr>
        <p:spPr>
          <a:xfrm>
            <a:off x="152400" y="44196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Schema bloc are ca </a:t>
            </a:r>
            <a:r>
              <a:rPr lang="en-US" b="1" dirty="0" err="1" smtClean="0"/>
              <a:t>punct</a:t>
            </a:r>
            <a:r>
              <a:rPr lang="en-US" b="1" dirty="0" smtClean="0"/>
              <a:t> de </a:t>
            </a:r>
            <a:r>
              <a:rPr lang="en-US" b="1" dirty="0" err="1" smtClean="0"/>
              <a:t>plecare</a:t>
            </a:r>
            <a:r>
              <a:rPr lang="en-US" b="1" dirty="0" smtClean="0"/>
              <a:t> </a:t>
            </a:r>
            <a:r>
              <a:rPr lang="en-US" b="1" dirty="0" err="1" smtClean="0"/>
              <a:t>conceptul</a:t>
            </a:r>
            <a:r>
              <a:rPr lang="en-US" b="1" dirty="0" smtClean="0"/>
              <a:t> de </a:t>
            </a:r>
            <a:r>
              <a:rPr lang="en-US" b="1" dirty="0" err="1" smtClean="0"/>
              <a:t>oscilator</a:t>
            </a:r>
            <a:r>
              <a:rPr lang="en-US" b="1" dirty="0" smtClean="0"/>
              <a:t> de </a:t>
            </a:r>
            <a:r>
              <a:rPr lang="en-US" b="1" dirty="0" err="1" smtClean="0"/>
              <a:t>relaxare</a:t>
            </a:r>
            <a:r>
              <a:rPr lang="en-US" b="1" dirty="0" smtClean="0"/>
              <a:t>, un concept </a:t>
            </a:r>
            <a:r>
              <a:rPr lang="en-US" b="1" dirty="0" err="1" smtClean="0"/>
              <a:t>ușor</a:t>
            </a:r>
            <a:r>
              <a:rPr lang="en-US" b="1" dirty="0" smtClean="0"/>
              <a:t> </a:t>
            </a:r>
            <a:r>
              <a:rPr lang="en-US" b="1" dirty="0" smtClean="0"/>
              <a:t>de </a:t>
            </a:r>
            <a:r>
              <a:rPr lang="en-US" b="1" dirty="0" err="1" smtClean="0"/>
              <a:t>realizat</a:t>
            </a:r>
            <a:r>
              <a:rPr lang="en-US" b="1" dirty="0" smtClean="0"/>
              <a:t> cu </a:t>
            </a:r>
            <a:r>
              <a:rPr lang="en-US" b="1" dirty="0" err="1" smtClean="0"/>
              <a:t>eficiență</a:t>
            </a:r>
            <a:r>
              <a:rPr lang="en-US" b="1" dirty="0" smtClean="0"/>
              <a:t> </a:t>
            </a:r>
            <a:r>
              <a:rPr lang="en-US" b="1" dirty="0" err="1" smtClean="0"/>
              <a:t>suficient</a:t>
            </a:r>
            <a:r>
              <a:rPr lang="en-US" b="1" dirty="0" smtClean="0"/>
              <a:t> </a:t>
            </a:r>
            <a:r>
              <a:rPr lang="en-US" b="1" dirty="0" smtClean="0"/>
              <a:t>de mare. </a:t>
            </a:r>
            <a:r>
              <a:rPr lang="en-US" b="1" dirty="0" err="1" smtClean="0"/>
              <a:t>Prin</a:t>
            </a:r>
            <a:r>
              <a:rPr lang="en-US" b="1" dirty="0" smtClean="0"/>
              <a:t> </a:t>
            </a:r>
            <a:r>
              <a:rPr lang="en-US" b="1" dirty="0" err="1" smtClean="0"/>
              <a:t>implementarea</a:t>
            </a:r>
            <a:r>
              <a:rPr lang="en-US" b="1" dirty="0" smtClean="0"/>
              <a:t> </a:t>
            </a:r>
            <a:r>
              <a:rPr lang="en-US" b="1" dirty="0" err="1" smtClean="0"/>
              <a:t>acestui</a:t>
            </a:r>
            <a:r>
              <a:rPr lang="en-US" b="1" dirty="0" smtClean="0"/>
              <a:t> concept se </a:t>
            </a:r>
            <a:r>
              <a:rPr lang="en-US" b="1" dirty="0" err="1" smtClean="0"/>
              <a:t>poate</a:t>
            </a:r>
            <a:r>
              <a:rPr lang="en-US" b="1" dirty="0" smtClean="0"/>
              <a:t> genera un </a:t>
            </a:r>
            <a:r>
              <a:rPr lang="en-US" b="1" dirty="0" err="1" smtClean="0"/>
              <a:t>semnal</a:t>
            </a:r>
            <a:r>
              <a:rPr lang="en-US" b="1" dirty="0" smtClean="0"/>
              <a:t> </a:t>
            </a:r>
            <a:r>
              <a:rPr lang="en-US" b="1" dirty="0" err="1" smtClean="0"/>
              <a:t>dreptunghiular</a:t>
            </a:r>
            <a:r>
              <a:rPr lang="en-US" b="1" dirty="0" smtClean="0"/>
              <a:t> (</a:t>
            </a:r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 smtClean="0"/>
              <a:t>triunghiular</a:t>
            </a:r>
            <a:r>
              <a:rPr lang="en-US" b="1" dirty="0" smtClean="0"/>
              <a:t>) periodic. 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600200"/>
            <a:ext cx="3940483" cy="2540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34200" y="19827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Amplificator</a:t>
            </a:r>
            <a:r>
              <a:rPr lang="en-US" sz="1400" dirty="0" smtClean="0"/>
              <a:t> </a:t>
            </a:r>
            <a:r>
              <a:rPr lang="en-US" sz="1400" dirty="0" err="1" smtClean="0"/>
              <a:t>operațional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781800" y="2891568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Divizor</a:t>
            </a:r>
            <a:r>
              <a:rPr lang="en-US" sz="1400" dirty="0" smtClean="0"/>
              <a:t> de </a:t>
            </a:r>
            <a:r>
              <a:rPr lang="en-US" sz="1400" dirty="0" err="1" smtClean="0"/>
              <a:t>tensiune</a:t>
            </a:r>
            <a:r>
              <a:rPr lang="en-US" sz="1400" dirty="0" smtClean="0"/>
              <a:t> -</a:t>
            </a:r>
            <a:r>
              <a:rPr lang="en-US" sz="1400" dirty="0" err="1" smtClean="0"/>
              <a:t>setează</a:t>
            </a:r>
            <a:r>
              <a:rPr lang="en-US" sz="1400" dirty="0" smtClean="0"/>
              <a:t> </a:t>
            </a:r>
            <a:r>
              <a:rPr lang="en-US" sz="1400" dirty="0" err="1" smtClean="0"/>
              <a:t>amplitudinea</a:t>
            </a:r>
            <a:r>
              <a:rPr lang="en-US" sz="1400" dirty="0" smtClean="0"/>
              <a:t> de </a:t>
            </a:r>
            <a:r>
              <a:rPr lang="en-US" sz="1400" dirty="0" err="1" smtClean="0"/>
              <a:t>ieșire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362200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Rețeaua</a:t>
            </a:r>
            <a:r>
              <a:rPr lang="en-US" sz="1400" dirty="0" smtClean="0"/>
              <a:t> </a:t>
            </a:r>
            <a:r>
              <a:rPr lang="en-US" sz="1400" dirty="0" smtClean="0"/>
              <a:t>RC – </a:t>
            </a:r>
            <a:r>
              <a:rPr lang="en-US" sz="1400" dirty="0" err="1" smtClean="0"/>
              <a:t>setează</a:t>
            </a:r>
            <a:r>
              <a:rPr lang="en-US" sz="1400" dirty="0" smtClean="0"/>
              <a:t> </a:t>
            </a:r>
            <a:r>
              <a:rPr lang="en-US" sz="1400" dirty="0" err="1" smtClean="0"/>
              <a:t>frecvența</a:t>
            </a:r>
            <a:r>
              <a:rPr lang="en-US" sz="1400" dirty="0" smtClean="0"/>
              <a:t> </a:t>
            </a:r>
            <a:r>
              <a:rPr lang="en-US" sz="1400" dirty="0" smtClean="0"/>
              <a:t>de </a:t>
            </a:r>
            <a:r>
              <a:rPr lang="en-US" sz="1400" dirty="0" err="1" smtClean="0"/>
              <a:t>oscilație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33600" y="23622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495800" y="2244390"/>
            <a:ext cx="2286000" cy="117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029200" y="3100864"/>
            <a:ext cx="1752600" cy="32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Schema electrică 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0200"/>
            <a:ext cx="6406662" cy="434340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Schema electrică 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6DEA1C-B03B-47CF-B265-96983DFC9407}"/>
              </a:ext>
            </a:extLst>
          </p:cNvPr>
          <p:cNvSpPr txBox="1"/>
          <p:nvPr/>
        </p:nvSpPr>
        <p:spPr>
          <a:xfrm>
            <a:off x="381000" y="16002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 dirty="0" err="1"/>
              <a:t>Amplificatorul</a:t>
            </a:r>
            <a:r>
              <a:rPr lang="en-US" b="1" i="1" dirty="0"/>
              <a:t> </a:t>
            </a:r>
            <a:r>
              <a:rPr lang="en-US" b="1" i="1" dirty="0" err="1" smtClean="0"/>
              <a:t>diferențial</a:t>
            </a:r>
            <a:r>
              <a:rPr lang="en-US" b="1" i="1" dirty="0" smtClean="0"/>
              <a:t> </a:t>
            </a:r>
            <a:r>
              <a:rPr lang="en-US" b="1" i="1" dirty="0" err="1"/>
              <a:t>controlat</a:t>
            </a:r>
            <a:r>
              <a:rPr lang="en-US" b="1" i="1" dirty="0"/>
              <a:t> de un generator de </a:t>
            </a:r>
            <a:r>
              <a:rPr lang="en-US" b="1" i="1" dirty="0" err="1"/>
              <a:t>curent</a:t>
            </a:r>
            <a:r>
              <a:rPr lang="en-US" b="1" i="1" dirty="0"/>
              <a:t> constant cu </a:t>
            </a:r>
            <a:r>
              <a:rPr lang="en-US" b="1" i="1" dirty="0" err="1"/>
              <a:t>oglinda</a:t>
            </a:r>
            <a:r>
              <a:rPr lang="en-US" b="1" i="1" dirty="0"/>
              <a:t> de </a:t>
            </a:r>
            <a:r>
              <a:rPr lang="en-US" b="1" i="1" dirty="0" err="1"/>
              <a:t>curent</a:t>
            </a:r>
            <a:r>
              <a:rPr lang="en-US" b="1" i="1" dirty="0"/>
              <a:t> </a:t>
            </a:r>
            <a:r>
              <a:rPr lang="en-US" b="1" dirty="0"/>
              <a:t>– </a:t>
            </a:r>
            <a:r>
              <a:rPr lang="en-US" b="1" dirty="0" err="1"/>
              <a:t>pentru</a:t>
            </a:r>
            <a:r>
              <a:rPr lang="en-US" b="1" dirty="0"/>
              <a:t> a </a:t>
            </a:r>
            <a:r>
              <a:rPr lang="en-US" b="1" dirty="0" err="1" smtClean="0"/>
              <a:t>crea</a:t>
            </a:r>
            <a:r>
              <a:rPr lang="en-US" b="1" dirty="0" smtClean="0"/>
              <a:t> </a:t>
            </a:r>
            <a:r>
              <a:rPr lang="en-US" b="1" dirty="0"/>
              <a:t>un </a:t>
            </a:r>
            <a:r>
              <a:rPr lang="en-US" b="1" dirty="0" err="1" smtClean="0"/>
              <a:t>diferențial</a:t>
            </a:r>
            <a:r>
              <a:rPr lang="en-US" b="1" dirty="0" smtClean="0"/>
              <a:t> </a:t>
            </a:r>
            <a:r>
              <a:rPr lang="en-US" b="1" dirty="0"/>
              <a:t>perfect </a:t>
            </a:r>
            <a:r>
              <a:rPr lang="en-US" b="1" dirty="0" err="1"/>
              <a:t>stabil</a:t>
            </a:r>
            <a:r>
              <a:rPr lang="en-US" b="1" dirty="0"/>
              <a:t> </a:t>
            </a:r>
            <a:r>
              <a:rPr lang="en-US" b="1" dirty="0" err="1" smtClean="0"/>
              <a:t>și</a:t>
            </a:r>
            <a:r>
              <a:rPr lang="en-US" b="1" dirty="0" smtClean="0"/>
              <a:t>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 smtClean="0"/>
              <a:t>puțin</a:t>
            </a:r>
            <a:r>
              <a:rPr lang="en-US" b="1" dirty="0" smtClean="0"/>
              <a:t> </a:t>
            </a:r>
            <a:r>
              <a:rPr lang="en-US" b="1" dirty="0" err="1"/>
              <a:t>sensibil</a:t>
            </a:r>
            <a:r>
              <a:rPr lang="en-US" b="1" dirty="0"/>
              <a:t> la </a:t>
            </a:r>
            <a:r>
              <a:rPr lang="en-US" b="1" dirty="0" err="1" smtClean="0"/>
              <a:t>variațiile</a:t>
            </a:r>
            <a:r>
              <a:rPr lang="en-US" b="1" dirty="0" smtClean="0"/>
              <a:t> </a:t>
            </a:r>
            <a:r>
              <a:rPr lang="en-US" b="1" dirty="0"/>
              <a:t>de </a:t>
            </a:r>
            <a:r>
              <a:rPr lang="en-US" b="1" dirty="0" err="1" smtClean="0"/>
              <a:t>temperatură</a:t>
            </a:r>
            <a:r>
              <a:rPr lang="en-US" b="1" dirty="0" smtClean="0"/>
              <a:t> </a:t>
            </a:r>
            <a:r>
              <a:rPr lang="en-US" b="1" dirty="0"/>
              <a:t>am </a:t>
            </a:r>
            <a:r>
              <a:rPr lang="en-US" b="1" dirty="0" err="1"/>
              <a:t>conectat</a:t>
            </a:r>
            <a:r>
              <a:rPr lang="en-US" b="1" dirty="0"/>
              <a:t> </a:t>
            </a:r>
            <a:r>
              <a:rPr lang="en-US" b="1" dirty="0" err="1"/>
              <a:t>tranzistorul</a:t>
            </a:r>
            <a:r>
              <a:rPr lang="en-US" b="1" dirty="0"/>
              <a:t> Q14 </a:t>
            </a:r>
            <a:r>
              <a:rPr lang="en-US" b="1" dirty="0" err="1" smtClean="0"/>
              <a:t>în</a:t>
            </a:r>
            <a:r>
              <a:rPr lang="en-US" b="1" dirty="0" smtClean="0"/>
              <a:t> </a:t>
            </a:r>
            <a:r>
              <a:rPr lang="en-US" b="1" dirty="0" err="1" smtClean="0"/>
              <a:t>bornele</a:t>
            </a:r>
            <a:r>
              <a:rPr lang="en-US" b="1" dirty="0" smtClean="0"/>
              <a:t> </a:t>
            </a:r>
            <a:r>
              <a:rPr lang="en-US" b="1" dirty="0" err="1" smtClean="0"/>
              <a:t>emitor</a:t>
            </a:r>
            <a:r>
              <a:rPr lang="en-US" b="1" dirty="0" smtClean="0"/>
              <a:t> ale </a:t>
            </a:r>
            <a:r>
              <a:rPr lang="en-US" b="1" dirty="0" err="1"/>
              <a:t>tranzistoarelor</a:t>
            </a:r>
            <a:r>
              <a:rPr lang="en-US" b="1" dirty="0"/>
              <a:t> Q23 </a:t>
            </a:r>
            <a:r>
              <a:rPr lang="en-US" b="1" dirty="0" err="1" smtClean="0"/>
              <a:t>și</a:t>
            </a:r>
            <a:r>
              <a:rPr lang="en-US" b="1" dirty="0" smtClean="0"/>
              <a:t> </a:t>
            </a:r>
            <a:r>
              <a:rPr lang="en-US" b="1" dirty="0"/>
              <a:t>Q24, </a:t>
            </a:r>
            <a:r>
              <a:rPr lang="en-US" b="1" dirty="0" err="1"/>
              <a:t>acesta</a:t>
            </a:r>
            <a:r>
              <a:rPr lang="en-US" b="1" dirty="0"/>
              <a:t> </a:t>
            </a:r>
            <a:r>
              <a:rPr lang="en-US" b="1" dirty="0" err="1" smtClean="0"/>
              <a:t>alimentând</a:t>
            </a:r>
            <a:r>
              <a:rPr lang="en-US" b="1" dirty="0" smtClean="0"/>
              <a:t> </a:t>
            </a:r>
            <a:r>
              <a:rPr lang="en-US" b="1" dirty="0" err="1" smtClean="0"/>
              <a:t>diferențialul</a:t>
            </a:r>
            <a:r>
              <a:rPr lang="en-US" b="1" dirty="0" smtClean="0"/>
              <a:t> </a:t>
            </a:r>
            <a:r>
              <a:rPr lang="en-US" b="1" dirty="0"/>
              <a:t>cu un </a:t>
            </a:r>
            <a:r>
              <a:rPr lang="en-US" b="1" dirty="0" err="1"/>
              <a:t>curent</a:t>
            </a:r>
            <a:r>
              <a:rPr lang="en-US" b="1" dirty="0"/>
              <a:t> </a:t>
            </a:r>
            <a:r>
              <a:rPr lang="en-US" b="1" dirty="0" smtClean="0"/>
              <a:t>constant</a:t>
            </a:r>
            <a:r>
              <a:rPr lang="en-US" b="1" dirty="0" smtClean="0"/>
              <a:t>.</a:t>
            </a: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 dirty="0" err="1"/>
              <a:t>Etajul</a:t>
            </a:r>
            <a:r>
              <a:rPr lang="en-US" b="1" i="1" dirty="0"/>
              <a:t> </a:t>
            </a:r>
            <a:r>
              <a:rPr lang="en-US" b="1" i="1" dirty="0" err="1"/>
              <a:t>amplificator</a:t>
            </a:r>
            <a:r>
              <a:rPr lang="en-US" b="1" i="1" dirty="0"/>
              <a:t> </a:t>
            </a:r>
            <a:r>
              <a:rPr lang="en-US" b="1" i="1" dirty="0" err="1" smtClean="0"/>
              <a:t>în</a:t>
            </a:r>
            <a:r>
              <a:rPr lang="en-US" b="1" i="1" dirty="0" smtClean="0"/>
              <a:t> </a:t>
            </a:r>
            <a:r>
              <a:rPr lang="en-US" b="1" i="1" dirty="0" err="1"/>
              <a:t>tensiune</a:t>
            </a:r>
            <a:r>
              <a:rPr lang="en-US" b="1" dirty="0"/>
              <a:t> </a:t>
            </a:r>
            <a:r>
              <a:rPr lang="en-US" b="1" dirty="0" smtClean="0"/>
              <a:t> are </a:t>
            </a:r>
            <a:r>
              <a:rPr lang="en-US" b="1" dirty="0" err="1"/>
              <a:t>rolul</a:t>
            </a:r>
            <a:r>
              <a:rPr lang="en-US" b="1" dirty="0"/>
              <a:t> de a </a:t>
            </a:r>
            <a:r>
              <a:rPr lang="en-US" b="1" dirty="0" err="1"/>
              <a:t>transforma</a:t>
            </a:r>
            <a:r>
              <a:rPr lang="en-US" b="1" dirty="0"/>
              <a:t> </a:t>
            </a:r>
            <a:r>
              <a:rPr lang="en-US" b="1" dirty="0" err="1"/>
              <a:t>curentul</a:t>
            </a:r>
            <a:r>
              <a:rPr lang="en-US" b="1" dirty="0"/>
              <a:t> </a:t>
            </a:r>
            <a:r>
              <a:rPr lang="en-US" b="1" dirty="0" err="1"/>
              <a:t>primit</a:t>
            </a:r>
            <a:r>
              <a:rPr lang="en-US" b="1" dirty="0"/>
              <a:t> de la </a:t>
            </a:r>
            <a:r>
              <a:rPr lang="en-US" b="1" dirty="0" err="1"/>
              <a:t>etajul</a:t>
            </a:r>
            <a:r>
              <a:rPr lang="en-US" b="1" dirty="0"/>
              <a:t> precedent </a:t>
            </a:r>
            <a:r>
              <a:rPr lang="en-US" b="1" dirty="0" err="1"/>
              <a:t>î</a:t>
            </a:r>
            <a:r>
              <a:rPr lang="en-US" b="1" dirty="0" err="1" smtClean="0"/>
              <a:t>ntr</a:t>
            </a:r>
            <a:r>
              <a:rPr lang="en-US" b="1" dirty="0" smtClean="0"/>
              <a:t>-o </a:t>
            </a:r>
            <a:r>
              <a:rPr lang="en-US" b="1" dirty="0" err="1"/>
              <a:t>tensiune</a:t>
            </a:r>
            <a:r>
              <a:rPr lang="en-US" b="1" dirty="0"/>
              <a:t> de </a:t>
            </a:r>
            <a:r>
              <a:rPr lang="en-US" b="1" dirty="0" err="1"/>
              <a:t>valoare</a:t>
            </a:r>
            <a:r>
              <a:rPr lang="en-US" b="1" dirty="0"/>
              <a:t> mare. </a:t>
            </a:r>
            <a:r>
              <a:rPr lang="en-US" b="1" dirty="0" err="1"/>
              <a:t>Etajul</a:t>
            </a:r>
            <a:r>
              <a:rPr lang="en-US" b="1" dirty="0"/>
              <a:t> are o </a:t>
            </a:r>
            <a:r>
              <a:rPr lang="en-US" b="1" dirty="0" err="1"/>
              <a:t>amplificare</a:t>
            </a:r>
            <a:r>
              <a:rPr lang="en-US" b="1" dirty="0"/>
              <a:t> </a:t>
            </a:r>
            <a:r>
              <a:rPr lang="en-US" b="1" dirty="0" err="1" smtClean="0"/>
              <a:t>în</a:t>
            </a:r>
            <a:r>
              <a:rPr lang="en-US" b="1" dirty="0" smtClean="0"/>
              <a:t> </a:t>
            </a:r>
            <a:r>
              <a:rPr lang="en-US" b="1" dirty="0" err="1"/>
              <a:t>tensiune</a:t>
            </a:r>
            <a:r>
              <a:rPr lang="en-US" b="1" dirty="0"/>
              <a:t> </a:t>
            </a:r>
            <a:r>
              <a:rPr lang="en-US" b="1" dirty="0" err="1"/>
              <a:t>foarte</a:t>
            </a:r>
            <a:r>
              <a:rPr lang="en-US" b="1" dirty="0"/>
              <a:t> mare </a:t>
            </a:r>
            <a:r>
              <a:rPr lang="en-US" b="1" dirty="0" err="1" smtClean="0"/>
              <a:t>în</a:t>
            </a:r>
            <a:r>
              <a:rPr lang="en-US" b="1" dirty="0" smtClean="0"/>
              <a:t> </a:t>
            </a:r>
            <a:r>
              <a:rPr lang="en-US" b="1" dirty="0" err="1"/>
              <a:t>bucla</a:t>
            </a:r>
            <a:r>
              <a:rPr lang="en-US" b="1" dirty="0"/>
              <a:t> </a:t>
            </a:r>
            <a:r>
              <a:rPr lang="en-US" b="1" dirty="0" err="1" smtClean="0"/>
              <a:t>deschisă</a:t>
            </a:r>
            <a:r>
              <a:rPr lang="en-US" b="1" dirty="0" smtClean="0"/>
              <a:t>, </a:t>
            </a:r>
            <a:r>
              <a:rPr lang="en-US" b="1" dirty="0"/>
              <a:t>de </a:t>
            </a:r>
            <a:r>
              <a:rPr lang="en-US" b="1" dirty="0" err="1"/>
              <a:t>aceea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obligatoriu</a:t>
            </a:r>
            <a:r>
              <a:rPr lang="en-US" b="1" dirty="0"/>
              <a:t> </a:t>
            </a:r>
            <a:r>
              <a:rPr lang="en-US" b="1" dirty="0" err="1" smtClean="0"/>
              <a:t>să</a:t>
            </a:r>
            <a:r>
              <a:rPr lang="en-US" b="1" dirty="0" smtClean="0"/>
              <a:t> </a:t>
            </a:r>
            <a:r>
              <a:rPr lang="en-US" b="1" dirty="0"/>
              <a:t>se </a:t>
            </a:r>
            <a:r>
              <a:rPr lang="en-US" b="1" dirty="0" err="1"/>
              <a:t>utilizeze</a:t>
            </a:r>
            <a:r>
              <a:rPr lang="en-US" b="1" dirty="0"/>
              <a:t> o </a:t>
            </a:r>
            <a:r>
              <a:rPr lang="en-US" b="1" dirty="0" err="1" smtClean="0"/>
              <a:t>buclă</a:t>
            </a:r>
            <a:r>
              <a:rPr lang="en-US" b="1" dirty="0" smtClean="0"/>
              <a:t> </a:t>
            </a:r>
            <a:r>
              <a:rPr lang="en-US" b="1" dirty="0"/>
              <a:t>de </a:t>
            </a:r>
            <a:r>
              <a:rPr lang="en-US" b="1" dirty="0" err="1" smtClean="0"/>
              <a:t>reacție</a:t>
            </a:r>
            <a:r>
              <a:rPr lang="en-US" b="1" dirty="0" smtClean="0"/>
              <a:t> </a:t>
            </a:r>
            <a:r>
              <a:rPr lang="en-US" b="1" dirty="0" err="1" smtClean="0"/>
              <a:t>negativă</a:t>
            </a:r>
            <a:r>
              <a:rPr lang="en-US" b="1" dirty="0" smtClean="0"/>
              <a:t> </a:t>
            </a:r>
            <a:r>
              <a:rPr lang="en-US" b="1" dirty="0" err="1"/>
              <a:t>pentru</a:t>
            </a:r>
            <a:r>
              <a:rPr lang="en-US" b="1" dirty="0"/>
              <a:t> a reduce </a:t>
            </a:r>
            <a:r>
              <a:rPr lang="en-US" b="1" dirty="0" err="1"/>
              <a:t>amplificarea</a:t>
            </a:r>
            <a:r>
              <a:rPr lang="en-US" b="1" dirty="0"/>
              <a:t> </a:t>
            </a:r>
            <a:r>
              <a:rPr lang="en-US" b="1" dirty="0" err="1" smtClean="0"/>
              <a:t>în</a:t>
            </a:r>
            <a:r>
              <a:rPr lang="en-US" b="1" dirty="0" smtClean="0"/>
              <a:t> </a:t>
            </a:r>
            <a:r>
              <a:rPr lang="en-US" b="1" dirty="0" err="1"/>
              <a:t>tensiune</a:t>
            </a:r>
            <a:r>
              <a:rPr lang="en-US" b="1" dirty="0"/>
              <a:t> la o </a:t>
            </a:r>
            <a:r>
              <a:rPr lang="en-US" b="1" dirty="0" err="1"/>
              <a:t>valoare</a:t>
            </a:r>
            <a:r>
              <a:rPr lang="en-US" b="1" dirty="0"/>
              <a:t> </a:t>
            </a:r>
            <a:r>
              <a:rPr lang="en-US" b="1" dirty="0" err="1" smtClean="0"/>
              <a:t>utilă</a:t>
            </a:r>
            <a:r>
              <a:rPr lang="en-US" b="1" dirty="0" smtClean="0"/>
              <a:t>. 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i="1" dirty="0"/>
              <a:t>Etajul de </a:t>
            </a:r>
            <a:r>
              <a:rPr lang="it-IT" b="1" i="1" dirty="0" smtClean="0"/>
              <a:t>ieșire </a:t>
            </a:r>
            <a:r>
              <a:rPr lang="it-IT" b="1" i="1" dirty="0"/>
              <a:t>î</a:t>
            </a:r>
            <a:r>
              <a:rPr lang="it-IT" b="1" i="1" dirty="0" smtClean="0"/>
              <a:t>n </a:t>
            </a:r>
            <a:r>
              <a:rPr lang="it-IT" b="1" i="1" dirty="0"/>
              <a:t>clasa AB </a:t>
            </a:r>
            <a:r>
              <a:rPr lang="it-IT" b="1" dirty="0" smtClean="0"/>
              <a:t>- </a:t>
            </a:r>
            <a:r>
              <a:rPr lang="en-US" b="1" dirty="0"/>
              <a:t>la </a:t>
            </a:r>
            <a:r>
              <a:rPr lang="en-US" b="1" dirty="0" err="1"/>
              <a:t>tensiuni</a:t>
            </a:r>
            <a:r>
              <a:rPr lang="en-US" b="1" dirty="0"/>
              <a:t> </a:t>
            </a:r>
            <a:r>
              <a:rPr lang="en-US" b="1" dirty="0" err="1"/>
              <a:t>mici</a:t>
            </a:r>
            <a:r>
              <a:rPr lang="en-US" b="1" dirty="0"/>
              <a:t> de </a:t>
            </a:r>
            <a:r>
              <a:rPr lang="en-US" b="1" dirty="0" err="1"/>
              <a:t>intrare</a:t>
            </a:r>
            <a:r>
              <a:rPr lang="en-US" b="1" dirty="0"/>
              <a:t>, </a:t>
            </a:r>
            <a:r>
              <a:rPr lang="en-US" b="1" dirty="0" err="1"/>
              <a:t>ambele</a:t>
            </a:r>
            <a:r>
              <a:rPr lang="en-US" b="1" dirty="0"/>
              <a:t> </a:t>
            </a:r>
            <a:r>
              <a:rPr lang="en-US" b="1" dirty="0" err="1"/>
              <a:t>tranzistoare</a:t>
            </a:r>
            <a:r>
              <a:rPr lang="en-US" b="1" dirty="0"/>
              <a:t> </a:t>
            </a:r>
            <a:r>
              <a:rPr lang="en-US" b="1" dirty="0" err="1"/>
              <a:t>sunt</a:t>
            </a:r>
            <a:r>
              <a:rPr lang="en-US" b="1" dirty="0"/>
              <a:t> </a:t>
            </a:r>
            <a:r>
              <a:rPr lang="en-US" b="1" dirty="0" err="1" smtClean="0"/>
              <a:t>în</a:t>
            </a:r>
            <a:r>
              <a:rPr lang="en-US" b="1" dirty="0" smtClean="0"/>
              <a:t> </a:t>
            </a:r>
            <a:r>
              <a:rPr lang="en-US" b="1" dirty="0" err="1" smtClean="0"/>
              <a:t>conducție</a:t>
            </a:r>
            <a:r>
              <a:rPr lang="en-US" b="1" dirty="0"/>
              <a:t>. </a:t>
            </a:r>
            <a:r>
              <a:rPr lang="en-US" b="1" dirty="0" err="1"/>
              <a:t>Prin</a:t>
            </a:r>
            <a:r>
              <a:rPr lang="en-US" b="1" dirty="0"/>
              <a:t> </a:t>
            </a:r>
            <a:r>
              <a:rPr lang="en-US" b="1" dirty="0" err="1" smtClean="0"/>
              <a:t>variația</a:t>
            </a:r>
            <a:r>
              <a:rPr lang="en-US" b="1" dirty="0" smtClean="0"/>
              <a:t> </a:t>
            </a:r>
            <a:r>
              <a:rPr lang="en-US" b="1" dirty="0" err="1"/>
              <a:t>tensiunii</a:t>
            </a:r>
            <a:r>
              <a:rPr lang="en-US" b="1" dirty="0"/>
              <a:t> de </a:t>
            </a:r>
            <a:r>
              <a:rPr lang="en-US" b="1" dirty="0" err="1"/>
              <a:t>intrare</a:t>
            </a:r>
            <a:r>
              <a:rPr lang="en-US" b="1" dirty="0"/>
              <a:t>, </a:t>
            </a:r>
            <a:r>
              <a:rPr lang="en-US" b="1" dirty="0" err="1"/>
              <a:t>unul</a:t>
            </a:r>
            <a:r>
              <a:rPr lang="en-US" b="1" dirty="0"/>
              <a:t> </a:t>
            </a:r>
            <a:r>
              <a:rPr lang="en-US" b="1" dirty="0" err="1"/>
              <a:t>dintre</a:t>
            </a:r>
            <a:r>
              <a:rPr lang="en-US" b="1" dirty="0"/>
              <a:t> </a:t>
            </a:r>
            <a:r>
              <a:rPr lang="en-US" b="1" dirty="0" err="1"/>
              <a:t>tranzistoare</a:t>
            </a:r>
            <a:r>
              <a:rPr lang="en-US" b="1" dirty="0"/>
              <a:t> conduce </a:t>
            </a:r>
            <a:r>
              <a:rPr lang="en-US" b="1" dirty="0" err="1" smtClean="0"/>
              <a:t>curenți</a:t>
            </a:r>
            <a:r>
              <a:rPr lang="en-US" b="1" dirty="0" smtClean="0"/>
              <a:t> </a:t>
            </a:r>
            <a:r>
              <a:rPr lang="en-US" b="1" dirty="0"/>
              <a:t>din </a:t>
            </a:r>
            <a:r>
              <a:rPr lang="en-US" b="1" dirty="0" err="1"/>
              <a:t>ce</a:t>
            </a:r>
            <a:r>
              <a:rPr lang="en-US" b="1" dirty="0"/>
              <a:t> </a:t>
            </a:r>
            <a:r>
              <a:rPr lang="en-US" b="1" dirty="0" err="1" smtClean="0"/>
              <a:t>în</a:t>
            </a:r>
            <a:r>
              <a:rPr lang="en-US" b="1" dirty="0" smtClean="0"/>
              <a:t> </a:t>
            </a:r>
            <a:r>
              <a:rPr lang="en-US" b="1" dirty="0" err="1"/>
              <a:t>ce</a:t>
            </a:r>
            <a:r>
              <a:rPr lang="en-US" b="1" dirty="0"/>
              <a:t>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/>
              <a:t>mari</a:t>
            </a:r>
            <a:r>
              <a:rPr lang="en-US" b="1" dirty="0"/>
              <a:t>, </a:t>
            </a:r>
            <a:r>
              <a:rPr lang="en-US" b="1" dirty="0" err="1"/>
              <a:t>iar</a:t>
            </a:r>
            <a:r>
              <a:rPr lang="en-US" b="1" dirty="0"/>
              <a:t> </a:t>
            </a:r>
            <a:r>
              <a:rPr lang="en-US" b="1" dirty="0" err="1" smtClean="0"/>
              <a:t>celălalt</a:t>
            </a:r>
            <a:r>
              <a:rPr lang="en-US" b="1" dirty="0" smtClean="0"/>
              <a:t> </a:t>
            </a:r>
            <a:r>
              <a:rPr lang="en-US" b="1" dirty="0" err="1" smtClean="0"/>
              <a:t>evoluează</a:t>
            </a:r>
            <a:r>
              <a:rPr lang="en-US" b="1" dirty="0" smtClean="0"/>
              <a:t> </a:t>
            </a:r>
            <a:r>
              <a:rPr lang="en-US" b="1" dirty="0"/>
              <a:t>lent </a:t>
            </a:r>
            <a:r>
              <a:rPr lang="en-US" b="1" dirty="0" err="1"/>
              <a:t>spre</a:t>
            </a:r>
            <a:r>
              <a:rPr lang="en-US" b="1" dirty="0"/>
              <a:t> </a:t>
            </a:r>
            <a:r>
              <a:rPr lang="en-US" b="1" dirty="0" err="1" smtClean="0"/>
              <a:t>blocare</a:t>
            </a:r>
            <a:r>
              <a:rPr lang="en-US" b="1" dirty="0"/>
              <a:t>.</a:t>
            </a:r>
            <a:r>
              <a:rPr lang="en-US" b="1" dirty="0" smtClean="0"/>
              <a:t> </a:t>
            </a:r>
            <a:r>
              <a:rPr lang="en-US" b="1" dirty="0" err="1" smtClean="0"/>
              <a:t>A</a:t>
            </a:r>
            <a:r>
              <a:rPr lang="en-US" b="1" dirty="0" err="1" smtClean="0"/>
              <a:t>stfel</a:t>
            </a:r>
            <a:r>
              <a:rPr lang="en-US" b="1" dirty="0" smtClean="0"/>
              <a:t>, </a:t>
            </a:r>
            <a:r>
              <a:rPr lang="en-US" b="1" dirty="0"/>
              <a:t>nu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exista</a:t>
            </a:r>
            <a:r>
              <a:rPr lang="en-US" b="1" dirty="0"/>
              <a:t> </a:t>
            </a:r>
            <a:r>
              <a:rPr lang="en-US" b="1" dirty="0" err="1"/>
              <a:t>domeniu</a:t>
            </a:r>
            <a:r>
              <a:rPr lang="en-US" b="1" dirty="0"/>
              <a:t> al </a:t>
            </a:r>
            <a:r>
              <a:rPr lang="en-US" b="1" dirty="0" err="1"/>
              <a:t>tensiunii</a:t>
            </a:r>
            <a:r>
              <a:rPr lang="en-US" b="1" dirty="0"/>
              <a:t> de </a:t>
            </a:r>
            <a:r>
              <a:rPr lang="en-US" b="1" dirty="0" err="1"/>
              <a:t>intrare</a:t>
            </a:r>
            <a:r>
              <a:rPr lang="en-US" b="1" dirty="0"/>
              <a:t> </a:t>
            </a:r>
            <a:r>
              <a:rPr lang="en-US" b="1" dirty="0" err="1" smtClean="0"/>
              <a:t>în</a:t>
            </a:r>
            <a:r>
              <a:rPr lang="en-US" b="1" dirty="0" smtClean="0"/>
              <a:t> care </a:t>
            </a:r>
            <a:r>
              <a:rPr lang="en-US" b="1" dirty="0" err="1" smtClean="0"/>
              <a:t>atât</a:t>
            </a:r>
            <a:r>
              <a:rPr lang="en-US" b="1" dirty="0" smtClean="0"/>
              <a:t> Q22, </a:t>
            </a:r>
            <a:r>
              <a:rPr lang="en-US" b="1" dirty="0" err="1" smtClean="0"/>
              <a:t>cât</a:t>
            </a:r>
            <a:r>
              <a:rPr lang="en-US" b="1" dirty="0" smtClean="0"/>
              <a:t> </a:t>
            </a:r>
            <a:r>
              <a:rPr lang="en-US" b="1" dirty="0" err="1"/>
              <a:t>ș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/>
              <a:t>Q17 </a:t>
            </a:r>
            <a:r>
              <a:rPr lang="en-US" b="1" dirty="0" err="1" smtClean="0"/>
              <a:t>să</a:t>
            </a:r>
            <a:r>
              <a:rPr lang="en-US" b="1" dirty="0" smtClean="0"/>
              <a:t> </a:t>
            </a:r>
            <a:r>
              <a:rPr lang="en-US" b="1" dirty="0"/>
              <a:t>fie </a:t>
            </a:r>
            <a:r>
              <a:rPr lang="en-US" b="1" dirty="0" err="1"/>
              <a:t>simultan</a:t>
            </a:r>
            <a:r>
              <a:rPr lang="en-US" b="1" dirty="0"/>
              <a:t> </a:t>
            </a:r>
            <a:r>
              <a:rPr lang="en-US" b="1" dirty="0" err="1"/>
              <a:t>blocate</a:t>
            </a:r>
            <a:r>
              <a:rPr lang="en-US" b="1" dirty="0"/>
              <a:t>, </a:t>
            </a:r>
            <a:r>
              <a:rPr lang="en-US" b="1" dirty="0" err="1"/>
              <a:t>ceea</a:t>
            </a:r>
            <a:r>
              <a:rPr lang="en-US" b="1" dirty="0"/>
              <a:t> </a:t>
            </a:r>
            <a:r>
              <a:rPr lang="en-US" b="1" dirty="0" err="1"/>
              <a:t>ce</a:t>
            </a:r>
            <a:r>
              <a:rPr lang="en-US" b="1" dirty="0"/>
              <a:t> duce la </a:t>
            </a:r>
            <a:r>
              <a:rPr lang="en-US" b="1" dirty="0" err="1"/>
              <a:t>diminuarea</a:t>
            </a:r>
            <a:r>
              <a:rPr lang="en-US" b="1" dirty="0"/>
              <a:t> </a:t>
            </a:r>
            <a:r>
              <a:rPr lang="en-US" b="1" dirty="0" err="1"/>
              <a:t>distorsiunilor</a:t>
            </a:r>
            <a:r>
              <a:rPr lang="en-US" b="1" dirty="0"/>
              <a:t>. 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78360921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Schema electrică 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6DEA1C-B03B-47CF-B265-96983DFC9407}"/>
              </a:ext>
            </a:extLst>
          </p:cNvPr>
          <p:cNvSpPr txBox="1"/>
          <p:nvPr/>
        </p:nvSpPr>
        <p:spPr>
          <a:xfrm>
            <a:off x="304800" y="1600200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Am ales o </a:t>
            </a:r>
            <a:r>
              <a:rPr lang="en-US" b="1" i="1" dirty="0" err="1" smtClean="0"/>
              <a:t>sursă</a:t>
            </a:r>
            <a:r>
              <a:rPr lang="en-US" b="1" i="1" dirty="0" smtClean="0"/>
              <a:t> </a:t>
            </a:r>
            <a:r>
              <a:rPr lang="en-US" b="1" i="1" dirty="0"/>
              <a:t>de </a:t>
            </a:r>
            <a:r>
              <a:rPr lang="en-US" b="1" i="1" dirty="0" err="1"/>
              <a:t>alimentare</a:t>
            </a:r>
            <a:r>
              <a:rPr lang="en-US" b="1" i="1" dirty="0"/>
              <a:t> </a:t>
            </a:r>
            <a:r>
              <a:rPr lang="en-US" b="1" dirty="0" err="1" smtClean="0"/>
              <a:t>simetrică</a:t>
            </a:r>
            <a:r>
              <a:rPr lang="en-US" b="1" dirty="0" smtClean="0"/>
              <a:t> </a:t>
            </a:r>
            <a:r>
              <a:rPr lang="en-US" b="1" dirty="0"/>
              <a:t>de ±</a:t>
            </a:r>
            <a:r>
              <a:rPr lang="en-US" b="1" dirty="0" smtClean="0"/>
              <a:t>9 V </a:t>
            </a:r>
            <a:r>
              <a:rPr lang="en-US" b="1" dirty="0" err="1"/>
              <a:t>astfel</a:t>
            </a:r>
            <a:r>
              <a:rPr lang="en-US" b="1" dirty="0"/>
              <a:t> </a:t>
            </a:r>
            <a:r>
              <a:rPr lang="en-US" b="1" dirty="0" err="1" smtClean="0"/>
              <a:t>î</a:t>
            </a:r>
            <a:r>
              <a:rPr lang="en-US" b="1" dirty="0" err="1" smtClean="0"/>
              <a:t>ncât</a:t>
            </a:r>
            <a:r>
              <a:rPr lang="en-US" b="1" dirty="0" smtClean="0"/>
              <a:t> </a:t>
            </a:r>
            <a:r>
              <a:rPr lang="en-US" b="1" dirty="0" err="1" smtClean="0"/>
              <a:t>să</a:t>
            </a:r>
            <a:r>
              <a:rPr lang="en-US" b="1" dirty="0" smtClean="0"/>
              <a:t> </a:t>
            </a:r>
            <a:r>
              <a:rPr lang="en-US" b="1" dirty="0"/>
              <a:t>fie </a:t>
            </a:r>
            <a:r>
              <a:rPr lang="en-US" b="1" dirty="0" err="1"/>
              <a:t>mai</a:t>
            </a:r>
            <a:r>
              <a:rPr lang="en-US" b="1" dirty="0"/>
              <a:t> mare </a:t>
            </a:r>
            <a:r>
              <a:rPr lang="en-US" b="1" dirty="0" err="1" smtClean="0"/>
              <a:t>decât</a:t>
            </a:r>
            <a:r>
              <a:rPr lang="en-US" b="1" dirty="0" smtClean="0"/>
              <a:t> </a:t>
            </a:r>
            <a:r>
              <a:rPr lang="en-US" b="1" dirty="0" err="1" smtClean="0"/>
              <a:t>tensiunile</a:t>
            </a:r>
            <a:r>
              <a:rPr lang="en-US" b="1" dirty="0" smtClean="0"/>
              <a:t> </a:t>
            </a:r>
            <a:r>
              <a:rPr lang="en-US" b="1" dirty="0"/>
              <a:t>de </a:t>
            </a:r>
            <a:r>
              <a:rPr lang="en-US" b="1" dirty="0" err="1"/>
              <a:t>pe</a:t>
            </a:r>
            <a:r>
              <a:rPr lang="en-US" b="1" dirty="0"/>
              <a:t> </a:t>
            </a:r>
            <a:r>
              <a:rPr lang="en-US" b="1" dirty="0" err="1"/>
              <a:t>fiecare</a:t>
            </a:r>
            <a:r>
              <a:rPr lang="en-US" b="1" dirty="0"/>
              <a:t> </a:t>
            </a:r>
            <a:r>
              <a:rPr lang="en-US" b="1" dirty="0" err="1" smtClean="0"/>
              <a:t>ramură</a:t>
            </a:r>
            <a:r>
              <a:rPr lang="en-US" b="1" dirty="0" smtClean="0"/>
              <a:t>. </a:t>
            </a:r>
            <a:r>
              <a:rPr lang="en-US" b="1" dirty="0"/>
              <a:t>La o </a:t>
            </a:r>
            <a:r>
              <a:rPr lang="en-US" b="1" dirty="0" err="1"/>
              <a:t>tensiune</a:t>
            </a:r>
            <a:r>
              <a:rPr lang="en-US" b="1" dirty="0"/>
              <a:t> de </a:t>
            </a:r>
            <a:r>
              <a:rPr lang="en-US" b="1" dirty="0" err="1"/>
              <a:t>alimentare</a:t>
            </a:r>
            <a:r>
              <a:rPr lang="en-US" b="1" dirty="0"/>
              <a:t>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 smtClean="0"/>
              <a:t>mică</a:t>
            </a:r>
            <a:r>
              <a:rPr lang="en-US" b="1" dirty="0" smtClean="0"/>
              <a:t>, </a:t>
            </a:r>
            <a:r>
              <a:rPr lang="en-US" b="1" dirty="0" err="1"/>
              <a:t>unele</a:t>
            </a:r>
            <a:r>
              <a:rPr lang="en-US" b="1" dirty="0"/>
              <a:t> </a:t>
            </a:r>
            <a:r>
              <a:rPr lang="en-US" b="1" dirty="0" err="1"/>
              <a:t>tranzistoare</a:t>
            </a:r>
            <a:r>
              <a:rPr lang="en-US" b="1" dirty="0"/>
              <a:t> </a:t>
            </a:r>
            <a:r>
              <a:rPr lang="en-US" b="1" dirty="0" err="1"/>
              <a:t>ar</a:t>
            </a:r>
            <a:r>
              <a:rPr lang="en-US" b="1" dirty="0"/>
              <a:t> fi </a:t>
            </a:r>
            <a:r>
              <a:rPr lang="en-US" b="1" dirty="0" err="1"/>
              <a:t>putut</a:t>
            </a:r>
            <a:r>
              <a:rPr lang="en-US" b="1" dirty="0"/>
              <a:t> intra </a:t>
            </a:r>
            <a:r>
              <a:rPr lang="en-US" b="1" dirty="0" err="1"/>
              <a:t>î</a:t>
            </a:r>
            <a:r>
              <a:rPr lang="en-US" b="1" dirty="0" err="1" smtClean="0"/>
              <a:t>n</a:t>
            </a:r>
            <a:r>
              <a:rPr lang="en-US" b="1" dirty="0" smtClean="0"/>
              <a:t> </a:t>
            </a:r>
            <a:r>
              <a:rPr lang="en-US" b="1" dirty="0"/>
              <a:t>zona de </a:t>
            </a:r>
            <a:r>
              <a:rPr lang="en-US" b="1" dirty="0" err="1" smtClean="0"/>
              <a:t>saturație</a:t>
            </a:r>
            <a:r>
              <a:rPr lang="en-US" b="1" dirty="0" smtClean="0"/>
              <a:t>.</a:t>
            </a:r>
            <a:endParaRPr lang="en-US" b="1" dirty="0"/>
          </a:p>
          <a:p>
            <a:pPr algn="just"/>
            <a:r>
              <a:rPr lang="en-US" b="1" i="1" dirty="0" err="1"/>
              <a:t>Factorul</a:t>
            </a:r>
            <a:r>
              <a:rPr lang="en-US" b="1" i="1" dirty="0"/>
              <a:t> de </a:t>
            </a:r>
            <a:r>
              <a:rPr lang="en-US" b="1" i="1" dirty="0" err="1"/>
              <a:t>umplere</a:t>
            </a:r>
            <a:r>
              <a:rPr lang="en-US" b="1" i="1" dirty="0"/>
              <a:t> </a:t>
            </a:r>
            <a:r>
              <a:rPr lang="el-GR" b="1" dirty="0"/>
              <a:t>τ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determinat</a:t>
            </a:r>
            <a:r>
              <a:rPr lang="en-US" b="1" dirty="0"/>
              <a:t> de </a:t>
            </a:r>
            <a:r>
              <a:rPr lang="en-US" b="1" dirty="0" err="1"/>
              <a:t>divizorul</a:t>
            </a:r>
            <a:r>
              <a:rPr lang="en-US" b="1" dirty="0"/>
              <a:t> </a:t>
            </a:r>
            <a:r>
              <a:rPr lang="en-US" b="1" dirty="0" err="1"/>
              <a:t>rezistiv</a:t>
            </a:r>
            <a:r>
              <a:rPr lang="en-US" b="1" dirty="0"/>
              <a:t> R3 – R4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acesta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egal</a:t>
            </a:r>
            <a:r>
              <a:rPr lang="en-US" b="1" dirty="0"/>
              <a:t> cu R14/(R14 + R13). </a:t>
            </a:r>
            <a:r>
              <a:rPr lang="en-US" b="1" dirty="0" err="1"/>
              <a:t>Avand</a:t>
            </a:r>
            <a:r>
              <a:rPr lang="en-US" b="1" dirty="0"/>
              <a:t> in </a:t>
            </a:r>
            <a:r>
              <a:rPr lang="en-US" b="1" dirty="0" err="1"/>
              <a:t>vedere</a:t>
            </a:r>
            <a:r>
              <a:rPr lang="en-US" b="1" dirty="0"/>
              <a:t> ca </a:t>
            </a:r>
            <a:r>
              <a:rPr lang="el-GR" b="1" dirty="0"/>
              <a:t>τ </a:t>
            </a:r>
            <a:r>
              <a:rPr lang="en-US" b="1" dirty="0" err="1"/>
              <a:t>trebuie</a:t>
            </a:r>
            <a:r>
              <a:rPr lang="en-US" b="1" dirty="0"/>
              <a:t> </a:t>
            </a:r>
            <a:r>
              <a:rPr lang="en-US" b="1" dirty="0" err="1"/>
              <a:t>sa</a:t>
            </a:r>
            <a:r>
              <a:rPr lang="en-US" b="1" dirty="0"/>
              <a:t> fie 0.5, se </a:t>
            </a:r>
            <a:r>
              <a:rPr lang="en-US" b="1" dirty="0" err="1"/>
              <a:t>ia</a:t>
            </a:r>
            <a:r>
              <a:rPr lang="en-US" b="1" dirty="0"/>
              <a:t> R14 = R13</a:t>
            </a:r>
            <a:r>
              <a:rPr lang="en-US" b="1" dirty="0" smtClean="0"/>
              <a:t>.</a:t>
            </a:r>
          </a:p>
          <a:p>
            <a:pPr algn="just"/>
            <a:r>
              <a:rPr lang="en-US" b="1" dirty="0" smtClean="0"/>
              <a:t> </a:t>
            </a:r>
            <a:endParaRPr lang="en-US" b="1" dirty="0"/>
          </a:p>
          <a:p>
            <a:pPr algn="just"/>
            <a:r>
              <a:rPr lang="en-US" b="1" i="1" dirty="0" err="1" smtClean="0"/>
              <a:t>Frecvența</a:t>
            </a:r>
            <a:r>
              <a:rPr lang="en-US" b="1" i="1" dirty="0" smtClean="0"/>
              <a:t> </a:t>
            </a:r>
            <a:r>
              <a:rPr lang="en-US" b="1" i="1" dirty="0"/>
              <a:t>de </a:t>
            </a:r>
            <a:r>
              <a:rPr lang="en-US" b="1" i="1" dirty="0" err="1" smtClean="0"/>
              <a:t>oscilație</a:t>
            </a:r>
            <a:r>
              <a:rPr lang="en-US" b="1" i="1" dirty="0" smtClean="0"/>
              <a:t>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 smtClean="0"/>
              <a:t>determinată</a:t>
            </a:r>
            <a:r>
              <a:rPr lang="en-US" b="1" dirty="0" smtClean="0"/>
              <a:t> </a:t>
            </a:r>
            <a:r>
              <a:rPr lang="en-US" b="1" dirty="0"/>
              <a:t>de </a:t>
            </a:r>
            <a:r>
              <a:rPr lang="en-US" b="1" dirty="0" err="1" smtClean="0"/>
              <a:t>rețeaua</a:t>
            </a:r>
            <a:r>
              <a:rPr lang="en-US" b="1" dirty="0" smtClean="0"/>
              <a:t> </a:t>
            </a:r>
            <a:r>
              <a:rPr lang="en-US" b="1" dirty="0"/>
              <a:t>RC </a:t>
            </a:r>
            <a:r>
              <a:rPr lang="en-US" b="1" dirty="0" err="1" smtClean="0"/>
              <a:t>formată</a:t>
            </a:r>
            <a:r>
              <a:rPr lang="en-US" b="1" dirty="0" smtClean="0"/>
              <a:t> </a:t>
            </a:r>
            <a:r>
              <a:rPr lang="en-US" b="1" dirty="0"/>
              <a:t>din R18, </a:t>
            </a:r>
            <a:r>
              <a:rPr lang="en-US" b="1" dirty="0" err="1" smtClean="0"/>
              <a:t>potențiometrul</a:t>
            </a:r>
            <a:r>
              <a:rPr lang="en-US" b="1" dirty="0" smtClean="0"/>
              <a:t> </a:t>
            </a:r>
            <a:r>
              <a:rPr lang="en-US" b="1" dirty="0"/>
              <a:t>R12 </a:t>
            </a:r>
            <a:r>
              <a:rPr lang="en-US" b="1" dirty="0" err="1" smtClean="0"/>
              <a:t>și</a:t>
            </a:r>
            <a:r>
              <a:rPr lang="en-US" b="1" dirty="0" smtClean="0"/>
              <a:t> </a:t>
            </a:r>
            <a:r>
              <a:rPr lang="en-US" b="1" dirty="0"/>
              <a:t>C1. Am </a:t>
            </a:r>
            <a:r>
              <a:rPr lang="en-US" b="1" dirty="0" err="1"/>
              <a:t>folosit</a:t>
            </a:r>
            <a:r>
              <a:rPr lang="en-US" b="1" dirty="0"/>
              <a:t> formula </a:t>
            </a:r>
            <a:r>
              <a:rPr lang="en-US" b="1" dirty="0" err="1" smtClean="0"/>
              <a:t>specifică</a:t>
            </a:r>
            <a:r>
              <a:rPr lang="en-US" b="1" dirty="0" smtClean="0"/>
              <a:t> </a:t>
            </a:r>
            <a:r>
              <a:rPr lang="en-US" b="1" dirty="0" err="1"/>
              <a:t>oscilatorului</a:t>
            </a:r>
            <a:r>
              <a:rPr lang="en-US" b="1" dirty="0"/>
              <a:t> de </a:t>
            </a:r>
            <a:r>
              <a:rPr lang="en-US" b="1" dirty="0" err="1"/>
              <a:t>relaxare</a:t>
            </a:r>
            <a:r>
              <a:rPr lang="en-US" b="1" dirty="0"/>
              <a:t> : </a:t>
            </a:r>
            <a:r>
              <a:rPr lang="en-US" b="1" dirty="0" smtClean="0"/>
              <a:t> </a:t>
            </a:r>
            <a:r>
              <a:rPr lang="fr-FR" b="1" dirty="0" smtClean="0"/>
              <a:t>T </a:t>
            </a:r>
            <a:r>
              <a:rPr lang="fr-FR" b="1" dirty="0"/>
              <a:t>= 2*</a:t>
            </a:r>
            <a:r>
              <a:rPr lang="fr-FR" b="1" dirty="0" err="1"/>
              <a:t>Re</a:t>
            </a:r>
            <a:r>
              <a:rPr lang="fr-FR" b="1" dirty="0"/>
              <a:t>*C1*ln[(1 + τ)/(1 - τ)] ; </a:t>
            </a:r>
            <a:endParaRPr lang="en-US" b="1" dirty="0"/>
          </a:p>
          <a:p>
            <a:pPr algn="just"/>
            <a:r>
              <a:rPr lang="en-US" b="1" i="1" dirty="0" err="1"/>
              <a:t>Amplitudinea</a:t>
            </a:r>
            <a:r>
              <a:rPr lang="en-US" b="1" i="1" dirty="0"/>
              <a:t> </a:t>
            </a:r>
            <a:r>
              <a:rPr lang="en-US" b="1" i="1" dirty="0" err="1" smtClean="0"/>
              <a:t>vârf</a:t>
            </a:r>
            <a:r>
              <a:rPr lang="en-US" b="1" i="1" dirty="0" smtClean="0"/>
              <a:t>-la-</a:t>
            </a:r>
            <a:r>
              <a:rPr lang="en-US" b="1" i="1" dirty="0" err="1" smtClean="0"/>
              <a:t>vârf</a:t>
            </a:r>
            <a:r>
              <a:rPr lang="en-US" b="1" i="1" dirty="0" smtClean="0"/>
              <a:t>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 smtClean="0"/>
              <a:t>determinată</a:t>
            </a:r>
            <a:r>
              <a:rPr lang="en-US" b="1" dirty="0" smtClean="0"/>
              <a:t> </a:t>
            </a:r>
            <a:r>
              <a:rPr lang="en-US" b="1" dirty="0"/>
              <a:t>de </a:t>
            </a:r>
            <a:r>
              <a:rPr lang="en-US" b="1" dirty="0" err="1"/>
              <a:t>divizorul</a:t>
            </a:r>
            <a:r>
              <a:rPr lang="en-US" b="1" dirty="0"/>
              <a:t> de </a:t>
            </a:r>
            <a:r>
              <a:rPr lang="en-US" b="1" dirty="0" err="1"/>
              <a:t>tensiune</a:t>
            </a:r>
            <a:r>
              <a:rPr lang="en-US" b="1" dirty="0"/>
              <a:t> R15 || R23 (Re) </a:t>
            </a:r>
            <a:r>
              <a:rPr lang="en-US" b="1" dirty="0" err="1"/>
              <a:t>ș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potențiometrul</a:t>
            </a:r>
            <a:r>
              <a:rPr lang="en-US" b="1" dirty="0" smtClean="0"/>
              <a:t> </a:t>
            </a:r>
            <a:r>
              <a:rPr lang="en-US" b="1" dirty="0"/>
              <a:t>R16. </a:t>
            </a:r>
            <a:endParaRPr lang="en-US" b="1" dirty="0" smtClean="0"/>
          </a:p>
          <a:p>
            <a:pPr algn="just"/>
            <a:r>
              <a:rPr lang="pt-BR" b="1" i="1" dirty="0" smtClean="0"/>
              <a:t>LED-ul</a:t>
            </a:r>
            <a:r>
              <a:rPr lang="pt-BR" b="1" dirty="0" smtClean="0"/>
              <a:t> </a:t>
            </a:r>
            <a:r>
              <a:rPr lang="pt-BR" b="1" dirty="0"/>
              <a:t>a fost introdus pentru a semnaliza alimentarea circuitului. Conform foii de </a:t>
            </a:r>
            <a:r>
              <a:rPr lang="pt-BR" b="1" dirty="0" smtClean="0"/>
              <a:t>catalog, </a:t>
            </a:r>
            <a:r>
              <a:rPr lang="pt-BR" b="1" dirty="0"/>
              <a:t>tensiunea </a:t>
            </a:r>
            <a:r>
              <a:rPr lang="pt-BR" b="1" dirty="0" smtClean="0"/>
              <a:t>admisă </a:t>
            </a:r>
            <a:r>
              <a:rPr lang="pt-BR" b="1" dirty="0"/>
              <a:t>este de 3.2 </a:t>
            </a:r>
            <a:r>
              <a:rPr lang="pt-BR" b="1" dirty="0" smtClean="0"/>
              <a:t>V, </a:t>
            </a:r>
            <a:r>
              <a:rPr lang="pt-BR" b="1" dirty="0"/>
              <a:t>iar curentul pentru care </a:t>
            </a:r>
            <a:r>
              <a:rPr lang="pt-BR" b="1" dirty="0" smtClean="0"/>
              <a:t>acesta </a:t>
            </a:r>
            <a:r>
              <a:rPr lang="pt-BR" b="1" dirty="0"/>
              <a:t>se aprinde este aproximativ 20 mA.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6695803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Simulări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49400"/>
            <a:ext cx="6019800" cy="4113719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Simulări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750547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81844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Simulări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3262"/>
            <a:ext cx="9144000" cy="413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0803"/>
      </p:ext>
    </p:extLst>
  </p:cSld>
  <p:clrMapOvr>
    <a:masterClrMapping/>
  </p:clrMapOvr>
  <p:transition>
    <p:pull dir="r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2815</TotalTime>
  <Words>1184</Words>
  <Application>Microsoft Office PowerPoint</Application>
  <PresentationFormat>On-screen Show (4:3)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CIDFont+F3</vt:lpstr>
      <vt:lpstr>CIDFont+F4</vt:lpstr>
      <vt:lpstr>Office Theme</vt:lpstr>
      <vt:lpstr>Proiect 1 – Dispozitive și circuite electronice (DCE) </vt:lpstr>
      <vt:lpstr>Date de proiectare</vt:lpstr>
      <vt:lpstr>Schema bloc</vt:lpstr>
      <vt:lpstr>Schema electrică </vt:lpstr>
      <vt:lpstr>Schema electrică </vt:lpstr>
      <vt:lpstr>Schema electrică </vt:lpstr>
      <vt:lpstr>Simulări</vt:lpstr>
      <vt:lpstr>Simulări</vt:lpstr>
      <vt:lpstr>Simulări</vt:lpstr>
      <vt:lpstr>Layout</vt:lpstr>
      <vt:lpstr>Layout</vt:lpstr>
      <vt:lpstr>Layout</vt:lpstr>
      <vt:lpstr>Fotografii din etapa de echipare a modulului electronic</vt:lpstr>
      <vt:lpstr>Rezultate experimentale</vt:lpstr>
      <vt:lpstr>Rezultate experimentale</vt:lpstr>
      <vt:lpstr>Concluzii</vt:lpstr>
      <vt:lpstr>Concluzii</vt:lpstr>
      <vt:lpstr>Discipline studiate utile în realizarea proiectului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</dc:creator>
  <cp:lastModifiedBy>RePack by Diakov</cp:lastModifiedBy>
  <cp:revision>277</cp:revision>
  <dcterms:created xsi:type="dcterms:W3CDTF">2014-01-15T22:07:17Z</dcterms:created>
  <dcterms:modified xsi:type="dcterms:W3CDTF">2023-01-13T19:11:15Z</dcterms:modified>
</cp:coreProperties>
</file>