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58" r:id="rId5"/>
    <p:sldId id="259" r:id="rId6"/>
    <p:sldId id="263" r:id="rId7"/>
    <p:sldId id="262" r:id="rId8"/>
    <p:sldId id="261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7D9E188A-151D-4A1B-93E0-DF43956E851F}" type="datetimeFigureOut">
              <a:rPr lang="en-US" smtClean="0"/>
              <a:t>2017-02-06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291D98F5-0F2D-47F7-AF6F-8DD89A10A39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6990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188A-151D-4A1B-93E0-DF43956E851F}" type="datetimeFigureOut">
              <a:rPr lang="en-US" smtClean="0"/>
              <a:t>2017-02-06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D98F5-0F2D-47F7-AF6F-8DD89A10A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40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7D9E188A-151D-4A1B-93E0-DF43956E851F}" type="datetimeFigureOut">
              <a:rPr lang="en-US" smtClean="0"/>
              <a:t>2017-02-06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291D98F5-0F2D-47F7-AF6F-8DD89A10A39E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8477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188A-151D-4A1B-93E0-DF43956E851F}" type="datetimeFigureOut">
              <a:rPr lang="en-US" smtClean="0"/>
              <a:t>2017-02-06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D98F5-0F2D-47F7-AF6F-8DD89A10A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D9E188A-151D-4A1B-93E0-DF43956E851F}" type="datetimeFigureOut">
              <a:rPr lang="en-US" smtClean="0"/>
              <a:t>2017-02-06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91D98F5-0F2D-47F7-AF6F-8DD89A10A39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42071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188A-151D-4A1B-93E0-DF43956E851F}" type="datetimeFigureOut">
              <a:rPr lang="en-US" smtClean="0"/>
              <a:t>2017-02-06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D98F5-0F2D-47F7-AF6F-8DD89A10A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326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188A-151D-4A1B-93E0-DF43956E851F}" type="datetimeFigureOut">
              <a:rPr lang="en-US" smtClean="0"/>
              <a:t>2017-02-06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D98F5-0F2D-47F7-AF6F-8DD89A10A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79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188A-151D-4A1B-93E0-DF43956E851F}" type="datetimeFigureOut">
              <a:rPr lang="en-US" smtClean="0"/>
              <a:t>2017-02-06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D98F5-0F2D-47F7-AF6F-8DD89A10A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80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188A-151D-4A1B-93E0-DF43956E851F}" type="datetimeFigureOut">
              <a:rPr lang="en-US" smtClean="0"/>
              <a:t>2017-02-06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D98F5-0F2D-47F7-AF6F-8DD89A10A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844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188A-151D-4A1B-93E0-DF43956E851F}" type="datetimeFigureOut">
              <a:rPr lang="en-US" smtClean="0"/>
              <a:t>2017-02-06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D98F5-0F2D-47F7-AF6F-8DD89A10A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89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188A-151D-4A1B-93E0-DF43956E851F}" type="datetimeFigureOut">
              <a:rPr lang="en-US" smtClean="0"/>
              <a:t>2017-02-06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D98F5-0F2D-47F7-AF6F-8DD89A10A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240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7D9E188A-151D-4A1B-93E0-DF43956E851F}" type="datetimeFigureOut">
              <a:rPr lang="en-US" smtClean="0"/>
              <a:t>2017-02-06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291D98F5-0F2D-47F7-AF6F-8DD89A10A39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70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ltera.com/en_US/pdfs/literature/hb/cyc2/cyc2_cii5v1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tera.com/en_US/pdfs/literature/hb/cyc2/cyc2_cii5v1.pdf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8605593" cy="4268965"/>
          </a:xfrm>
        </p:spPr>
        <p:txBody>
          <a:bodyPr>
            <a:normAutofit/>
          </a:bodyPr>
          <a:lstStyle/>
          <a:p>
            <a:r>
              <a:rPr lang="en-US" dirty="0"/>
              <a:t>Peripherals on the DE2 Development 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Presented by: Nathan Genetzky</a:t>
            </a:r>
          </a:p>
          <a:p>
            <a:r>
              <a:rPr lang="en-US" dirty="0"/>
              <a:t>For EE492-Advanced Digital Design, instructed by Dr. Robert </a:t>
            </a:r>
            <a:r>
              <a:rPr lang="en-US" dirty="0" err="1"/>
              <a:t>Fourney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119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143" y="559678"/>
            <a:ext cx="3942763" cy="495249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9066"/>
            <a:ext cx="6518988" cy="5655156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Memory</a:t>
            </a:r>
          </a:p>
          <a:p>
            <a:r>
              <a:rPr lang="en-US" sz="2400" dirty="0"/>
              <a:t>Input / Output</a:t>
            </a:r>
          </a:p>
          <a:p>
            <a:r>
              <a:rPr lang="en-US" sz="2400" dirty="0"/>
              <a:t>Signal Interfaces</a:t>
            </a:r>
          </a:p>
          <a:p>
            <a:r>
              <a:rPr lang="en-US" sz="2400" dirty="0"/>
              <a:t>Communication Interfaces</a:t>
            </a:r>
          </a:p>
          <a:p>
            <a:r>
              <a:rPr lang="en-US" sz="2400" dirty="0"/>
              <a:t>GPIO Protection</a:t>
            </a:r>
          </a:p>
          <a:p>
            <a:r>
              <a:rPr lang="en-US" sz="2400" dirty="0"/>
              <a:t>Pin Electrical Characteristics</a:t>
            </a:r>
          </a:p>
          <a:p>
            <a:r>
              <a:rPr lang="en-US" sz="2400" dirty="0"/>
              <a:t>GPIO capability</a:t>
            </a:r>
          </a:p>
          <a:p>
            <a:r>
              <a:rPr lang="en-US" sz="2400" dirty="0"/>
              <a:t>UART with RS232</a:t>
            </a:r>
          </a:p>
          <a:p>
            <a:r>
              <a:rPr lang="en-US" sz="2400" dirty="0"/>
              <a:t>Character LCD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Contains exerts from </a:t>
            </a:r>
            <a:r>
              <a:rPr lang="en-US" sz="2400" dirty="0">
                <a:hlinkClick r:id="rId2"/>
              </a:rPr>
              <a:t>Cyclone II Device Handbook</a:t>
            </a:r>
            <a:r>
              <a:rPr lang="en-US" sz="2400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632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59678"/>
            <a:ext cx="4595906" cy="4952492"/>
          </a:xfrm>
        </p:spPr>
        <p:txBody>
          <a:bodyPr>
            <a:normAutofit/>
          </a:bodyPr>
          <a:lstStyle/>
          <a:p>
            <a:r>
              <a:rPr lang="en-US" sz="4800" dirty="0"/>
              <a:t>Memory and Basic </a:t>
            </a:r>
            <a:r>
              <a:rPr lang="en-US" sz="4800" dirty="0" err="1"/>
              <a:t>Input/Output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u="sng" dirty="0"/>
              <a:t>Memory</a:t>
            </a:r>
          </a:p>
          <a:p>
            <a:pPr lvl="1"/>
            <a:r>
              <a:rPr lang="en-US" sz="2400" dirty="0"/>
              <a:t>8Mbyte (1M x 4 x 16) SDRAM</a:t>
            </a:r>
          </a:p>
          <a:p>
            <a:pPr lvl="1"/>
            <a:r>
              <a:rPr lang="en-US" sz="2400" dirty="0"/>
              <a:t>512K byte(256K X16) SRAM</a:t>
            </a:r>
          </a:p>
          <a:p>
            <a:pPr lvl="1"/>
            <a:r>
              <a:rPr lang="en-US" sz="2400" dirty="0"/>
              <a:t>4Mbyte Flash Memory (upgradeable to 4Mbyte)</a:t>
            </a:r>
          </a:p>
          <a:p>
            <a:pPr lvl="1"/>
            <a:r>
              <a:rPr lang="en-US" sz="2400" dirty="0"/>
              <a:t>SD Card Socket</a:t>
            </a:r>
          </a:p>
          <a:p>
            <a:r>
              <a:rPr lang="en-US" sz="2800" u="sng" dirty="0"/>
              <a:t>Basic </a:t>
            </a:r>
            <a:r>
              <a:rPr lang="en-US" sz="2800" u="sng" dirty="0" err="1"/>
              <a:t>Input/Output</a:t>
            </a:r>
            <a:endParaRPr lang="en-US" sz="2800" u="sng" dirty="0"/>
          </a:p>
          <a:p>
            <a:pPr lvl="1"/>
            <a:r>
              <a:rPr lang="en-US" sz="2400" dirty="0"/>
              <a:t>4 Push-button switches</a:t>
            </a:r>
          </a:p>
          <a:p>
            <a:pPr lvl="1"/>
            <a:r>
              <a:rPr lang="en-US" sz="2400" dirty="0"/>
              <a:t>18 DPDT switches</a:t>
            </a:r>
          </a:p>
          <a:p>
            <a:pPr lvl="1"/>
            <a:r>
              <a:rPr lang="en-US" sz="2400" dirty="0"/>
              <a:t>9 Green User LEDs</a:t>
            </a:r>
          </a:p>
          <a:p>
            <a:pPr lvl="1"/>
            <a:r>
              <a:rPr lang="en-US" sz="2400" dirty="0"/>
              <a:t>18 Red User LEDs</a:t>
            </a:r>
          </a:p>
        </p:txBody>
      </p:sp>
    </p:spTree>
    <p:extLst>
      <p:ext uri="{BB962C8B-B14F-4D97-AF65-F5344CB8AC3E}">
        <p14:creationId xmlns:p14="http://schemas.microsoft.com/office/powerpoint/2010/main" val="1185852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59678"/>
            <a:ext cx="4595906" cy="4952492"/>
          </a:xfrm>
        </p:spPr>
        <p:txBody>
          <a:bodyPr>
            <a:normAutofit/>
          </a:bodyPr>
          <a:lstStyle/>
          <a:p>
            <a:r>
              <a:rPr lang="en-US" sz="4400" dirty="0"/>
              <a:t>Signal and Communication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u="sng" dirty="0"/>
              <a:t>Signal Interfaces</a:t>
            </a:r>
          </a:p>
          <a:p>
            <a:pPr lvl="1"/>
            <a:r>
              <a:rPr lang="en-US" sz="2400" dirty="0"/>
              <a:t>24-bit CD-Quality Audio CODEC with line-in, line-out, and microphone-in jacks</a:t>
            </a:r>
          </a:p>
          <a:p>
            <a:pPr lvl="1"/>
            <a:r>
              <a:rPr lang="en-US" sz="2400" dirty="0"/>
              <a:t>VGA DAC (10-bit high-speed triple DACs) with VGA out connector</a:t>
            </a:r>
          </a:p>
          <a:p>
            <a:pPr lvl="1"/>
            <a:r>
              <a:rPr lang="en-US" sz="2400" dirty="0"/>
              <a:t>TV Decoder (NTSC/PAL) and TV in connector</a:t>
            </a:r>
          </a:p>
          <a:p>
            <a:r>
              <a:rPr lang="en-US" sz="2400" u="sng" dirty="0"/>
              <a:t>Communication Interfaces</a:t>
            </a:r>
          </a:p>
          <a:p>
            <a:pPr lvl="1"/>
            <a:r>
              <a:rPr lang="en-US" sz="2400" dirty="0"/>
              <a:t>10/100 Ethernet Controller with socket.</a:t>
            </a:r>
          </a:p>
          <a:p>
            <a:pPr lvl="1"/>
            <a:r>
              <a:rPr lang="en-US" sz="2400" dirty="0"/>
              <a:t>USB Host/Slave Controller with USB type A and type B connectors.</a:t>
            </a:r>
          </a:p>
          <a:p>
            <a:pPr lvl="1"/>
            <a:r>
              <a:rPr lang="en-US" sz="2400" dirty="0"/>
              <a:t>RS-232 Transceiver and 9-pin connector</a:t>
            </a:r>
          </a:p>
        </p:txBody>
      </p:sp>
    </p:spTree>
    <p:extLst>
      <p:ext uri="{BB962C8B-B14F-4D97-AF65-F5344CB8AC3E}">
        <p14:creationId xmlns:p14="http://schemas.microsoft.com/office/powerpoint/2010/main" val="2421588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GPIO Protection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Each pin on the expansion headers is connected to two diodes and a resistor that provide protection from high and low voltages.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2525894"/>
            <a:ext cx="5676140" cy="10200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930" y="3782054"/>
            <a:ext cx="2837479" cy="2371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594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59678"/>
            <a:ext cx="4595906" cy="4952492"/>
          </a:xfrm>
        </p:spPr>
        <p:txBody>
          <a:bodyPr>
            <a:normAutofit/>
          </a:bodyPr>
          <a:lstStyle/>
          <a:p>
            <a:r>
              <a:rPr lang="en-US" sz="4400" dirty="0"/>
              <a:t>Pin Electrical Characteristics</a:t>
            </a:r>
            <a:endParaRPr lang="en-US" sz="4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855" y="2370574"/>
            <a:ext cx="10392557" cy="3787337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181600" y="569066"/>
            <a:ext cx="6248398" cy="2107459"/>
          </a:xfrm>
        </p:spPr>
        <p:txBody>
          <a:bodyPr>
            <a:normAutofit/>
          </a:bodyPr>
          <a:lstStyle/>
          <a:p>
            <a:r>
              <a:rPr lang="en-US" sz="2400" dirty="0"/>
              <a:t>There is a current limit of 240 mA per 12 consecutive output side (left and right) pins per power pair. </a:t>
            </a:r>
            <a:endParaRPr lang="en-US" sz="2400" dirty="0"/>
          </a:p>
          <a:p>
            <a:r>
              <a:rPr lang="en-US" sz="2400" dirty="0"/>
              <a:t>Table 5-1 from </a:t>
            </a:r>
            <a:r>
              <a:rPr lang="en-US" sz="2400" dirty="0">
                <a:hlinkClick r:id="rId3"/>
              </a:rPr>
              <a:t>Cyclone II Device Handbook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3344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GPIO</a:t>
            </a:r>
            <a:br>
              <a:rPr lang="en-US" dirty="0"/>
            </a:br>
            <a:r>
              <a:rPr lang="en-US" dirty="0"/>
              <a:t>capability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Cyclone II device can drive a 5.0-V LVTTL device, (A Cyclone II device cannot drive a 5.0-V LVCMOS device.) </a:t>
            </a:r>
          </a:p>
          <a:p>
            <a:r>
              <a:rPr lang="en-US" dirty="0"/>
              <a:t>To drive a Cyclone II device with a 5.0-V device, you must connect a resistor (R2) between the Cyclone II device and the 5.0-V device.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445" y="4554907"/>
            <a:ext cx="7648575" cy="14192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31" y="2098677"/>
            <a:ext cx="4581469" cy="227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247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UART with </a:t>
            </a:r>
            <a:br>
              <a:rPr lang="en-US" sz="4800" dirty="0"/>
            </a:br>
            <a:r>
              <a:rPr lang="en-US" sz="4800" dirty="0"/>
              <a:t>MAX232 for  </a:t>
            </a:r>
            <a:br>
              <a:rPr lang="en-US" sz="4800" dirty="0"/>
            </a:br>
            <a:r>
              <a:rPr lang="en-US" sz="4800" dirty="0"/>
              <a:t>RS232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5906" y="2765765"/>
            <a:ext cx="6861962" cy="3439092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181600" y="569066"/>
            <a:ext cx="6248398" cy="2196699"/>
          </a:xfrm>
        </p:spPr>
        <p:txBody>
          <a:bodyPr>
            <a:normAutofit/>
          </a:bodyPr>
          <a:lstStyle/>
          <a:p>
            <a:r>
              <a:rPr lang="en-US" sz="2400" u="sng" dirty="0"/>
              <a:t>RS232</a:t>
            </a:r>
          </a:p>
          <a:p>
            <a:pPr lvl="1"/>
            <a:r>
              <a:rPr lang="en-US" sz="2200" dirty="0"/>
              <a:t>RX (red) and TX (green) LEDs near DB9</a:t>
            </a:r>
          </a:p>
          <a:p>
            <a:pPr lvl="1"/>
            <a:r>
              <a:rPr lang="en-US" sz="2200" dirty="0"/>
              <a:t>DB9 ( .TX(2), .RX(3), GND(5) )</a:t>
            </a:r>
          </a:p>
        </p:txBody>
      </p:sp>
    </p:spTree>
    <p:extLst>
      <p:ext uri="{BB962C8B-B14F-4D97-AF65-F5344CB8AC3E}">
        <p14:creationId xmlns:p14="http://schemas.microsoft.com/office/powerpoint/2010/main" val="888271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16x2 Character LCD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53747"/>
            <a:ext cx="4657531" cy="3023216"/>
          </a:xfrm>
        </p:spPr>
        <p:txBody>
          <a:bodyPr>
            <a:normAutofit/>
          </a:bodyPr>
          <a:lstStyle/>
          <a:p>
            <a:r>
              <a:rPr lang="en-US" sz="2400" dirty="0"/>
              <a:t>LCD Demo</a:t>
            </a:r>
          </a:p>
          <a:p>
            <a:r>
              <a:rPr lang="en-US" sz="2400" dirty="0" err="1"/>
              <a:t>lcd_example</a:t>
            </a:r>
            <a:endParaRPr lang="en-US" sz="2400" dirty="0"/>
          </a:p>
          <a:p>
            <a:pPr lvl="1"/>
            <a:r>
              <a:rPr lang="en-US" sz="2400" dirty="0" err="1"/>
              <a:t>lcd_program</a:t>
            </a:r>
            <a:endParaRPr lang="en-US" sz="2400" dirty="0"/>
          </a:p>
          <a:p>
            <a:pPr lvl="1"/>
            <a:r>
              <a:rPr lang="en-US" sz="2400" dirty="0" err="1"/>
              <a:t>LCD_Controller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0453" y="1035698"/>
            <a:ext cx="5953436" cy="514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300849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</a:majorFont>
      <a:minorFont>
        <a:latin typeface="Corbel" panose="020B0503020204020204"/>
        <a:ea typeface=""/>
        <a:cs typeface="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</TotalTime>
  <Words>328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Schoolbook</vt:lpstr>
      <vt:lpstr>Corbel</vt:lpstr>
      <vt:lpstr>Headlines</vt:lpstr>
      <vt:lpstr>Peripherals on the DE2 Development Board</vt:lpstr>
      <vt:lpstr>Introduction</vt:lpstr>
      <vt:lpstr>Memory and Basic Input/Output</vt:lpstr>
      <vt:lpstr>Signal and Communication Interfaces</vt:lpstr>
      <vt:lpstr>GPIO Protection</vt:lpstr>
      <vt:lpstr>Pin Electrical Characteristics</vt:lpstr>
      <vt:lpstr>GPIO capability</vt:lpstr>
      <vt:lpstr>UART with  MAX232 for   RS232</vt:lpstr>
      <vt:lpstr>16x2 Character LCD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Genetzky</dc:creator>
  <cp:lastModifiedBy>Nathan Genetzky</cp:lastModifiedBy>
  <cp:revision>8</cp:revision>
  <dcterms:created xsi:type="dcterms:W3CDTF">2017-02-02T05:43:15Z</dcterms:created>
  <dcterms:modified xsi:type="dcterms:W3CDTF">2017-02-06T12:59:16Z</dcterms:modified>
</cp:coreProperties>
</file>