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F0C371-9B6E-4BF1-9E3F-7D7DDCE6BA9F}">
  <a:tblStyle styleId="{CBF0C371-9B6E-4BF1-9E3F-7D7DDCE6BA9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Scope_21 =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and Verification of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SPI to JTAG Interface Adapter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Jordan Ulmer and Nathan Genetzky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2017-05-01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Altera QSYS IP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SPI (3-wire) IP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Conduit (Connect to SPI signals)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MISO, MOSI, SCLK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[N-1:0] 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SPI Mode 0 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See next slide.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“LSB first” to match Jtag IR endianess.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8 bit width, longer is handled in software.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25" y="982677"/>
            <a:ext cx="3867560" cy="12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39" y="2225418"/>
            <a:ext cx="3867560" cy="1641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SPI - Mode 0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valid on the </a:t>
            </a:r>
            <a:r>
              <a:rPr b="1" lang="en"/>
              <a:t>negedge </a:t>
            </a:r>
            <a:r>
              <a:rPr lang="en"/>
              <a:t>of sck.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sampled on the </a:t>
            </a:r>
            <a:r>
              <a:rPr b="1" lang="en"/>
              <a:t>posedge </a:t>
            </a:r>
            <a:r>
              <a:rPr lang="en"/>
              <a:t>of sck.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6" name="Shape 136"/>
          <p:cNvGrpSpPr/>
          <p:nvPr/>
        </p:nvGrpSpPr>
        <p:grpSpPr>
          <a:xfrm>
            <a:off x="4981600" y="607600"/>
            <a:ext cx="3927000" cy="2381100"/>
            <a:chOff x="4905400" y="455200"/>
            <a:chExt cx="3927000" cy="2381100"/>
          </a:xfrm>
        </p:grpSpPr>
        <p:sp>
          <p:nvSpPr>
            <p:cNvPr id="137" name="Shape 137"/>
            <p:cNvSpPr/>
            <p:nvPr/>
          </p:nvSpPr>
          <p:spPr>
            <a:xfrm>
              <a:off x="4905400" y="455200"/>
              <a:ext cx="3927000" cy="238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400px-SPI_timing_diagram2.svg.png"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3312" y="565137"/>
              <a:ext cx="38100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62" y="1111762"/>
            <a:ext cx="4143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638850" y="1106075"/>
            <a:ext cx="5330400" cy="181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Altera QSYS SPI (altera_avalon_spi_command)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SPI (From Lib)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altera_avalon_spi_command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Separate</a:t>
            </a:r>
            <a:r>
              <a:rPr lang="en"/>
              <a:t> </a:t>
            </a:r>
            <a:r>
              <a:rPr lang="en"/>
              <a:t>TX/</a:t>
            </a:r>
            <a:r>
              <a:rPr lang="en"/>
              <a:t>RX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SPI (Re-Write)</a:t>
            </a:r>
          </a:p>
          <a:p>
            <a:pPr indent="-228600" lvl="1" marL="914400" rtl="0">
              <a:spcBef>
                <a:spcPts val="0"/>
              </a:spcBef>
              <a:buClr>
                <a:srgbClr val="FFFF00"/>
              </a:buClr>
              <a:buChar char="○"/>
            </a:pPr>
            <a:r>
              <a:rPr b="1" lang="en">
                <a:solidFill>
                  <a:srgbClr val="FFFF00"/>
                </a:solidFill>
              </a:rPr>
              <a:t>Simultaneous TX/RX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76" y="2999424"/>
            <a:ext cx="8232623" cy="143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16831" l="0" r="25810" t="33577"/>
          <a:stretch/>
        </p:blipFill>
        <p:spPr>
          <a:xfrm>
            <a:off x="5678325" y="1113724"/>
            <a:ext cx="3335523" cy="1789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tera_spi_1_read.PNG"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900" y="2996399"/>
            <a:ext cx="2708724" cy="8043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3638850" y="1151775"/>
            <a:ext cx="2166600" cy="15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D4=spi_slave.cs[1]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D3=spi_slave.cs[0]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D2=spi_slave.sclk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D1=spi_slave.miso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D0=spi_slave.mosi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111900" y="2118900"/>
            <a:ext cx="27780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SPI Tx/Rx(From Lib)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Spi2Jtag Communication TAP/DR/IR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9685" l="0" r="0" t="26574"/>
          <a:stretch/>
        </p:blipFill>
        <p:spPr>
          <a:xfrm>
            <a:off x="2796524" y="1883675"/>
            <a:ext cx="6224624" cy="26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1" name="Shape 161"/>
          <p:cNvSpPr/>
          <p:nvPr/>
        </p:nvSpPr>
        <p:spPr>
          <a:xfrm>
            <a:off x="8182725" y="1278300"/>
            <a:ext cx="718500" cy="3290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8182825" y="1281125"/>
            <a:ext cx="718500" cy="508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IR</a:t>
            </a:r>
          </a:p>
        </p:txBody>
      </p:sp>
      <p:sp>
        <p:nvSpPr>
          <p:cNvPr id="163" name="Shape 163"/>
          <p:cNvSpPr/>
          <p:nvPr/>
        </p:nvSpPr>
        <p:spPr>
          <a:xfrm>
            <a:off x="7196850" y="1278300"/>
            <a:ext cx="548700" cy="3290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7196926" y="1281125"/>
            <a:ext cx="548700" cy="508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</a:t>
            </a:r>
            <a:r>
              <a:rPr lang="en" sz="1800"/>
              <a:t>R</a:t>
            </a:r>
          </a:p>
        </p:txBody>
      </p:sp>
      <p:sp>
        <p:nvSpPr>
          <p:cNvPr id="165" name="Shape 165"/>
          <p:cNvSpPr/>
          <p:nvPr/>
        </p:nvSpPr>
        <p:spPr>
          <a:xfrm>
            <a:off x="4682250" y="1278300"/>
            <a:ext cx="756000" cy="3290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682355" y="1281125"/>
            <a:ext cx="756000" cy="508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TAP</a:t>
            </a:r>
          </a:p>
        </p:txBody>
      </p:sp>
      <p:sp>
        <p:nvSpPr>
          <p:cNvPr id="167" name="Shape 167"/>
          <p:cNvSpPr/>
          <p:nvPr/>
        </p:nvSpPr>
        <p:spPr>
          <a:xfrm>
            <a:off x="311700" y="2545625"/>
            <a:ext cx="2234400" cy="16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2591325"/>
            <a:ext cx="2166600" cy="15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D4=spi_slave.cs[1]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D3=spi_slave.cs[0]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D2=spi_slave.sclk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D1=spi_slave.miso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D0=spi_slave.mosi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Tap State Transition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375" y="1000375"/>
            <a:ext cx="4902248" cy="3935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7" name="Shape 177"/>
          <p:cNvSpPr/>
          <p:nvPr/>
        </p:nvSpPr>
        <p:spPr>
          <a:xfrm>
            <a:off x="311700" y="2545625"/>
            <a:ext cx="2234400" cy="16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2591325"/>
            <a:ext cx="2166600" cy="15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D4=spi_slave.cs[1]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D3=spi_slave.cs[0]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D2=spi_slave.sclk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D1=spi_slave.miso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D0=spi_slave.mosi </a:t>
            </a:r>
          </a:p>
        </p:txBody>
      </p:sp>
      <p:sp>
        <p:nvSpPr>
          <p:cNvPr id="179" name="Shape 179"/>
          <p:cNvSpPr/>
          <p:nvPr/>
        </p:nvSpPr>
        <p:spPr>
          <a:xfrm>
            <a:off x="2646537" y="3644225"/>
            <a:ext cx="5276100" cy="508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8037805" y="3644225"/>
            <a:ext cx="756000" cy="508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TMS</a:t>
            </a:r>
          </a:p>
        </p:txBody>
      </p:sp>
      <p:sp>
        <p:nvSpPr>
          <p:cNvPr id="181" name="Shape 181"/>
          <p:cNvSpPr/>
          <p:nvPr/>
        </p:nvSpPr>
        <p:spPr>
          <a:xfrm>
            <a:off x="4450275" y="1996125"/>
            <a:ext cx="1788000" cy="2308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670725" y="1526325"/>
            <a:ext cx="1331700" cy="39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CS_TAP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RTL - top_hipe_spi - Outside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75" y="1159525"/>
            <a:ext cx="6646852" cy="37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74" y="1163574"/>
            <a:ext cx="6646848" cy="37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top_hipe_spi - Inside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74" y="1159524"/>
            <a:ext cx="6646852" cy="373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nios2_spi_pio - Outside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75" y="1138500"/>
            <a:ext cx="6721600" cy="3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spi_inf - Outside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Theory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SPI vs JTAG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HDL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hipe_spi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Jtag_tap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Spi2jtag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QSYS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NIOS BSP (dependent on system.h)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Jtag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spi2jtag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altera_avalon_spi_command </a:t>
            </a:r>
            <a:r>
              <a:rPr lang="en"/>
              <a:t>-&gt; altera_spi_transfer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NIOS APP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Testing jtag tap transitions and working with hipe_spi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99" y="1138500"/>
            <a:ext cx="6721600" cy="378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hipe_spi - Outside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00" y="1105176"/>
            <a:ext cx="6721600" cy="37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jtag_tap_ctrl - Outside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12" y="1105174"/>
            <a:ext cx="6721575" cy="3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hipe_spi - Outside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Theory - SPI Waveform</a:t>
            </a:r>
            <a:r>
              <a:rPr lang="en"/>
              <a:t>    (SCK, CS,  MOSI, MISO)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3225"/>
            <a:ext cx="5035799" cy="236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9878"/>
            <a:ext cx="8520598" cy="32778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72" name="Shape 72"/>
          <p:cNvCxnSpPr/>
          <p:nvPr/>
        </p:nvCxnSpPr>
        <p:spPr>
          <a:xfrm>
            <a:off x="942100" y="1722250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- JTAG Waveform (TCK,TMS, TDI,   TDO)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9582"/>
            <a:ext cx="8520600" cy="40026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- SPI vs. JTAG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88" name="Shape 8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{CBF0C371-9B6E-4BF1-9E3F-7D7DDCE6BA9F}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</a:rPr>
                        <a:t>SPI</a:t>
                      </a:r>
                      <a:br>
                        <a:rPr b="1" lang="en" sz="3000">
                          <a:solidFill>
                            <a:srgbClr val="FFFFFF"/>
                          </a:solidFill>
                        </a:rPr>
                      </a:br>
                      <a:r>
                        <a:rPr b="1" lang="en" sz="3000">
                          <a:solidFill>
                            <a:srgbClr val="FFFFFF"/>
                          </a:solidFill>
                        </a:rPr>
                        <a:t>(Master)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</a:rPr>
                        <a:t>JTAG Tap (Slave)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</a:rPr>
                        <a:t>JTAG Dev (Slave)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SCK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TCK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TCK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cs[0:9]*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-**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MOSI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TMS*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TDI**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MISO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TDO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TDO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*More than one chip select allows MOSI to be muxed into TMS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**Operation of the JTAG Device depends on the STATE of the JTAG Tap</a:t>
                      </a: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7089" l="2033" r="671" t="22268"/>
          <a:stretch/>
        </p:blipFill>
        <p:spPr>
          <a:xfrm>
            <a:off x="311700" y="1620198"/>
            <a:ext cx="8611976" cy="30192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- top_hipe_spi - Inside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HDL - jtag_tap_ctrl , jtag_tap_fsm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jtag_tap_fsm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IEEE 1149.1 Standard JTAG Tap FSM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One hot state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Encoded state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</a:t>
            </a:r>
            <a:r>
              <a:rPr lang="en"/>
              <a:t>tag_tap_ctrl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Owns Jtag Instruction Register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Owns an FSM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*** SHIFT_IR / DR states ( shift_en = sir &amp; tms )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874" y="1094424"/>
            <a:ext cx="3092364" cy="3416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HDL - spi2jtag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CS Decoding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CS_TAP = 0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CS_JTAG =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CS_LOOPBACK =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Shift 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Jtag tms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Jtag tdi (IR / DR)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Shift out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Jtag_encoded_state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Jtag tdi (IR / DR)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*** Remember Active Low Reset in JTAG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jtag.trst_L = 1’b1;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5397" l="8577" r="23017" t="13433"/>
          <a:stretch/>
        </p:blipFill>
        <p:spPr>
          <a:xfrm>
            <a:off x="4572024" y="1083674"/>
            <a:ext cx="3540124" cy="23630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HDL - hipe_spi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6775" l="10136" r="7788" t="16147"/>
          <a:stretch/>
        </p:blipFill>
        <p:spPr>
          <a:xfrm>
            <a:off x="1968525" y="1749000"/>
            <a:ext cx="5516576" cy="29142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