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69" r:id="rId7"/>
    <p:sldId id="266" r:id="rId8"/>
    <p:sldId id="263" r:id="rId9"/>
    <p:sldId id="273" r:id="rId10"/>
    <p:sldId id="267" r:id="rId11"/>
    <p:sldId id="258" r:id="rId12"/>
    <p:sldId id="259" r:id="rId13"/>
    <p:sldId id="260" r:id="rId14"/>
    <p:sldId id="261" r:id="rId15"/>
    <p:sldId id="271" r:id="rId16"/>
    <p:sldId id="272" r:id="rId17"/>
    <p:sldId id="265" r:id="rId18"/>
    <p:sldId id="264" r:id="rId19"/>
    <p:sldId id="275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2D4CB-405D-457B-BE41-9D784EF505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AA6B9E-3FC3-45E6-AE46-81E49CCF1E69}">
      <dgm:prSet/>
      <dgm:spPr/>
      <dgm:t>
        <a:bodyPr/>
        <a:lstStyle/>
        <a:p>
          <a:r>
            <a:rPr lang="en-US" dirty="0"/>
            <a:t>Query example used: “Python  labelling new data points in a histogram”</a:t>
          </a:r>
        </a:p>
      </dgm:t>
    </dgm:pt>
    <dgm:pt modelId="{293B6316-880A-4747-B0AC-D2F147E4A1D2}" type="parTrans" cxnId="{50E1D02F-62B8-47A0-B036-BBBA3D5CCE11}">
      <dgm:prSet/>
      <dgm:spPr/>
      <dgm:t>
        <a:bodyPr/>
        <a:lstStyle/>
        <a:p>
          <a:endParaRPr lang="en-US"/>
        </a:p>
      </dgm:t>
    </dgm:pt>
    <dgm:pt modelId="{3A4F51CE-86F5-43EF-ADA7-A9B38AC7231B}" type="sibTrans" cxnId="{50E1D02F-62B8-47A0-B036-BBBA3D5CCE11}">
      <dgm:prSet/>
      <dgm:spPr/>
      <dgm:t>
        <a:bodyPr/>
        <a:lstStyle/>
        <a:p>
          <a:endParaRPr lang="en-US"/>
        </a:p>
      </dgm:t>
    </dgm:pt>
    <dgm:pt modelId="{202EA8D3-3C51-46DD-87CC-B065606864F0}">
      <dgm:prSet/>
      <dgm:spPr/>
      <dgm:t>
        <a:bodyPr/>
        <a:lstStyle/>
        <a:p>
          <a:r>
            <a:rPr lang="en-US" dirty="0"/>
            <a:t>Top 3 Result titles:</a:t>
          </a:r>
        </a:p>
      </dgm:t>
    </dgm:pt>
    <dgm:pt modelId="{023CDE3D-11FA-4015-A0E4-DA928861DB37}" type="parTrans" cxnId="{0FD6463F-48C6-4CE7-B5B8-3586D589A46C}">
      <dgm:prSet/>
      <dgm:spPr/>
      <dgm:t>
        <a:bodyPr/>
        <a:lstStyle/>
        <a:p>
          <a:endParaRPr lang="en-US"/>
        </a:p>
      </dgm:t>
    </dgm:pt>
    <dgm:pt modelId="{9EE821C0-466B-4F2B-AEF3-125C6A496FCF}" type="sibTrans" cxnId="{0FD6463F-48C6-4CE7-B5B8-3586D589A46C}">
      <dgm:prSet/>
      <dgm:spPr/>
      <dgm:t>
        <a:bodyPr/>
        <a:lstStyle/>
        <a:p>
          <a:endParaRPr lang="en-US"/>
        </a:p>
      </dgm:t>
    </dgm:pt>
    <dgm:pt modelId="{10395CE7-6F2F-4C47-9C35-5E2029CA20FF}">
      <dgm:prSet/>
      <dgm:spPr/>
      <dgm:t>
        <a:bodyPr/>
        <a:lstStyle/>
        <a:p>
          <a:r>
            <a:rPr lang="en-US"/>
            <a:t>“How do I traverse implicit code in RecursiveASTVisitor”</a:t>
          </a:r>
        </a:p>
      </dgm:t>
    </dgm:pt>
    <dgm:pt modelId="{C73D3536-772A-4D08-B73E-C7F8CF582D09}" type="parTrans" cxnId="{A7E539B3-C352-43AD-9629-6BB5642AA49C}">
      <dgm:prSet/>
      <dgm:spPr/>
      <dgm:t>
        <a:bodyPr/>
        <a:lstStyle/>
        <a:p>
          <a:endParaRPr lang="en-US"/>
        </a:p>
      </dgm:t>
    </dgm:pt>
    <dgm:pt modelId="{27B79BF7-0E64-409D-8F1B-E47B9FC31A4B}" type="sibTrans" cxnId="{A7E539B3-C352-43AD-9629-6BB5642AA49C}">
      <dgm:prSet/>
      <dgm:spPr/>
      <dgm:t>
        <a:bodyPr/>
        <a:lstStyle/>
        <a:p>
          <a:endParaRPr lang="en-US"/>
        </a:p>
      </dgm:t>
    </dgm:pt>
    <dgm:pt modelId="{395298C7-1C20-446A-9F11-8D8E3B55518A}">
      <dgm:prSet/>
      <dgm:spPr/>
      <dgm:t>
        <a:bodyPr/>
        <a:lstStyle/>
        <a:p>
          <a:r>
            <a:rPr lang="en-US"/>
            <a:t>“How to resolve invalid package name error in npm”</a:t>
          </a:r>
        </a:p>
      </dgm:t>
    </dgm:pt>
    <dgm:pt modelId="{343B1C7F-C05B-442F-814C-F97419DEF828}" type="parTrans" cxnId="{5F42DDEF-6672-419E-A392-E618C8772F72}">
      <dgm:prSet/>
      <dgm:spPr/>
      <dgm:t>
        <a:bodyPr/>
        <a:lstStyle/>
        <a:p>
          <a:endParaRPr lang="en-US"/>
        </a:p>
      </dgm:t>
    </dgm:pt>
    <dgm:pt modelId="{1EC292FC-58C7-42E7-9834-B126BB183669}" type="sibTrans" cxnId="{5F42DDEF-6672-419E-A392-E618C8772F72}">
      <dgm:prSet/>
      <dgm:spPr/>
      <dgm:t>
        <a:bodyPr/>
        <a:lstStyle/>
        <a:p>
          <a:endParaRPr lang="en-US"/>
        </a:p>
      </dgm:t>
    </dgm:pt>
    <dgm:pt modelId="{30234857-66D3-4578-B10F-D25EB6EF86CB}">
      <dgm:prSet/>
      <dgm:spPr/>
      <dgm:t>
        <a:bodyPr/>
        <a:lstStyle/>
        <a:p>
          <a:r>
            <a:rPr lang="en-US"/>
            <a:t>“Angular Webpack can be used to load scripts dynamically”</a:t>
          </a:r>
        </a:p>
      </dgm:t>
    </dgm:pt>
    <dgm:pt modelId="{0FD7C3D6-CF0A-47B5-B6AE-19216AC3DE77}" type="parTrans" cxnId="{F578F2AD-E85B-4C94-814A-938567420A70}">
      <dgm:prSet/>
      <dgm:spPr/>
      <dgm:t>
        <a:bodyPr/>
        <a:lstStyle/>
        <a:p>
          <a:endParaRPr lang="en-US"/>
        </a:p>
      </dgm:t>
    </dgm:pt>
    <dgm:pt modelId="{F0479970-2316-4BFF-83EE-B3C87EF7C7A9}" type="sibTrans" cxnId="{F578F2AD-E85B-4C94-814A-938567420A70}">
      <dgm:prSet/>
      <dgm:spPr/>
      <dgm:t>
        <a:bodyPr/>
        <a:lstStyle/>
        <a:p>
          <a:endParaRPr lang="en-US"/>
        </a:p>
      </dgm:t>
    </dgm:pt>
    <dgm:pt modelId="{47DE30FF-1AB2-477D-8496-CBE368CB2D7B}" type="pres">
      <dgm:prSet presAssocID="{20C2D4CB-405D-457B-BE41-9D784EF50529}" presName="linear" presStyleCnt="0">
        <dgm:presLayoutVars>
          <dgm:animLvl val="lvl"/>
          <dgm:resizeHandles val="exact"/>
        </dgm:presLayoutVars>
      </dgm:prSet>
      <dgm:spPr/>
    </dgm:pt>
    <dgm:pt modelId="{5B4F6F9F-15F8-484B-8CAE-160F8CA31A76}" type="pres">
      <dgm:prSet presAssocID="{59AA6B9E-3FC3-45E6-AE46-81E49CCF1E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E5DEA8-6F71-468B-B031-D5AEAC7A8777}" type="pres">
      <dgm:prSet presAssocID="{3A4F51CE-86F5-43EF-ADA7-A9B38AC7231B}" presName="spacer" presStyleCnt="0"/>
      <dgm:spPr/>
    </dgm:pt>
    <dgm:pt modelId="{2A4A1BBE-29AA-429A-88A7-265C64EB617B}" type="pres">
      <dgm:prSet presAssocID="{202EA8D3-3C51-46DD-87CC-B065606864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8849B6-689E-43C0-8064-E0B5669921B8}" type="pres">
      <dgm:prSet presAssocID="{202EA8D3-3C51-46DD-87CC-B065606864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9FB507-DA09-4286-8F3E-9DF5885B04A0}" type="presOf" srcId="{202EA8D3-3C51-46DD-87CC-B065606864F0}" destId="{2A4A1BBE-29AA-429A-88A7-265C64EB617B}" srcOrd="0" destOrd="0" presId="urn:microsoft.com/office/officeart/2005/8/layout/vList2"/>
    <dgm:cxn modelId="{22E87C1C-E976-427B-B349-931556ABCA30}" type="presOf" srcId="{59AA6B9E-3FC3-45E6-AE46-81E49CCF1E69}" destId="{5B4F6F9F-15F8-484B-8CAE-160F8CA31A76}" srcOrd="0" destOrd="0" presId="urn:microsoft.com/office/officeart/2005/8/layout/vList2"/>
    <dgm:cxn modelId="{5EC41222-6DE4-4ACF-8601-B09849BA0679}" type="presOf" srcId="{10395CE7-6F2F-4C47-9C35-5E2029CA20FF}" destId="{EE8849B6-689E-43C0-8064-E0B5669921B8}" srcOrd="0" destOrd="0" presId="urn:microsoft.com/office/officeart/2005/8/layout/vList2"/>
    <dgm:cxn modelId="{50E1D02F-62B8-47A0-B036-BBBA3D5CCE11}" srcId="{20C2D4CB-405D-457B-BE41-9D784EF50529}" destId="{59AA6B9E-3FC3-45E6-AE46-81E49CCF1E69}" srcOrd="0" destOrd="0" parTransId="{293B6316-880A-4747-B0AC-D2F147E4A1D2}" sibTransId="{3A4F51CE-86F5-43EF-ADA7-A9B38AC7231B}"/>
    <dgm:cxn modelId="{0FD6463F-48C6-4CE7-B5B8-3586D589A46C}" srcId="{20C2D4CB-405D-457B-BE41-9D784EF50529}" destId="{202EA8D3-3C51-46DD-87CC-B065606864F0}" srcOrd="1" destOrd="0" parTransId="{023CDE3D-11FA-4015-A0E4-DA928861DB37}" sibTransId="{9EE821C0-466B-4F2B-AEF3-125C6A496FCF}"/>
    <dgm:cxn modelId="{D8A46666-F933-4758-A852-FC7316839C75}" type="presOf" srcId="{30234857-66D3-4578-B10F-D25EB6EF86CB}" destId="{EE8849B6-689E-43C0-8064-E0B5669921B8}" srcOrd="0" destOrd="2" presId="urn:microsoft.com/office/officeart/2005/8/layout/vList2"/>
    <dgm:cxn modelId="{F578F2AD-E85B-4C94-814A-938567420A70}" srcId="{202EA8D3-3C51-46DD-87CC-B065606864F0}" destId="{30234857-66D3-4578-B10F-D25EB6EF86CB}" srcOrd="2" destOrd="0" parTransId="{0FD7C3D6-CF0A-47B5-B6AE-19216AC3DE77}" sibTransId="{F0479970-2316-4BFF-83EE-B3C87EF7C7A9}"/>
    <dgm:cxn modelId="{A7E539B3-C352-43AD-9629-6BB5642AA49C}" srcId="{202EA8D3-3C51-46DD-87CC-B065606864F0}" destId="{10395CE7-6F2F-4C47-9C35-5E2029CA20FF}" srcOrd="0" destOrd="0" parTransId="{C73D3536-772A-4D08-B73E-C7F8CF582D09}" sibTransId="{27B79BF7-0E64-409D-8F1B-E47B9FC31A4B}"/>
    <dgm:cxn modelId="{41A492BC-0CB3-4C42-9A5B-19F3EAA0A9B3}" type="presOf" srcId="{20C2D4CB-405D-457B-BE41-9D784EF50529}" destId="{47DE30FF-1AB2-477D-8496-CBE368CB2D7B}" srcOrd="0" destOrd="0" presId="urn:microsoft.com/office/officeart/2005/8/layout/vList2"/>
    <dgm:cxn modelId="{22A9EFCE-0AD4-4D3C-A111-5BE6F144FCB6}" type="presOf" srcId="{395298C7-1C20-446A-9F11-8D8E3B55518A}" destId="{EE8849B6-689E-43C0-8064-E0B5669921B8}" srcOrd="0" destOrd="1" presId="urn:microsoft.com/office/officeart/2005/8/layout/vList2"/>
    <dgm:cxn modelId="{5F42DDEF-6672-419E-A392-E618C8772F72}" srcId="{202EA8D3-3C51-46DD-87CC-B065606864F0}" destId="{395298C7-1C20-446A-9F11-8D8E3B55518A}" srcOrd="1" destOrd="0" parTransId="{343B1C7F-C05B-442F-814C-F97419DEF828}" sibTransId="{1EC292FC-58C7-42E7-9834-B126BB183669}"/>
    <dgm:cxn modelId="{C97BFAA5-EA57-496A-A4C8-521CA3C255FA}" type="presParOf" srcId="{47DE30FF-1AB2-477D-8496-CBE368CB2D7B}" destId="{5B4F6F9F-15F8-484B-8CAE-160F8CA31A76}" srcOrd="0" destOrd="0" presId="urn:microsoft.com/office/officeart/2005/8/layout/vList2"/>
    <dgm:cxn modelId="{01B68131-8B40-4001-9F43-DE9F7D237FB0}" type="presParOf" srcId="{47DE30FF-1AB2-477D-8496-CBE368CB2D7B}" destId="{30E5DEA8-6F71-468B-B031-D5AEAC7A8777}" srcOrd="1" destOrd="0" presId="urn:microsoft.com/office/officeart/2005/8/layout/vList2"/>
    <dgm:cxn modelId="{BCB3E8F3-359E-476F-AE1F-0F48B92E6AE2}" type="presParOf" srcId="{47DE30FF-1AB2-477D-8496-CBE368CB2D7B}" destId="{2A4A1BBE-29AA-429A-88A7-265C64EB617B}" srcOrd="2" destOrd="0" presId="urn:microsoft.com/office/officeart/2005/8/layout/vList2"/>
    <dgm:cxn modelId="{7358844A-BDFD-4012-B1DD-0276FA5BDBCF}" type="presParOf" srcId="{47DE30FF-1AB2-477D-8496-CBE368CB2D7B}" destId="{EE8849B6-689E-43C0-8064-E0B5669921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6F9F-15F8-484B-8CAE-160F8CA31A76}">
      <dsp:nvSpPr>
        <dsp:cNvPr id="0" name=""/>
        <dsp:cNvSpPr/>
      </dsp:nvSpPr>
      <dsp:spPr>
        <a:xfrm>
          <a:off x="0" y="155881"/>
          <a:ext cx="6578523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Query example used: “Python  labelling new data points in a histogram”</a:t>
          </a:r>
        </a:p>
      </dsp:txBody>
      <dsp:txXfrm>
        <a:off x="58257" y="214138"/>
        <a:ext cx="6462009" cy="1076886"/>
      </dsp:txXfrm>
    </dsp:sp>
    <dsp:sp modelId="{2A4A1BBE-29AA-429A-88A7-265C64EB617B}">
      <dsp:nvSpPr>
        <dsp:cNvPr id="0" name=""/>
        <dsp:cNvSpPr/>
      </dsp:nvSpPr>
      <dsp:spPr>
        <a:xfrm>
          <a:off x="0" y="1435681"/>
          <a:ext cx="6578523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Top 3 Result titles:</a:t>
          </a:r>
        </a:p>
      </dsp:txBody>
      <dsp:txXfrm>
        <a:off x="58257" y="1493938"/>
        <a:ext cx="6462009" cy="1076886"/>
      </dsp:txXfrm>
    </dsp:sp>
    <dsp:sp modelId="{EE8849B6-689E-43C0-8064-E0B5669921B8}">
      <dsp:nvSpPr>
        <dsp:cNvPr id="0" name=""/>
        <dsp:cNvSpPr/>
      </dsp:nvSpPr>
      <dsp:spPr>
        <a:xfrm>
          <a:off x="0" y="2629081"/>
          <a:ext cx="6578523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86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“How do I traverse implicit code in RecursiveASTVisitor”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“How to resolve invalid package name error in npm”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“Angular Webpack can be used to load scripts dynamically”</a:t>
          </a:r>
        </a:p>
      </dsp:txBody>
      <dsp:txXfrm>
        <a:off x="0" y="2629081"/>
        <a:ext cx="6578523" cy="217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E6B0CC-31B0-4C87-9167-62C4FBBE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F17C3A3-20E1-4459-B895-75CB65F5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10FECD-5373-44B5-8FA4-7B67D006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CBF3AE-77C7-4DB5-82E6-F668B79C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7FC4F0-5344-441B-A1CF-1AC0AF30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18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21ADEB-71C5-4309-8823-B0BEB7E4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6013ED3-80B7-4963-AB60-00C2D476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D4D86E-550C-4467-B133-4C27D17E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2DACC2-332D-45DE-ACBE-D8AE8098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C341783-6576-4A8A-99D9-6C4F9D05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20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D377A72-7606-4E18-B140-F6F4E26D0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2FCA2F7-D898-4477-A0CC-386A5D81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1284286-9A9F-470C-830E-325F0424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E1D2A72-5DA4-4BE6-8488-0EA77B87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6526B37-74BA-48E7-B078-94A9F0D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824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64BEE2-C61F-473A-B89B-80D09A6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8C8FC5-9816-4B97-A9E0-D1400346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D0693B2-D8F1-4E95-9209-94A7456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49C809-ECCC-4B3E-A282-09C44C0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0EAD76-C5DF-4C49-9CAF-2EF74DC6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57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5C4CD8-F0AC-4AEC-BFFB-CD4D9C6A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D8D9080-0044-41E8-BF21-A3BF0389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1ADF9C3-B51E-4C3E-A357-2E8D4AC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8FF24B-7EDF-42F7-93B3-410F60EC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C5359F-69EA-4C61-B2BD-91AB167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32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89C680-F4F9-46C1-97B2-24140980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F44BCE-57E1-4671-AF16-65ADFF8C4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BA26A82-22BD-4C21-83E6-1519800F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1253F74-0885-4F7E-8A28-F1174580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B68C94D-D6A5-4E65-BE8E-7C2001B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F102AB8-912C-41FD-998A-C2B06075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126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56DA44-16E6-41DD-A988-CFE581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86B844A-7FEC-4BD2-B82C-5BA79E51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550CAE5-7C0A-4F60-9482-7FD51E8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1E3C93F-CAA9-4A87-9EDC-E0E742914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AA49BBC-D407-4E66-9F32-6086AEB3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D585DAB-7B2C-4DE5-A34B-A1C63CC0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A60158C-0960-4D4F-B6F6-79F9F152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B4BC765-FBC7-46B2-8944-CB0A9CD6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21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17FAD3-E757-47DA-BB32-1C016BCA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0976F9D-FFA8-4FB7-B835-7BE51DE8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D0934AE-173A-4078-B64F-387928B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6EB0575-6B63-4872-AE43-63888699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26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DF60B77-2CA8-49A7-A713-671EAC12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A636DD0-9EA8-42CC-BB95-F6A3B34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3172E0C-C7D7-4608-9BE8-7A0079C8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17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3A35C0-5ABA-43E7-B123-0D1CC0B4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903E21-5DF0-44A9-9ED6-D3590323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702CD7F-F797-4AE4-8890-6510B747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9945D1E-431E-487A-8A7D-182D372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3E56E2-BA28-4431-ABD9-66F6DD85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2A7888-429E-4A7F-8E39-1C7252C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73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3FB374-EA83-4968-98D0-B5AF418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14C5F83-AEEA-4491-B9DB-6065832ED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4E4CCAA-AC00-4255-8EE3-18FF84B6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D98D24D-9DE5-4725-8448-00DDC829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FF719E4-74F6-44B0-8091-0B39ACEF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ECC133E-7DB6-4204-B5E0-17BFE75D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830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F4F3FF8-B730-489D-BA5D-566607DB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5C4389-5569-4322-A679-F922E80B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4FB9565-C571-4284-A146-7E8B74B6B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7198-26DF-49EE-A540-F3F5DCBB0B40}" type="datetimeFigureOut">
              <a:rPr lang="el-GR" smtClean="0"/>
              <a:t>10/12/2021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A1ABBA3-5C10-438E-B6AB-0942F91BA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3B2F55-A1AC-4FE3-8514-C1D8B8A3E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9183-D78A-42DD-93CD-B1E5C6916B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6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9E832C-A356-482D-834C-35AB8466BBC9}"/>
              </a:ext>
            </a:extLst>
          </p:cNvPr>
          <p:cNvSpPr txBox="1">
            <a:spLocks/>
          </p:cNvSpPr>
          <p:nvPr/>
        </p:nvSpPr>
        <p:spPr>
          <a:xfrm>
            <a:off x="4460771" y="304617"/>
            <a:ext cx="8091262" cy="267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ITC6008A1 - SEARCH ENGINES AND WEB MINING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17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1" name="Picture 2">
            <a:extLst>
              <a:ext uri="{FF2B5EF4-FFF2-40B4-BE49-F238E27FC236}">
                <a16:creationId xmlns:a16="http://schemas.microsoft.com/office/drawing/2014/main" id="{912E8FCF-2951-44DE-93EA-01CC3E1B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0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Subtitle 2">
            <a:extLst>
              <a:ext uri="{FF2B5EF4-FFF2-40B4-BE49-F238E27FC236}">
                <a16:creationId xmlns:a16="http://schemas.microsoft.com/office/drawing/2014/main" id="{D8986D07-E20F-4B8C-9712-714957CD2F93}"/>
              </a:ext>
            </a:extLst>
          </p:cNvPr>
          <p:cNvSpPr txBox="1">
            <a:spLocks/>
          </p:cNvSpPr>
          <p:nvPr/>
        </p:nvSpPr>
        <p:spPr>
          <a:xfrm>
            <a:off x="4460771" y="3875021"/>
            <a:ext cx="6987645" cy="1852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Final Project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Panagiotis Goranitis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Nikos Georgantas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Vaggelis Matsoukas</a:t>
            </a:r>
          </a:p>
          <a:p>
            <a:pPr marL="0" indent="0" algn="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000" i="1" dirty="0">
                <a:solidFill>
                  <a:schemeClr val="bg1"/>
                </a:solidFill>
              </a:rPr>
              <a:t>13/12/2021</a:t>
            </a:r>
            <a:endParaRPr lang="el-GR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1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CE01BD-F9CB-48A9-8233-87A2CC3E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787175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l-GR" sz="4800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C45364-00DA-4FF2-892A-059DB3E9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55" y="2694213"/>
            <a:ext cx="3582072" cy="34821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is a plot between the silhouette coefficient with the possible number of clusters.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Silhouette coefficient is a metric with values from 1 to -1 that calculate the goodness of the clustering technique.</a:t>
            </a:r>
          </a:p>
          <a:p>
            <a:pPr marL="0" indent="0">
              <a:buNone/>
            </a:pPr>
            <a:endParaRPr lang="el-GR" sz="2000" dirty="0">
              <a:solidFill>
                <a:schemeClr val="bg1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931CDF7-A7F4-4A09-9EB1-4F725B32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03" y="1342356"/>
            <a:ext cx="6475326" cy="41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5266B78-4D1B-44AC-BD13-A6BDA790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2177288"/>
            <a:ext cx="2978800" cy="2223205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l-GR" sz="48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Υπότιτλος 2">
            <a:extLst>
              <a:ext uri="{FF2B5EF4-FFF2-40B4-BE49-F238E27FC236}">
                <a16:creationId xmlns:a16="http://schemas.microsoft.com/office/drawing/2014/main" id="{5B27A23B-6267-4674-AABA-B5DE42B462A8}"/>
              </a:ext>
            </a:extLst>
          </p:cNvPr>
          <p:cNvSpPr txBox="1">
            <a:spLocks/>
          </p:cNvSpPr>
          <p:nvPr/>
        </p:nvSpPr>
        <p:spPr>
          <a:xfrm flipH="1" flipV="1">
            <a:off x="6710516" y="727346"/>
            <a:ext cx="4694548" cy="564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>
                <a:solidFill>
                  <a:schemeClr val="bg1"/>
                </a:solidFill>
              </a:rPr>
              <a:t>Ba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16" name="Υπότιτλος 2">
            <a:extLst>
              <a:ext uri="{FF2B5EF4-FFF2-40B4-BE49-F238E27FC236}">
                <a16:creationId xmlns:a16="http://schemas.microsoft.com/office/drawing/2014/main" id="{5DD63AD6-3BB2-4518-8772-85F77674F4AA}"/>
              </a:ext>
            </a:extLst>
          </p:cNvPr>
          <p:cNvSpPr txBox="1">
            <a:spLocks/>
          </p:cNvSpPr>
          <p:nvPr/>
        </p:nvSpPr>
        <p:spPr>
          <a:xfrm flipH="1" flipV="1">
            <a:off x="6862916" y="879746"/>
            <a:ext cx="4694548" cy="564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>
                <a:solidFill>
                  <a:schemeClr val="bg1"/>
                </a:solidFill>
              </a:rPr>
              <a:t>Ba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7" name="Υπότιτλος 6">
            <a:extLst>
              <a:ext uri="{FF2B5EF4-FFF2-40B4-BE49-F238E27FC236}">
                <a16:creationId xmlns:a16="http://schemas.microsoft.com/office/drawing/2014/main" id="{2A04843A-5B8A-4F08-BA2F-39432D39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617" y="1143664"/>
            <a:ext cx="5821052" cy="48113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Based on those two diagrams, three seems to be the optimal number of clusters to create.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order to ensure that the number of clusters is the best one , also a python library called kneed and especially its attribute KneedLocator was used. The result was the same.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Then the clusters are created and the 2-D  visualization is the following: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l-GR" sz="2000" dirty="0"/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7EF70BC1-6A2B-43A2-A748-74D20E56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3" y="3767478"/>
            <a:ext cx="43148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1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37" y="2114527"/>
            <a:ext cx="3582073" cy="3084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838" y="1166934"/>
            <a:ext cx="5716988" cy="16143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following diagrams were created based on PCA and TSNE method: 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D60AFA1-2712-46AC-914F-4E042409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66" y="2650909"/>
            <a:ext cx="3400425" cy="3076575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DA1C93-9B0A-4C8D-8888-A64BFA71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09" y="2636621"/>
            <a:ext cx="3381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l-GR" sz="2000" dirty="0"/>
              <a:t>3</a:t>
            </a:r>
            <a:r>
              <a:rPr lang="en-US" sz="2000" dirty="0"/>
              <a:t> clusters created before, some ‘key’ words were produced. For example, in cluster 0 the words produced are :</a:t>
            </a:r>
            <a:r>
              <a:rPr lang="el-GR" sz="2000" dirty="0"/>
              <a:t> </a:t>
            </a:r>
            <a:r>
              <a:rPr lang="en-US" sz="2000" dirty="0"/>
              <a:t>overflow, update, editing, post, want, hours, improve, ago, question, closed.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 cluster 1 the ‘key’ words are: function, use, object, like, column, value, list, array, table, data.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These words seem to have some cohesion. </a:t>
            </a:r>
          </a:p>
        </p:txBody>
      </p:sp>
    </p:spTree>
    <p:extLst>
      <p:ext uri="{BB962C8B-B14F-4D97-AF65-F5344CB8AC3E}">
        <p14:creationId xmlns:p14="http://schemas.microsoft.com/office/powerpoint/2010/main" val="34460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Precisio- Recall-F1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780" y="1231144"/>
            <a:ext cx="5716988" cy="4991100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In order to measure the accuracy of the Vector Space Model Results. Precision, Recall and F1 were calculated for specific queries.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Example Query: “alternatives for reading </a:t>
            </a:r>
            <a:r>
              <a:rPr lang="en-US" sz="5100" dirty="0" err="1"/>
              <a:t>sql</a:t>
            </a:r>
            <a:r>
              <a:rPr lang="en-US" sz="5100" dirty="0"/>
              <a:t> tables”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Precision: 0.53, Recall: 1 and F1: 0.69  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If any of the words in the query were included in the results were labelled as 1 otherwise were labelled as 2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The same approach was followed for the whole corpus but with only a subset of the most important words in the query. For the example above “</a:t>
            </a:r>
            <a:r>
              <a:rPr lang="en-US" sz="5100" dirty="0" err="1"/>
              <a:t>sql</a:t>
            </a:r>
            <a:r>
              <a:rPr lang="en-US" sz="5100" dirty="0"/>
              <a:t>”, “tables”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TP: Query = Corpus = 1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FP: Query = 1, Corpus = 2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5100" dirty="0"/>
              <a:t>FN: Query = 2, Corpus = 1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440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780661"/>
            <a:ext cx="3582073" cy="3196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BERT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As an alternative to Vector Space Model, BERT model was also used.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Due to the context of the corpus as most questions referred to Computer Science topics BERT was unable to provide accurate results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22" name="Υπότιτλος 2">
            <a:extLst>
              <a:ext uri="{FF2B5EF4-FFF2-40B4-BE49-F238E27FC236}">
                <a16:creationId xmlns:a16="http://schemas.microsoft.com/office/drawing/2014/main" id="{4A0CB8F2-CE06-4465-9894-9BC10E122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386166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0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9E832C-A356-482D-834C-35AB8466BBC9}"/>
              </a:ext>
            </a:extLst>
          </p:cNvPr>
          <p:cNvSpPr txBox="1">
            <a:spLocks/>
          </p:cNvSpPr>
          <p:nvPr/>
        </p:nvSpPr>
        <p:spPr>
          <a:xfrm>
            <a:off x="4798486" y="2492777"/>
            <a:ext cx="6071653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!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1" name="Picture 2" descr="A black and white image of 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912E8FCF-2951-44DE-93EA-01CC3E1B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0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5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Overview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Main Goals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Create an information retrieval system, based on real data from Stack Overflow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5475 Questions scraped from Stack Overflow webpage out of which 3124 remained after preprocessing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2351 Questions were duplicates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data were stored in a json file which was used to create the corpus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Two different methods used for information retrieval : Vector Space Model, BERT</a:t>
            </a:r>
          </a:p>
        </p:txBody>
      </p:sp>
    </p:spTree>
    <p:extLst>
      <p:ext uri="{BB962C8B-B14F-4D97-AF65-F5344CB8AC3E}">
        <p14:creationId xmlns:p14="http://schemas.microsoft.com/office/powerpoint/2010/main" val="177024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166932"/>
            <a:ext cx="393026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Text             </a:t>
            </a:r>
            <a:endParaRPr lang="en-US" sz="4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Firstly, the files are stripped from non words like code and links.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Then, with the usage of the NLTK python library, a collection of stopwords is imported and text files get cleaned from them. As a result, the bag of words is created.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next step, is about stemming the words in the vocabulary. </a:t>
            </a:r>
            <a:r>
              <a:rPr lang="el-GR" sz="2000" dirty="0"/>
              <a:t> </a:t>
            </a:r>
            <a:r>
              <a:rPr lang="en-US" sz="2000" dirty="0"/>
              <a:t>In order to do that the NLTK library was used again and especially its attribute PorterStemmer.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As a result of this process, a final vocabulary is created that contains the ‘important’ words reduced in their root.</a:t>
            </a:r>
            <a:endParaRPr lang="el-GR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3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Vector Space Model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As our main methodology for the Information Retrieval System, we used the Vector Space Model.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preprocessing the Corpus in order to remove any stop-words and non-words and tokenize each document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TF-IDF was calculated for every document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same approach was followed for the query as well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Query-Vector was compared to the Document-Vectors by using Cosine Similarity and the results were sorted out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Only the result that are above average are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61143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 Correct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The Damerau-Levenshtein distance method was used to create an autocorrect algorithm for the user Queries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A Set of all the unique words in the corpus in addition to all the words in the English vocabulary was created, a total of 245.638 words.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For each word in the query the algorithm calculates the edit distance with the words in the set and returns to the user only the minimum distance match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If the matches are more than one, then the user has the option to choose from a list of recommended words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In order to make the algorithm time efficient. Only the words that start with the same letter as the query word and have similar length (-1,+1) are examined </a:t>
            </a:r>
          </a:p>
        </p:txBody>
      </p:sp>
    </p:spTree>
    <p:extLst>
      <p:ext uri="{BB962C8B-B14F-4D97-AF65-F5344CB8AC3E}">
        <p14:creationId xmlns:p14="http://schemas.microsoft.com/office/powerpoint/2010/main" val="39520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15767AB7-0F4E-4225-AE15-2074F889762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57409838-E19E-490C-B321-0F0EA2540C3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94547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E665CE36-A6B6-488E-9F15-371BB009E1BA}"/>
              </a:ext>
            </a:extLst>
          </p:cNvPr>
          <p:cNvGrpSpPr/>
          <p:nvPr/>
        </p:nvGrpSpPr>
        <p:grpSpPr>
          <a:xfrm>
            <a:off x="767291" y="681630"/>
            <a:ext cx="1128387" cy="847210"/>
            <a:chOff x="767291" y="681630"/>
            <a:chExt cx="1128387" cy="84721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8BA79CD-D6DD-4A6F-A915-0AC492EBBABE}"/>
                </a:ext>
              </a:extLst>
            </p:cNvPr>
            <p:cNvSpPr/>
            <p:nvPr/>
          </p:nvSpPr>
          <p:spPr>
            <a:xfrm>
              <a:off x="767291" y="933456"/>
              <a:ext cx="675348" cy="595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"/>
                <a:gd name="f7" fmla="val 692"/>
                <a:gd name="f8" fmla="val 225"/>
                <a:gd name="f9" fmla="val 207"/>
                <a:gd name="f10" fmla="val 185"/>
                <a:gd name="f11" fmla="val 680"/>
                <a:gd name="f12" fmla="val 177"/>
                <a:gd name="f13" fmla="val 665"/>
                <a:gd name="f14" fmla="val 9"/>
                <a:gd name="f15" fmla="val 374"/>
                <a:gd name="f16" fmla="val 358"/>
                <a:gd name="f17" fmla="val 334"/>
                <a:gd name="f18" fmla="val 318"/>
                <a:gd name="f19" fmla="val 27"/>
                <a:gd name="f20" fmla="val 12"/>
                <a:gd name="f21" fmla="val 561"/>
                <a:gd name="f22" fmla="val 578"/>
                <a:gd name="f23" fmla="val 600"/>
                <a:gd name="f24" fmla="val 609"/>
                <a:gd name="f25" fmla="val 777"/>
                <a:gd name="f26" fmla="+- 0 0 -90"/>
                <a:gd name="f27" fmla="*/ f3 1 785"/>
                <a:gd name="f28" fmla="*/ f4 1 692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785"/>
                <a:gd name="f37" fmla="*/ f33 1 692"/>
                <a:gd name="f38" fmla="*/ 225 f34 1"/>
                <a:gd name="f39" fmla="*/ 692 f33 1"/>
                <a:gd name="f40" fmla="*/ 177 f34 1"/>
                <a:gd name="f41" fmla="*/ 665 f33 1"/>
                <a:gd name="f42" fmla="*/ 9 f34 1"/>
                <a:gd name="f43" fmla="*/ 374 f33 1"/>
                <a:gd name="f44" fmla="*/ 318 f33 1"/>
                <a:gd name="f45" fmla="*/ 27 f33 1"/>
                <a:gd name="f46" fmla="*/ 0 f33 1"/>
                <a:gd name="f47" fmla="*/ 561 f34 1"/>
                <a:gd name="f48" fmla="*/ 609 f34 1"/>
                <a:gd name="f49" fmla="*/ 777 f34 1"/>
                <a:gd name="f50" fmla="+- f35 0 f1"/>
                <a:gd name="f51" fmla="*/ f38 1 785"/>
                <a:gd name="f52" fmla="*/ f39 1 692"/>
                <a:gd name="f53" fmla="*/ f40 1 785"/>
                <a:gd name="f54" fmla="*/ f41 1 692"/>
                <a:gd name="f55" fmla="*/ f42 1 785"/>
                <a:gd name="f56" fmla="*/ f43 1 692"/>
                <a:gd name="f57" fmla="*/ f44 1 692"/>
                <a:gd name="f58" fmla="*/ f45 1 692"/>
                <a:gd name="f59" fmla="*/ f46 1 692"/>
                <a:gd name="f60" fmla="*/ f47 1 785"/>
                <a:gd name="f61" fmla="*/ f48 1 785"/>
                <a:gd name="f62" fmla="*/ f49 1 785"/>
                <a:gd name="f63" fmla="*/ 0 1 f36"/>
                <a:gd name="f64" fmla="*/ f30 1 f36"/>
                <a:gd name="f65" fmla="*/ 0 1 f37"/>
                <a:gd name="f66" fmla="*/ f31 1 f37"/>
                <a:gd name="f67" fmla="*/ f51 1 f36"/>
                <a:gd name="f68" fmla="*/ f52 1 f37"/>
                <a:gd name="f69" fmla="*/ f53 1 f36"/>
                <a:gd name="f70" fmla="*/ f54 1 f37"/>
                <a:gd name="f71" fmla="*/ f55 1 f36"/>
                <a:gd name="f72" fmla="*/ f56 1 f37"/>
                <a:gd name="f73" fmla="*/ f57 1 f37"/>
                <a:gd name="f74" fmla="*/ f58 1 f37"/>
                <a:gd name="f75" fmla="*/ f59 1 f37"/>
                <a:gd name="f76" fmla="*/ f60 1 f36"/>
                <a:gd name="f77" fmla="*/ f61 1 f36"/>
                <a:gd name="f78" fmla="*/ f62 1 f36"/>
                <a:gd name="f79" fmla="*/ f63 f27 1"/>
                <a:gd name="f80" fmla="*/ f64 f27 1"/>
                <a:gd name="f81" fmla="*/ f66 f28 1"/>
                <a:gd name="f82" fmla="*/ f65 f28 1"/>
                <a:gd name="f83" fmla="*/ f67 f27 1"/>
                <a:gd name="f84" fmla="*/ f68 f28 1"/>
                <a:gd name="f85" fmla="*/ f69 f27 1"/>
                <a:gd name="f86" fmla="*/ f70 f28 1"/>
                <a:gd name="f87" fmla="*/ f71 f27 1"/>
                <a:gd name="f88" fmla="*/ f72 f28 1"/>
                <a:gd name="f89" fmla="*/ f73 f28 1"/>
                <a:gd name="f90" fmla="*/ f74 f28 1"/>
                <a:gd name="f91" fmla="*/ f75 f28 1"/>
                <a:gd name="f92" fmla="*/ f76 f27 1"/>
                <a:gd name="f93" fmla="*/ f77 f27 1"/>
                <a:gd name="f94" fmla="*/ f7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87" y="f89"/>
                </a:cxn>
                <a:cxn ang="f50">
                  <a:pos x="f85" y="f90"/>
                </a:cxn>
                <a:cxn ang="f50">
                  <a:pos x="f83" y="f91"/>
                </a:cxn>
                <a:cxn ang="f50">
                  <a:pos x="f92" y="f91"/>
                </a:cxn>
                <a:cxn ang="f50">
                  <a:pos x="f93" y="f90"/>
                </a:cxn>
                <a:cxn ang="f50">
                  <a:pos x="f94" y="f89"/>
                </a:cxn>
                <a:cxn ang="f50">
                  <a:pos x="f94" y="f88"/>
                </a:cxn>
                <a:cxn ang="f50">
                  <a:pos x="f93" y="f86"/>
                </a:cxn>
                <a:cxn ang="f50">
                  <a:pos x="f92" y="f84"/>
                </a:cxn>
                <a:cxn ang="f50">
                  <a:pos x="f83" y="f84"/>
                </a:cxn>
              </a:cxnLst>
              <a:rect l="f79" t="f82" r="f80" b="f81"/>
              <a:pathLst>
                <a:path w="785" h="692">
                  <a:moveTo>
                    <a:pt x="f8" y="f7"/>
                  </a:moveTo>
                  <a:cubicBezTo>
                    <a:pt x="f9" y="f7"/>
                    <a:pt x="f10" y="f11"/>
                    <a:pt x="f12" y="f13"/>
                  </a:cubicBezTo>
                  <a:cubicBezTo>
                    <a:pt x="f14" y="f15"/>
                    <a:pt x="f14" y="f15"/>
                    <a:pt x="f14" y="f15"/>
                  </a:cubicBezTo>
                  <a:cubicBezTo>
                    <a:pt x="f5" y="f16"/>
                    <a:pt x="f5" y="f17"/>
                    <a:pt x="f14" y="f18"/>
                  </a:cubicBezTo>
                  <a:cubicBezTo>
                    <a:pt x="f12" y="f19"/>
                    <a:pt x="f12" y="f19"/>
                    <a:pt x="f12" y="f19"/>
                  </a:cubicBezTo>
                  <a:cubicBezTo>
                    <a:pt x="f10" y="f20"/>
                    <a:pt x="f9" y="f5"/>
                    <a:pt x="f8" y="f5"/>
                  </a:cubicBezTo>
                  <a:cubicBezTo>
                    <a:pt x="f21" y="f5"/>
                    <a:pt x="f21" y="f5"/>
                    <a:pt x="f21" y="f5"/>
                  </a:cubicBezTo>
                  <a:cubicBezTo>
                    <a:pt x="f22" y="f5"/>
                    <a:pt x="f23" y="f20"/>
                    <a:pt x="f24" y="f19"/>
                  </a:cubicBezTo>
                  <a:cubicBezTo>
                    <a:pt x="f25" y="f18"/>
                    <a:pt x="f25" y="f18"/>
                    <a:pt x="f25" y="f18"/>
                  </a:cubicBezTo>
                  <a:cubicBezTo>
                    <a:pt x="f6" y="f17"/>
                    <a:pt x="f6" y="f16"/>
                    <a:pt x="f25" y="f15"/>
                  </a:cubicBezTo>
                  <a:cubicBezTo>
                    <a:pt x="f24" y="f13"/>
                    <a:pt x="f24" y="f13"/>
                    <a:pt x="f24" y="f13"/>
                  </a:cubicBezTo>
                  <a:cubicBezTo>
                    <a:pt x="f23" y="f11"/>
                    <a:pt x="f22" y="f7"/>
                    <a:pt x="f21" y="f7"/>
                  </a:cubicBezTo>
                  <a:lnTo>
                    <a:pt x="f8" y="f7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4A4F0F6-2D2F-48B8-9AD7-E307175727E9}"/>
                </a:ext>
              </a:extLst>
            </p:cNvPr>
            <p:cNvSpPr/>
            <p:nvPr/>
          </p:nvSpPr>
          <p:spPr>
            <a:xfrm>
              <a:off x="1345182" y="681630"/>
              <a:ext cx="550496" cy="4853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"/>
                <a:gd name="f7" fmla="val 692"/>
                <a:gd name="f8" fmla="val 225"/>
                <a:gd name="f9" fmla="val 207"/>
                <a:gd name="f10" fmla="val 185"/>
                <a:gd name="f11" fmla="val 680"/>
                <a:gd name="f12" fmla="val 177"/>
                <a:gd name="f13" fmla="val 665"/>
                <a:gd name="f14" fmla="val 9"/>
                <a:gd name="f15" fmla="val 374"/>
                <a:gd name="f16" fmla="val 358"/>
                <a:gd name="f17" fmla="val 334"/>
                <a:gd name="f18" fmla="val 318"/>
                <a:gd name="f19" fmla="val 27"/>
                <a:gd name="f20" fmla="val 12"/>
                <a:gd name="f21" fmla="val 561"/>
                <a:gd name="f22" fmla="val 578"/>
                <a:gd name="f23" fmla="val 600"/>
                <a:gd name="f24" fmla="val 609"/>
                <a:gd name="f25" fmla="val 777"/>
                <a:gd name="f26" fmla="+- 0 0 -90"/>
                <a:gd name="f27" fmla="*/ f3 1 785"/>
                <a:gd name="f28" fmla="*/ f4 1 692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785"/>
                <a:gd name="f37" fmla="*/ f33 1 692"/>
                <a:gd name="f38" fmla="*/ 225 f34 1"/>
                <a:gd name="f39" fmla="*/ 692 f33 1"/>
                <a:gd name="f40" fmla="*/ 177 f34 1"/>
                <a:gd name="f41" fmla="*/ 665 f33 1"/>
                <a:gd name="f42" fmla="*/ 9 f34 1"/>
                <a:gd name="f43" fmla="*/ 374 f33 1"/>
                <a:gd name="f44" fmla="*/ 318 f33 1"/>
                <a:gd name="f45" fmla="*/ 27 f33 1"/>
                <a:gd name="f46" fmla="*/ 0 f33 1"/>
                <a:gd name="f47" fmla="*/ 561 f34 1"/>
                <a:gd name="f48" fmla="*/ 609 f34 1"/>
                <a:gd name="f49" fmla="*/ 777 f34 1"/>
                <a:gd name="f50" fmla="+- f35 0 f1"/>
                <a:gd name="f51" fmla="*/ f38 1 785"/>
                <a:gd name="f52" fmla="*/ f39 1 692"/>
                <a:gd name="f53" fmla="*/ f40 1 785"/>
                <a:gd name="f54" fmla="*/ f41 1 692"/>
                <a:gd name="f55" fmla="*/ f42 1 785"/>
                <a:gd name="f56" fmla="*/ f43 1 692"/>
                <a:gd name="f57" fmla="*/ f44 1 692"/>
                <a:gd name="f58" fmla="*/ f45 1 692"/>
                <a:gd name="f59" fmla="*/ f46 1 692"/>
                <a:gd name="f60" fmla="*/ f47 1 785"/>
                <a:gd name="f61" fmla="*/ f48 1 785"/>
                <a:gd name="f62" fmla="*/ f49 1 785"/>
                <a:gd name="f63" fmla="*/ 0 1 f36"/>
                <a:gd name="f64" fmla="*/ f30 1 f36"/>
                <a:gd name="f65" fmla="*/ 0 1 f37"/>
                <a:gd name="f66" fmla="*/ f31 1 f37"/>
                <a:gd name="f67" fmla="*/ f51 1 f36"/>
                <a:gd name="f68" fmla="*/ f52 1 f37"/>
                <a:gd name="f69" fmla="*/ f53 1 f36"/>
                <a:gd name="f70" fmla="*/ f54 1 f37"/>
                <a:gd name="f71" fmla="*/ f55 1 f36"/>
                <a:gd name="f72" fmla="*/ f56 1 f37"/>
                <a:gd name="f73" fmla="*/ f57 1 f37"/>
                <a:gd name="f74" fmla="*/ f58 1 f37"/>
                <a:gd name="f75" fmla="*/ f59 1 f37"/>
                <a:gd name="f76" fmla="*/ f60 1 f36"/>
                <a:gd name="f77" fmla="*/ f61 1 f36"/>
                <a:gd name="f78" fmla="*/ f62 1 f36"/>
                <a:gd name="f79" fmla="*/ f63 f27 1"/>
                <a:gd name="f80" fmla="*/ f64 f27 1"/>
                <a:gd name="f81" fmla="*/ f66 f28 1"/>
                <a:gd name="f82" fmla="*/ f65 f28 1"/>
                <a:gd name="f83" fmla="*/ f67 f27 1"/>
                <a:gd name="f84" fmla="*/ f68 f28 1"/>
                <a:gd name="f85" fmla="*/ f69 f27 1"/>
                <a:gd name="f86" fmla="*/ f70 f28 1"/>
                <a:gd name="f87" fmla="*/ f71 f27 1"/>
                <a:gd name="f88" fmla="*/ f72 f28 1"/>
                <a:gd name="f89" fmla="*/ f73 f28 1"/>
                <a:gd name="f90" fmla="*/ f74 f28 1"/>
                <a:gd name="f91" fmla="*/ f75 f28 1"/>
                <a:gd name="f92" fmla="*/ f76 f27 1"/>
                <a:gd name="f93" fmla="*/ f77 f27 1"/>
                <a:gd name="f94" fmla="*/ f7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87" y="f89"/>
                </a:cxn>
                <a:cxn ang="f50">
                  <a:pos x="f85" y="f90"/>
                </a:cxn>
                <a:cxn ang="f50">
                  <a:pos x="f83" y="f91"/>
                </a:cxn>
                <a:cxn ang="f50">
                  <a:pos x="f92" y="f91"/>
                </a:cxn>
                <a:cxn ang="f50">
                  <a:pos x="f93" y="f90"/>
                </a:cxn>
                <a:cxn ang="f50">
                  <a:pos x="f94" y="f89"/>
                </a:cxn>
                <a:cxn ang="f50">
                  <a:pos x="f94" y="f88"/>
                </a:cxn>
                <a:cxn ang="f50">
                  <a:pos x="f93" y="f86"/>
                </a:cxn>
                <a:cxn ang="f50">
                  <a:pos x="f92" y="f84"/>
                </a:cxn>
                <a:cxn ang="f50">
                  <a:pos x="f83" y="f84"/>
                </a:cxn>
              </a:cxnLst>
              <a:rect l="f79" t="f82" r="f80" b="f81"/>
              <a:pathLst>
                <a:path w="785" h="692">
                  <a:moveTo>
                    <a:pt x="f8" y="f7"/>
                  </a:moveTo>
                  <a:cubicBezTo>
                    <a:pt x="f9" y="f7"/>
                    <a:pt x="f10" y="f11"/>
                    <a:pt x="f12" y="f13"/>
                  </a:cubicBezTo>
                  <a:cubicBezTo>
                    <a:pt x="f14" y="f15"/>
                    <a:pt x="f14" y="f15"/>
                    <a:pt x="f14" y="f15"/>
                  </a:cubicBezTo>
                  <a:cubicBezTo>
                    <a:pt x="f5" y="f16"/>
                    <a:pt x="f5" y="f17"/>
                    <a:pt x="f14" y="f18"/>
                  </a:cubicBezTo>
                  <a:cubicBezTo>
                    <a:pt x="f12" y="f19"/>
                    <a:pt x="f12" y="f19"/>
                    <a:pt x="f12" y="f19"/>
                  </a:cubicBezTo>
                  <a:cubicBezTo>
                    <a:pt x="f10" y="f20"/>
                    <a:pt x="f9" y="f5"/>
                    <a:pt x="f8" y="f5"/>
                  </a:cubicBezTo>
                  <a:cubicBezTo>
                    <a:pt x="f21" y="f5"/>
                    <a:pt x="f21" y="f5"/>
                    <a:pt x="f21" y="f5"/>
                  </a:cubicBezTo>
                  <a:cubicBezTo>
                    <a:pt x="f22" y="f5"/>
                    <a:pt x="f23" y="f20"/>
                    <a:pt x="f24" y="f19"/>
                  </a:cubicBezTo>
                  <a:cubicBezTo>
                    <a:pt x="f25" y="f18"/>
                    <a:pt x="f25" y="f18"/>
                    <a:pt x="f25" y="f18"/>
                  </a:cubicBezTo>
                  <a:cubicBezTo>
                    <a:pt x="f6" y="f17"/>
                    <a:pt x="f6" y="f16"/>
                    <a:pt x="f25" y="f15"/>
                  </a:cubicBezTo>
                  <a:cubicBezTo>
                    <a:pt x="f24" y="f13"/>
                    <a:pt x="f24" y="f13"/>
                    <a:pt x="f24" y="f13"/>
                  </a:cubicBezTo>
                  <a:cubicBezTo>
                    <a:pt x="f23" y="f11"/>
                    <a:pt x="f22" y="f7"/>
                    <a:pt x="f21" y="f7"/>
                  </a:cubicBezTo>
                  <a:lnTo>
                    <a:pt x="f8" y="f7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Τίτλος 1">
            <a:extLst>
              <a:ext uri="{FF2B5EF4-FFF2-40B4-BE49-F238E27FC236}">
                <a16:creationId xmlns:a16="http://schemas.microsoft.com/office/drawing/2014/main" id="{1D88D56D-0599-4A00-9384-AD1DE7AAB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7291" y="1166929"/>
            <a:ext cx="3582070" cy="4279712"/>
          </a:xfrm>
        </p:spPr>
        <p:txBody>
          <a:bodyPr anchor="ctr" anchorCtr="0"/>
          <a:lstStyle/>
          <a:p>
            <a:pPr lvl="0" algn="l"/>
            <a:r>
              <a:rPr lang="en-US" sz="4800" b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</a:rPr>
              <a:t>Query Expansion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A41E9EB9-DB1F-4549-85D1-A1C9BC2CA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73862" y="1166929"/>
            <a:ext cx="5716984" cy="4279712"/>
          </a:xfrm>
        </p:spPr>
        <p:txBody>
          <a:bodyPr anchor="ctr" anchorCtr="0"/>
          <a:lstStyle/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en-US" sz="1900"/>
              <a:t>The main goal is to expand the query so that it gives extra documents that are closely related to the query, in order to improve its effectiveness</a:t>
            </a:r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en-US" sz="1900"/>
              <a:t>To achieve this, we trained from scratch a word2vec model the total vocabulary of out documents</a:t>
            </a:r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en-US" sz="1900"/>
              <a:t>We used k=5 positions away from each center word</a:t>
            </a:r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en-US" sz="1900"/>
              <a:t>We also trained the model again with phrases(bigrams), in order to create a function that proposes alternate queries</a:t>
            </a:r>
          </a:p>
          <a:p>
            <a:pPr lvl="0" algn="l">
              <a:lnSpc>
                <a:spcPct val="70000"/>
              </a:lnSpc>
            </a:pPr>
            <a:endParaRPr lang="en-US" sz="1900"/>
          </a:p>
          <a:p>
            <a:pPr lvl="0" algn="l">
              <a:lnSpc>
                <a:spcPct val="70000"/>
              </a:lnSpc>
            </a:pPr>
            <a:endParaRPr lang="en-US" sz="1900"/>
          </a:p>
          <a:p>
            <a:pPr lvl="0" algn="l">
              <a:lnSpc>
                <a:spcPct val="70000"/>
              </a:lnSpc>
            </a:pPr>
            <a:endParaRPr lang="en-US" sz="1900"/>
          </a:p>
          <a:p>
            <a:pPr lvl="0" algn="l">
              <a:lnSpc>
                <a:spcPct val="70000"/>
              </a:lnSpc>
            </a:pPr>
            <a:endParaRPr lang="en-US" sz="1900"/>
          </a:p>
          <a:p>
            <a:pPr lvl="0" algn="l">
              <a:lnSpc>
                <a:spcPct val="70000"/>
              </a:lnSpc>
            </a:pPr>
            <a:endParaRPr lang="en-US" sz="1900"/>
          </a:p>
          <a:p>
            <a:pPr marL="342900" lvl="0" indent="-342900" algn="l">
              <a:lnSpc>
                <a:spcPct val="70000"/>
              </a:lnSpc>
              <a:buChar char="•"/>
            </a:pPr>
            <a:endParaRPr lang="en-US" sz="1900"/>
          </a:p>
          <a:p>
            <a:pPr lvl="0" algn="l">
              <a:lnSpc>
                <a:spcPct val="70000"/>
              </a:lnSpc>
            </a:pPr>
            <a:endParaRPr 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B15A75B3-3E35-4ABC-B652-E7F595160C4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37697CAF-9518-4D89-BFAF-E4E22EB094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94547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9C932693-C7E0-466C-8954-6EE55D0392F9}"/>
              </a:ext>
            </a:extLst>
          </p:cNvPr>
          <p:cNvGrpSpPr/>
          <p:nvPr/>
        </p:nvGrpSpPr>
        <p:grpSpPr>
          <a:xfrm>
            <a:off x="767291" y="681630"/>
            <a:ext cx="1128387" cy="847210"/>
            <a:chOff x="767291" y="681630"/>
            <a:chExt cx="1128387" cy="84721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671F7CB-E6FC-46C3-AFDE-631028F10158}"/>
                </a:ext>
              </a:extLst>
            </p:cNvPr>
            <p:cNvSpPr/>
            <p:nvPr/>
          </p:nvSpPr>
          <p:spPr>
            <a:xfrm>
              <a:off x="767291" y="933456"/>
              <a:ext cx="675348" cy="595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"/>
                <a:gd name="f7" fmla="val 692"/>
                <a:gd name="f8" fmla="val 225"/>
                <a:gd name="f9" fmla="val 207"/>
                <a:gd name="f10" fmla="val 185"/>
                <a:gd name="f11" fmla="val 680"/>
                <a:gd name="f12" fmla="val 177"/>
                <a:gd name="f13" fmla="val 665"/>
                <a:gd name="f14" fmla="val 9"/>
                <a:gd name="f15" fmla="val 374"/>
                <a:gd name="f16" fmla="val 358"/>
                <a:gd name="f17" fmla="val 334"/>
                <a:gd name="f18" fmla="val 318"/>
                <a:gd name="f19" fmla="val 27"/>
                <a:gd name="f20" fmla="val 12"/>
                <a:gd name="f21" fmla="val 561"/>
                <a:gd name="f22" fmla="val 578"/>
                <a:gd name="f23" fmla="val 600"/>
                <a:gd name="f24" fmla="val 609"/>
                <a:gd name="f25" fmla="val 777"/>
                <a:gd name="f26" fmla="+- 0 0 -90"/>
                <a:gd name="f27" fmla="*/ f3 1 785"/>
                <a:gd name="f28" fmla="*/ f4 1 692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785"/>
                <a:gd name="f37" fmla="*/ f33 1 692"/>
                <a:gd name="f38" fmla="*/ 225 f34 1"/>
                <a:gd name="f39" fmla="*/ 692 f33 1"/>
                <a:gd name="f40" fmla="*/ 177 f34 1"/>
                <a:gd name="f41" fmla="*/ 665 f33 1"/>
                <a:gd name="f42" fmla="*/ 9 f34 1"/>
                <a:gd name="f43" fmla="*/ 374 f33 1"/>
                <a:gd name="f44" fmla="*/ 318 f33 1"/>
                <a:gd name="f45" fmla="*/ 27 f33 1"/>
                <a:gd name="f46" fmla="*/ 0 f33 1"/>
                <a:gd name="f47" fmla="*/ 561 f34 1"/>
                <a:gd name="f48" fmla="*/ 609 f34 1"/>
                <a:gd name="f49" fmla="*/ 777 f34 1"/>
                <a:gd name="f50" fmla="+- f35 0 f1"/>
                <a:gd name="f51" fmla="*/ f38 1 785"/>
                <a:gd name="f52" fmla="*/ f39 1 692"/>
                <a:gd name="f53" fmla="*/ f40 1 785"/>
                <a:gd name="f54" fmla="*/ f41 1 692"/>
                <a:gd name="f55" fmla="*/ f42 1 785"/>
                <a:gd name="f56" fmla="*/ f43 1 692"/>
                <a:gd name="f57" fmla="*/ f44 1 692"/>
                <a:gd name="f58" fmla="*/ f45 1 692"/>
                <a:gd name="f59" fmla="*/ f46 1 692"/>
                <a:gd name="f60" fmla="*/ f47 1 785"/>
                <a:gd name="f61" fmla="*/ f48 1 785"/>
                <a:gd name="f62" fmla="*/ f49 1 785"/>
                <a:gd name="f63" fmla="*/ 0 1 f36"/>
                <a:gd name="f64" fmla="*/ f30 1 f36"/>
                <a:gd name="f65" fmla="*/ 0 1 f37"/>
                <a:gd name="f66" fmla="*/ f31 1 f37"/>
                <a:gd name="f67" fmla="*/ f51 1 f36"/>
                <a:gd name="f68" fmla="*/ f52 1 f37"/>
                <a:gd name="f69" fmla="*/ f53 1 f36"/>
                <a:gd name="f70" fmla="*/ f54 1 f37"/>
                <a:gd name="f71" fmla="*/ f55 1 f36"/>
                <a:gd name="f72" fmla="*/ f56 1 f37"/>
                <a:gd name="f73" fmla="*/ f57 1 f37"/>
                <a:gd name="f74" fmla="*/ f58 1 f37"/>
                <a:gd name="f75" fmla="*/ f59 1 f37"/>
                <a:gd name="f76" fmla="*/ f60 1 f36"/>
                <a:gd name="f77" fmla="*/ f61 1 f36"/>
                <a:gd name="f78" fmla="*/ f62 1 f36"/>
                <a:gd name="f79" fmla="*/ f63 f27 1"/>
                <a:gd name="f80" fmla="*/ f64 f27 1"/>
                <a:gd name="f81" fmla="*/ f66 f28 1"/>
                <a:gd name="f82" fmla="*/ f65 f28 1"/>
                <a:gd name="f83" fmla="*/ f67 f27 1"/>
                <a:gd name="f84" fmla="*/ f68 f28 1"/>
                <a:gd name="f85" fmla="*/ f69 f27 1"/>
                <a:gd name="f86" fmla="*/ f70 f28 1"/>
                <a:gd name="f87" fmla="*/ f71 f27 1"/>
                <a:gd name="f88" fmla="*/ f72 f28 1"/>
                <a:gd name="f89" fmla="*/ f73 f28 1"/>
                <a:gd name="f90" fmla="*/ f74 f28 1"/>
                <a:gd name="f91" fmla="*/ f75 f28 1"/>
                <a:gd name="f92" fmla="*/ f76 f27 1"/>
                <a:gd name="f93" fmla="*/ f77 f27 1"/>
                <a:gd name="f94" fmla="*/ f7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87" y="f89"/>
                </a:cxn>
                <a:cxn ang="f50">
                  <a:pos x="f85" y="f90"/>
                </a:cxn>
                <a:cxn ang="f50">
                  <a:pos x="f83" y="f91"/>
                </a:cxn>
                <a:cxn ang="f50">
                  <a:pos x="f92" y="f91"/>
                </a:cxn>
                <a:cxn ang="f50">
                  <a:pos x="f93" y="f90"/>
                </a:cxn>
                <a:cxn ang="f50">
                  <a:pos x="f94" y="f89"/>
                </a:cxn>
                <a:cxn ang="f50">
                  <a:pos x="f94" y="f88"/>
                </a:cxn>
                <a:cxn ang="f50">
                  <a:pos x="f93" y="f86"/>
                </a:cxn>
                <a:cxn ang="f50">
                  <a:pos x="f92" y="f84"/>
                </a:cxn>
                <a:cxn ang="f50">
                  <a:pos x="f83" y="f84"/>
                </a:cxn>
              </a:cxnLst>
              <a:rect l="f79" t="f82" r="f80" b="f81"/>
              <a:pathLst>
                <a:path w="785" h="692">
                  <a:moveTo>
                    <a:pt x="f8" y="f7"/>
                  </a:moveTo>
                  <a:cubicBezTo>
                    <a:pt x="f9" y="f7"/>
                    <a:pt x="f10" y="f11"/>
                    <a:pt x="f12" y="f13"/>
                  </a:cubicBezTo>
                  <a:cubicBezTo>
                    <a:pt x="f14" y="f15"/>
                    <a:pt x="f14" y="f15"/>
                    <a:pt x="f14" y="f15"/>
                  </a:cubicBezTo>
                  <a:cubicBezTo>
                    <a:pt x="f5" y="f16"/>
                    <a:pt x="f5" y="f17"/>
                    <a:pt x="f14" y="f18"/>
                  </a:cubicBezTo>
                  <a:cubicBezTo>
                    <a:pt x="f12" y="f19"/>
                    <a:pt x="f12" y="f19"/>
                    <a:pt x="f12" y="f19"/>
                  </a:cubicBezTo>
                  <a:cubicBezTo>
                    <a:pt x="f10" y="f20"/>
                    <a:pt x="f9" y="f5"/>
                    <a:pt x="f8" y="f5"/>
                  </a:cubicBezTo>
                  <a:cubicBezTo>
                    <a:pt x="f21" y="f5"/>
                    <a:pt x="f21" y="f5"/>
                    <a:pt x="f21" y="f5"/>
                  </a:cubicBezTo>
                  <a:cubicBezTo>
                    <a:pt x="f22" y="f5"/>
                    <a:pt x="f23" y="f20"/>
                    <a:pt x="f24" y="f19"/>
                  </a:cubicBezTo>
                  <a:cubicBezTo>
                    <a:pt x="f25" y="f18"/>
                    <a:pt x="f25" y="f18"/>
                    <a:pt x="f25" y="f18"/>
                  </a:cubicBezTo>
                  <a:cubicBezTo>
                    <a:pt x="f6" y="f17"/>
                    <a:pt x="f6" y="f16"/>
                    <a:pt x="f25" y="f15"/>
                  </a:cubicBezTo>
                  <a:cubicBezTo>
                    <a:pt x="f24" y="f13"/>
                    <a:pt x="f24" y="f13"/>
                    <a:pt x="f24" y="f13"/>
                  </a:cubicBezTo>
                  <a:cubicBezTo>
                    <a:pt x="f23" y="f11"/>
                    <a:pt x="f22" y="f7"/>
                    <a:pt x="f21" y="f7"/>
                  </a:cubicBezTo>
                  <a:lnTo>
                    <a:pt x="f8" y="f7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2AE1107-2A30-4099-B11C-09D0CB1A1CAC}"/>
                </a:ext>
              </a:extLst>
            </p:cNvPr>
            <p:cNvSpPr/>
            <p:nvPr/>
          </p:nvSpPr>
          <p:spPr>
            <a:xfrm>
              <a:off x="1345182" y="681630"/>
              <a:ext cx="550496" cy="4853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"/>
                <a:gd name="f7" fmla="val 692"/>
                <a:gd name="f8" fmla="val 225"/>
                <a:gd name="f9" fmla="val 207"/>
                <a:gd name="f10" fmla="val 185"/>
                <a:gd name="f11" fmla="val 680"/>
                <a:gd name="f12" fmla="val 177"/>
                <a:gd name="f13" fmla="val 665"/>
                <a:gd name="f14" fmla="val 9"/>
                <a:gd name="f15" fmla="val 374"/>
                <a:gd name="f16" fmla="val 358"/>
                <a:gd name="f17" fmla="val 334"/>
                <a:gd name="f18" fmla="val 318"/>
                <a:gd name="f19" fmla="val 27"/>
                <a:gd name="f20" fmla="val 12"/>
                <a:gd name="f21" fmla="val 561"/>
                <a:gd name="f22" fmla="val 578"/>
                <a:gd name="f23" fmla="val 600"/>
                <a:gd name="f24" fmla="val 609"/>
                <a:gd name="f25" fmla="val 777"/>
                <a:gd name="f26" fmla="+- 0 0 -90"/>
                <a:gd name="f27" fmla="*/ f3 1 785"/>
                <a:gd name="f28" fmla="*/ f4 1 692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785"/>
                <a:gd name="f37" fmla="*/ f33 1 692"/>
                <a:gd name="f38" fmla="*/ 225 f34 1"/>
                <a:gd name="f39" fmla="*/ 692 f33 1"/>
                <a:gd name="f40" fmla="*/ 177 f34 1"/>
                <a:gd name="f41" fmla="*/ 665 f33 1"/>
                <a:gd name="f42" fmla="*/ 9 f34 1"/>
                <a:gd name="f43" fmla="*/ 374 f33 1"/>
                <a:gd name="f44" fmla="*/ 318 f33 1"/>
                <a:gd name="f45" fmla="*/ 27 f33 1"/>
                <a:gd name="f46" fmla="*/ 0 f33 1"/>
                <a:gd name="f47" fmla="*/ 561 f34 1"/>
                <a:gd name="f48" fmla="*/ 609 f34 1"/>
                <a:gd name="f49" fmla="*/ 777 f34 1"/>
                <a:gd name="f50" fmla="+- f35 0 f1"/>
                <a:gd name="f51" fmla="*/ f38 1 785"/>
                <a:gd name="f52" fmla="*/ f39 1 692"/>
                <a:gd name="f53" fmla="*/ f40 1 785"/>
                <a:gd name="f54" fmla="*/ f41 1 692"/>
                <a:gd name="f55" fmla="*/ f42 1 785"/>
                <a:gd name="f56" fmla="*/ f43 1 692"/>
                <a:gd name="f57" fmla="*/ f44 1 692"/>
                <a:gd name="f58" fmla="*/ f45 1 692"/>
                <a:gd name="f59" fmla="*/ f46 1 692"/>
                <a:gd name="f60" fmla="*/ f47 1 785"/>
                <a:gd name="f61" fmla="*/ f48 1 785"/>
                <a:gd name="f62" fmla="*/ f49 1 785"/>
                <a:gd name="f63" fmla="*/ 0 1 f36"/>
                <a:gd name="f64" fmla="*/ f30 1 f36"/>
                <a:gd name="f65" fmla="*/ 0 1 f37"/>
                <a:gd name="f66" fmla="*/ f31 1 f37"/>
                <a:gd name="f67" fmla="*/ f51 1 f36"/>
                <a:gd name="f68" fmla="*/ f52 1 f37"/>
                <a:gd name="f69" fmla="*/ f53 1 f36"/>
                <a:gd name="f70" fmla="*/ f54 1 f37"/>
                <a:gd name="f71" fmla="*/ f55 1 f36"/>
                <a:gd name="f72" fmla="*/ f56 1 f37"/>
                <a:gd name="f73" fmla="*/ f57 1 f37"/>
                <a:gd name="f74" fmla="*/ f58 1 f37"/>
                <a:gd name="f75" fmla="*/ f59 1 f37"/>
                <a:gd name="f76" fmla="*/ f60 1 f36"/>
                <a:gd name="f77" fmla="*/ f61 1 f36"/>
                <a:gd name="f78" fmla="*/ f62 1 f36"/>
                <a:gd name="f79" fmla="*/ f63 f27 1"/>
                <a:gd name="f80" fmla="*/ f64 f27 1"/>
                <a:gd name="f81" fmla="*/ f66 f28 1"/>
                <a:gd name="f82" fmla="*/ f65 f28 1"/>
                <a:gd name="f83" fmla="*/ f67 f27 1"/>
                <a:gd name="f84" fmla="*/ f68 f28 1"/>
                <a:gd name="f85" fmla="*/ f69 f27 1"/>
                <a:gd name="f86" fmla="*/ f70 f28 1"/>
                <a:gd name="f87" fmla="*/ f71 f27 1"/>
                <a:gd name="f88" fmla="*/ f72 f28 1"/>
                <a:gd name="f89" fmla="*/ f73 f28 1"/>
                <a:gd name="f90" fmla="*/ f74 f28 1"/>
                <a:gd name="f91" fmla="*/ f75 f28 1"/>
                <a:gd name="f92" fmla="*/ f76 f27 1"/>
                <a:gd name="f93" fmla="*/ f77 f27 1"/>
                <a:gd name="f94" fmla="*/ f7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87" y="f89"/>
                </a:cxn>
                <a:cxn ang="f50">
                  <a:pos x="f85" y="f90"/>
                </a:cxn>
                <a:cxn ang="f50">
                  <a:pos x="f83" y="f91"/>
                </a:cxn>
                <a:cxn ang="f50">
                  <a:pos x="f92" y="f91"/>
                </a:cxn>
                <a:cxn ang="f50">
                  <a:pos x="f93" y="f90"/>
                </a:cxn>
                <a:cxn ang="f50">
                  <a:pos x="f94" y="f89"/>
                </a:cxn>
                <a:cxn ang="f50">
                  <a:pos x="f94" y="f88"/>
                </a:cxn>
                <a:cxn ang="f50">
                  <a:pos x="f93" y="f86"/>
                </a:cxn>
                <a:cxn ang="f50">
                  <a:pos x="f92" y="f84"/>
                </a:cxn>
                <a:cxn ang="f50">
                  <a:pos x="f83" y="f84"/>
                </a:cxn>
              </a:cxnLst>
              <a:rect l="f79" t="f82" r="f80" b="f81"/>
              <a:pathLst>
                <a:path w="785" h="692">
                  <a:moveTo>
                    <a:pt x="f8" y="f7"/>
                  </a:moveTo>
                  <a:cubicBezTo>
                    <a:pt x="f9" y="f7"/>
                    <a:pt x="f10" y="f11"/>
                    <a:pt x="f12" y="f13"/>
                  </a:cubicBezTo>
                  <a:cubicBezTo>
                    <a:pt x="f14" y="f15"/>
                    <a:pt x="f14" y="f15"/>
                    <a:pt x="f14" y="f15"/>
                  </a:cubicBezTo>
                  <a:cubicBezTo>
                    <a:pt x="f5" y="f16"/>
                    <a:pt x="f5" y="f17"/>
                    <a:pt x="f14" y="f18"/>
                  </a:cubicBezTo>
                  <a:cubicBezTo>
                    <a:pt x="f12" y="f19"/>
                    <a:pt x="f12" y="f19"/>
                    <a:pt x="f12" y="f19"/>
                  </a:cubicBezTo>
                  <a:cubicBezTo>
                    <a:pt x="f10" y="f20"/>
                    <a:pt x="f9" y="f5"/>
                    <a:pt x="f8" y="f5"/>
                  </a:cubicBezTo>
                  <a:cubicBezTo>
                    <a:pt x="f21" y="f5"/>
                    <a:pt x="f21" y="f5"/>
                    <a:pt x="f21" y="f5"/>
                  </a:cubicBezTo>
                  <a:cubicBezTo>
                    <a:pt x="f22" y="f5"/>
                    <a:pt x="f23" y="f20"/>
                    <a:pt x="f24" y="f19"/>
                  </a:cubicBezTo>
                  <a:cubicBezTo>
                    <a:pt x="f25" y="f18"/>
                    <a:pt x="f25" y="f18"/>
                    <a:pt x="f25" y="f18"/>
                  </a:cubicBezTo>
                  <a:cubicBezTo>
                    <a:pt x="f6" y="f17"/>
                    <a:pt x="f6" y="f16"/>
                    <a:pt x="f25" y="f15"/>
                  </a:cubicBezTo>
                  <a:cubicBezTo>
                    <a:pt x="f24" y="f13"/>
                    <a:pt x="f24" y="f13"/>
                    <a:pt x="f24" y="f13"/>
                  </a:cubicBezTo>
                  <a:cubicBezTo>
                    <a:pt x="f23" y="f11"/>
                    <a:pt x="f22" y="f7"/>
                    <a:pt x="f21" y="f7"/>
                  </a:cubicBezTo>
                  <a:lnTo>
                    <a:pt x="f8" y="f7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Τίτλος 1">
            <a:extLst>
              <a:ext uri="{FF2B5EF4-FFF2-40B4-BE49-F238E27FC236}">
                <a16:creationId xmlns:a16="http://schemas.microsoft.com/office/drawing/2014/main" id="{E5258292-D21F-4C3E-8CB3-2E423BC83F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7291" y="1166929"/>
            <a:ext cx="3582070" cy="4279712"/>
          </a:xfrm>
        </p:spPr>
        <p:txBody>
          <a:bodyPr anchor="ctr" anchorCtr="0"/>
          <a:lstStyle/>
          <a:p>
            <a:pPr lvl="0" algn="l"/>
            <a:r>
              <a:rPr lang="en-US" sz="4800" b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</a:rPr>
              <a:t>Query Expansion</a:t>
            </a:r>
            <a:br>
              <a:rPr lang="en-US" sz="4800" b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</a:rPr>
            </a:br>
            <a:br>
              <a:rPr lang="en-US" sz="2000" b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</a:rPr>
            </a:br>
            <a:r>
              <a:rPr lang="en-US" sz="2000">
                <a:solidFill>
                  <a:srgbClr val="FFFFFF"/>
                </a:solidFill>
                <a:latin typeface="Calibri"/>
              </a:rPr>
              <a:t>This is a plot showing, with blue, words related to Pandas and green, some other words from our dataset</a:t>
            </a:r>
            <a:br>
              <a:rPr lang="en-US" sz="1800">
                <a:solidFill>
                  <a:srgbClr val="FFFFFF"/>
                </a:solidFill>
              </a:rPr>
            </a:b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547EDF24-2BE9-4B72-A1B0-B5CA0A3D9A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73862" y="1166929"/>
            <a:ext cx="5716984" cy="4279712"/>
          </a:xfrm>
        </p:spPr>
        <p:txBody>
          <a:bodyPr anchor="ctr" anchorCtr="0"/>
          <a:lstStyle/>
          <a:p>
            <a:pPr lvl="0" algn="l"/>
            <a:endParaRPr lang="en-US" sz="2200"/>
          </a:p>
          <a:p>
            <a:pPr lvl="0" algn="l"/>
            <a:endParaRPr lang="en-US" sz="2200"/>
          </a:p>
          <a:p>
            <a:pPr lvl="0" algn="l"/>
            <a:endParaRPr lang="en-US" sz="2200"/>
          </a:p>
          <a:p>
            <a:pPr lvl="0" algn="l"/>
            <a:endParaRPr lang="en-US" sz="2200"/>
          </a:p>
          <a:p>
            <a:pPr lvl="0" algn="l"/>
            <a:endParaRPr lang="en-US" sz="2200"/>
          </a:p>
          <a:p>
            <a:pPr lvl="0" algn="l"/>
            <a:endParaRPr lang="en-US" sz="2200"/>
          </a:p>
          <a:p>
            <a:pPr marL="342900" lvl="0" indent="-342900" algn="l">
              <a:buChar char="•"/>
            </a:pPr>
            <a:endParaRPr lang="en-US" sz="2200"/>
          </a:p>
          <a:p>
            <a:pPr lvl="0" algn="l"/>
            <a:endParaRPr lang="en-US" sz="220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0CB03E8-87FF-4E8F-AAB4-AAB67128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53" y="226231"/>
            <a:ext cx="6815562" cy="63046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1638FB6-007A-4640-9FBD-4E9D0ADD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Clustering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4826A42-05B3-4FB7-8AF1-95E1FFFC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 order to improve the effectiveness of the model, we did try to cluster our unlabeled data.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First, dimension reduction was applied to the original document vectors. At the beginning, vectors had 12960 dimensions.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Vectors were very sparse, so the Singular Value Decomposition method was used to reduce the dimensionality. After SVD was applied, new vectors were of 100 dimensions.   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Then, the K-Means method was used to cluster the unlabeled data.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In order to decide the optimal number of clusters two methods were used.</a:t>
            </a:r>
          </a:p>
        </p:txBody>
      </p:sp>
    </p:spTree>
    <p:extLst>
      <p:ext uri="{BB962C8B-B14F-4D97-AF65-F5344CB8AC3E}">
        <p14:creationId xmlns:p14="http://schemas.microsoft.com/office/powerpoint/2010/main" val="346334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3741082-03B8-4EC2-B379-57990218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9158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l-GR" sz="48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067227C-DEA0-427C-9B1C-CFADA966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2631159"/>
            <a:ext cx="3300457" cy="315739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Here is a plot between the sum of squared estimate of errors (SSE) with the possible numbers of clusters.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lower the SSE, the better the cohesion of the clusters created.</a:t>
            </a:r>
            <a:endParaRPr lang="el-GR" sz="20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6D4BC59-4E44-49AF-8702-70DBC7D4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984013"/>
            <a:ext cx="6472362" cy="43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445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1A2327989654889A5801E0A598A49" ma:contentTypeVersion="4" ma:contentTypeDescription="Create a new document." ma:contentTypeScope="" ma:versionID="3cddbe1ed6a83f420b665de6633f8e46">
  <xsd:schema xmlns:xsd="http://www.w3.org/2001/XMLSchema" xmlns:xs="http://www.w3.org/2001/XMLSchema" xmlns:p="http://schemas.microsoft.com/office/2006/metadata/properties" xmlns:ns2="4f757037-79b5-43f5-a681-43d492265d8b" xmlns:ns3="fed3d0a6-d916-4173-9a8c-afee9bfe1421" targetNamespace="http://schemas.microsoft.com/office/2006/metadata/properties" ma:root="true" ma:fieldsID="7b579d58569367f39f716f03150b1b63" ns2:_="" ns3:_="">
    <xsd:import namespace="4f757037-79b5-43f5-a681-43d492265d8b"/>
    <xsd:import namespace="fed3d0a6-d916-4173-9a8c-afee9bfe14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57037-79b5-43f5-a681-43d492265d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3d0a6-d916-4173-9a8c-afee9bfe14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23E30B-5BFA-485D-B546-4132E49ABF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542C5-18CC-4169-8427-D75336974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57037-79b5-43f5-a681-43d492265d8b"/>
    <ds:schemaRef ds:uri="fed3d0a6-d916-4173-9a8c-afee9bfe14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8B1AFA-651C-4054-9F8F-771D210533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1062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Θέμα του Office</vt:lpstr>
      <vt:lpstr>PowerPoint Presentation</vt:lpstr>
      <vt:lpstr>Project Overview</vt:lpstr>
      <vt:lpstr>Preprocessing            Text             </vt:lpstr>
      <vt:lpstr>Vector Space Model</vt:lpstr>
      <vt:lpstr>Auto Correct</vt:lpstr>
      <vt:lpstr>Query Expansion</vt:lpstr>
      <vt:lpstr>Query Expansion  This is a plot showing, with blue, words related to Pandas and green, some other words from our dataset </vt:lpstr>
      <vt:lpstr>Clustering</vt:lpstr>
      <vt:lpstr>Clustering</vt:lpstr>
      <vt:lpstr>Clustering</vt:lpstr>
      <vt:lpstr>Clustering</vt:lpstr>
      <vt:lpstr>Clustering</vt:lpstr>
      <vt:lpstr>Clustering</vt:lpstr>
      <vt:lpstr>Precisio- Recall-F1</vt:lpstr>
      <vt:lpstr>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Evangelos Matsoukas</dc:creator>
  <cp:lastModifiedBy>Nikolaos Georgantas</cp:lastModifiedBy>
  <cp:revision>40</cp:revision>
  <dcterms:created xsi:type="dcterms:W3CDTF">2021-12-03T15:03:10Z</dcterms:created>
  <dcterms:modified xsi:type="dcterms:W3CDTF">2021-12-10T11:52:57Z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0x0101006B81A2327989654889A5801E0A598A49</vt:lpwstr>
  </property>
</Properties>
</file>