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0" r:id="rId5"/>
  </p:sldMasterIdLst>
  <p:notesMasterIdLst>
    <p:notesMasterId r:id="rId26"/>
  </p:notesMasterIdLst>
  <p:handoutMasterIdLst>
    <p:handoutMasterId r:id="rId27"/>
  </p:handoutMasterIdLst>
  <p:sldIdLst>
    <p:sldId id="279" r:id="rId6"/>
    <p:sldId id="298" r:id="rId7"/>
    <p:sldId id="301" r:id="rId8"/>
    <p:sldId id="299" r:id="rId9"/>
    <p:sldId id="304" r:id="rId10"/>
    <p:sldId id="302" r:id="rId11"/>
    <p:sldId id="323" r:id="rId12"/>
    <p:sldId id="315" r:id="rId13"/>
    <p:sldId id="314" r:id="rId14"/>
    <p:sldId id="316" r:id="rId15"/>
    <p:sldId id="337" r:id="rId16"/>
    <p:sldId id="340" r:id="rId17"/>
    <p:sldId id="329" r:id="rId18"/>
    <p:sldId id="331" r:id="rId19"/>
    <p:sldId id="324" r:id="rId20"/>
    <p:sldId id="327" r:id="rId21"/>
    <p:sldId id="335" r:id="rId22"/>
    <p:sldId id="339" r:id="rId23"/>
    <p:sldId id="343" r:id="rId24"/>
    <p:sldId id="342" r:id="rId25"/>
  </p:sldIdLst>
  <p:sldSz cx="12192000" cy="6858000"/>
  <p:notesSz cx="6669088" cy="9928225"/>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魏永波" initials="l"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863D"/>
    <a:srgbClr val="0000FF"/>
    <a:srgbClr val="000000"/>
    <a:srgbClr val="5C2A3E"/>
    <a:srgbClr val="E8E8F8"/>
    <a:srgbClr val="52AEAC"/>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A39882-7792-4F40-B5CF-4E6AC4F223C8}" v="523" dt="2023-08-03T17:20:22.937"/>
  </p1510:revLst>
</p1510:revInfo>
</file>

<file path=ppt/tableStyles.xml><?xml version="1.0" encoding="utf-8"?>
<a:tblStyleLst xmlns:a="http://schemas.openxmlformats.org/drawingml/2006/main" def="{21E4AEA4-8DFA-4A89-87EB-49C32662AFE0}">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2748" autoAdjust="0"/>
  </p:normalViewPr>
  <p:slideViewPr>
    <p:cSldViewPr>
      <p:cViewPr>
        <p:scale>
          <a:sx n="100" d="100"/>
          <a:sy n="100" d="100"/>
        </p:scale>
        <p:origin x="1182" y="342"/>
      </p:cViewPr>
      <p:guideLst>
        <p:guide orient="horz" pos="2160"/>
        <p:guide pos="3847"/>
      </p:guideLst>
    </p:cSldViewPr>
  </p:slideViewPr>
  <p:notesTextViewPr>
    <p:cViewPr>
      <p:scale>
        <a:sx n="100" d="100"/>
        <a:sy n="100" d="100"/>
      </p:scale>
      <p:origin x="0" y="0"/>
    </p:cViewPr>
  </p:notesTextViewPr>
  <p:sorterViewPr>
    <p:cViewPr>
      <p:scale>
        <a:sx n="100" d="100"/>
        <a:sy n="100" d="100"/>
      </p:scale>
      <p:origin x="0" y="-5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2889938" cy="496412"/>
          </a:xfrm>
          <a:prstGeom prst="rect">
            <a:avLst/>
          </a:prstGeom>
        </p:spPr>
        <p:txBody>
          <a:bodyPr vert="horz" lIns="91440" tIns="45720" rIns="91440" bIns="45720" rtlCol="0"/>
          <a:lstStyle>
            <a:lvl1pPr algn="l" eaLnBrk="1" hangingPunct="1">
              <a:defRPr sz="1200">
                <a:latin typeface="Arial" panose="020B0604020202020204" pitchFamily="34" charset="0"/>
              </a:defRPr>
            </a:lvl1pPr>
          </a:lstStyle>
          <a:p>
            <a:pPr>
              <a:defRPr/>
            </a:pPr>
            <a:endParaRPr lang="en-US"/>
          </a:p>
        </p:txBody>
      </p:sp>
      <p:sp>
        <p:nvSpPr>
          <p:cNvPr id="3" name="日期占位符 2"/>
          <p:cNvSpPr>
            <a:spLocks noGrp="1"/>
          </p:cNvSpPr>
          <p:nvPr>
            <p:ph type="dt" sz="quarter" idx="1"/>
          </p:nvPr>
        </p:nvSpPr>
        <p:spPr>
          <a:xfrm>
            <a:off x="3777607" y="0"/>
            <a:ext cx="2889938" cy="496412"/>
          </a:xfrm>
          <a:prstGeom prst="rect">
            <a:avLst/>
          </a:prstGeom>
        </p:spPr>
        <p:txBody>
          <a:bodyPr vert="horz" lIns="91440" tIns="45720" rIns="91440" bIns="45720" rtlCol="0"/>
          <a:lstStyle>
            <a:lvl1pPr algn="r" eaLnBrk="1" hangingPunct="1">
              <a:defRPr sz="1200">
                <a:latin typeface="Arial" panose="020B0604020202020204" pitchFamily="34" charset="0"/>
              </a:defRPr>
            </a:lvl1pPr>
          </a:lstStyle>
          <a:p>
            <a:pPr>
              <a:defRPr/>
            </a:pPr>
            <a:fld id="{D451247E-F258-49DB-A5FE-C773EA0483DE}" type="datetimeFigureOut">
              <a:rPr lang="en-US"/>
              <a:t>7/25/2024</a:t>
            </a:fld>
            <a:endParaRPr lang="en-US"/>
          </a:p>
        </p:txBody>
      </p:sp>
      <p:sp>
        <p:nvSpPr>
          <p:cNvPr id="4" name="页脚占位符 3"/>
          <p:cNvSpPr>
            <a:spLocks noGrp="1"/>
          </p:cNvSpPr>
          <p:nvPr>
            <p:ph type="ftr" sz="quarter" idx="2"/>
          </p:nvPr>
        </p:nvSpPr>
        <p:spPr>
          <a:xfrm>
            <a:off x="1" y="9430090"/>
            <a:ext cx="2889938" cy="496412"/>
          </a:xfrm>
          <a:prstGeom prst="rect">
            <a:avLst/>
          </a:prstGeom>
        </p:spPr>
        <p:txBody>
          <a:bodyPr vert="horz" lIns="91440" tIns="45720" rIns="91440" bIns="45720" rtlCol="0" anchor="b"/>
          <a:lstStyle>
            <a:lvl1pPr algn="l" eaLnBrk="1" hangingPunct="1">
              <a:defRPr sz="1200">
                <a:latin typeface="Arial" panose="020B0604020202020204" pitchFamily="34" charset="0"/>
              </a:defRPr>
            </a:lvl1pPr>
          </a:lstStyle>
          <a:p>
            <a:pPr>
              <a:defRPr/>
            </a:pPr>
            <a:endParaRPr lang="en-US"/>
          </a:p>
        </p:txBody>
      </p:sp>
      <p:sp>
        <p:nvSpPr>
          <p:cNvPr id="5" name="灯片编号占位符 4"/>
          <p:cNvSpPr>
            <a:spLocks noGrp="1"/>
          </p:cNvSpPr>
          <p:nvPr>
            <p:ph type="sldNum" sz="quarter" idx="3"/>
          </p:nvPr>
        </p:nvSpPr>
        <p:spPr>
          <a:xfrm>
            <a:off x="3777607" y="9430090"/>
            <a:ext cx="2889938" cy="496412"/>
          </a:xfrm>
          <a:prstGeom prst="rect">
            <a:avLst/>
          </a:prstGeom>
        </p:spPr>
        <p:txBody>
          <a:bodyPr vert="horz" wrap="square" lIns="91440" tIns="45720" rIns="91440" bIns="45720" numCol="1" anchor="b" anchorCtr="0" compatLnSpc="1"/>
          <a:lstStyle>
            <a:lvl1pPr algn="r" eaLnBrk="1" hangingPunct="1">
              <a:defRPr sz="1200"/>
            </a:lvl1pPr>
          </a:lstStyle>
          <a:p>
            <a:pPr>
              <a:defRPr/>
            </a:pPr>
            <a:fld id="{B16A84DB-C445-4AFE-A1C6-E6B082490280}" type="slidenum">
              <a:rPr lang="en-US" altLang="zh-CN"/>
              <a:t>‹#›</a:t>
            </a:fld>
            <a:endParaRPr lang="en-US" altLang="zh-CN"/>
          </a:p>
        </p:txBody>
      </p:sp>
    </p:spTree>
    <p:extLst>
      <p:ext uri="{BB962C8B-B14F-4D97-AF65-F5344CB8AC3E}">
        <p14:creationId xmlns:p14="http://schemas.microsoft.com/office/powerpoint/2010/main" val="5671748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2889938" cy="496412"/>
          </a:xfrm>
          <a:prstGeom prst="rect">
            <a:avLst/>
          </a:prstGeom>
        </p:spPr>
        <p:txBody>
          <a:bodyPr vert="horz" lIns="91440" tIns="45720" rIns="91440" bIns="45720" rtlCol="0"/>
          <a:lstStyle>
            <a:lvl1pPr algn="l" eaLnBrk="1" hangingPunct="1">
              <a:defRPr sz="1200">
                <a:latin typeface="Arial" panose="020B0604020202020204" pitchFamily="34" charset="0"/>
              </a:defRPr>
            </a:lvl1pPr>
          </a:lstStyle>
          <a:p>
            <a:pPr>
              <a:defRPr/>
            </a:pPr>
            <a:endParaRPr lang="en-US"/>
          </a:p>
        </p:txBody>
      </p:sp>
      <p:sp>
        <p:nvSpPr>
          <p:cNvPr id="3" name="日期占位符 2"/>
          <p:cNvSpPr>
            <a:spLocks noGrp="1"/>
          </p:cNvSpPr>
          <p:nvPr>
            <p:ph type="dt" idx="1"/>
          </p:nvPr>
        </p:nvSpPr>
        <p:spPr>
          <a:xfrm>
            <a:off x="3777607" y="0"/>
            <a:ext cx="2889938" cy="496412"/>
          </a:xfrm>
          <a:prstGeom prst="rect">
            <a:avLst/>
          </a:prstGeom>
        </p:spPr>
        <p:txBody>
          <a:bodyPr vert="horz" lIns="91440" tIns="45720" rIns="91440" bIns="45720" rtlCol="0"/>
          <a:lstStyle>
            <a:lvl1pPr algn="r" eaLnBrk="1" hangingPunct="1">
              <a:defRPr sz="1200">
                <a:latin typeface="Arial" panose="020B0604020202020204" pitchFamily="34" charset="0"/>
              </a:defRPr>
            </a:lvl1pPr>
          </a:lstStyle>
          <a:p>
            <a:pPr>
              <a:defRPr/>
            </a:pPr>
            <a:fld id="{5148995F-99F7-41ED-8E8B-42DEBA02F5F7}" type="datetimeFigureOut">
              <a:rPr lang="en-US"/>
              <a:t>7/25/2024</a:t>
            </a:fld>
            <a:endParaRPr lang="en-US"/>
          </a:p>
        </p:txBody>
      </p:sp>
      <p:sp>
        <p:nvSpPr>
          <p:cNvPr id="4" name="幻灯片图像占位符 3"/>
          <p:cNvSpPr>
            <a:spLocks noGrp="1" noRot="1" noChangeAspect="1"/>
          </p:cNvSpPr>
          <p:nvPr>
            <p:ph type="sldImg" idx="2"/>
          </p:nvPr>
        </p:nvSpPr>
        <p:spPr>
          <a:xfrm>
            <a:off x="25400" y="744538"/>
            <a:ext cx="6618288" cy="372427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备注占位符 4"/>
          <p:cNvSpPr>
            <a:spLocks noGrp="1"/>
          </p:cNvSpPr>
          <p:nvPr>
            <p:ph type="body" sz="quarter" idx="3"/>
          </p:nvPr>
        </p:nvSpPr>
        <p:spPr>
          <a:xfrm>
            <a:off x="666909" y="4715909"/>
            <a:ext cx="5335270" cy="4467701"/>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endParaRPr lang="en-US" noProof="0"/>
          </a:p>
        </p:txBody>
      </p:sp>
      <p:sp>
        <p:nvSpPr>
          <p:cNvPr id="6" name="页脚占位符 5"/>
          <p:cNvSpPr>
            <a:spLocks noGrp="1"/>
          </p:cNvSpPr>
          <p:nvPr>
            <p:ph type="ftr" sz="quarter" idx="4"/>
          </p:nvPr>
        </p:nvSpPr>
        <p:spPr>
          <a:xfrm>
            <a:off x="1" y="9430090"/>
            <a:ext cx="2889938" cy="496412"/>
          </a:xfrm>
          <a:prstGeom prst="rect">
            <a:avLst/>
          </a:prstGeom>
        </p:spPr>
        <p:txBody>
          <a:bodyPr vert="horz" lIns="91440" tIns="45720" rIns="91440" bIns="45720" rtlCol="0" anchor="b"/>
          <a:lstStyle>
            <a:lvl1pPr algn="l" eaLnBrk="1" hangingPunct="1">
              <a:defRPr sz="1200">
                <a:latin typeface="Arial" panose="020B0604020202020204" pitchFamily="34" charset="0"/>
              </a:defRPr>
            </a:lvl1pPr>
          </a:lstStyle>
          <a:p>
            <a:pPr>
              <a:defRPr/>
            </a:pPr>
            <a:endParaRPr lang="en-US"/>
          </a:p>
        </p:txBody>
      </p:sp>
      <p:sp>
        <p:nvSpPr>
          <p:cNvPr id="7" name="灯片编号占位符 6"/>
          <p:cNvSpPr>
            <a:spLocks noGrp="1"/>
          </p:cNvSpPr>
          <p:nvPr>
            <p:ph type="sldNum" sz="quarter" idx="5"/>
          </p:nvPr>
        </p:nvSpPr>
        <p:spPr>
          <a:xfrm>
            <a:off x="3777607" y="9430090"/>
            <a:ext cx="2889938" cy="496412"/>
          </a:xfrm>
          <a:prstGeom prst="rect">
            <a:avLst/>
          </a:prstGeom>
        </p:spPr>
        <p:txBody>
          <a:bodyPr vert="horz" wrap="square" lIns="91440" tIns="45720" rIns="91440" bIns="45720" numCol="1" anchor="b" anchorCtr="0" compatLnSpc="1"/>
          <a:lstStyle>
            <a:lvl1pPr algn="r" eaLnBrk="1" hangingPunct="1">
              <a:defRPr sz="1200"/>
            </a:lvl1pPr>
          </a:lstStyle>
          <a:p>
            <a:pPr>
              <a:defRPr/>
            </a:pPr>
            <a:fld id="{CF139071-FA8D-4C61-A0B4-B231C3FDF142}" type="slidenum">
              <a:rPr lang="en-US" altLang="zh-CN"/>
              <a:t>‹#›</a:t>
            </a:fld>
            <a:endParaRPr lang="en-US" altLang="zh-CN"/>
          </a:p>
        </p:txBody>
      </p:sp>
    </p:spTree>
    <p:extLst>
      <p:ext uri="{BB962C8B-B14F-4D97-AF65-F5344CB8AC3E}">
        <p14:creationId xmlns:p14="http://schemas.microsoft.com/office/powerpoint/2010/main" val="285639699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xfrm>
            <a:off x="25400" y="744538"/>
            <a:ext cx="6618288" cy="3724275"/>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en-US" altLang="zh-CN" dirty="0"/>
          </a:p>
        </p:txBody>
      </p:sp>
      <p:sp>
        <p:nvSpPr>
          <p:cNvPr id="9220" name="灯片编号占位符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74F7AF5-B417-4DFA-B432-192705743655}" type="slidenum">
              <a:rPr lang="en-US" altLang="zh-CN" smtClean="0"/>
              <a:t>1</a:t>
            </a:fld>
            <a:endParaRPr lang="en-US" altLang="zh-CN"/>
          </a:p>
        </p:txBody>
      </p:sp>
    </p:spTree>
    <p:extLst>
      <p:ext uri="{BB962C8B-B14F-4D97-AF65-F5344CB8AC3E}">
        <p14:creationId xmlns:p14="http://schemas.microsoft.com/office/powerpoint/2010/main" val="742522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en-US" altLang="zh-CN"/>
              <a:t>Click to edit Master title style</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B9844079-92FB-4161-8751-E80C4CC049CD}" type="slidenum">
              <a:rPr lang="en-US" altLang="zh-CN"/>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en-US" altLang="zh-CN"/>
              <a:t>Click to edit Master title style</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内容">
    <p:spTree>
      <p:nvGrpSpPr>
        <p:cNvPr id="1" name=""/>
        <p:cNvGrpSpPr/>
        <p:nvPr/>
      </p:nvGrpSpPr>
      <p:grpSpPr>
        <a:xfrm>
          <a:off x="0" y="0"/>
          <a:ext cx="0" cy="0"/>
          <a:chOff x="0" y="0"/>
          <a:chExt cx="0" cy="0"/>
        </a:xfrm>
      </p:grpSpPr>
    </p:spTree>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Tree>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标题幻灯片">
    <p:spTree>
      <p:nvGrpSpPr>
        <p:cNvPr id="1" name=""/>
        <p:cNvGrpSpPr/>
        <p:nvPr/>
      </p:nvGrpSpPr>
      <p:grpSpPr>
        <a:xfrm>
          <a:off x="0" y="0"/>
          <a:ext cx="0" cy="0"/>
          <a:chOff x="0" y="0"/>
          <a:chExt cx="0" cy="0"/>
        </a:xfrm>
      </p:grpSpPr>
    </p:spTree>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9_标题幻灯片">
    <p:spTree>
      <p:nvGrpSpPr>
        <p:cNvPr id="1" name=""/>
        <p:cNvGrpSpPr/>
        <p:nvPr/>
      </p:nvGrpSpPr>
      <p:grpSpPr>
        <a:xfrm>
          <a:off x="0" y="0"/>
          <a:ext cx="0" cy="0"/>
          <a:chOff x="0" y="0"/>
          <a:chExt cx="0" cy="0"/>
        </a:xfrm>
      </p:grpSpPr>
    </p:spTree>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标题和文本在内容之上">
    <p:spTree>
      <p:nvGrpSpPr>
        <p:cNvPr id="1" name=""/>
        <p:cNvGrpSpPr/>
        <p:nvPr/>
      </p:nvGrpSpPr>
      <p:grpSpPr>
        <a:xfrm>
          <a:off x="0" y="0"/>
          <a:ext cx="0" cy="0"/>
          <a:chOff x="0" y="0"/>
          <a:chExt cx="0" cy="0"/>
        </a:xfrm>
      </p:grpSpPr>
    </p:spTree>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标题和文本在内容之上">
    <p:spTree>
      <p:nvGrpSpPr>
        <p:cNvPr id="1" name=""/>
        <p:cNvGrpSpPr/>
        <p:nvPr/>
      </p:nvGrpSpPr>
      <p:grpSpPr>
        <a:xfrm>
          <a:off x="0" y="0"/>
          <a:ext cx="0" cy="0"/>
          <a:chOff x="0" y="0"/>
          <a:chExt cx="0" cy="0"/>
        </a:xfrm>
      </p:grpSpPr>
    </p:spTree>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CD329753-47A7-4F23-AC9C-ABACC51CDCE2}" type="slidenum">
              <a:rPr lang="en-US" altLang="zh-CN"/>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0_标题幻灯片">
    <p:spTree>
      <p:nvGrpSpPr>
        <p:cNvPr id="1" name=""/>
        <p:cNvGrpSpPr/>
        <p:nvPr/>
      </p:nvGrpSpPr>
      <p:grpSpPr>
        <a:xfrm>
          <a:off x="0" y="0"/>
          <a:ext cx="0" cy="0"/>
          <a:chOff x="0" y="0"/>
          <a:chExt cx="0" cy="0"/>
        </a:xfrm>
      </p:grpSpPr>
    </p:spTree>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1_标题幻灯片">
    <p:spTree>
      <p:nvGrpSpPr>
        <p:cNvPr id="1" name=""/>
        <p:cNvGrpSpPr/>
        <p:nvPr/>
      </p:nvGrpSpPr>
      <p:grpSpPr>
        <a:xfrm>
          <a:off x="0" y="0"/>
          <a:ext cx="0" cy="0"/>
          <a:chOff x="0" y="0"/>
          <a:chExt cx="0" cy="0"/>
        </a:xfrm>
      </p:grpSpPr>
    </p:spTree>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标题和文本在内容之上">
    <p:spTree>
      <p:nvGrpSpPr>
        <p:cNvPr id="1" name=""/>
        <p:cNvGrpSpPr/>
        <p:nvPr/>
      </p:nvGrpSpPr>
      <p:grpSpPr>
        <a:xfrm>
          <a:off x="0" y="0"/>
          <a:ext cx="0" cy="0"/>
          <a:chOff x="0" y="0"/>
          <a:chExt cx="0" cy="0"/>
        </a:xfrm>
      </p:grpSpPr>
    </p:spTree>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2_标题幻灯片">
    <p:spTree>
      <p:nvGrpSpPr>
        <p:cNvPr id="1" name=""/>
        <p:cNvGrpSpPr/>
        <p:nvPr/>
      </p:nvGrpSpPr>
      <p:grpSpPr>
        <a:xfrm>
          <a:off x="0" y="0"/>
          <a:ext cx="0" cy="0"/>
          <a:chOff x="0" y="0"/>
          <a:chExt cx="0" cy="0"/>
        </a:xfrm>
      </p:grpSpPr>
    </p:spTree>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_标题幻灯片">
    <p:spTree>
      <p:nvGrpSpPr>
        <p:cNvPr id="1" name=""/>
        <p:cNvGrpSpPr/>
        <p:nvPr/>
      </p:nvGrpSpPr>
      <p:grpSpPr>
        <a:xfrm>
          <a:off x="0" y="0"/>
          <a:ext cx="0" cy="0"/>
          <a:chOff x="0" y="0"/>
          <a:chExt cx="0" cy="0"/>
        </a:xfrm>
      </p:grpSpPr>
    </p:spTree>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5_标题和文本在内容之上">
    <p:spTree>
      <p:nvGrpSpPr>
        <p:cNvPr id="1" name=""/>
        <p:cNvGrpSpPr/>
        <p:nvPr/>
      </p:nvGrpSpPr>
      <p:grpSpPr>
        <a:xfrm>
          <a:off x="0" y="0"/>
          <a:ext cx="0" cy="0"/>
          <a:chOff x="0" y="0"/>
          <a:chExt cx="0" cy="0"/>
        </a:xfrm>
      </p:grpSpPr>
    </p:spTree>
  </p:cSld>
  <p:clrMapOvr>
    <a:masterClrMapping/>
  </p:clrMapOvr>
  <p:transition spd="slow"/>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lvl1pPr>
              <a:defRPr>
                <a:ea typeface="方正大黑简体" panose="02010601030101010101" charset="-122"/>
              </a:defRPr>
            </a:lvl1pPr>
          </a:lstStyle>
          <a:p>
            <a:r>
              <a:rPr lang="zh-CN" altLang="en-US" dirty="0"/>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ea typeface="方正大黑简体" panose="02010601030101010101"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单击此处编辑母版副标题样式</a:t>
            </a:r>
          </a:p>
        </p:txBody>
      </p:sp>
      <p:sp>
        <p:nvSpPr>
          <p:cNvPr id="4" name="Rectangle 4"/>
          <p:cNvSpPr>
            <a:spLocks noGrp="1" noChangeArrowheads="1"/>
          </p:cNvSpPr>
          <p:nvPr>
            <p:ph type="dt" sz="half" idx="10"/>
          </p:nvPr>
        </p:nvSpPr>
        <p:spPr>
          <a:xfrm>
            <a:off x="609600" y="6245225"/>
            <a:ext cx="2844800" cy="476250"/>
          </a:xfrm>
          <a:prstGeom prst="rect">
            <a:avLst/>
          </a:prstGeom>
        </p:spPr>
        <p:txBody>
          <a:bodyPr/>
          <a:lstStyle>
            <a:lvl1pPr eaLnBrk="1" hangingPunct="1">
              <a:defRPr>
                <a:solidFill>
                  <a:prstClr val="black"/>
                </a:solidFill>
                <a:latin typeface="Arial" panose="020B0604020202020204" pitchFamily="34" charset="0"/>
                <a:ea typeface="宋体" panose="02010600030101010101" pitchFamily="2" charset="-122"/>
              </a:defRPr>
            </a:lvl1pPr>
          </a:lstStyle>
          <a:p>
            <a:pPr>
              <a:defRPr/>
            </a:pPr>
            <a:endParaRPr lang="en-US" altLang="zh-CN"/>
          </a:p>
        </p:txBody>
      </p:sp>
      <p:sp>
        <p:nvSpPr>
          <p:cNvPr id="5" name="Rectangle 5"/>
          <p:cNvSpPr>
            <a:spLocks noGrp="1" noChangeArrowheads="1"/>
          </p:cNvSpPr>
          <p:nvPr>
            <p:ph type="ftr" sz="quarter" idx="11"/>
          </p:nvPr>
        </p:nvSpPr>
        <p:spPr>
          <a:xfrm>
            <a:off x="4165600" y="6245225"/>
            <a:ext cx="3860800" cy="476250"/>
          </a:xfrm>
          <a:prstGeom prst="rect">
            <a:avLst/>
          </a:prstGeom>
        </p:spPr>
        <p:txBody>
          <a:bodyPr/>
          <a:lstStyle>
            <a:lvl1pPr eaLnBrk="1" hangingPunct="1">
              <a:defRPr>
                <a:solidFill>
                  <a:prstClr val="black"/>
                </a:solidFill>
                <a:latin typeface="Arial" panose="020B0604020202020204" pitchFamily="34" charset="0"/>
                <a:ea typeface="宋体" panose="02010600030101010101" pitchFamily="2" charset="-122"/>
              </a:defRPr>
            </a:lvl1pPr>
          </a:lstStyle>
          <a:p>
            <a:pPr>
              <a:defRPr/>
            </a:pPr>
            <a:endParaRPr lang="en-US" altLang="zh-CN"/>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页脚占位符 14"/>
          <p:cNvSpPr txBox="1"/>
          <p:nvPr userDrawn="1"/>
        </p:nvSpPr>
        <p:spPr>
          <a:xfrm>
            <a:off x="4165600" y="6611938"/>
            <a:ext cx="3860800" cy="315912"/>
          </a:xfrm>
          <a:prstGeom prst="rect">
            <a:avLst/>
          </a:prstGeom>
        </p:spPr>
        <p:txBody>
          <a:bodyPr anchor="ctr"/>
          <a:lstStyle>
            <a:defPPr>
              <a:defRPr lang="zh-CN"/>
            </a:defPPr>
            <a:lvl1pPr algn="ctr" rtl="0" fontAlgn="base">
              <a:spcBef>
                <a:spcPct val="0"/>
              </a:spcBef>
              <a:spcAft>
                <a:spcPct val="0"/>
              </a:spcAft>
              <a:defRPr sz="1200" b="1" kern="1200">
                <a:solidFill>
                  <a:schemeClr val="tx1">
                    <a:tint val="75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1400" b="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1400" b="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1400" b="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14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b="1"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endParaRPr lang="zh-CN" altLang="en-US" sz="1000" dirty="0">
              <a:solidFill>
                <a:srgbClr val="FFFFFF"/>
              </a:solidFill>
            </a:endParaRPr>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en-US" altLang="zh-CN"/>
              <a:t>Click to edit Master title style</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E1955136-1DC9-47AE-9185-721FC5F334C7}"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99085F4-30D0-4099-9DD8-998A99C1E806}"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a:t>Click to edit Master title style</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C7BF2711-C2E1-49B6-94A7-5EDF8B567696}"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DADD6576-8383-4679-A58E-42BFD3DCEA8C}"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en-US" altLang="zh-CN"/>
              <a:t>Click to edit Master title style</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en-US" altLang="zh-CN"/>
              <a:t>Click to edit Master title style</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a:t>Click icon to add picture</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400">
                <a:latin typeface="Arial" panose="020B0604020202020204" pitchFamily="34" charset="0"/>
              </a:defRPr>
            </a:lvl1pPr>
          </a:lstStyle>
          <a:p>
            <a:pPr>
              <a:defRPr/>
            </a:pPr>
            <a:endParaRPr lang="en-US" altLang="zh-CN"/>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400">
                <a:latin typeface="Arial" panose="020B0604020202020204" pitchFamily="34"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400"/>
            </a:lvl1pPr>
          </a:lstStyle>
          <a:p>
            <a:pPr>
              <a:defRPr/>
            </a:pPr>
            <a:fld id="{A4847D3E-322C-49EE-AECD-315049D81F51}" type="slidenum">
              <a:rPr lang="en-US" altLang="zh-CN"/>
              <a:t>‹#›</a:t>
            </a:fld>
            <a:endParaRPr lang="en-US" altLang="zh-CN"/>
          </a:p>
        </p:txBody>
      </p:sp>
      <p:pic>
        <p:nvPicPr>
          <p:cNvPr id="7" name="Picture 9" descr="petrochina-8副本"/>
          <p:cNvPicPr preferRelativeResize="0">
            <a:picLocks noChangeArrowheads="1"/>
          </p:cNvPicPr>
          <p:nvPr userDrawn="1"/>
        </p:nvPicPr>
        <p:blipFill>
          <a:blip r:embed="rId13"/>
          <a:srcRect/>
          <a:stretch>
            <a:fillRect/>
          </a:stretch>
        </p:blipFill>
        <p:spPr bwMode="auto">
          <a:xfrm>
            <a:off x="239350" y="135682"/>
            <a:ext cx="575733" cy="510432"/>
          </a:xfrm>
          <a:prstGeom prst="rect">
            <a:avLst/>
          </a:prstGeom>
          <a:noFill/>
          <a:ln w="9525">
            <a:noFill/>
            <a:miter lim="800000"/>
            <a:headEnd/>
            <a:tailEnd/>
          </a:ln>
          <a:effectLst>
            <a:reflection blurRad="6350" stA="52000" endA="300" endPos="35000" dir="5400000" sy="-100000" algn="bl" rotWithShape="0"/>
          </a:effectLst>
        </p:spPr>
      </p:pic>
      <p:sp>
        <p:nvSpPr>
          <p:cNvPr id="1032" name="Line 2"/>
          <p:cNvSpPr>
            <a:spLocks noChangeShapeType="1"/>
          </p:cNvSpPr>
          <p:nvPr userDrawn="1"/>
        </p:nvSpPr>
        <p:spPr bwMode="auto">
          <a:xfrm>
            <a:off x="-12700" y="765175"/>
            <a:ext cx="12208933" cy="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9" descr="petrochina-8副本"/>
          <p:cNvPicPr preferRelativeResize="0">
            <a:picLocks noChangeArrowheads="1"/>
          </p:cNvPicPr>
          <p:nvPr/>
        </p:nvPicPr>
        <p:blipFill>
          <a:blip r:embed="rId20"/>
          <a:srcRect/>
          <a:stretch>
            <a:fillRect/>
          </a:stretch>
        </p:blipFill>
        <p:spPr bwMode="auto">
          <a:xfrm>
            <a:off x="239350" y="135682"/>
            <a:ext cx="575733" cy="485006"/>
          </a:xfrm>
          <a:prstGeom prst="rect">
            <a:avLst/>
          </a:prstGeom>
          <a:noFill/>
          <a:ln w="9525">
            <a:noFill/>
            <a:miter lim="800000"/>
            <a:headEnd/>
            <a:tailEnd/>
          </a:ln>
          <a:effectLst>
            <a:reflection blurRad="6350" stA="52000" endA="300" endPos="35000" dir="5400000" sy="-100000" algn="bl" rotWithShape="0"/>
          </a:effectLst>
        </p:spPr>
      </p:pic>
      <p:sp>
        <p:nvSpPr>
          <p:cNvPr id="2051" name="Line 2"/>
          <p:cNvSpPr>
            <a:spLocks noChangeShapeType="1"/>
          </p:cNvSpPr>
          <p:nvPr/>
        </p:nvSpPr>
        <p:spPr bwMode="auto">
          <a:xfrm>
            <a:off x="-12700" y="765175"/>
            <a:ext cx="12208933" cy="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ransition spd="slow"/>
  <p:hf hdr="0" ftr="0" dt="0"/>
  <p:txStyles>
    <p:titleStyle>
      <a:lvl1pPr algn="ctr" rtl="0" eaLnBrk="0" fontAlgn="base" hangingPunct="0">
        <a:spcBef>
          <a:spcPct val="0"/>
        </a:spcBef>
        <a:spcAft>
          <a:spcPct val="0"/>
        </a:spcAft>
        <a:defRPr sz="2800">
          <a:solidFill>
            <a:srgbClr val="FF0000"/>
          </a:solidFill>
          <a:latin typeface="+mj-lt"/>
          <a:ea typeface="+mj-ea"/>
          <a:cs typeface="方正大黑简体" panose="02010601030101010101" charset="-122"/>
        </a:defRPr>
      </a:lvl1pPr>
      <a:lvl2pPr algn="ctr" rtl="0" eaLnBrk="0" fontAlgn="base" hangingPunct="0">
        <a:spcBef>
          <a:spcPct val="0"/>
        </a:spcBef>
        <a:spcAft>
          <a:spcPct val="0"/>
        </a:spcAft>
        <a:defRPr sz="2800">
          <a:solidFill>
            <a:srgbClr val="FF0000"/>
          </a:solidFill>
          <a:latin typeface="Arial" panose="020B0604020202020204" pitchFamily="34" charset="0"/>
          <a:ea typeface="方正大黑简体" panose="02010601030101010101" charset="-122"/>
          <a:cs typeface="方正大黑简体" panose="02010601030101010101" charset="-122"/>
        </a:defRPr>
      </a:lvl2pPr>
      <a:lvl3pPr algn="ctr" rtl="0" eaLnBrk="0" fontAlgn="base" hangingPunct="0">
        <a:spcBef>
          <a:spcPct val="0"/>
        </a:spcBef>
        <a:spcAft>
          <a:spcPct val="0"/>
        </a:spcAft>
        <a:defRPr sz="2800">
          <a:solidFill>
            <a:srgbClr val="FF0000"/>
          </a:solidFill>
          <a:latin typeface="Arial" panose="020B0604020202020204" pitchFamily="34" charset="0"/>
          <a:ea typeface="方正大黑简体" panose="02010601030101010101" charset="-122"/>
          <a:cs typeface="方正大黑简体" panose="02010601030101010101" charset="-122"/>
        </a:defRPr>
      </a:lvl3pPr>
      <a:lvl4pPr algn="ctr" rtl="0" eaLnBrk="0" fontAlgn="base" hangingPunct="0">
        <a:spcBef>
          <a:spcPct val="0"/>
        </a:spcBef>
        <a:spcAft>
          <a:spcPct val="0"/>
        </a:spcAft>
        <a:defRPr sz="2800">
          <a:solidFill>
            <a:srgbClr val="FF0000"/>
          </a:solidFill>
          <a:latin typeface="Arial" panose="020B0604020202020204" pitchFamily="34" charset="0"/>
          <a:ea typeface="方正大黑简体" panose="02010601030101010101" charset="-122"/>
          <a:cs typeface="方正大黑简体" panose="02010601030101010101" charset="-122"/>
        </a:defRPr>
      </a:lvl4pPr>
      <a:lvl5pPr algn="ctr" rtl="0" eaLnBrk="0" fontAlgn="base" hangingPunct="0">
        <a:spcBef>
          <a:spcPct val="0"/>
        </a:spcBef>
        <a:spcAft>
          <a:spcPct val="0"/>
        </a:spcAft>
        <a:defRPr sz="2800">
          <a:solidFill>
            <a:srgbClr val="FF0000"/>
          </a:solidFill>
          <a:latin typeface="Arial" panose="020B0604020202020204" pitchFamily="34" charset="0"/>
          <a:ea typeface="方正大黑简体" panose="02010601030101010101" charset="-122"/>
          <a:cs typeface="方正大黑简体" panose="02010601030101010101" charset="-122"/>
        </a:defRPr>
      </a:lvl5pPr>
      <a:lvl6pPr marL="457200" algn="ctr" rtl="0" fontAlgn="base">
        <a:spcBef>
          <a:spcPct val="0"/>
        </a:spcBef>
        <a:spcAft>
          <a:spcPct val="0"/>
        </a:spcAft>
        <a:defRPr sz="2800">
          <a:solidFill>
            <a:srgbClr val="FF0000"/>
          </a:solidFill>
          <a:latin typeface="Arial" panose="020B0604020202020204" pitchFamily="34" charset="0"/>
          <a:ea typeface="方正大黑简体" panose="02010601030101010101" charset="-122"/>
        </a:defRPr>
      </a:lvl6pPr>
      <a:lvl7pPr marL="914400" algn="ctr" rtl="0" fontAlgn="base">
        <a:spcBef>
          <a:spcPct val="0"/>
        </a:spcBef>
        <a:spcAft>
          <a:spcPct val="0"/>
        </a:spcAft>
        <a:defRPr sz="2800">
          <a:solidFill>
            <a:srgbClr val="FF0000"/>
          </a:solidFill>
          <a:latin typeface="Arial" panose="020B0604020202020204" pitchFamily="34" charset="0"/>
          <a:ea typeface="方正大黑简体" panose="02010601030101010101" charset="-122"/>
        </a:defRPr>
      </a:lvl7pPr>
      <a:lvl8pPr marL="1371600" algn="ctr" rtl="0" fontAlgn="base">
        <a:spcBef>
          <a:spcPct val="0"/>
        </a:spcBef>
        <a:spcAft>
          <a:spcPct val="0"/>
        </a:spcAft>
        <a:defRPr sz="2800">
          <a:solidFill>
            <a:srgbClr val="FF0000"/>
          </a:solidFill>
          <a:latin typeface="Arial" panose="020B0604020202020204" pitchFamily="34" charset="0"/>
          <a:ea typeface="方正大黑简体" panose="02010601030101010101" charset="-122"/>
        </a:defRPr>
      </a:lvl8pPr>
      <a:lvl9pPr marL="1828800" algn="ctr" rtl="0" fontAlgn="base">
        <a:spcBef>
          <a:spcPct val="0"/>
        </a:spcBef>
        <a:spcAft>
          <a:spcPct val="0"/>
        </a:spcAft>
        <a:defRPr sz="2800">
          <a:solidFill>
            <a:srgbClr val="FF0000"/>
          </a:solidFill>
          <a:latin typeface="Arial" panose="020B0604020202020204" pitchFamily="34" charset="0"/>
          <a:ea typeface="方正大黑简体" panose="02010601030101010101" charset="-122"/>
        </a:defRPr>
      </a:lvl9pPr>
    </p:titleStyle>
    <p:bodyStyle>
      <a:lvl1pPr marL="341630" indent="-341630" algn="l" rtl="0" eaLnBrk="0" fontAlgn="base" hangingPunct="0">
        <a:lnSpc>
          <a:spcPct val="16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1680" indent="-284480" algn="l" rtl="0" eaLnBrk="0" fontAlgn="base" hangingPunct="0">
        <a:lnSpc>
          <a:spcPct val="160000"/>
        </a:lnSpc>
        <a:spcBef>
          <a:spcPct val="20000"/>
        </a:spcBef>
        <a:spcAft>
          <a:spcPct val="0"/>
        </a:spcAft>
        <a:buFont typeface="Wingdings" panose="05000000000000000000" pitchFamily="2" charset="2"/>
        <a:buChar char="p"/>
        <a:defRPr sz="2800" b="1">
          <a:solidFill>
            <a:schemeClr val="tx1"/>
          </a:solidFill>
          <a:latin typeface="+mn-lt"/>
          <a:ea typeface="+mn-ea"/>
        </a:defRPr>
      </a:lvl2pPr>
      <a:lvl3pPr marL="1141730" indent="-227330" algn="l" rtl="0" eaLnBrk="0" fontAlgn="base" hangingPunct="0">
        <a:lnSpc>
          <a:spcPct val="160000"/>
        </a:lnSpc>
        <a:spcBef>
          <a:spcPct val="20000"/>
        </a:spcBef>
        <a:spcAft>
          <a:spcPct val="0"/>
        </a:spcAft>
        <a:buFont typeface="Wingdings" panose="05000000000000000000" pitchFamily="2" charset="2"/>
        <a:buChar char="ü"/>
        <a:defRPr sz="2400" b="1">
          <a:solidFill>
            <a:schemeClr val="tx1"/>
          </a:solidFill>
          <a:latin typeface="+mn-lt"/>
          <a:ea typeface="+mn-ea"/>
        </a:defRPr>
      </a:lvl3pPr>
      <a:lvl4pPr marL="1598930" indent="-227330" algn="l" rtl="0" eaLnBrk="0" fontAlgn="base" hangingPunct="0">
        <a:lnSpc>
          <a:spcPct val="160000"/>
        </a:lnSpc>
        <a:spcBef>
          <a:spcPct val="20000"/>
        </a:spcBef>
        <a:spcAft>
          <a:spcPct val="0"/>
        </a:spcAft>
        <a:buChar char="–"/>
        <a:defRPr sz="2000" b="1">
          <a:solidFill>
            <a:schemeClr val="tx1"/>
          </a:solidFill>
          <a:latin typeface="+mn-lt"/>
          <a:ea typeface="+mn-ea"/>
        </a:defRPr>
      </a:lvl4pPr>
      <a:lvl5pPr marL="2056130" indent="-227330" algn="l" rtl="0" eaLnBrk="0" fontAlgn="base" hangingPunct="0">
        <a:lnSpc>
          <a:spcPct val="160000"/>
        </a:lnSpc>
        <a:spcBef>
          <a:spcPct val="20000"/>
        </a:spcBef>
        <a:spcAft>
          <a:spcPct val="0"/>
        </a:spcAft>
        <a:buChar char="»"/>
        <a:defRPr sz="2000" b="1">
          <a:solidFill>
            <a:schemeClr val="tx1"/>
          </a:solidFill>
          <a:latin typeface="+mn-lt"/>
          <a:ea typeface="+mn-ea"/>
        </a:defRPr>
      </a:lvl5pPr>
      <a:lvl6pPr marL="2514600" indent="-228600" algn="l" rtl="0" fontAlgn="base">
        <a:lnSpc>
          <a:spcPct val="160000"/>
        </a:lnSpc>
        <a:spcBef>
          <a:spcPct val="20000"/>
        </a:spcBef>
        <a:spcAft>
          <a:spcPct val="0"/>
        </a:spcAft>
        <a:buChar char="»"/>
        <a:defRPr sz="2000" b="1">
          <a:solidFill>
            <a:schemeClr val="tx1"/>
          </a:solidFill>
          <a:latin typeface="+mn-lt"/>
          <a:ea typeface="+mn-ea"/>
        </a:defRPr>
      </a:lvl6pPr>
      <a:lvl7pPr marL="2971800" indent="-228600" algn="l" rtl="0" fontAlgn="base">
        <a:lnSpc>
          <a:spcPct val="160000"/>
        </a:lnSpc>
        <a:spcBef>
          <a:spcPct val="20000"/>
        </a:spcBef>
        <a:spcAft>
          <a:spcPct val="0"/>
        </a:spcAft>
        <a:buChar char="»"/>
        <a:defRPr sz="2000" b="1">
          <a:solidFill>
            <a:schemeClr val="tx1"/>
          </a:solidFill>
          <a:latin typeface="+mn-lt"/>
          <a:ea typeface="+mn-ea"/>
        </a:defRPr>
      </a:lvl7pPr>
      <a:lvl8pPr marL="3429000" indent="-228600" algn="l" rtl="0" fontAlgn="base">
        <a:lnSpc>
          <a:spcPct val="160000"/>
        </a:lnSpc>
        <a:spcBef>
          <a:spcPct val="20000"/>
        </a:spcBef>
        <a:spcAft>
          <a:spcPct val="0"/>
        </a:spcAft>
        <a:buChar char="»"/>
        <a:defRPr sz="2000" b="1">
          <a:solidFill>
            <a:schemeClr val="tx1"/>
          </a:solidFill>
          <a:latin typeface="+mn-lt"/>
          <a:ea typeface="+mn-ea"/>
        </a:defRPr>
      </a:lvl8pPr>
      <a:lvl9pPr marL="3886200" indent="-228600" algn="l" rtl="0" fontAlgn="base">
        <a:lnSpc>
          <a:spcPct val="160000"/>
        </a:lnSpc>
        <a:spcBef>
          <a:spcPct val="20000"/>
        </a:spcBef>
        <a:spcAft>
          <a:spcPct val="0"/>
        </a:spcAft>
        <a:buChar char="»"/>
        <a:defRPr sz="2000" b="1">
          <a:solidFill>
            <a:schemeClr val="tx1"/>
          </a:solidFill>
          <a:latin typeface="+mn-lt"/>
          <a:ea typeface="+mn-ea"/>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E16239-3594-3772-8896-251108DCD211}"/>
              </a:ext>
            </a:extLst>
          </p:cNvPr>
          <p:cNvSpPr/>
          <p:nvPr/>
        </p:nvSpPr>
        <p:spPr>
          <a:xfrm>
            <a:off x="3926177" y="1828800"/>
            <a:ext cx="4339650" cy="1754326"/>
          </a:xfrm>
          <a:prstGeom prst="rect">
            <a:avLst/>
          </a:prstGeom>
          <a:noFill/>
        </p:spPr>
        <p:txBody>
          <a:bodyPr wrap="none" lIns="91440" tIns="45720" rIns="91440" bIns="45720">
            <a:spAutoFit/>
          </a:bodyPr>
          <a:lstStyle/>
          <a:p>
            <a:pPr algn="ctr"/>
            <a:r>
              <a:rPr kumimoji="0" lang="zh-CN" altLang="en-US" sz="5400" b="0" i="0" u="none" strike="noStrike" cap="none" spc="0" normalizeH="0" baseline="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SimSun" panose="02010600030101010101" pitchFamily="2" charset="-122"/>
              </a:rPr>
              <a:t>暑期实习报告</a:t>
            </a:r>
            <a:endParaRPr kumimoji="0" lang="en-US" altLang="zh-CN" sz="5400" b="0" i="0" u="none" strike="noStrike" cap="none" spc="0" normalizeH="0" baseline="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SimSun" panose="02010600030101010101" pitchFamily="2" charset="-122"/>
            </a:endParaRP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0B9A0B-8178-60D4-B9F7-5DE859F56BD3}"/>
              </a:ext>
            </a:extLst>
          </p:cNvPr>
          <p:cNvSpPr txBox="1"/>
          <p:nvPr/>
        </p:nvSpPr>
        <p:spPr>
          <a:xfrm>
            <a:off x="495300" y="172383"/>
            <a:ext cx="11201400" cy="584775"/>
          </a:xfrm>
          <a:prstGeom prst="rect">
            <a:avLst/>
          </a:prstGeom>
          <a:noFill/>
        </p:spPr>
        <p:txBody>
          <a:bodyPr wrap="square" rtlCol="0">
            <a:spAutoFit/>
          </a:bodyPr>
          <a:lstStyle/>
          <a:p>
            <a:pPr algn="ctr"/>
            <a:r>
              <a:rPr lang="zh-CN" altLang="en-US" sz="3200" dirty="0"/>
              <a:t>长短期记忆网络 </a:t>
            </a:r>
            <a:r>
              <a:rPr lang="en-US" altLang="zh-CN" sz="3200" dirty="0"/>
              <a:t>LSTM &amp;</a:t>
            </a:r>
            <a:r>
              <a:rPr lang="zh-CN" altLang="en-US" sz="3200" dirty="0"/>
              <a:t>双向长短期网络 </a:t>
            </a:r>
            <a:r>
              <a:rPr lang="en-US" altLang="zh-CN" sz="3200" dirty="0"/>
              <a:t>Bi-LSTM</a:t>
            </a:r>
            <a:endParaRPr lang="en-US" dirty="0"/>
          </a:p>
        </p:txBody>
      </p:sp>
      <p:graphicFrame>
        <p:nvGraphicFramePr>
          <p:cNvPr id="3" name="Table 2">
            <a:extLst>
              <a:ext uri="{FF2B5EF4-FFF2-40B4-BE49-F238E27FC236}">
                <a16:creationId xmlns:a16="http://schemas.microsoft.com/office/drawing/2014/main" id="{2AF80BA5-2B2B-BCF2-95A9-C19A35257EA5}"/>
              </a:ext>
            </a:extLst>
          </p:cNvPr>
          <p:cNvGraphicFramePr>
            <a:graphicFrameLocks noGrp="1"/>
          </p:cNvGraphicFramePr>
          <p:nvPr>
            <p:extLst>
              <p:ext uri="{D42A27DB-BD31-4B8C-83A1-F6EECF244321}">
                <p14:modId xmlns:p14="http://schemas.microsoft.com/office/powerpoint/2010/main" val="1132325808"/>
              </p:ext>
            </p:extLst>
          </p:nvPr>
        </p:nvGraphicFramePr>
        <p:xfrm>
          <a:off x="4038600" y="1628113"/>
          <a:ext cx="4953000" cy="2227136"/>
        </p:xfrm>
        <a:graphic>
          <a:graphicData uri="http://schemas.openxmlformats.org/drawingml/2006/table">
            <a:tbl>
              <a:tblPr firstRow="1" firstCol="1" bandRow="1">
                <a:tableStyleId>{21E4AEA4-8DFA-4A89-87EB-49C32662AFE0}</a:tableStyleId>
              </a:tblPr>
              <a:tblGrid>
                <a:gridCol w="1174192">
                  <a:extLst>
                    <a:ext uri="{9D8B030D-6E8A-4147-A177-3AD203B41FA5}">
                      <a16:colId xmlns:a16="http://schemas.microsoft.com/office/drawing/2014/main" val="1280306179"/>
                    </a:ext>
                  </a:extLst>
                </a:gridCol>
                <a:gridCol w="582251">
                  <a:extLst>
                    <a:ext uri="{9D8B030D-6E8A-4147-A177-3AD203B41FA5}">
                      <a16:colId xmlns:a16="http://schemas.microsoft.com/office/drawing/2014/main" val="465020895"/>
                    </a:ext>
                  </a:extLst>
                </a:gridCol>
                <a:gridCol w="759683">
                  <a:extLst>
                    <a:ext uri="{9D8B030D-6E8A-4147-A177-3AD203B41FA5}">
                      <a16:colId xmlns:a16="http://schemas.microsoft.com/office/drawing/2014/main" val="2930521617"/>
                    </a:ext>
                  </a:extLst>
                </a:gridCol>
                <a:gridCol w="838596">
                  <a:extLst>
                    <a:ext uri="{9D8B030D-6E8A-4147-A177-3AD203B41FA5}">
                      <a16:colId xmlns:a16="http://schemas.microsoft.com/office/drawing/2014/main" val="2600040150"/>
                    </a:ext>
                  </a:extLst>
                </a:gridCol>
                <a:gridCol w="799139">
                  <a:extLst>
                    <a:ext uri="{9D8B030D-6E8A-4147-A177-3AD203B41FA5}">
                      <a16:colId xmlns:a16="http://schemas.microsoft.com/office/drawing/2014/main" val="3209574271"/>
                    </a:ext>
                  </a:extLst>
                </a:gridCol>
                <a:gridCol w="799139">
                  <a:extLst>
                    <a:ext uri="{9D8B030D-6E8A-4147-A177-3AD203B41FA5}">
                      <a16:colId xmlns:a16="http://schemas.microsoft.com/office/drawing/2014/main" val="1820060466"/>
                    </a:ext>
                  </a:extLst>
                </a:gridCol>
              </a:tblGrid>
              <a:tr h="182880">
                <a:tc>
                  <a:txBody>
                    <a:bodyPr/>
                    <a:lstStyle/>
                    <a:p>
                      <a:pPr marL="0" marR="0">
                        <a:lnSpc>
                          <a:spcPct val="115000"/>
                        </a:lnSpc>
                        <a:spcBef>
                          <a:spcPts val="0"/>
                        </a:spcBef>
                        <a:spcAft>
                          <a:spcPts val="0"/>
                        </a:spcAft>
                      </a:pPr>
                      <a:r>
                        <a:rPr lang="en-US" sz="1200" kern="100" dirty="0">
                          <a:effectLst/>
                        </a:rPr>
                        <a:t>Epochs</a:t>
                      </a:r>
                      <a:r>
                        <a:rPr lang="zh-CN" altLang="en-US" sz="1200" kern="100" dirty="0">
                          <a:effectLst/>
                        </a:rPr>
                        <a:t>轮数</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Training time</a:t>
                      </a:r>
                    </a:p>
                    <a:p>
                      <a:pPr marL="0" marR="0">
                        <a:lnSpc>
                          <a:spcPct val="115000"/>
                        </a:lnSpc>
                        <a:spcBef>
                          <a:spcPts val="0"/>
                        </a:spcBef>
                        <a:spcAft>
                          <a:spcPts val="0"/>
                        </a:spcAft>
                      </a:pPr>
                      <a:r>
                        <a:rPr lang="zh-CN" altLang="en-US" sz="1200" dirty="0"/>
                        <a:t>训练用时</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Time per iteration</a:t>
                      </a:r>
                      <a:r>
                        <a:rPr lang="zh-CN" altLang="en-US" sz="1200" dirty="0"/>
                        <a:t>每次迭代用时</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F1 Score</a:t>
                      </a:r>
                    </a:p>
                    <a:p>
                      <a:pPr marL="0" marR="0">
                        <a:lnSpc>
                          <a:spcPct val="115000"/>
                        </a:lnSpc>
                        <a:spcBef>
                          <a:spcPts val="0"/>
                        </a:spcBef>
                        <a:spcAft>
                          <a:spcPts val="0"/>
                        </a:spcAft>
                      </a:pPr>
                      <a:r>
                        <a:rPr lang="zh-CN" altLang="en-US" sz="1200" dirty="0"/>
                        <a:t>准确率</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Precision</a:t>
                      </a:r>
                    </a:p>
                    <a:p>
                      <a:pPr marL="0" marR="0">
                        <a:lnSpc>
                          <a:spcPct val="115000"/>
                        </a:lnSpc>
                        <a:spcBef>
                          <a:spcPts val="0"/>
                        </a:spcBef>
                        <a:spcAft>
                          <a:spcPts val="0"/>
                        </a:spcAft>
                      </a:pPr>
                      <a:r>
                        <a:rPr lang="zh-CN" altLang="en-US" sz="1200" dirty="0"/>
                        <a:t>精准率</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Recall</a:t>
                      </a:r>
                      <a:r>
                        <a:rPr lang="zh-CN" altLang="en-US" sz="1200" dirty="0"/>
                        <a:t>召回率</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14127846"/>
                  </a:ext>
                </a:extLst>
              </a:tr>
              <a:tr h="182880">
                <a:tc>
                  <a:txBody>
                    <a:bodyPr/>
                    <a:lstStyle/>
                    <a:p>
                      <a:pPr marL="0" marR="0">
                        <a:lnSpc>
                          <a:spcPct val="115000"/>
                        </a:lnSpc>
                        <a:spcBef>
                          <a:spcPts val="0"/>
                        </a:spcBef>
                        <a:spcAft>
                          <a:spcPts val="0"/>
                        </a:spcAft>
                      </a:pPr>
                      <a:r>
                        <a:rPr lang="en-US" sz="1200" kern="100">
                          <a:effectLst/>
                        </a:rPr>
                        <a:t>50</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71.18</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1.42</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0.39</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0.72</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0.54</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94157648"/>
                  </a:ext>
                </a:extLst>
              </a:tr>
              <a:tr h="0">
                <a:tc>
                  <a:txBody>
                    <a:bodyPr/>
                    <a:lstStyle/>
                    <a:p>
                      <a:pPr marL="0" marR="0">
                        <a:lnSpc>
                          <a:spcPct val="115000"/>
                        </a:lnSpc>
                        <a:spcBef>
                          <a:spcPts val="0"/>
                        </a:spcBef>
                        <a:spcAft>
                          <a:spcPts val="0"/>
                        </a:spcAft>
                      </a:pPr>
                      <a:r>
                        <a:rPr lang="en-US" sz="1200" kern="100">
                          <a:effectLst/>
                        </a:rPr>
                        <a:t>100</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127</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1.273</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0.6935</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0.7315</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0.798</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78482554"/>
                  </a:ext>
                </a:extLst>
              </a:tr>
              <a:tr h="182880">
                <a:tc>
                  <a:txBody>
                    <a:bodyPr/>
                    <a:lstStyle/>
                    <a:p>
                      <a:pPr marL="0" marR="0">
                        <a:lnSpc>
                          <a:spcPct val="115000"/>
                        </a:lnSpc>
                        <a:spcBef>
                          <a:spcPts val="0"/>
                        </a:spcBef>
                        <a:spcAft>
                          <a:spcPts val="0"/>
                        </a:spcAft>
                      </a:pPr>
                      <a:r>
                        <a:rPr lang="en-US" sz="1200" kern="100">
                          <a:effectLst/>
                        </a:rPr>
                        <a:t>150</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171</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1.14</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0.912</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0.9215</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0.9025</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73324754"/>
                  </a:ext>
                </a:extLst>
              </a:tr>
              <a:tr h="182880">
                <a:tc>
                  <a:txBody>
                    <a:bodyPr/>
                    <a:lstStyle/>
                    <a:p>
                      <a:pPr marL="0" marR="0">
                        <a:lnSpc>
                          <a:spcPct val="115000"/>
                        </a:lnSpc>
                        <a:spcBef>
                          <a:spcPts val="0"/>
                        </a:spcBef>
                        <a:spcAft>
                          <a:spcPts val="0"/>
                        </a:spcAft>
                      </a:pPr>
                      <a:r>
                        <a:rPr lang="en-US" sz="1200" kern="100" dirty="0">
                          <a:effectLst/>
                        </a:rPr>
                        <a:t>200</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solidFill>
                      <a:srgbClr val="FF0000"/>
                    </a:solidFill>
                  </a:tcPr>
                </a:tc>
                <a:tc>
                  <a:txBody>
                    <a:bodyPr/>
                    <a:lstStyle/>
                    <a:p>
                      <a:pPr marL="0" marR="0">
                        <a:lnSpc>
                          <a:spcPct val="115000"/>
                        </a:lnSpc>
                        <a:spcBef>
                          <a:spcPts val="0"/>
                        </a:spcBef>
                        <a:spcAft>
                          <a:spcPts val="0"/>
                        </a:spcAft>
                      </a:pPr>
                      <a:r>
                        <a:rPr lang="en-US" sz="1200" kern="100" dirty="0">
                          <a:effectLst/>
                        </a:rPr>
                        <a:t>214</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solidFill>
                      <a:srgbClr val="FF0000"/>
                    </a:solidFill>
                  </a:tcPr>
                </a:tc>
                <a:tc>
                  <a:txBody>
                    <a:bodyPr/>
                    <a:lstStyle/>
                    <a:p>
                      <a:pPr marL="0" marR="0">
                        <a:lnSpc>
                          <a:spcPct val="115000"/>
                        </a:lnSpc>
                        <a:spcBef>
                          <a:spcPts val="0"/>
                        </a:spcBef>
                        <a:spcAft>
                          <a:spcPts val="0"/>
                        </a:spcAft>
                      </a:pPr>
                      <a:r>
                        <a:rPr lang="en-US" sz="1200" kern="100" dirty="0">
                          <a:effectLst/>
                        </a:rPr>
                        <a:t>1.0735</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solidFill>
                      <a:srgbClr val="FF0000"/>
                    </a:solidFill>
                  </a:tcPr>
                </a:tc>
                <a:tc>
                  <a:txBody>
                    <a:bodyPr/>
                    <a:lstStyle/>
                    <a:p>
                      <a:pPr marL="0" marR="0">
                        <a:lnSpc>
                          <a:spcPct val="115000"/>
                        </a:lnSpc>
                        <a:spcBef>
                          <a:spcPts val="0"/>
                        </a:spcBef>
                        <a:spcAft>
                          <a:spcPts val="0"/>
                        </a:spcAft>
                      </a:pPr>
                      <a:r>
                        <a:rPr lang="en-US" sz="1200" kern="100" dirty="0">
                          <a:effectLst/>
                        </a:rPr>
                        <a:t>0.9215</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solidFill>
                      <a:srgbClr val="FF0000"/>
                    </a:solidFill>
                  </a:tcPr>
                </a:tc>
                <a:tc>
                  <a:txBody>
                    <a:bodyPr/>
                    <a:lstStyle/>
                    <a:p>
                      <a:pPr marL="0" marR="0">
                        <a:lnSpc>
                          <a:spcPct val="115000"/>
                        </a:lnSpc>
                        <a:spcBef>
                          <a:spcPts val="0"/>
                        </a:spcBef>
                        <a:spcAft>
                          <a:spcPts val="0"/>
                        </a:spcAft>
                      </a:pPr>
                      <a:r>
                        <a:rPr lang="en-US" sz="1200" kern="100" dirty="0">
                          <a:effectLst/>
                        </a:rPr>
                        <a:t>0.931</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solidFill>
                      <a:srgbClr val="FF0000"/>
                    </a:solidFill>
                  </a:tcPr>
                </a:tc>
                <a:tc>
                  <a:txBody>
                    <a:bodyPr/>
                    <a:lstStyle/>
                    <a:p>
                      <a:pPr marL="0" marR="0">
                        <a:lnSpc>
                          <a:spcPct val="115000"/>
                        </a:lnSpc>
                        <a:spcBef>
                          <a:spcPts val="0"/>
                        </a:spcBef>
                        <a:spcAft>
                          <a:spcPts val="0"/>
                        </a:spcAft>
                      </a:pPr>
                      <a:r>
                        <a:rPr lang="en-US" sz="1200" kern="100" dirty="0">
                          <a:effectLst/>
                        </a:rPr>
                        <a:t>0.9025</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solidFill>
                      <a:srgbClr val="FF0000"/>
                    </a:solidFill>
                  </a:tcPr>
                </a:tc>
                <a:extLst>
                  <a:ext uri="{0D108BD9-81ED-4DB2-BD59-A6C34878D82A}">
                    <a16:rowId xmlns:a16="http://schemas.microsoft.com/office/drawing/2014/main" val="2843918344"/>
                  </a:ext>
                </a:extLst>
              </a:tr>
              <a:tr h="182880">
                <a:tc>
                  <a:txBody>
                    <a:bodyPr/>
                    <a:lstStyle/>
                    <a:p>
                      <a:pPr marL="0" marR="0">
                        <a:lnSpc>
                          <a:spcPct val="115000"/>
                        </a:lnSpc>
                        <a:spcBef>
                          <a:spcPts val="0"/>
                        </a:spcBef>
                        <a:spcAft>
                          <a:spcPts val="0"/>
                        </a:spcAft>
                      </a:pPr>
                      <a:r>
                        <a:rPr lang="en-US" sz="1200" kern="100" dirty="0">
                          <a:effectLst/>
                        </a:rPr>
                        <a:t>250</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253</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1.0165</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0.9215</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0.931</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0.9025</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11932746"/>
                  </a:ext>
                </a:extLst>
              </a:tr>
              <a:tr h="182880">
                <a:tc>
                  <a:txBody>
                    <a:bodyPr/>
                    <a:lstStyle/>
                    <a:p>
                      <a:pPr marL="0" marR="0">
                        <a:lnSpc>
                          <a:spcPct val="115000"/>
                        </a:lnSpc>
                        <a:spcBef>
                          <a:spcPts val="0"/>
                        </a:spcBef>
                        <a:spcAft>
                          <a:spcPts val="0"/>
                        </a:spcAft>
                      </a:pPr>
                      <a:r>
                        <a:rPr lang="en-US" sz="1200" kern="100">
                          <a:effectLst/>
                        </a:rPr>
                        <a:t>300</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296</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0.988</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0.912</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0.9215</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0.9025</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14268110"/>
                  </a:ext>
                </a:extLst>
              </a:tr>
            </a:tbl>
          </a:graphicData>
        </a:graphic>
      </p:graphicFrame>
      <p:pic>
        <p:nvPicPr>
          <p:cNvPr id="7" name="Picture 6" descr="A graph with red lines&#10;&#10;Description automatically generated">
            <a:extLst>
              <a:ext uri="{FF2B5EF4-FFF2-40B4-BE49-F238E27FC236}">
                <a16:creationId xmlns:a16="http://schemas.microsoft.com/office/drawing/2014/main" id="{C951EA04-50BB-7491-D3D1-328FE66B64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137" y="1582478"/>
            <a:ext cx="3522426" cy="2285322"/>
          </a:xfrm>
          <a:prstGeom prst="rect">
            <a:avLst/>
          </a:prstGeom>
        </p:spPr>
      </p:pic>
      <p:pic>
        <p:nvPicPr>
          <p:cNvPr id="4" name="图片 2" descr="A graph with numbers and lines&#10;&#10;Description automatically generated">
            <a:extLst>
              <a:ext uri="{FF2B5EF4-FFF2-40B4-BE49-F238E27FC236}">
                <a16:creationId xmlns:a16="http://schemas.microsoft.com/office/drawing/2014/main" id="{17DB31E2-4A09-D1E2-C4F8-E18788AE661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137" y="4502271"/>
            <a:ext cx="3274340" cy="2355729"/>
          </a:xfrm>
          <a:prstGeom prst="rect">
            <a:avLst/>
          </a:prstGeom>
          <a:noFill/>
        </p:spPr>
      </p:pic>
      <p:graphicFrame>
        <p:nvGraphicFramePr>
          <p:cNvPr id="6" name="Table 5">
            <a:extLst>
              <a:ext uri="{FF2B5EF4-FFF2-40B4-BE49-F238E27FC236}">
                <a16:creationId xmlns:a16="http://schemas.microsoft.com/office/drawing/2014/main" id="{19ACE79D-A84A-BC7E-E233-7258921A7FC5}"/>
              </a:ext>
            </a:extLst>
          </p:cNvPr>
          <p:cNvGraphicFramePr>
            <a:graphicFrameLocks noGrp="1"/>
          </p:cNvGraphicFramePr>
          <p:nvPr>
            <p:extLst>
              <p:ext uri="{D42A27DB-BD31-4B8C-83A1-F6EECF244321}">
                <p14:modId xmlns:p14="http://schemas.microsoft.com/office/powerpoint/2010/main" val="1382687582"/>
              </p:ext>
            </p:extLst>
          </p:nvPr>
        </p:nvGraphicFramePr>
        <p:xfrm>
          <a:off x="3611245" y="4638139"/>
          <a:ext cx="4969510" cy="2016824"/>
        </p:xfrm>
        <a:graphic>
          <a:graphicData uri="http://schemas.openxmlformats.org/drawingml/2006/table">
            <a:tbl>
              <a:tblPr firstRow="1" firstCol="1" bandRow="1">
                <a:tableStyleId>{21E4AEA4-8DFA-4A89-87EB-49C32662AFE0}</a:tableStyleId>
              </a:tblPr>
              <a:tblGrid>
                <a:gridCol w="1083310">
                  <a:extLst>
                    <a:ext uri="{9D8B030D-6E8A-4147-A177-3AD203B41FA5}">
                      <a16:colId xmlns:a16="http://schemas.microsoft.com/office/drawing/2014/main" val="4120705289"/>
                    </a:ext>
                  </a:extLst>
                </a:gridCol>
                <a:gridCol w="838200">
                  <a:extLst>
                    <a:ext uri="{9D8B030D-6E8A-4147-A177-3AD203B41FA5}">
                      <a16:colId xmlns:a16="http://schemas.microsoft.com/office/drawing/2014/main" val="297953997"/>
                    </a:ext>
                  </a:extLst>
                </a:gridCol>
                <a:gridCol w="1067210">
                  <a:extLst>
                    <a:ext uri="{9D8B030D-6E8A-4147-A177-3AD203B41FA5}">
                      <a16:colId xmlns:a16="http://schemas.microsoft.com/office/drawing/2014/main" val="4227745397"/>
                    </a:ext>
                  </a:extLst>
                </a:gridCol>
                <a:gridCol w="587204">
                  <a:extLst>
                    <a:ext uri="{9D8B030D-6E8A-4147-A177-3AD203B41FA5}">
                      <a16:colId xmlns:a16="http://schemas.microsoft.com/office/drawing/2014/main" val="1571439796"/>
                    </a:ext>
                  </a:extLst>
                </a:gridCol>
                <a:gridCol w="804334">
                  <a:extLst>
                    <a:ext uri="{9D8B030D-6E8A-4147-A177-3AD203B41FA5}">
                      <a16:colId xmlns:a16="http://schemas.microsoft.com/office/drawing/2014/main" val="2119203524"/>
                    </a:ext>
                  </a:extLst>
                </a:gridCol>
                <a:gridCol w="589252">
                  <a:extLst>
                    <a:ext uri="{9D8B030D-6E8A-4147-A177-3AD203B41FA5}">
                      <a16:colId xmlns:a16="http://schemas.microsoft.com/office/drawing/2014/main" val="651563505"/>
                    </a:ext>
                  </a:extLst>
                </a:gridCol>
              </a:tblGrid>
              <a:tr h="182880">
                <a:tc>
                  <a:txBody>
                    <a:bodyPr/>
                    <a:lstStyle/>
                    <a:p>
                      <a:pPr marL="0" marR="0">
                        <a:lnSpc>
                          <a:spcPct val="115000"/>
                        </a:lnSpc>
                        <a:spcBef>
                          <a:spcPts val="0"/>
                        </a:spcBef>
                        <a:spcAft>
                          <a:spcPts val="0"/>
                        </a:spcAft>
                      </a:pPr>
                      <a:r>
                        <a:rPr lang="en-US" sz="1200" kern="100" dirty="0">
                          <a:effectLst/>
                        </a:rPr>
                        <a:t>Epochs </a:t>
                      </a:r>
                      <a:r>
                        <a:rPr lang="zh-CN" altLang="en-US" sz="1200" kern="100" dirty="0">
                          <a:effectLst/>
                        </a:rPr>
                        <a:t>轮数</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Training time</a:t>
                      </a:r>
                    </a:p>
                    <a:p>
                      <a:pPr marL="0" marR="0">
                        <a:lnSpc>
                          <a:spcPct val="115000"/>
                        </a:lnSpc>
                        <a:spcBef>
                          <a:spcPts val="0"/>
                        </a:spcBef>
                        <a:spcAft>
                          <a:spcPts val="0"/>
                        </a:spcAft>
                      </a:pPr>
                      <a:r>
                        <a:rPr lang="zh-CN" altLang="en-US" sz="1200" dirty="0"/>
                        <a:t>训练用时</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Time per iteration</a:t>
                      </a:r>
                      <a:r>
                        <a:rPr lang="zh-CN" altLang="en-US" sz="1200" dirty="0"/>
                        <a:t>每次迭代用时</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F1 Score</a:t>
                      </a:r>
                    </a:p>
                    <a:p>
                      <a:pPr marL="0" marR="0">
                        <a:lnSpc>
                          <a:spcPct val="115000"/>
                        </a:lnSpc>
                        <a:spcBef>
                          <a:spcPts val="0"/>
                        </a:spcBef>
                        <a:spcAft>
                          <a:spcPts val="0"/>
                        </a:spcAft>
                      </a:pPr>
                      <a:r>
                        <a:rPr lang="zh-CN" altLang="en-US" sz="1200" dirty="0"/>
                        <a:t>准确率</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Precision</a:t>
                      </a:r>
                    </a:p>
                    <a:p>
                      <a:pPr marL="0" marR="0">
                        <a:lnSpc>
                          <a:spcPct val="115000"/>
                        </a:lnSpc>
                        <a:spcBef>
                          <a:spcPts val="0"/>
                        </a:spcBef>
                        <a:spcAft>
                          <a:spcPts val="0"/>
                        </a:spcAft>
                      </a:pPr>
                      <a:r>
                        <a:rPr lang="zh-CN" altLang="en-US" sz="1200" dirty="0"/>
                        <a:t>精准率</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Recall</a:t>
                      </a:r>
                      <a:r>
                        <a:rPr lang="zh-CN" altLang="en-US" sz="1200" dirty="0"/>
                        <a:t>召回率</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22628604"/>
                  </a:ext>
                </a:extLst>
              </a:tr>
              <a:tr h="182880">
                <a:tc>
                  <a:txBody>
                    <a:bodyPr/>
                    <a:lstStyle/>
                    <a:p>
                      <a:pPr marL="0" marR="0">
                        <a:lnSpc>
                          <a:spcPct val="115000"/>
                        </a:lnSpc>
                        <a:spcBef>
                          <a:spcPts val="0"/>
                        </a:spcBef>
                        <a:spcAft>
                          <a:spcPts val="0"/>
                        </a:spcAft>
                      </a:pPr>
                      <a:r>
                        <a:rPr lang="en-US" sz="1200" kern="100">
                          <a:effectLst/>
                        </a:rPr>
                        <a:t>50</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82.94</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1.66</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0.4</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0.71</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0.55</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60546114"/>
                  </a:ext>
                </a:extLst>
              </a:tr>
              <a:tr h="182880">
                <a:tc>
                  <a:txBody>
                    <a:bodyPr/>
                    <a:lstStyle/>
                    <a:p>
                      <a:pPr marL="0" marR="0">
                        <a:lnSpc>
                          <a:spcPct val="115000"/>
                        </a:lnSpc>
                        <a:spcBef>
                          <a:spcPts val="0"/>
                        </a:spcBef>
                        <a:spcAft>
                          <a:spcPts val="0"/>
                        </a:spcAft>
                      </a:pPr>
                      <a:r>
                        <a:rPr lang="en-US" sz="1200" kern="100">
                          <a:effectLst/>
                        </a:rPr>
                        <a:t>100</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133.87</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1.34</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0.73</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0.77</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0.84</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41084876"/>
                  </a:ext>
                </a:extLst>
              </a:tr>
              <a:tr h="182880">
                <a:tc>
                  <a:txBody>
                    <a:bodyPr/>
                    <a:lstStyle/>
                    <a:p>
                      <a:pPr marL="0" marR="0">
                        <a:lnSpc>
                          <a:spcPct val="115000"/>
                        </a:lnSpc>
                        <a:spcBef>
                          <a:spcPts val="0"/>
                        </a:spcBef>
                        <a:spcAft>
                          <a:spcPts val="0"/>
                        </a:spcAft>
                      </a:pPr>
                      <a:r>
                        <a:rPr lang="en-US" sz="1200" kern="100">
                          <a:effectLst/>
                        </a:rPr>
                        <a:t>150</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180.45</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1.2</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0.96</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0.97</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0.95</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38539354"/>
                  </a:ext>
                </a:extLst>
              </a:tr>
              <a:tr h="182880">
                <a:tc>
                  <a:txBody>
                    <a:bodyPr/>
                    <a:lstStyle/>
                    <a:p>
                      <a:pPr marL="0" marR="0">
                        <a:lnSpc>
                          <a:spcPct val="115000"/>
                        </a:lnSpc>
                        <a:spcBef>
                          <a:spcPts val="0"/>
                        </a:spcBef>
                        <a:spcAft>
                          <a:spcPts val="0"/>
                        </a:spcAft>
                      </a:pPr>
                      <a:r>
                        <a:rPr lang="en-US" sz="1200" kern="100" dirty="0">
                          <a:effectLst/>
                        </a:rPr>
                        <a:t>200</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solidFill>
                      <a:srgbClr val="FF0000"/>
                    </a:solidFill>
                  </a:tcPr>
                </a:tc>
                <a:tc>
                  <a:txBody>
                    <a:bodyPr/>
                    <a:lstStyle/>
                    <a:p>
                      <a:pPr marL="0" marR="0">
                        <a:lnSpc>
                          <a:spcPct val="115000"/>
                        </a:lnSpc>
                        <a:spcBef>
                          <a:spcPts val="0"/>
                        </a:spcBef>
                        <a:spcAft>
                          <a:spcPts val="0"/>
                        </a:spcAft>
                      </a:pPr>
                      <a:r>
                        <a:rPr lang="en-US" sz="1200" kern="100" dirty="0">
                          <a:effectLst/>
                        </a:rPr>
                        <a:t>226.05</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solidFill>
                      <a:srgbClr val="FF0000"/>
                    </a:solidFill>
                  </a:tcPr>
                </a:tc>
                <a:tc>
                  <a:txBody>
                    <a:bodyPr/>
                    <a:lstStyle/>
                    <a:p>
                      <a:pPr marL="0" marR="0">
                        <a:lnSpc>
                          <a:spcPct val="115000"/>
                        </a:lnSpc>
                        <a:spcBef>
                          <a:spcPts val="0"/>
                        </a:spcBef>
                        <a:spcAft>
                          <a:spcPts val="0"/>
                        </a:spcAft>
                      </a:pPr>
                      <a:r>
                        <a:rPr lang="en-US" sz="1200" kern="100" dirty="0">
                          <a:effectLst/>
                        </a:rPr>
                        <a:t>1.13</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solidFill>
                      <a:srgbClr val="FF0000"/>
                    </a:solidFill>
                  </a:tcPr>
                </a:tc>
                <a:tc>
                  <a:txBody>
                    <a:bodyPr/>
                    <a:lstStyle/>
                    <a:p>
                      <a:pPr marL="0" marR="0">
                        <a:lnSpc>
                          <a:spcPct val="115000"/>
                        </a:lnSpc>
                        <a:spcBef>
                          <a:spcPts val="0"/>
                        </a:spcBef>
                        <a:spcAft>
                          <a:spcPts val="0"/>
                        </a:spcAft>
                      </a:pPr>
                      <a:r>
                        <a:rPr lang="en-US" sz="1200" kern="100">
                          <a:effectLst/>
                        </a:rPr>
                        <a:t>0.97</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solidFill>
                      <a:srgbClr val="FF0000"/>
                    </a:solidFill>
                  </a:tcPr>
                </a:tc>
                <a:tc>
                  <a:txBody>
                    <a:bodyPr/>
                    <a:lstStyle/>
                    <a:p>
                      <a:pPr marL="0" marR="0">
                        <a:lnSpc>
                          <a:spcPct val="115000"/>
                        </a:lnSpc>
                        <a:spcBef>
                          <a:spcPts val="0"/>
                        </a:spcBef>
                        <a:spcAft>
                          <a:spcPts val="0"/>
                        </a:spcAft>
                      </a:pPr>
                      <a:r>
                        <a:rPr lang="en-US" sz="1200" kern="100" dirty="0">
                          <a:effectLst/>
                        </a:rPr>
                        <a:t>0.98</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solidFill>
                      <a:srgbClr val="FF0000"/>
                    </a:solidFill>
                  </a:tcPr>
                </a:tc>
                <a:tc>
                  <a:txBody>
                    <a:bodyPr/>
                    <a:lstStyle/>
                    <a:p>
                      <a:pPr marL="0" marR="0">
                        <a:lnSpc>
                          <a:spcPct val="115000"/>
                        </a:lnSpc>
                        <a:spcBef>
                          <a:spcPts val="0"/>
                        </a:spcBef>
                        <a:spcAft>
                          <a:spcPts val="0"/>
                        </a:spcAft>
                      </a:pPr>
                      <a:r>
                        <a:rPr lang="en-US" sz="1200" kern="100" dirty="0">
                          <a:effectLst/>
                        </a:rPr>
                        <a:t>0.95</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solidFill>
                      <a:srgbClr val="FF0000"/>
                    </a:solidFill>
                  </a:tcPr>
                </a:tc>
                <a:extLst>
                  <a:ext uri="{0D108BD9-81ED-4DB2-BD59-A6C34878D82A}">
                    <a16:rowId xmlns:a16="http://schemas.microsoft.com/office/drawing/2014/main" val="1862436757"/>
                  </a:ext>
                </a:extLst>
              </a:tr>
              <a:tr h="182880">
                <a:tc>
                  <a:txBody>
                    <a:bodyPr/>
                    <a:lstStyle/>
                    <a:p>
                      <a:pPr marL="0" marR="0">
                        <a:lnSpc>
                          <a:spcPct val="115000"/>
                        </a:lnSpc>
                        <a:spcBef>
                          <a:spcPts val="0"/>
                        </a:spcBef>
                        <a:spcAft>
                          <a:spcPts val="0"/>
                        </a:spcAft>
                      </a:pPr>
                      <a:r>
                        <a:rPr lang="en-US" sz="1200" kern="100">
                          <a:effectLst/>
                        </a:rPr>
                        <a:t>250</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266.36</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1.07</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0.97</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0.98</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0.95</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20199720"/>
                  </a:ext>
                </a:extLst>
              </a:tr>
              <a:tr h="182880">
                <a:tc>
                  <a:txBody>
                    <a:bodyPr/>
                    <a:lstStyle/>
                    <a:p>
                      <a:pPr marL="0" marR="0">
                        <a:lnSpc>
                          <a:spcPct val="115000"/>
                        </a:lnSpc>
                        <a:spcBef>
                          <a:spcPts val="0"/>
                        </a:spcBef>
                        <a:spcAft>
                          <a:spcPts val="0"/>
                        </a:spcAft>
                      </a:pPr>
                      <a:r>
                        <a:rPr lang="en-US" sz="1200" kern="100">
                          <a:effectLst/>
                        </a:rPr>
                        <a:t>300</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311.75</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1.04</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0.96</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0.97</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0.95</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68886311"/>
                  </a:ext>
                </a:extLst>
              </a:tr>
            </a:tbl>
          </a:graphicData>
        </a:graphic>
      </p:graphicFrame>
      <p:pic>
        <p:nvPicPr>
          <p:cNvPr id="8" name="Picture 7">
            <a:extLst>
              <a:ext uri="{FF2B5EF4-FFF2-40B4-BE49-F238E27FC236}">
                <a16:creationId xmlns:a16="http://schemas.microsoft.com/office/drawing/2014/main" id="{34DB7148-7BE5-0246-20BC-D35C7409252B}"/>
              </a:ext>
            </a:extLst>
          </p:cNvPr>
          <p:cNvPicPr>
            <a:picLocks noChangeAspect="1"/>
          </p:cNvPicPr>
          <p:nvPr/>
        </p:nvPicPr>
        <p:blipFill rotWithShape="1">
          <a:blip r:embed="rId4"/>
          <a:srcRect t="17203" b="12958"/>
          <a:stretch/>
        </p:blipFill>
        <p:spPr>
          <a:xfrm>
            <a:off x="9042079" y="1758226"/>
            <a:ext cx="3009900" cy="1481373"/>
          </a:xfrm>
          <a:prstGeom prst="rect">
            <a:avLst/>
          </a:prstGeom>
        </p:spPr>
      </p:pic>
      <p:pic>
        <p:nvPicPr>
          <p:cNvPr id="10" name="Picture 9">
            <a:extLst>
              <a:ext uri="{FF2B5EF4-FFF2-40B4-BE49-F238E27FC236}">
                <a16:creationId xmlns:a16="http://schemas.microsoft.com/office/drawing/2014/main" id="{417EA3DC-99E8-5AFF-5392-BF62715C8C58}"/>
              </a:ext>
            </a:extLst>
          </p:cNvPr>
          <p:cNvPicPr>
            <a:picLocks noChangeAspect="1"/>
          </p:cNvPicPr>
          <p:nvPr/>
        </p:nvPicPr>
        <p:blipFill rotWithShape="1">
          <a:blip r:embed="rId5"/>
          <a:srcRect l="-366" t="8580" r="366" b="8653"/>
          <a:stretch/>
        </p:blipFill>
        <p:spPr>
          <a:xfrm>
            <a:off x="8676691" y="4638139"/>
            <a:ext cx="3150817" cy="1808353"/>
          </a:xfrm>
          <a:prstGeom prst="rect">
            <a:avLst/>
          </a:prstGeom>
        </p:spPr>
      </p:pic>
      <p:sp>
        <p:nvSpPr>
          <p:cNvPr id="12" name="TextBox 11">
            <a:extLst>
              <a:ext uri="{FF2B5EF4-FFF2-40B4-BE49-F238E27FC236}">
                <a16:creationId xmlns:a16="http://schemas.microsoft.com/office/drawing/2014/main" id="{269089DF-2E93-6892-D209-572E3C57B361}"/>
              </a:ext>
            </a:extLst>
          </p:cNvPr>
          <p:cNvSpPr txBox="1"/>
          <p:nvPr/>
        </p:nvSpPr>
        <p:spPr>
          <a:xfrm>
            <a:off x="304801" y="917884"/>
            <a:ext cx="3733799" cy="584775"/>
          </a:xfrm>
          <a:prstGeom prst="rect">
            <a:avLst/>
          </a:prstGeom>
          <a:noFill/>
        </p:spPr>
        <p:txBody>
          <a:bodyPr wrap="square" rtlCol="0">
            <a:spAutoFit/>
          </a:bodyPr>
          <a:lstStyle/>
          <a:p>
            <a:r>
              <a:rPr lang="en-US" altLang="zh-CN" sz="1600" dirty="0"/>
              <a:t>LSTM</a:t>
            </a:r>
            <a:r>
              <a:rPr lang="zh-CN" altLang="en-US" sz="1600" dirty="0"/>
              <a:t>的准确度相关性能与不同迭代数之间的性能变化图</a:t>
            </a:r>
            <a:endParaRPr lang="en-US" sz="1600" dirty="0"/>
          </a:p>
        </p:txBody>
      </p:sp>
      <p:sp>
        <p:nvSpPr>
          <p:cNvPr id="13" name="TextBox 12">
            <a:extLst>
              <a:ext uri="{FF2B5EF4-FFF2-40B4-BE49-F238E27FC236}">
                <a16:creationId xmlns:a16="http://schemas.microsoft.com/office/drawing/2014/main" id="{004A68A5-9738-8CE9-680F-E8C7A865A913}"/>
              </a:ext>
            </a:extLst>
          </p:cNvPr>
          <p:cNvSpPr txBox="1"/>
          <p:nvPr/>
        </p:nvSpPr>
        <p:spPr>
          <a:xfrm>
            <a:off x="294448" y="3867800"/>
            <a:ext cx="3972752" cy="584775"/>
          </a:xfrm>
          <a:prstGeom prst="rect">
            <a:avLst/>
          </a:prstGeom>
          <a:noFill/>
        </p:spPr>
        <p:txBody>
          <a:bodyPr wrap="square" rtlCol="0">
            <a:spAutoFit/>
          </a:bodyPr>
          <a:lstStyle/>
          <a:p>
            <a:r>
              <a:rPr lang="en-US" altLang="zh-CN" sz="1600" dirty="0"/>
              <a:t>Bi-LSTM</a:t>
            </a:r>
            <a:r>
              <a:rPr lang="zh-CN" altLang="en-US" sz="1600" dirty="0"/>
              <a:t>的准确度相关性能与不同迭代数之间的性能变化图</a:t>
            </a:r>
            <a:endParaRPr lang="en-US" sz="1600" dirty="0"/>
          </a:p>
        </p:txBody>
      </p:sp>
      <p:sp>
        <p:nvSpPr>
          <p:cNvPr id="14" name="TextBox 13">
            <a:extLst>
              <a:ext uri="{FF2B5EF4-FFF2-40B4-BE49-F238E27FC236}">
                <a16:creationId xmlns:a16="http://schemas.microsoft.com/office/drawing/2014/main" id="{0393CF9F-7419-C440-3889-23FC421E1BAE}"/>
              </a:ext>
            </a:extLst>
          </p:cNvPr>
          <p:cNvSpPr txBox="1"/>
          <p:nvPr/>
        </p:nvSpPr>
        <p:spPr>
          <a:xfrm>
            <a:off x="4562571" y="1094470"/>
            <a:ext cx="4286250" cy="338554"/>
          </a:xfrm>
          <a:prstGeom prst="rect">
            <a:avLst/>
          </a:prstGeom>
          <a:noFill/>
        </p:spPr>
        <p:txBody>
          <a:bodyPr wrap="square" rtlCol="0">
            <a:spAutoFit/>
          </a:bodyPr>
          <a:lstStyle/>
          <a:p>
            <a:r>
              <a:rPr lang="en-US" altLang="zh-CN" sz="1600" dirty="0"/>
              <a:t>LSTM</a:t>
            </a:r>
            <a:r>
              <a:rPr lang="zh-CN" altLang="en-US" sz="1600" dirty="0"/>
              <a:t>模型不同轮数下的性能指标</a:t>
            </a:r>
            <a:endParaRPr lang="en-US" altLang="zh-CN" sz="1600" dirty="0"/>
          </a:p>
        </p:txBody>
      </p:sp>
      <p:sp>
        <p:nvSpPr>
          <p:cNvPr id="15" name="TextBox 14">
            <a:extLst>
              <a:ext uri="{FF2B5EF4-FFF2-40B4-BE49-F238E27FC236}">
                <a16:creationId xmlns:a16="http://schemas.microsoft.com/office/drawing/2014/main" id="{1B76BD01-7F1C-73AB-2352-F9236FDF6A90}"/>
              </a:ext>
            </a:extLst>
          </p:cNvPr>
          <p:cNvSpPr txBox="1"/>
          <p:nvPr/>
        </p:nvSpPr>
        <p:spPr>
          <a:xfrm>
            <a:off x="4229100" y="4283298"/>
            <a:ext cx="4286250" cy="338554"/>
          </a:xfrm>
          <a:prstGeom prst="rect">
            <a:avLst/>
          </a:prstGeom>
          <a:noFill/>
        </p:spPr>
        <p:txBody>
          <a:bodyPr wrap="square" rtlCol="0">
            <a:spAutoFit/>
          </a:bodyPr>
          <a:lstStyle/>
          <a:p>
            <a:r>
              <a:rPr lang="en-US" altLang="zh-CN" sz="1600" dirty="0"/>
              <a:t>Bi-LSTM</a:t>
            </a:r>
            <a:r>
              <a:rPr lang="zh-CN" altLang="en-US" sz="1600" dirty="0"/>
              <a:t>模型不同轮数下的性能指标</a:t>
            </a:r>
            <a:endParaRPr lang="en-US" altLang="zh-CN" sz="1600" dirty="0"/>
          </a:p>
        </p:txBody>
      </p:sp>
      <p:sp>
        <p:nvSpPr>
          <p:cNvPr id="16" name="TextBox 15">
            <a:extLst>
              <a:ext uri="{FF2B5EF4-FFF2-40B4-BE49-F238E27FC236}">
                <a16:creationId xmlns:a16="http://schemas.microsoft.com/office/drawing/2014/main" id="{696CFF44-6EE3-FD65-4FB3-6204163C17DB}"/>
              </a:ext>
            </a:extLst>
          </p:cNvPr>
          <p:cNvSpPr txBox="1"/>
          <p:nvPr/>
        </p:nvSpPr>
        <p:spPr>
          <a:xfrm>
            <a:off x="9372792" y="1164105"/>
            <a:ext cx="3048002" cy="338554"/>
          </a:xfrm>
          <a:prstGeom prst="rect">
            <a:avLst/>
          </a:prstGeom>
          <a:noFill/>
        </p:spPr>
        <p:txBody>
          <a:bodyPr wrap="square" rtlCol="0">
            <a:spAutoFit/>
          </a:bodyPr>
          <a:lstStyle/>
          <a:p>
            <a:r>
              <a:rPr lang="en-US" altLang="zh-CN" sz="1600" dirty="0"/>
              <a:t>LSTM</a:t>
            </a:r>
            <a:r>
              <a:rPr lang="zh-CN" altLang="en-US" sz="1600" dirty="0"/>
              <a:t>的流程示意图</a:t>
            </a:r>
            <a:endParaRPr lang="en-US" sz="1600" dirty="0"/>
          </a:p>
        </p:txBody>
      </p:sp>
      <p:sp>
        <p:nvSpPr>
          <p:cNvPr id="17" name="TextBox 16">
            <a:extLst>
              <a:ext uri="{FF2B5EF4-FFF2-40B4-BE49-F238E27FC236}">
                <a16:creationId xmlns:a16="http://schemas.microsoft.com/office/drawing/2014/main" id="{04C30E44-2527-88F7-5581-5FF9BC2B3F06}"/>
              </a:ext>
            </a:extLst>
          </p:cNvPr>
          <p:cNvSpPr txBox="1"/>
          <p:nvPr/>
        </p:nvSpPr>
        <p:spPr>
          <a:xfrm>
            <a:off x="9356648" y="4163717"/>
            <a:ext cx="2225752" cy="338554"/>
          </a:xfrm>
          <a:prstGeom prst="rect">
            <a:avLst/>
          </a:prstGeom>
          <a:noFill/>
        </p:spPr>
        <p:txBody>
          <a:bodyPr wrap="square" rtlCol="0">
            <a:spAutoFit/>
          </a:bodyPr>
          <a:lstStyle/>
          <a:p>
            <a:r>
              <a:rPr lang="en-US" altLang="zh-CN" sz="1600" dirty="0"/>
              <a:t>Bi-LSTM</a:t>
            </a:r>
            <a:r>
              <a:rPr lang="zh-CN" altLang="en-US" sz="1600" dirty="0"/>
              <a:t>的流程示意图</a:t>
            </a:r>
            <a:endParaRPr lang="en-US" sz="1600" dirty="0"/>
          </a:p>
        </p:txBody>
      </p:sp>
    </p:spTree>
    <p:extLst>
      <p:ext uri="{BB962C8B-B14F-4D97-AF65-F5344CB8AC3E}">
        <p14:creationId xmlns:p14="http://schemas.microsoft.com/office/powerpoint/2010/main" val="2255179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784096-2592-F47F-6665-0E926E0599DE}"/>
              </a:ext>
            </a:extLst>
          </p:cNvPr>
          <p:cNvSpPr txBox="1"/>
          <p:nvPr/>
        </p:nvSpPr>
        <p:spPr>
          <a:xfrm>
            <a:off x="1524000" y="104294"/>
            <a:ext cx="8801100" cy="584775"/>
          </a:xfrm>
          <a:prstGeom prst="rect">
            <a:avLst/>
          </a:prstGeom>
          <a:noFill/>
        </p:spPr>
        <p:txBody>
          <a:bodyPr wrap="square" rtlCol="0">
            <a:spAutoFit/>
          </a:bodyPr>
          <a:lstStyle/>
          <a:p>
            <a:pPr algn="ctr"/>
            <a:r>
              <a:rPr lang="zh-CN" altLang="en-US" sz="3200" b="0" i="0" dirty="0">
                <a:solidFill>
                  <a:srgbClr val="1F1F1F"/>
                </a:solidFill>
                <a:effectLst/>
                <a:highlight>
                  <a:srgbClr val="FFFFFF"/>
                </a:highlight>
                <a:latin typeface="Google Sans"/>
              </a:rPr>
              <a:t>基于变换器的双向编码器表示技术  </a:t>
            </a:r>
            <a:r>
              <a:rPr lang="en-US" altLang="zh-CN" sz="3200" dirty="0"/>
              <a:t>BERT</a:t>
            </a:r>
            <a:endParaRPr lang="en-US" dirty="0"/>
          </a:p>
        </p:txBody>
      </p:sp>
      <p:graphicFrame>
        <p:nvGraphicFramePr>
          <p:cNvPr id="3" name="Table 2">
            <a:extLst>
              <a:ext uri="{FF2B5EF4-FFF2-40B4-BE49-F238E27FC236}">
                <a16:creationId xmlns:a16="http://schemas.microsoft.com/office/drawing/2014/main" id="{0E2139E7-2905-65A4-58D8-F3DAFA5161BB}"/>
              </a:ext>
            </a:extLst>
          </p:cNvPr>
          <p:cNvGraphicFramePr>
            <a:graphicFrameLocks noGrp="1"/>
          </p:cNvGraphicFramePr>
          <p:nvPr>
            <p:extLst>
              <p:ext uri="{D42A27DB-BD31-4B8C-83A1-F6EECF244321}">
                <p14:modId xmlns:p14="http://schemas.microsoft.com/office/powerpoint/2010/main" val="936429374"/>
              </p:ext>
            </p:extLst>
          </p:nvPr>
        </p:nvGraphicFramePr>
        <p:xfrm>
          <a:off x="4800600" y="2057400"/>
          <a:ext cx="4747178" cy="1051370"/>
        </p:xfrm>
        <a:graphic>
          <a:graphicData uri="http://schemas.openxmlformats.org/drawingml/2006/table">
            <a:tbl>
              <a:tblPr firstRow="1" firstCol="1" bandRow="1">
                <a:tableStyleId>{21E4AEA4-8DFA-4A89-87EB-49C32662AFE0}</a:tableStyleId>
              </a:tblPr>
              <a:tblGrid>
                <a:gridCol w="2001822">
                  <a:extLst>
                    <a:ext uri="{9D8B030D-6E8A-4147-A177-3AD203B41FA5}">
                      <a16:colId xmlns:a16="http://schemas.microsoft.com/office/drawing/2014/main" val="1613586019"/>
                    </a:ext>
                  </a:extLst>
                </a:gridCol>
                <a:gridCol w="686339">
                  <a:extLst>
                    <a:ext uri="{9D8B030D-6E8A-4147-A177-3AD203B41FA5}">
                      <a16:colId xmlns:a16="http://schemas.microsoft.com/office/drawing/2014/main" val="3122566499"/>
                    </a:ext>
                  </a:extLst>
                </a:gridCol>
                <a:gridCol w="686339">
                  <a:extLst>
                    <a:ext uri="{9D8B030D-6E8A-4147-A177-3AD203B41FA5}">
                      <a16:colId xmlns:a16="http://schemas.microsoft.com/office/drawing/2014/main" val="3627650798"/>
                    </a:ext>
                  </a:extLst>
                </a:gridCol>
                <a:gridCol w="686339">
                  <a:extLst>
                    <a:ext uri="{9D8B030D-6E8A-4147-A177-3AD203B41FA5}">
                      <a16:colId xmlns:a16="http://schemas.microsoft.com/office/drawing/2014/main" val="260656565"/>
                    </a:ext>
                  </a:extLst>
                </a:gridCol>
                <a:gridCol w="686339">
                  <a:extLst>
                    <a:ext uri="{9D8B030D-6E8A-4147-A177-3AD203B41FA5}">
                      <a16:colId xmlns:a16="http://schemas.microsoft.com/office/drawing/2014/main" val="3157079891"/>
                    </a:ext>
                  </a:extLst>
                </a:gridCol>
              </a:tblGrid>
              <a:tr h="182880">
                <a:tc>
                  <a:txBody>
                    <a:bodyPr/>
                    <a:lstStyle/>
                    <a:p>
                      <a:pPr algn="l" fontAlgn="b"/>
                      <a:r>
                        <a:rPr lang="en-US" altLang="zh-CN" sz="1200" u="none" strike="noStrike" dirty="0">
                          <a:effectLst/>
                        </a:rPr>
                        <a:t>Models</a:t>
                      </a:r>
                      <a:r>
                        <a:rPr lang="en-US" sz="1200" u="none" strike="noStrike" dirty="0">
                          <a:effectLst/>
                        </a:rPr>
                        <a:t> and loss threshold</a:t>
                      </a:r>
                      <a:r>
                        <a:rPr lang="zh-CN" altLang="en-US" sz="1200" u="none" strike="noStrike" dirty="0">
                          <a:effectLst/>
                        </a:rPr>
                        <a:t>模型与损失率阈值</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a:lnSpc>
                          <a:spcPct val="115000"/>
                        </a:lnSpc>
                        <a:spcBef>
                          <a:spcPts val="0"/>
                        </a:spcBef>
                        <a:spcAft>
                          <a:spcPts val="0"/>
                        </a:spcAft>
                      </a:pPr>
                      <a:r>
                        <a:rPr lang="en-US" sz="1200" kern="100" dirty="0">
                          <a:effectLst/>
                        </a:rPr>
                        <a:t>Training time</a:t>
                      </a:r>
                    </a:p>
                    <a:p>
                      <a:pPr marL="0" marR="0">
                        <a:lnSpc>
                          <a:spcPct val="115000"/>
                        </a:lnSpc>
                        <a:spcBef>
                          <a:spcPts val="0"/>
                        </a:spcBef>
                        <a:spcAft>
                          <a:spcPts val="0"/>
                        </a:spcAft>
                      </a:pPr>
                      <a:r>
                        <a:rPr lang="zh-CN" altLang="en-US" sz="1200" dirty="0"/>
                        <a:t>训练用时</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7620" marR="7620" marT="7620" marB="0" anchor="b"/>
                </a:tc>
                <a:tc>
                  <a:txBody>
                    <a:bodyPr/>
                    <a:lstStyle/>
                    <a:p>
                      <a:pPr marL="0" marR="0">
                        <a:lnSpc>
                          <a:spcPct val="115000"/>
                        </a:lnSpc>
                        <a:spcBef>
                          <a:spcPts val="0"/>
                        </a:spcBef>
                        <a:spcAft>
                          <a:spcPts val="0"/>
                        </a:spcAft>
                      </a:pPr>
                      <a:r>
                        <a:rPr lang="en-US" sz="1200" kern="100" dirty="0">
                          <a:effectLst/>
                        </a:rPr>
                        <a:t>F1 Score</a:t>
                      </a:r>
                    </a:p>
                    <a:p>
                      <a:pPr marL="0" marR="0">
                        <a:lnSpc>
                          <a:spcPct val="115000"/>
                        </a:lnSpc>
                        <a:spcBef>
                          <a:spcPts val="0"/>
                        </a:spcBef>
                        <a:spcAft>
                          <a:spcPts val="0"/>
                        </a:spcAft>
                      </a:pPr>
                      <a:r>
                        <a:rPr lang="zh-CN" altLang="en-US" sz="1200" dirty="0"/>
                        <a:t>准确率</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Precision</a:t>
                      </a:r>
                    </a:p>
                    <a:p>
                      <a:pPr marL="0" marR="0">
                        <a:lnSpc>
                          <a:spcPct val="115000"/>
                        </a:lnSpc>
                        <a:spcBef>
                          <a:spcPts val="0"/>
                        </a:spcBef>
                        <a:spcAft>
                          <a:spcPts val="0"/>
                        </a:spcAft>
                      </a:pPr>
                      <a:r>
                        <a:rPr lang="zh-CN" altLang="en-US" sz="1200" dirty="0"/>
                        <a:t>精准率</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Recall</a:t>
                      </a:r>
                      <a:r>
                        <a:rPr lang="zh-CN" altLang="en-US" sz="1200" dirty="0"/>
                        <a:t>召回率</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52933864"/>
                  </a:ext>
                </a:extLst>
              </a:tr>
              <a:tr h="236220">
                <a:tc>
                  <a:txBody>
                    <a:bodyPr/>
                    <a:lstStyle/>
                    <a:p>
                      <a:pPr algn="l" fontAlgn="b"/>
                      <a:r>
                        <a:rPr lang="en-US" sz="1200" u="none" strike="noStrike" dirty="0" err="1">
                          <a:effectLst/>
                        </a:rPr>
                        <a:t>bert</a:t>
                      </a:r>
                      <a:r>
                        <a:rPr lang="en-US" sz="1200" u="none" strike="noStrike" dirty="0">
                          <a:effectLst/>
                        </a:rPr>
                        <a:t>-base-uncased 0.02</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1109.183</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0.82</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dirty="0">
                          <a:effectLst/>
                        </a:rPr>
                        <a:t>0.83</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dirty="0">
                          <a:effectLst/>
                        </a:rPr>
                        <a:t>0.85</a:t>
                      </a:r>
                      <a:endParaRPr lang="en-US"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50526588"/>
                  </a:ext>
                </a:extLst>
              </a:tr>
              <a:tr h="129540">
                <a:tc>
                  <a:txBody>
                    <a:bodyPr/>
                    <a:lstStyle/>
                    <a:p>
                      <a:pPr algn="l" fontAlgn="b"/>
                      <a:r>
                        <a:rPr lang="en-US" sz="1200" u="none" strike="noStrike" dirty="0" err="1">
                          <a:effectLst/>
                        </a:rPr>
                        <a:t>bert</a:t>
                      </a:r>
                      <a:r>
                        <a:rPr lang="en-US" sz="1200" u="none" strike="noStrike" dirty="0">
                          <a:effectLst/>
                        </a:rPr>
                        <a:t>-base-</a:t>
                      </a:r>
                      <a:r>
                        <a:rPr lang="en-US" sz="1200" u="none" strike="noStrike" dirty="0" err="1">
                          <a:effectLst/>
                        </a:rPr>
                        <a:t>chinese</a:t>
                      </a:r>
                      <a:r>
                        <a:rPr lang="en-US" sz="1200" u="none" strike="noStrike" dirty="0">
                          <a:effectLst/>
                        </a:rPr>
                        <a:t> 0.02</a:t>
                      </a:r>
                      <a:endParaRPr lang="en-US" sz="1200" b="0" i="0" u="none" strike="noStrike" dirty="0">
                        <a:solidFill>
                          <a:srgbClr val="000000"/>
                        </a:solidFill>
                        <a:effectLst/>
                        <a:latin typeface="Calibri" panose="020F0502020204030204" pitchFamily="34" charset="0"/>
                      </a:endParaRPr>
                    </a:p>
                  </a:txBody>
                  <a:tcPr marL="7620" marR="7620" marT="7620" marB="0" anchor="b">
                    <a:solidFill>
                      <a:srgbClr val="FF0000"/>
                    </a:solidFill>
                  </a:tcPr>
                </a:tc>
                <a:tc>
                  <a:txBody>
                    <a:bodyPr/>
                    <a:lstStyle/>
                    <a:p>
                      <a:pPr algn="r" fontAlgn="b"/>
                      <a:r>
                        <a:rPr lang="en-US" sz="1200" u="none" strike="noStrike" dirty="0">
                          <a:effectLst/>
                        </a:rPr>
                        <a:t>605.9513</a:t>
                      </a:r>
                      <a:endParaRPr lang="en-US" sz="1200" b="0" i="0" u="none" strike="noStrike" dirty="0">
                        <a:solidFill>
                          <a:srgbClr val="000000"/>
                        </a:solidFill>
                        <a:effectLst/>
                        <a:latin typeface="Calibri" panose="020F0502020204030204" pitchFamily="34" charset="0"/>
                      </a:endParaRPr>
                    </a:p>
                  </a:txBody>
                  <a:tcPr marL="7620" marR="7620" marT="7620" marB="0" anchor="b">
                    <a:solidFill>
                      <a:srgbClr val="FF0000"/>
                    </a:solidFill>
                  </a:tcPr>
                </a:tc>
                <a:tc>
                  <a:txBody>
                    <a:bodyPr/>
                    <a:lstStyle/>
                    <a:p>
                      <a:pPr algn="r" fontAlgn="b"/>
                      <a:r>
                        <a:rPr lang="en-US" sz="1200" u="none" strike="noStrike" dirty="0">
                          <a:effectLst/>
                        </a:rPr>
                        <a:t>0.91</a:t>
                      </a:r>
                      <a:endParaRPr lang="en-US" sz="1200" b="0" i="0" u="none" strike="noStrike" dirty="0">
                        <a:solidFill>
                          <a:srgbClr val="000000"/>
                        </a:solidFill>
                        <a:effectLst/>
                        <a:latin typeface="Calibri" panose="020F0502020204030204" pitchFamily="34" charset="0"/>
                      </a:endParaRPr>
                    </a:p>
                  </a:txBody>
                  <a:tcPr marL="7620" marR="7620" marT="7620" marB="0" anchor="b">
                    <a:solidFill>
                      <a:srgbClr val="FF0000"/>
                    </a:solidFill>
                  </a:tcPr>
                </a:tc>
                <a:tc>
                  <a:txBody>
                    <a:bodyPr/>
                    <a:lstStyle/>
                    <a:p>
                      <a:pPr algn="r" fontAlgn="b"/>
                      <a:r>
                        <a:rPr lang="en-US" sz="1200" u="none" strike="noStrike" dirty="0">
                          <a:effectLst/>
                        </a:rPr>
                        <a:t>0.89</a:t>
                      </a:r>
                      <a:endParaRPr lang="en-US" sz="1200" b="0" i="0" u="none" strike="noStrike" dirty="0">
                        <a:solidFill>
                          <a:srgbClr val="000000"/>
                        </a:solidFill>
                        <a:effectLst/>
                        <a:latin typeface="Calibri" panose="020F0502020204030204" pitchFamily="34" charset="0"/>
                      </a:endParaRPr>
                    </a:p>
                  </a:txBody>
                  <a:tcPr marL="7620" marR="7620" marT="7620" marB="0" anchor="b">
                    <a:solidFill>
                      <a:srgbClr val="FF0000"/>
                    </a:solidFill>
                  </a:tcPr>
                </a:tc>
                <a:tc>
                  <a:txBody>
                    <a:bodyPr/>
                    <a:lstStyle/>
                    <a:p>
                      <a:pPr algn="r" fontAlgn="b"/>
                      <a:r>
                        <a:rPr lang="en-US" sz="1200" u="none" strike="noStrike" dirty="0">
                          <a:effectLst/>
                        </a:rPr>
                        <a:t>0.95</a:t>
                      </a:r>
                      <a:endParaRPr lang="en-US" sz="1200" b="0" i="0" u="none" strike="noStrike" dirty="0">
                        <a:solidFill>
                          <a:srgbClr val="000000"/>
                        </a:solidFill>
                        <a:effectLst/>
                        <a:latin typeface="Calibri" panose="020F0502020204030204" pitchFamily="34" charset="0"/>
                      </a:endParaRPr>
                    </a:p>
                  </a:txBody>
                  <a:tcPr marL="7620" marR="7620" marT="7620" marB="0" anchor="b">
                    <a:solidFill>
                      <a:srgbClr val="FF0000"/>
                    </a:solidFill>
                  </a:tcPr>
                </a:tc>
                <a:extLst>
                  <a:ext uri="{0D108BD9-81ED-4DB2-BD59-A6C34878D82A}">
                    <a16:rowId xmlns:a16="http://schemas.microsoft.com/office/drawing/2014/main" val="789044969"/>
                  </a:ext>
                </a:extLst>
              </a:tr>
            </a:tbl>
          </a:graphicData>
        </a:graphic>
      </p:graphicFrame>
      <p:pic>
        <p:nvPicPr>
          <p:cNvPr id="5" name="Picture 4">
            <a:extLst>
              <a:ext uri="{FF2B5EF4-FFF2-40B4-BE49-F238E27FC236}">
                <a16:creationId xmlns:a16="http://schemas.microsoft.com/office/drawing/2014/main" id="{55961465-BA33-E1CF-8EAA-E93F53102A5E}"/>
              </a:ext>
            </a:extLst>
          </p:cNvPr>
          <p:cNvPicPr>
            <a:picLocks noChangeAspect="1"/>
          </p:cNvPicPr>
          <p:nvPr/>
        </p:nvPicPr>
        <p:blipFill>
          <a:blip r:embed="rId2"/>
          <a:stretch>
            <a:fillRect/>
          </a:stretch>
        </p:blipFill>
        <p:spPr>
          <a:xfrm>
            <a:off x="478564" y="1692063"/>
            <a:ext cx="2701432" cy="2026074"/>
          </a:xfrm>
          <a:prstGeom prst="rect">
            <a:avLst/>
          </a:prstGeom>
        </p:spPr>
      </p:pic>
      <p:pic>
        <p:nvPicPr>
          <p:cNvPr id="9" name="Picture 8">
            <a:extLst>
              <a:ext uri="{FF2B5EF4-FFF2-40B4-BE49-F238E27FC236}">
                <a16:creationId xmlns:a16="http://schemas.microsoft.com/office/drawing/2014/main" id="{E48AFE26-5388-AE56-CBC4-F9895B2B6888}"/>
              </a:ext>
            </a:extLst>
          </p:cNvPr>
          <p:cNvPicPr>
            <a:picLocks noChangeAspect="1"/>
          </p:cNvPicPr>
          <p:nvPr/>
        </p:nvPicPr>
        <p:blipFill>
          <a:blip r:embed="rId3"/>
          <a:stretch>
            <a:fillRect/>
          </a:stretch>
        </p:blipFill>
        <p:spPr>
          <a:xfrm>
            <a:off x="496964" y="4364468"/>
            <a:ext cx="2683032" cy="2012274"/>
          </a:xfrm>
          <a:prstGeom prst="rect">
            <a:avLst/>
          </a:prstGeom>
        </p:spPr>
      </p:pic>
      <p:pic>
        <p:nvPicPr>
          <p:cNvPr id="3074" name="Picture 2">
            <a:extLst>
              <a:ext uri="{FF2B5EF4-FFF2-40B4-BE49-F238E27FC236}">
                <a16:creationId xmlns:a16="http://schemas.microsoft.com/office/drawing/2014/main" id="{9FC1979B-8BEA-9375-63D6-187239BC920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43400" y="4041302"/>
            <a:ext cx="6119857" cy="24359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3770FDD-F2CB-8DA3-C150-89FCD4DC65AB}"/>
              </a:ext>
            </a:extLst>
          </p:cNvPr>
          <p:cNvSpPr txBox="1"/>
          <p:nvPr/>
        </p:nvSpPr>
        <p:spPr>
          <a:xfrm>
            <a:off x="457200" y="756791"/>
            <a:ext cx="4081329" cy="1077218"/>
          </a:xfrm>
          <a:prstGeom prst="rect">
            <a:avLst/>
          </a:prstGeom>
          <a:noFill/>
        </p:spPr>
        <p:txBody>
          <a:bodyPr wrap="square" rtlCol="0">
            <a:spAutoFit/>
          </a:bodyPr>
          <a:lstStyle/>
          <a:p>
            <a:r>
              <a:rPr lang="en-US" altLang="zh-CN" sz="1600" dirty="0"/>
              <a:t>BERT</a:t>
            </a:r>
            <a:r>
              <a:rPr lang="zh-CN" altLang="en-US" sz="1600" dirty="0"/>
              <a:t>模型损失率和迭代数的对比图</a:t>
            </a:r>
            <a:endParaRPr lang="en-US" altLang="zh-CN" sz="1600" dirty="0"/>
          </a:p>
          <a:p>
            <a:endParaRPr lang="en-US" altLang="zh-CN" sz="1600" dirty="0"/>
          </a:p>
          <a:p>
            <a:r>
              <a:rPr lang="zh-CN" altLang="en-US" sz="1600" dirty="0"/>
              <a:t>使用</a:t>
            </a:r>
            <a:r>
              <a:rPr lang="en-US" sz="1600" u="none" strike="noStrike" dirty="0" err="1">
                <a:effectLst/>
              </a:rPr>
              <a:t>bert</a:t>
            </a:r>
            <a:r>
              <a:rPr lang="en-US" sz="1600" u="none" strike="noStrike" dirty="0">
                <a:effectLst/>
              </a:rPr>
              <a:t>-base-uncased</a:t>
            </a:r>
            <a:r>
              <a:rPr lang="zh-CN" altLang="en-US" sz="1600" u="none" strike="noStrike" dirty="0">
                <a:effectLst/>
              </a:rPr>
              <a:t>预训练模型</a:t>
            </a:r>
            <a:br>
              <a:rPr lang="en-US" altLang="zh-CN" sz="1600" u="none" strike="noStrike" dirty="0">
                <a:effectLst/>
              </a:rPr>
            </a:br>
            <a:r>
              <a:rPr lang="zh-CN" altLang="en-US" sz="1600" u="none" strike="noStrike" dirty="0">
                <a:effectLst/>
              </a:rPr>
              <a:t>损失率阈值为</a:t>
            </a:r>
            <a:r>
              <a:rPr lang="en-US" altLang="zh-CN" sz="1600" u="none" strike="noStrike" dirty="0">
                <a:effectLst/>
              </a:rPr>
              <a:t>0.02</a:t>
            </a:r>
            <a:endParaRPr lang="en-US" sz="1600" dirty="0"/>
          </a:p>
        </p:txBody>
      </p:sp>
      <p:sp>
        <p:nvSpPr>
          <p:cNvPr id="7" name="TextBox 6">
            <a:extLst>
              <a:ext uri="{FF2B5EF4-FFF2-40B4-BE49-F238E27FC236}">
                <a16:creationId xmlns:a16="http://schemas.microsoft.com/office/drawing/2014/main" id="{B6611FD9-F72E-16B4-210E-5670E805C851}"/>
              </a:ext>
            </a:extLst>
          </p:cNvPr>
          <p:cNvSpPr txBox="1"/>
          <p:nvPr/>
        </p:nvSpPr>
        <p:spPr>
          <a:xfrm>
            <a:off x="457200" y="3718137"/>
            <a:ext cx="3886200" cy="584775"/>
          </a:xfrm>
          <a:prstGeom prst="rect">
            <a:avLst/>
          </a:prstGeom>
          <a:noFill/>
        </p:spPr>
        <p:txBody>
          <a:bodyPr wrap="square">
            <a:spAutoFit/>
          </a:bodyPr>
          <a:lstStyle/>
          <a:p>
            <a:r>
              <a:rPr lang="zh-CN" altLang="en-US" sz="1600" dirty="0"/>
              <a:t>使用</a:t>
            </a:r>
            <a:r>
              <a:rPr lang="en-US" sz="1600" u="none" strike="noStrike" dirty="0" err="1">
                <a:effectLst/>
              </a:rPr>
              <a:t>bert</a:t>
            </a:r>
            <a:r>
              <a:rPr lang="en-US" sz="1600" u="none" strike="noStrike" dirty="0">
                <a:effectLst/>
              </a:rPr>
              <a:t>-base-</a:t>
            </a:r>
            <a:r>
              <a:rPr lang="en-US" sz="1600" u="none" strike="noStrike" dirty="0" err="1">
                <a:effectLst/>
              </a:rPr>
              <a:t>chinese</a:t>
            </a:r>
            <a:r>
              <a:rPr lang="zh-CN" altLang="en-US" sz="1600" u="none" strike="noStrike" dirty="0">
                <a:effectLst/>
              </a:rPr>
              <a:t>预训练模型</a:t>
            </a:r>
            <a:br>
              <a:rPr lang="en-US" altLang="zh-CN" sz="1600" u="none" strike="noStrike" dirty="0">
                <a:effectLst/>
              </a:rPr>
            </a:br>
            <a:r>
              <a:rPr lang="zh-CN" altLang="en-US" sz="1600" u="none" strike="noStrike" dirty="0">
                <a:effectLst/>
              </a:rPr>
              <a:t>损失率阈值为</a:t>
            </a:r>
            <a:r>
              <a:rPr lang="en-US" altLang="zh-CN" sz="1600" u="none" strike="noStrike" dirty="0">
                <a:effectLst/>
              </a:rPr>
              <a:t>0.02</a:t>
            </a:r>
            <a:endParaRPr lang="en-US" sz="1600" dirty="0"/>
          </a:p>
        </p:txBody>
      </p:sp>
      <p:sp>
        <p:nvSpPr>
          <p:cNvPr id="8" name="TextBox 7">
            <a:extLst>
              <a:ext uri="{FF2B5EF4-FFF2-40B4-BE49-F238E27FC236}">
                <a16:creationId xmlns:a16="http://schemas.microsoft.com/office/drawing/2014/main" id="{644361E4-B1C3-E29F-9FC4-89E1776DEC20}"/>
              </a:ext>
            </a:extLst>
          </p:cNvPr>
          <p:cNvSpPr txBox="1"/>
          <p:nvPr/>
        </p:nvSpPr>
        <p:spPr>
          <a:xfrm>
            <a:off x="6096000" y="3548860"/>
            <a:ext cx="3048002" cy="338554"/>
          </a:xfrm>
          <a:prstGeom prst="rect">
            <a:avLst/>
          </a:prstGeom>
          <a:noFill/>
        </p:spPr>
        <p:txBody>
          <a:bodyPr wrap="square" rtlCol="0">
            <a:spAutoFit/>
          </a:bodyPr>
          <a:lstStyle/>
          <a:p>
            <a:r>
              <a:rPr lang="en-US" altLang="zh-CN" sz="1600" dirty="0"/>
              <a:t>BERT</a:t>
            </a:r>
            <a:r>
              <a:rPr lang="zh-CN" altLang="en-US" sz="1600" dirty="0"/>
              <a:t>的流程示意图</a:t>
            </a:r>
            <a:endParaRPr lang="en-US" sz="1600" dirty="0"/>
          </a:p>
        </p:txBody>
      </p:sp>
      <p:sp>
        <p:nvSpPr>
          <p:cNvPr id="10" name="TextBox 9">
            <a:extLst>
              <a:ext uri="{FF2B5EF4-FFF2-40B4-BE49-F238E27FC236}">
                <a16:creationId xmlns:a16="http://schemas.microsoft.com/office/drawing/2014/main" id="{B2F60C52-E599-4FED-6F0E-C140C9B50DF7}"/>
              </a:ext>
            </a:extLst>
          </p:cNvPr>
          <p:cNvSpPr txBox="1"/>
          <p:nvPr/>
        </p:nvSpPr>
        <p:spPr>
          <a:xfrm>
            <a:off x="5009251" y="1617310"/>
            <a:ext cx="4548052" cy="338554"/>
          </a:xfrm>
          <a:prstGeom prst="rect">
            <a:avLst/>
          </a:prstGeom>
          <a:noFill/>
        </p:spPr>
        <p:txBody>
          <a:bodyPr wrap="square" rtlCol="0">
            <a:spAutoFit/>
          </a:bodyPr>
          <a:lstStyle/>
          <a:p>
            <a:r>
              <a:rPr lang="en-US" altLang="zh-CN" sz="1600" dirty="0"/>
              <a:t>BERT</a:t>
            </a:r>
            <a:r>
              <a:rPr lang="zh-CN" altLang="en-US" sz="1600" dirty="0"/>
              <a:t>模型在使用不同预训练模型时的性能指标</a:t>
            </a:r>
            <a:endParaRPr lang="en-US" altLang="zh-CN" sz="1600" dirty="0"/>
          </a:p>
        </p:txBody>
      </p:sp>
    </p:spTree>
    <p:extLst>
      <p:ext uri="{BB962C8B-B14F-4D97-AF65-F5344CB8AC3E}">
        <p14:creationId xmlns:p14="http://schemas.microsoft.com/office/powerpoint/2010/main" val="2133053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8117E1-78D4-FE4E-ABCF-897E1ECAA884}"/>
              </a:ext>
            </a:extLst>
          </p:cNvPr>
          <p:cNvSpPr txBox="1"/>
          <p:nvPr/>
        </p:nvSpPr>
        <p:spPr>
          <a:xfrm>
            <a:off x="2095500" y="152400"/>
            <a:ext cx="8001000" cy="584775"/>
          </a:xfrm>
          <a:prstGeom prst="rect">
            <a:avLst/>
          </a:prstGeom>
          <a:noFill/>
        </p:spPr>
        <p:txBody>
          <a:bodyPr wrap="square" rtlCol="0">
            <a:spAutoFit/>
          </a:bodyPr>
          <a:lstStyle/>
          <a:p>
            <a:pPr algn="ctr"/>
            <a:r>
              <a:rPr lang="zh-CN" altLang="en-US" sz="3200" dirty="0"/>
              <a:t>第一轮综合比较</a:t>
            </a:r>
            <a:endParaRPr lang="en-US" dirty="0"/>
          </a:p>
        </p:txBody>
      </p:sp>
      <p:pic>
        <p:nvPicPr>
          <p:cNvPr id="6148" name="Picture 4">
            <a:extLst>
              <a:ext uri="{FF2B5EF4-FFF2-40B4-BE49-F238E27FC236}">
                <a16:creationId xmlns:a16="http://schemas.microsoft.com/office/drawing/2014/main" id="{49D48155-63C9-DD03-5A87-4FB455C247C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32" r="8507" b="1762"/>
          <a:stretch/>
        </p:blipFill>
        <p:spPr bwMode="auto">
          <a:xfrm>
            <a:off x="7628903" y="3763656"/>
            <a:ext cx="4534944" cy="3082862"/>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Output image">
            <a:extLst>
              <a:ext uri="{FF2B5EF4-FFF2-40B4-BE49-F238E27FC236}">
                <a16:creationId xmlns:a16="http://schemas.microsoft.com/office/drawing/2014/main" id="{B39FD834-CAF7-9AF4-638E-FAFF7AA67B9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5172" y="4318630"/>
            <a:ext cx="3752846" cy="23869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F2051A5-CE20-1D21-04D7-DCF0F5C4DEBA}"/>
              </a:ext>
            </a:extLst>
          </p:cNvPr>
          <p:cNvSpPr txBox="1"/>
          <p:nvPr/>
        </p:nvSpPr>
        <p:spPr>
          <a:xfrm>
            <a:off x="404483" y="5120421"/>
            <a:ext cx="1642537" cy="369332"/>
          </a:xfrm>
          <a:prstGeom prst="rect">
            <a:avLst/>
          </a:prstGeom>
          <a:noFill/>
        </p:spPr>
        <p:txBody>
          <a:bodyPr wrap="square" rtlCol="0">
            <a:spAutoFit/>
          </a:bodyPr>
          <a:lstStyle/>
          <a:p>
            <a:r>
              <a:rPr lang="zh-CN" altLang="en-US" dirty="0"/>
              <a:t>训练时间比较</a:t>
            </a:r>
            <a:endParaRPr lang="en-US" dirty="0"/>
          </a:p>
        </p:txBody>
      </p:sp>
      <p:sp>
        <p:nvSpPr>
          <p:cNvPr id="5" name="TextBox 4">
            <a:extLst>
              <a:ext uri="{FF2B5EF4-FFF2-40B4-BE49-F238E27FC236}">
                <a16:creationId xmlns:a16="http://schemas.microsoft.com/office/drawing/2014/main" id="{4CF2D4BB-D1BB-0E18-CA78-136B0D1C99CD}"/>
              </a:ext>
            </a:extLst>
          </p:cNvPr>
          <p:cNvSpPr txBox="1"/>
          <p:nvPr/>
        </p:nvSpPr>
        <p:spPr>
          <a:xfrm>
            <a:off x="6019797" y="5150194"/>
            <a:ext cx="2324103" cy="369332"/>
          </a:xfrm>
          <a:prstGeom prst="rect">
            <a:avLst/>
          </a:prstGeom>
          <a:noFill/>
        </p:spPr>
        <p:txBody>
          <a:bodyPr wrap="square" rtlCol="0">
            <a:spAutoFit/>
          </a:bodyPr>
          <a:lstStyle/>
          <a:p>
            <a:r>
              <a:rPr lang="zh-CN" altLang="en-US" dirty="0"/>
              <a:t>推理时间比较</a:t>
            </a:r>
            <a:endParaRPr lang="en-US" dirty="0"/>
          </a:p>
        </p:txBody>
      </p:sp>
      <p:pic>
        <p:nvPicPr>
          <p:cNvPr id="6" name="Picture 6" descr="Output image">
            <a:extLst>
              <a:ext uri="{FF2B5EF4-FFF2-40B4-BE49-F238E27FC236}">
                <a16:creationId xmlns:a16="http://schemas.microsoft.com/office/drawing/2014/main" id="{3E79CCF7-DB58-1866-73BD-9D1F0D87145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55076" y="885220"/>
            <a:ext cx="4436923" cy="287843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D4D92B3-AD79-E2DA-30F8-922687CFBFD3}"/>
              </a:ext>
            </a:extLst>
          </p:cNvPr>
          <p:cNvSpPr txBox="1"/>
          <p:nvPr/>
        </p:nvSpPr>
        <p:spPr>
          <a:xfrm>
            <a:off x="6362700" y="2139772"/>
            <a:ext cx="1981200" cy="369332"/>
          </a:xfrm>
          <a:prstGeom prst="rect">
            <a:avLst/>
          </a:prstGeom>
          <a:noFill/>
        </p:spPr>
        <p:txBody>
          <a:bodyPr wrap="square">
            <a:spAutoFit/>
          </a:bodyPr>
          <a:lstStyle/>
          <a:p>
            <a:r>
              <a:rPr lang="zh-CN" altLang="en-US" dirty="0"/>
              <a:t>准确度比较</a:t>
            </a:r>
            <a:endParaRPr lang="en-US" dirty="0"/>
          </a:p>
        </p:txBody>
      </p:sp>
      <p:graphicFrame>
        <p:nvGraphicFramePr>
          <p:cNvPr id="9" name="Table 8">
            <a:extLst>
              <a:ext uri="{FF2B5EF4-FFF2-40B4-BE49-F238E27FC236}">
                <a16:creationId xmlns:a16="http://schemas.microsoft.com/office/drawing/2014/main" id="{D26BC9AE-C6A0-A1D1-FF23-4A4CBB482F88}"/>
              </a:ext>
            </a:extLst>
          </p:cNvPr>
          <p:cNvGraphicFramePr>
            <a:graphicFrameLocks noGrp="1"/>
          </p:cNvGraphicFramePr>
          <p:nvPr>
            <p:extLst>
              <p:ext uri="{D42A27DB-BD31-4B8C-83A1-F6EECF244321}">
                <p14:modId xmlns:p14="http://schemas.microsoft.com/office/powerpoint/2010/main" val="3487071886"/>
              </p:ext>
            </p:extLst>
          </p:nvPr>
        </p:nvGraphicFramePr>
        <p:xfrm>
          <a:off x="265330" y="1761018"/>
          <a:ext cx="6097371" cy="1944708"/>
        </p:xfrm>
        <a:graphic>
          <a:graphicData uri="http://schemas.openxmlformats.org/drawingml/2006/table">
            <a:tbl>
              <a:tblPr firstRow="1" firstCol="1" bandRow="1">
                <a:tableStyleId>{21E4AEA4-8DFA-4A89-87EB-49C32662AFE0}</a:tableStyleId>
              </a:tblPr>
              <a:tblGrid>
                <a:gridCol w="725270">
                  <a:extLst>
                    <a:ext uri="{9D8B030D-6E8A-4147-A177-3AD203B41FA5}">
                      <a16:colId xmlns:a16="http://schemas.microsoft.com/office/drawing/2014/main" val="2738914548"/>
                    </a:ext>
                  </a:extLst>
                </a:gridCol>
                <a:gridCol w="1254625">
                  <a:extLst>
                    <a:ext uri="{9D8B030D-6E8A-4147-A177-3AD203B41FA5}">
                      <a16:colId xmlns:a16="http://schemas.microsoft.com/office/drawing/2014/main" val="4119285089"/>
                    </a:ext>
                  </a:extLst>
                </a:gridCol>
                <a:gridCol w="841016">
                  <a:extLst>
                    <a:ext uri="{9D8B030D-6E8A-4147-A177-3AD203B41FA5}">
                      <a16:colId xmlns:a16="http://schemas.microsoft.com/office/drawing/2014/main" val="2645727753"/>
                    </a:ext>
                  </a:extLst>
                </a:gridCol>
                <a:gridCol w="841016">
                  <a:extLst>
                    <a:ext uri="{9D8B030D-6E8A-4147-A177-3AD203B41FA5}">
                      <a16:colId xmlns:a16="http://schemas.microsoft.com/office/drawing/2014/main" val="2523297622"/>
                    </a:ext>
                  </a:extLst>
                </a:gridCol>
                <a:gridCol w="841016">
                  <a:extLst>
                    <a:ext uri="{9D8B030D-6E8A-4147-A177-3AD203B41FA5}">
                      <a16:colId xmlns:a16="http://schemas.microsoft.com/office/drawing/2014/main" val="448006710"/>
                    </a:ext>
                  </a:extLst>
                </a:gridCol>
                <a:gridCol w="718370">
                  <a:extLst>
                    <a:ext uri="{9D8B030D-6E8A-4147-A177-3AD203B41FA5}">
                      <a16:colId xmlns:a16="http://schemas.microsoft.com/office/drawing/2014/main" val="4034520792"/>
                    </a:ext>
                  </a:extLst>
                </a:gridCol>
                <a:gridCol w="876058">
                  <a:extLst>
                    <a:ext uri="{9D8B030D-6E8A-4147-A177-3AD203B41FA5}">
                      <a16:colId xmlns:a16="http://schemas.microsoft.com/office/drawing/2014/main" val="2008352017"/>
                    </a:ext>
                  </a:extLst>
                </a:gridCol>
              </a:tblGrid>
              <a:tr h="380216">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u="none" strike="noStrike" dirty="0">
                          <a:effectLst/>
                          <a:highlight>
                            <a:srgbClr val="333399"/>
                          </a:highlight>
                        </a:rPr>
                        <a:t> </a:t>
                      </a:r>
                      <a:r>
                        <a:rPr lang="en-US" altLang="zh-CN" sz="1100" u="none" strike="noStrike" dirty="0">
                          <a:effectLst/>
                          <a:highlight>
                            <a:srgbClr val="333399"/>
                          </a:highlight>
                        </a:rPr>
                        <a:t>Models </a:t>
                      </a:r>
                      <a:r>
                        <a:rPr lang="zh-CN" altLang="en-US" sz="1100" u="none" strike="noStrike" dirty="0">
                          <a:effectLst/>
                          <a:highlight>
                            <a:srgbClr val="333399"/>
                          </a:highlight>
                        </a:rPr>
                        <a:t>模型</a:t>
                      </a:r>
                      <a:endParaRPr lang="en-US" sz="1100" b="1" i="0" u="none" strike="noStrike" dirty="0">
                        <a:solidFill>
                          <a:srgbClr val="FFFFFF"/>
                        </a:solidFill>
                        <a:effectLst/>
                        <a:highlight>
                          <a:srgbClr val="333399"/>
                        </a:highlight>
                        <a:latin typeface="Arial" panose="020B0604020202020204" pitchFamily="34" charset="0"/>
                      </a:endParaRPr>
                    </a:p>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a:lnSpc>
                          <a:spcPct val="115000"/>
                        </a:lnSpc>
                        <a:spcBef>
                          <a:spcPts val="0"/>
                        </a:spcBef>
                        <a:spcAft>
                          <a:spcPts val="0"/>
                        </a:spcAft>
                      </a:pPr>
                      <a:r>
                        <a:rPr lang="en-US" sz="1200" kern="100" dirty="0">
                          <a:effectLst/>
                        </a:rPr>
                        <a:t>Epochs/</a:t>
                      </a:r>
                      <a:r>
                        <a:rPr lang="en-US" altLang="zh-CN" sz="1200" kern="100" dirty="0" err="1">
                          <a:effectLst/>
                        </a:rPr>
                        <a:t>iters</a:t>
                      </a:r>
                      <a:r>
                        <a:rPr lang="en-US" altLang="zh-CN" sz="1200" kern="100" dirty="0">
                          <a:effectLst/>
                        </a:rPr>
                        <a:t> </a:t>
                      </a:r>
                      <a:r>
                        <a:rPr lang="zh-CN" altLang="en-US" sz="1200" kern="100" dirty="0">
                          <a:effectLst/>
                        </a:rPr>
                        <a:t>轮数</a:t>
                      </a:r>
                      <a:r>
                        <a:rPr lang="en-US" altLang="zh-CN" sz="1200" kern="100" dirty="0">
                          <a:effectLst/>
                        </a:rPr>
                        <a:t>/</a:t>
                      </a:r>
                      <a:r>
                        <a:rPr lang="zh-CN" altLang="en-US" sz="1200" kern="100" dirty="0">
                          <a:effectLst/>
                        </a:rPr>
                        <a:t>迭代数</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Training time</a:t>
                      </a:r>
                    </a:p>
                    <a:p>
                      <a:pPr marL="0" marR="0">
                        <a:lnSpc>
                          <a:spcPct val="115000"/>
                        </a:lnSpc>
                        <a:spcBef>
                          <a:spcPts val="0"/>
                        </a:spcBef>
                        <a:spcAft>
                          <a:spcPts val="0"/>
                        </a:spcAft>
                      </a:pPr>
                      <a:r>
                        <a:rPr lang="zh-CN" altLang="en-US" sz="1200" dirty="0"/>
                        <a:t>训练用时</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F1 Score</a:t>
                      </a:r>
                    </a:p>
                    <a:p>
                      <a:pPr marL="0" marR="0">
                        <a:lnSpc>
                          <a:spcPct val="115000"/>
                        </a:lnSpc>
                        <a:spcBef>
                          <a:spcPts val="0"/>
                        </a:spcBef>
                        <a:spcAft>
                          <a:spcPts val="0"/>
                        </a:spcAft>
                      </a:pPr>
                      <a:r>
                        <a:rPr lang="zh-CN" altLang="en-US" sz="1200" dirty="0"/>
                        <a:t>准确率</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Precision</a:t>
                      </a:r>
                    </a:p>
                    <a:p>
                      <a:pPr marL="0" marR="0">
                        <a:lnSpc>
                          <a:spcPct val="115000"/>
                        </a:lnSpc>
                        <a:spcBef>
                          <a:spcPts val="0"/>
                        </a:spcBef>
                        <a:spcAft>
                          <a:spcPts val="0"/>
                        </a:spcAft>
                      </a:pPr>
                      <a:r>
                        <a:rPr lang="zh-CN" altLang="en-US" sz="1200" dirty="0"/>
                        <a:t>精准率</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Recall</a:t>
                      </a:r>
                      <a:r>
                        <a:rPr lang="zh-CN" altLang="en-US" sz="1200" dirty="0"/>
                        <a:t>召回率</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l" fontAlgn="b"/>
                      <a:r>
                        <a:rPr lang="en-US" sz="1100" u="none" strike="noStrike" dirty="0">
                          <a:effectLst/>
                        </a:rPr>
                        <a:t>Test Time</a:t>
                      </a:r>
                      <a:r>
                        <a:rPr lang="zh-CN" altLang="en-US" sz="1100" u="none" strike="noStrike" dirty="0">
                          <a:effectLst/>
                        </a:rPr>
                        <a:t>推理时间</a:t>
                      </a:r>
                      <a:endParaRPr lang="en-US" sz="1100" u="none" strike="noStrike" dirty="0">
                        <a:effectLst/>
                      </a:endParaRPr>
                    </a:p>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9499779"/>
                  </a:ext>
                </a:extLst>
              </a:tr>
              <a:tr h="294672">
                <a:tc>
                  <a:txBody>
                    <a:bodyPr/>
                    <a:lstStyle/>
                    <a:p>
                      <a:pPr algn="l" fontAlgn="b"/>
                      <a:r>
                        <a:rPr lang="en-US" sz="1100" u="none" strike="noStrike" dirty="0">
                          <a:effectLst/>
                        </a:rPr>
                        <a:t>Spacy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100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361.2275</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b="0" i="0" u="none" strike="noStrike" dirty="0">
                          <a:solidFill>
                            <a:srgbClr val="000000"/>
                          </a:solidFill>
                          <a:effectLst/>
                          <a:latin typeface="Calibri" panose="020F0502020204030204" pitchFamily="34" charset="0"/>
                        </a:rPr>
                        <a:t>6.98</a:t>
                      </a:r>
                    </a:p>
                  </a:txBody>
                  <a:tcPr marL="7620" marR="7620" marT="7620" marB="0" anchor="b"/>
                </a:tc>
                <a:extLst>
                  <a:ext uri="{0D108BD9-81ED-4DB2-BD59-A6C34878D82A}">
                    <a16:rowId xmlns:a16="http://schemas.microsoft.com/office/drawing/2014/main" val="3329858793"/>
                  </a:ext>
                </a:extLst>
              </a:tr>
              <a:tr h="221831">
                <a:tc>
                  <a:txBody>
                    <a:bodyPr/>
                    <a:lstStyle/>
                    <a:p>
                      <a:pPr algn="l" fontAlgn="b"/>
                      <a:r>
                        <a:rPr lang="en-US" sz="1100" u="none" strike="noStrike" dirty="0">
                          <a:effectLst/>
                        </a:rPr>
                        <a:t>CRF</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solidFill>
                            <a:srgbClr val="FF0000"/>
                          </a:solidFill>
                          <a:effectLst/>
                        </a:rPr>
                        <a:t>2.27</a:t>
                      </a:r>
                      <a:endParaRPr lang="en-US" sz="1100" b="0" i="0" u="none" strike="noStrike" dirty="0">
                        <a:solidFill>
                          <a:srgbClr val="FF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0.8819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0.9747</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0.8987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b="0" i="0" u="none" strike="noStrike" dirty="0">
                          <a:solidFill>
                            <a:srgbClr val="000000"/>
                          </a:solidFill>
                          <a:effectLst/>
                          <a:latin typeface="Calibri" panose="020F0502020204030204" pitchFamily="34" charset="0"/>
                        </a:rPr>
                        <a:t>1.93</a:t>
                      </a:r>
                    </a:p>
                  </a:txBody>
                  <a:tcPr marL="7620" marR="7620" marT="7620" marB="0" anchor="b"/>
                </a:tc>
                <a:extLst>
                  <a:ext uri="{0D108BD9-81ED-4DB2-BD59-A6C34878D82A}">
                    <a16:rowId xmlns:a16="http://schemas.microsoft.com/office/drawing/2014/main" val="538616197"/>
                  </a:ext>
                </a:extLst>
              </a:tr>
              <a:tr h="294672">
                <a:tc>
                  <a:txBody>
                    <a:bodyPr/>
                    <a:lstStyle/>
                    <a:p>
                      <a:pPr algn="l" fontAlgn="b"/>
                      <a:r>
                        <a:rPr lang="en-US" sz="1100" u="none" strike="noStrike" dirty="0">
                          <a:effectLst/>
                        </a:rPr>
                        <a:t>LSTM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150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171.4275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0.912</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0.9215</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0.9025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5.91</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1249013"/>
                  </a:ext>
                </a:extLst>
              </a:tr>
              <a:tr h="221831">
                <a:tc>
                  <a:txBody>
                    <a:bodyPr/>
                    <a:lstStyle/>
                    <a:p>
                      <a:pPr algn="l" fontAlgn="b"/>
                      <a:r>
                        <a:rPr lang="en-US" sz="1100" u="none" strike="noStrike" dirty="0" err="1">
                          <a:effectLst/>
                        </a:rPr>
                        <a:t>BiLSTM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226.05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solidFill>
                            <a:srgbClr val="FF0000"/>
                          </a:solidFill>
                          <a:effectLst/>
                        </a:rPr>
                        <a:t>0.97</a:t>
                      </a:r>
                      <a:endParaRPr lang="en-US" sz="1100" b="0" i="0" u="none" strike="noStrike" dirty="0">
                        <a:solidFill>
                          <a:srgbClr val="FF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0.98</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7.86</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49064545"/>
                  </a:ext>
                </a:extLst>
              </a:tr>
              <a:tr h="294672">
                <a:tc>
                  <a:txBody>
                    <a:bodyPr/>
                    <a:lstStyle/>
                    <a:p>
                      <a:pPr algn="l" fontAlgn="b"/>
                      <a:r>
                        <a:rPr lang="en-US" sz="1100" u="none" strike="noStrike" dirty="0">
                          <a:effectLst/>
                        </a:rPr>
                        <a:t>BERT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7.77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605.9513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0.91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0.89</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0.95</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b="0" i="0" u="none" strike="noStrike" dirty="0">
                          <a:solidFill>
                            <a:srgbClr val="000000"/>
                          </a:solidFill>
                          <a:effectLst/>
                          <a:latin typeface="Calibri" panose="020F0502020204030204" pitchFamily="34" charset="0"/>
                        </a:rPr>
                        <a:t>9.72</a:t>
                      </a:r>
                    </a:p>
                  </a:txBody>
                  <a:tcPr marL="7620" marR="7620" marT="7620" marB="0" anchor="b"/>
                </a:tc>
                <a:extLst>
                  <a:ext uri="{0D108BD9-81ED-4DB2-BD59-A6C34878D82A}">
                    <a16:rowId xmlns:a16="http://schemas.microsoft.com/office/drawing/2014/main" val="2117209673"/>
                  </a:ext>
                </a:extLst>
              </a:tr>
            </a:tbl>
          </a:graphicData>
        </a:graphic>
      </p:graphicFrame>
      <p:sp>
        <p:nvSpPr>
          <p:cNvPr id="10" name="TextBox 9">
            <a:extLst>
              <a:ext uri="{FF2B5EF4-FFF2-40B4-BE49-F238E27FC236}">
                <a16:creationId xmlns:a16="http://schemas.microsoft.com/office/drawing/2014/main" id="{5CF2B10D-ABF9-1BE6-4B39-14A6DE9533E2}"/>
              </a:ext>
            </a:extLst>
          </p:cNvPr>
          <p:cNvSpPr txBox="1"/>
          <p:nvPr/>
        </p:nvSpPr>
        <p:spPr>
          <a:xfrm>
            <a:off x="285662" y="1012432"/>
            <a:ext cx="5810338" cy="646331"/>
          </a:xfrm>
          <a:prstGeom prst="rect">
            <a:avLst/>
          </a:prstGeom>
          <a:noFill/>
        </p:spPr>
        <p:txBody>
          <a:bodyPr wrap="square">
            <a:spAutoFit/>
          </a:bodyPr>
          <a:lstStyle/>
          <a:p>
            <a:r>
              <a:rPr lang="zh-CN" altLang="en-US" dirty="0"/>
              <a:t>在只放置一个类型训练集的情况下对不同模型及算法进行的第一轮综合性能比较</a:t>
            </a:r>
            <a:r>
              <a:rPr lang="en-US" altLang="zh-CN" dirty="0"/>
              <a:t>:</a:t>
            </a:r>
            <a:endParaRPr lang="en-US" dirty="0"/>
          </a:p>
        </p:txBody>
      </p:sp>
    </p:spTree>
    <p:extLst>
      <p:ext uri="{BB962C8B-B14F-4D97-AF65-F5344CB8AC3E}">
        <p14:creationId xmlns:p14="http://schemas.microsoft.com/office/powerpoint/2010/main" val="3651106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D1D461-02AC-1FEA-8CD7-F5A0884FEC77}"/>
              </a:ext>
            </a:extLst>
          </p:cNvPr>
          <p:cNvSpPr txBox="1"/>
          <p:nvPr/>
        </p:nvSpPr>
        <p:spPr>
          <a:xfrm>
            <a:off x="1981200" y="155959"/>
            <a:ext cx="8001000" cy="584775"/>
          </a:xfrm>
          <a:prstGeom prst="rect">
            <a:avLst/>
          </a:prstGeom>
          <a:noFill/>
        </p:spPr>
        <p:txBody>
          <a:bodyPr wrap="square" rtlCol="0">
            <a:spAutoFit/>
          </a:bodyPr>
          <a:lstStyle/>
          <a:p>
            <a:pPr algn="ctr"/>
            <a:r>
              <a:rPr lang="zh-CN" altLang="en-US" sz="3200" dirty="0"/>
              <a:t>新数据集添加</a:t>
            </a:r>
            <a:endParaRPr lang="en-US" dirty="0"/>
          </a:p>
        </p:txBody>
      </p:sp>
      <p:sp>
        <p:nvSpPr>
          <p:cNvPr id="3" name="TextBox 2">
            <a:extLst>
              <a:ext uri="{FF2B5EF4-FFF2-40B4-BE49-F238E27FC236}">
                <a16:creationId xmlns:a16="http://schemas.microsoft.com/office/drawing/2014/main" id="{3FA4B3D2-0224-F695-858A-B3C46B46DEC3}"/>
              </a:ext>
            </a:extLst>
          </p:cNvPr>
          <p:cNvSpPr txBox="1"/>
          <p:nvPr/>
        </p:nvSpPr>
        <p:spPr>
          <a:xfrm>
            <a:off x="5622836" y="881818"/>
            <a:ext cx="6400842" cy="1015663"/>
          </a:xfrm>
          <a:prstGeom prst="rect">
            <a:avLst/>
          </a:prstGeom>
          <a:noFill/>
        </p:spPr>
        <p:txBody>
          <a:bodyPr wrap="square" rtlCol="0">
            <a:spAutoFit/>
          </a:bodyPr>
          <a:lstStyle/>
          <a:p>
            <a:r>
              <a:rPr lang="zh-CN" altLang="en-US" sz="2000" dirty="0"/>
              <a:t>根据第一轮的测试</a:t>
            </a:r>
            <a:r>
              <a:rPr lang="en-US" altLang="zh-CN" sz="2000" dirty="0"/>
              <a:t>,</a:t>
            </a:r>
            <a:r>
              <a:rPr lang="zh-CN" altLang="en-US" sz="2000" dirty="0"/>
              <a:t>我们引入了新的训练集和测试集共</a:t>
            </a:r>
            <a:r>
              <a:rPr lang="en-US" altLang="zh-CN" sz="2000" dirty="0"/>
              <a:t>16</a:t>
            </a:r>
            <a:r>
              <a:rPr lang="zh-CN" altLang="en-US" sz="2000" dirty="0"/>
              <a:t>个并将其添加到原有的训练集中</a:t>
            </a:r>
            <a:r>
              <a:rPr lang="en-US" altLang="zh-CN" sz="2000" dirty="0"/>
              <a:t>,</a:t>
            </a:r>
            <a:r>
              <a:rPr lang="zh-CN" altLang="en-US" sz="2000" dirty="0"/>
              <a:t>以</a:t>
            </a:r>
            <a:r>
              <a:rPr lang="zh-CN" altLang="en-US" sz="2000" dirty="0">
                <a:solidFill>
                  <a:srgbClr val="FF0000"/>
                </a:solidFill>
              </a:rPr>
              <a:t>检测算法的推理能力</a:t>
            </a:r>
            <a:r>
              <a:rPr lang="en-US" altLang="zh-CN" sz="2000" dirty="0"/>
              <a:t>,</a:t>
            </a:r>
            <a:r>
              <a:rPr lang="zh-CN" altLang="en-US" sz="2000" dirty="0"/>
              <a:t>以下为新的性能数据表</a:t>
            </a:r>
            <a:r>
              <a:rPr lang="en-US" altLang="zh-CN" sz="2000" dirty="0"/>
              <a:t>:</a:t>
            </a:r>
            <a:endParaRPr lang="en-US" sz="2000" dirty="0"/>
          </a:p>
        </p:txBody>
      </p:sp>
      <p:graphicFrame>
        <p:nvGraphicFramePr>
          <p:cNvPr id="4" name="Table 3">
            <a:extLst>
              <a:ext uri="{FF2B5EF4-FFF2-40B4-BE49-F238E27FC236}">
                <a16:creationId xmlns:a16="http://schemas.microsoft.com/office/drawing/2014/main" id="{C0024A8D-6B22-F298-E18D-719894F94695}"/>
              </a:ext>
            </a:extLst>
          </p:cNvPr>
          <p:cNvGraphicFramePr>
            <a:graphicFrameLocks noGrp="1"/>
          </p:cNvGraphicFramePr>
          <p:nvPr>
            <p:extLst>
              <p:ext uri="{D42A27DB-BD31-4B8C-83A1-F6EECF244321}">
                <p14:modId xmlns:p14="http://schemas.microsoft.com/office/powerpoint/2010/main" val="3478416686"/>
              </p:ext>
            </p:extLst>
          </p:nvPr>
        </p:nvGraphicFramePr>
        <p:xfrm>
          <a:off x="38100" y="3064796"/>
          <a:ext cx="5622836" cy="1714310"/>
        </p:xfrm>
        <a:graphic>
          <a:graphicData uri="http://schemas.openxmlformats.org/drawingml/2006/table">
            <a:tbl>
              <a:tblPr firstRow="1" firstCol="1" bandRow="1">
                <a:tableStyleId>{21E4AEA4-8DFA-4A89-87EB-49C32662AFE0}</a:tableStyleId>
              </a:tblPr>
              <a:tblGrid>
                <a:gridCol w="508472">
                  <a:extLst>
                    <a:ext uri="{9D8B030D-6E8A-4147-A177-3AD203B41FA5}">
                      <a16:colId xmlns:a16="http://schemas.microsoft.com/office/drawing/2014/main" val="4203645493"/>
                    </a:ext>
                  </a:extLst>
                </a:gridCol>
                <a:gridCol w="1143024">
                  <a:extLst>
                    <a:ext uri="{9D8B030D-6E8A-4147-A177-3AD203B41FA5}">
                      <a16:colId xmlns:a16="http://schemas.microsoft.com/office/drawing/2014/main" val="1287557560"/>
                    </a:ext>
                  </a:extLst>
                </a:gridCol>
                <a:gridCol w="1387668">
                  <a:extLst>
                    <a:ext uri="{9D8B030D-6E8A-4147-A177-3AD203B41FA5}">
                      <a16:colId xmlns:a16="http://schemas.microsoft.com/office/drawing/2014/main" val="4038989152"/>
                    </a:ext>
                  </a:extLst>
                </a:gridCol>
                <a:gridCol w="837028">
                  <a:extLst>
                    <a:ext uri="{9D8B030D-6E8A-4147-A177-3AD203B41FA5}">
                      <a16:colId xmlns:a16="http://schemas.microsoft.com/office/drawing/2014/main" val="1384379384"/>
                    </a:ext>
                  </a:extLst>
                </a:gridCol>
                <a:gridCol w="879196">
                  <a:extLst>
                    <a:ext uri="{9D8B030D-6E8A-4147-A177-3AD203B41FA5}">
                      <a16:colId xmlns:a16="http://schemas.microsoft.com/office/drawing/2014/main" val="3060780368"/>
                    </a:ext>
                  </a:extLst>
                </a:gridCol>
                <a:gridCol w="867448">
                  <a:extLst>
                    <a:ext uri="{9D8B030D-6E8A-4147-A177-3AD203B41FA5}">
                      <a16:colId xmlns:a16="http://schemas.microsoft.com/office/drawing/2014/main" val="2514333363"/>
                    </a:ext>
                  </a:extLst>
                </a:gridCol>
              </a:tblGrid>
              <a:tr h="182880">
                <a:tc>
                  <a:txBody>
                    <a:bodyPr/>
                    <a:lstStyle/>
                    <a:p>
                      <a:pPr marL="0" marR="0">
                        <a:lnSpc>
                          <a:spcPct val="115000"/>
                        </a:lnSpc>
                        <a:spcBef>
                          <a:spcPts val="0"/>
                        </a:spcBef>
                        <a:spcAft>
                          <a:spcPts val="0"/>
                        </a:spcAft>
                      </a:pPr>
                      <a:r>
                        <a:rPr lang="en-US" sz="1200" kern="100" dirty="0" err="1">
                          <a:effectLst/>
                        </a:rPr>
                        <a:t>Iters</a:t>
                      </a:r>
                      <a:endParaRPr lang="en-US" sz="1200" kern="100" dirty="0">
                        <a:effectLst/>
                      </a:endParaRPr>
                    </a:p>
                    <a:p>
                      <a:pPr marL="0" marR="0">
                        <a:lnSpc>
                          <a:spcPct val="115000"/>
                        </a:lnSpc>
                        <a:spcBef>
                          <a:spcPts val="0"/>
                        </a:spcBef>
                        <a:spcAft>
                          <a:spcPts val="0"/>
                        </a:spcAft>
                      </a:pPr>
                      <a:r>
                        <a:rPr lang="zh-CN" altLang="en-US" sz="1200" dirty="0"/>
                        <a:t>迭代数 </a:t>
                      </a:r>
                      <a:endParaRPr lang="en-US" sz="1200" b="1" kern="100" dirty="0">
                        <a:solidFill>
                          <a:schemeClr val="lt1"/>
                        </a:solidFill>
                        <a:effectLst/>
                        <a:latin typeface="+mn-lt"/>
                        <a:ea typeface="+mn-ea"/>
                        <a:cs typeface="+mn-cs"/>
                      </a:endParaRPr>
                    </a:p>
                  </a:txBody>
                  <a:tcPr marL="68580" marR="68580" marT="0" marB="0"/>
                </a:tc>
                <a:tc>
                  <a:txBody>
                    <a:bodyPr/>
                    <a:lstStyle/>
                    <a:p>
                      <a:pPr marL="0" marR="0">
                        <a:lnSpc>
                          <a:spcPct val="115000"/>
                        </a:lnSpc>
                        <a:spcBef>
                          <a:spcPts val="0"/>
                        </a:spcBef>
                        <a:spcAft>
                          <a:spcPts val="0"/>
                        </a:spcAft>
                      </a:pPr>
                      <a:r>
                        <a:rPr lang="en-US" sz="1200" kern="100" dirty="0">
                          <a:effectLst/>
                        </a:rPr>
                        <a:t>Training time</a:t>
                      </a:r>
                    </a:p>
                    <a:p>
                      <a:pPr marL="0" marR="0">
                        <a:lnSpc>
                          <a:spcPct val="115000"/>
                        </a:lnSpc>
                        <a:spcBef>
                          <a:spcPts val="0"/>
                        </a:spcBef>
                        <a:spcAft>
                          <a:spcPts val="0"/>
                        </a:spcAft>
                      </a:pPr>
                      <a:r>
                        <a:rPr lang="zh-CN" altLang="en-US" sz="1200" dirty="0"/>
                        <a:t>训练用时</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Time per iteration</a:t>
                      </a:r>
                      <a:r>
                        <a:rPr lang="zh-CN" altLang="en-US" sz="1200" dirty="0"/>
                        <a:t>每次迭代用时</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F1 Score</a:t>
                      </a:r>
                    </a:p>
                    <a:p>
                      <a:pPr marL="0" marR="0">
                        <a:lnSpc>
                          <a:spcPct val="115000"/>
                        </a:lnSpc>
                        <a:spcBef>
                          <a:spcPts val="0"/>
                        </a:spcBef>
                        <a:spcAft>
                          <a:spcPts val="0"/>
                        </a:spcAft>
                      </a:pPr>
                      <a:r>
                        <a:rPr lang="zh-CN" altLang="en-US" sz="1200" dirty="0"/>
                        <a:t>准确率</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Precision</a:t>
                      </a:r>
                    </a:p>
                    <a:p>
                      <a:pPr marL="0" marR="0">
                        <a:lnSpc>
                          <a:spcPct val="115000"/>
                        </a:lnSpc>
                        <a:spcBef>
                          <a:spcPts val="0"/>
                        </a:spcBef>
                        <a:spcAft>
                          <a:spcPts val="0"/>
                        </a:spcAft>
                      </a:pPr>
                      <a:r>
                        <a:rPr lang="zh-CN" altLang="en-US" sz="1200" dirty="0"/>
                        <a:t>精准率</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Recall</a:t>
                      </a:r>
                      <a:r>
                        <a:rPr lang="zh-CN" altLang="en-US" sz="1200" dirty="0"/>
                        <a:t>召回率</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0705469"/>
                  </a:ext>
                </a:extLst>
              </a:tr>
              <a:tr h="182880">
                <a:tc>
                  <a:txBody>
                    <a:bodyPr/>
                    <a:lstStyle/>
                    <a:p>
                      <a:pPr marL="0" marR="0">
                        <a:lnSpc>
                          <a:spcPct val="115000"/>
                        </a:lnSpc>
                        <a:spcBef>
                          <a:spcPts val="0"/>
                        </a:spcBef>
                        <a:spcAft>
                          <a:spcPts val="0"/>
                        </a:spcAft>
                      </a:pPr>
                      <a:r>
                        <a:rPr lang="en-US" sz="1100" kern="100">
                          <a:effectLst/>
                        </a:rPr>
                        <a:t>40</a:t>
                      </a:r>
                      <a:endParaRPr lang="en-US" sz="11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dirty="0">
                          <a:effectLst/>
                        </a:rPr>
                        <a:t>173.2032</a:t>
                      </a:r>
                      <a:endParaRPr lang="en-US" sz="11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4.3301</a:t>
                      </a:r>
                      <a:endParaRPr lang="en-US" sz="11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0.7059</a:t>
                      </a:r>
                      <a:endParaRPr lang="en-US" sz="11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dirty="0">
                          <a:effectLst/>
                        </a:rPr>
                        <a:t>0.8529</a:t>
                      </a:r>
                      <a:endParaRPr lang="en-US" sz="11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0.7647</a:t>
                      </a:r>
                      <a:endParaRPr lang="en-US" sz="11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54872328"/>
                  </a:ext>
                </a:extLst>
              </a:tr>
              <a:tr h="182880">
                <a:tc>
                  <a:txBody>
                    <a:bodyPr/>
                    <a:lstStyle/>
                    <a:p>
                      <a:pPr marL="0" marR="0">
                        <a:lnSpc>
                          <a:spcPct val="115000"/>
                        </a:lnSpc>
                        <a:spcBef>
                          <a:spcPts val="0"/>
                        </a:spcBef>
                        <a:spcAft>
                          <a:spcPts val="0"/>
                        </a:spcAft>
                      </a:pPr>
                      <a:r>
                        <a:rPr lang="en-US" sz="1100" kern="100">
                          <a:effectLst/>
                        </a:rPr>
                        <a:t>60</a:t>
                      </a:r>
                      <a:endParaRPr lang="en-US" sz="11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dirty="0">
                          <a:effectLst/>
                        </a:rPr>
                        <a:t>251.6149</a:t>
                      </a:r>
                      <a:endParaRPr lang="en-US" sz="11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dirty="0">
                          <a:effectLst/>
                        </a:rPr>
                        <a:t>4.1936</a:t>
                      </a:r>
                      <a:endParaRPr lang="en-US" sz="11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dirty="0">
                          <a:effectLst/>
                        </a:rPr>
                        <a:t>0.3542</a:t>
                      </a:r>
                      <a:endParaRPr lang="en-US" sz="11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dirty="0">
                          <a:effectLst/>
                        </a:rPr>
                        <a:t>0.4688</a:t>
                      </a:r>
                      <a:endParaRPr lang="en-US" sz="11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0.375</a:t>
                      </a:r>
                      <a:endParaRPr lang="en-US" sz="11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90894848"/>
                  </a:ext>
                </a:extLst>
              </a:tr>
              <a:tr h="182880">
                <a:tc>
                  <a:txBody>
                    <a:bodyPr/>
                    <a:lstStyle/>
                    <a:p>
                      <a:pPr marL="0" marR="0">
                        <a:lnSpc>
                          <a:spcPct val="115000"/>
                        </a:lnSpc>
                        <a:spcBef>
                          <a:spcPts val="0"/>
                        </a:spcBef>
                        <a:spcAft>
                          <a:spcPts val="0"/>
                        </a:spcAft>
                      </a:pPr>
                      <a:r>
                        <a:rPr lang="en-US" sz="1100" kern="100">
                          <a:effectLst/>
                        </a:rPr>
                        <a:t>80</a:t>
                      </a:r>
                      <a:endParaRPr lang="en-US" sz="11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dirty="0">
                          <a:effectLst/>
                        </a:rPr>
                        <a:t>331.2828</a:t>
                      </a:r>
                      <a:endParaRPr lang="en-US" sz="11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4.141</a:t>
                      </a:r>
                      <a:endParaRPr lang="en-US" sz="11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0.7647</a:t>
                      </a:r>
                      <a:endParaRPr lang="en-US" sz="11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0.9118</a:t>
                      </a:r>
                      <a:endParaRPr lang="en-US" sz="11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0.8235</a:t>
                      </a:r>
                      <a:endParaRPr lang="en-US" sz="11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06364410"/>
                  </a:ext>
                </a:extLst>
              </a:tr>
              <a:tr h="182880">
                <a:tc>
                  <a:txBody>
                    <a:bodyPr/>
                    <a:lstStyle/>
                    <a:p>
                      <a:pPr marL="0" marR="0">
                        <a:lnSpc>
                          <a:spcPct val="115000"/>
                        </a:lnSpc>
                        <a:spcBef>
                          <a:spcPts val="0"/>
                        </a:spcBef>
                        <a:spcAft>
                          <a:spcPts val="0"/>
                        </a:spcAft>
                      </a:pPr>
                      <a:r>
                        <a:rPr lang="en-US" sz="1100" kern="100">
                          <a:effectLst/>
                        </a:rPr>
                        <a:t>100</a:t>
                      </a:r>
                      <a:endParaRPr lang="en-US" sz="11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solidFill>
                      <a:srgbClr val="FF0000"/>
                    </a:solidFill>
                  </a:tcPr>
                </a:tc>
                <a:tc>
                  <a:txBody>
                    <a:bodyPr/>
                    <a:lstStyle/>
                    <a:p>
                      <a:pPr marL="0" marR="0">
                        <a:lnSpc>
                          <a:spcPct val="115000"/>
                        </a:lnSpc>
                        <a:spcBef>
                          <a:spcPts val="0"/>
                        </a:spcBef>
                        <a:spcAft>
                          <a:spcPts val="0"/>
                        </a:spcAft>
                      </a:pPr>
                      <a:r>
                        <a:rPr lang="en-US" sz="1100" kern="100">
                          <a:effectLst/>
                        </a:rPr>
                        <a:t>414.739</a:t>
                      </a:r>
                      <a:endParaRPr lang="en-US" sz="11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solidFill>
                      <a:srgbClr val="FF0000"/>
                    </a:solidFill>
                  </a:tcPr>
                </a:tc>
                <a:tc>
                  <a:txBody>
                    <a:bodyPr/>
                    <a:lstStyle/>
                    <a:p>
                      <a:pPr marL="0" marR="0">
                        <a:lnSpc>
                          <a:spcPct val="115000"/>
                        </a:lnSpc>
                        <a:spcBef>
                          <a:spcPts val="0"/>
                        </a:spcBef>
                        <a:spcAft>
                          <a:spcPts val="0"/>
                        </a:spcAft>
                      </a:pPr>
                      <a:r>
                        <a:rPr lang="en-US" sz="1100" kern="100" dirty="0">
                          <a:effectLst/>
                        </a:rPr>
                        <a:t>4.1474</a:t>
                      </a:r>
                      <a:endParaRPr lang="en-US" sz="11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solidFill>
                      <a:srgbClr val="FF0000"/>
                    </a:solidFill>
                  </a:tcPr>
                </a:tc>
                <a:tc>
                  <a:txBody>
                    <a:bodyPr/>
                    <a:lstStyle/>
                    <a:p>
                      <a:pPr marL="0" marR="0">
                        <a:lnSpc>
                          <a:spcPct val="115000"/>
                        </a:lnSpc>
                        <a:spcBef>
                          <a:spcPts val="0"/>
                        </a:spcBef>
                        <a:spcAft>
                          <a:spcPts val="0"/>
                        </a:spcAft>
                      </a:pPr>
                      <a:r>
                        <a:rPr lang="en-US" sz="1100" kern="100" dirty="0">
                          <a:effectLst/>
                        </a:rPr>
                        <a:t>0.9412</a:t>
                      </a:r>
                      <a:endParaRPr lang="en-US" sz="11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solidFill>
                      <a:srgbClr val="FF0000"/>
                    </a:solidFill>
                  </a:tcPr>
                </a:tc>
                <a:tc>
                  <a:txBody>
                    <a:bodyPr/>
                    <a:lstStyle/>
                    <a:p>
                      <a:pPr marL="0" marR="0">
                        <a:lnSpc>
                          <a:spcPct val="115000"/>
                        </a:lnSpc>
                        <a:spcBef>
                          <a:spcPts val="0"/>
                        </a:spcBef>
                        <a:spcAft>
                          <a:spcPts val="0"/>
                        </a:spcAft>
                      </a:pPr>
                      <a:r>
                        <a:rPr lang="en-US" sz="1100" kern="100">
                          <a:effectLst/>
                        </a:rPr>
                        <a:t>1</a:t>
                      </a:r>
                      <a:endParaRPr lang="en-US" sz="11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solidFill>
                      <a:srgbClr val="FF0000"/>
                    </a:solidFill>
                  </a:tcPr>
                </a:tc>
                <a:tc>
                  <a:txBody>
                    <a:bodyPr/>
                    <a:lstStyle/>
                    <a:p>
                      <a:pPr marL="0" marR="0">
                        <a:lnSpc>
                          <a:spcPct val="115000"/>
                        </a:lnSpc>
                        <a:spcBef>
                          <a:spcPts val="0"/>
                        </a:spcBef>
                        <a:spcAft>
                          <a:spcPts val="0"/>
                        </a:spcAft>
                      </a:pPr>
                      <a:r>
                        <a:rPr lang="en-US" sz="1100" kern="100" dirty="0">
                          <a:effectLst/>
                        </a:rPr>
                        <a:t>0.9412</a:t>
                      </a:r>
                      <a:endParaRPr lang="en-US" sz="11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solidFill>
                      <a:srgbClr val="FF0000"/>
                    </a:solidFill>
                  </a:tcPr>
                </a:tc>
                <a:extLst>
                  <a:ext uri="{0D108BD9-81ED-4DB2-BD59-A6C34878D82A}">
                    <a16:rowId xmlns:a16="http://schemas.microsoft.com/office/drawing/2014/main" val="1675189259"/>
                  </a:ext>
                </a:extLst>
              </a:tr>
              <a:tr h="182880">
                <a:tc>
                  <a:txBody>
                    <a:bodyPr/>
                    <a:lstStyle/>
                    <a:p>
                      <a:pPr marL="0" marR="0">
                        <a:lnSpc>
                          <a:spcPct val="115000"/>
                        </a:lnSpc>
                        <a:spcBef>
                          <a:spcPts val="0"/>
                        </a:spcBef>
                        <a:spcAft>
                          <a:spcPts val="0"/>
                        </a:spcAft>
                      </a:pPr>
                      <a:r>
                        <a:rPr lang="en-US" sz="1100" kern="100">
                          <a:effectLst/>
                        </a:rPr>
                        <a:t>120</a:t>
                      </a:r>
                      <a:endParaRPr lang="en-US" sz="11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489.6445</a:t>
                      </a:r>
                      <a:endParaRPr lang="en-US" sz="11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4.0804</a:t>
                      </a:r>
                      <a:endParaRPr lang="en-US" sz="11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0.875</a:t>
                      </a:r>
                      <a:endParaRPr lang="en-US" sz="11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1</a:t>
                      </a:r>
                      <a:endParaRPr lang="en-US" sz="11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0.875</a:t>
                      </a:r>
                      <a:endParaRPr lang="en-US" sz="11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33606449"/>
                  </a:ext>
                </a:extLst>
              </a:tr>
              <a:tr h="182880">
                <a:tc>
                  <a:txBody>
                    <a:bodyPr/>
                    <a:lstStyle/>
                    <a:p>
                      <a:pPr marL="0" marR="0">
                        <a:lnSpc>
                          <a:spcPct val="115000"/>
                        </a:lnSpc>
                        <a:spcBef>
                          <a:spcPts val="0"/>
                        </a:spcBef>
                        <a:spcAft>
                          <a:spcPts val="0"/>
                        </a:spcAft>
                      </a:pPr>
                      <a:r>
                        <a:rPr lang="en-US" sz="1100" kern="100">
                          <a:effectLst/>
                        </a:rPr>
                        <a:t>140</a:t>
                      </a:r>
                      <a:endParaRPr lang="en-US" sz="11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dirty="0">
                          <a:effectLst/>
                        </a:rPr>
                        <a:t>564.0023</a:t>
                      </a:r>
                      <a:endParaRPr lang="en-US" sz="11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4.0286</a:t>
                      </a:r>
                      <a:endParaRPr lang="en-US" sz="11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dirty="0">
                          <a:effectLst/>
                        </a:rPr>
                        <a:t>0.8039</a:t>
                      </a:r>
                      <a:endParaRPr lang="en-US" sz="11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0.8529</a:t>
                      </a:r>
                      <a:endParaRPr lang="en-US" sz="11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dirty="0">
                          <a:effectLst/>
                        </a:rPr>
                        <a:t>0.8235</a:t>
                      </a:r>
                      <a:endParaRPr lang="en-US" sz="11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5767301"/>
                  </a:ext>
                </a:extLst>
              </a:tr>
            </a:tbl>
          </a:graphicData>
        </a:graphic>
      </p:graphicFrame>
      <p:sp>
        <p:nvSpPr>
          <p:cNvPr id="5" name="TextBox 4">
            <a:extLst>
              <a:ext uri="{FF2B5EF4-FFF2-40B4-BE49-F238E27FC236}">
                <a16:creationId xmlns:a16="http://schemas.microsoft.com/office/drawing/2014/main" id="{D41C7841-1C99-9630-8BD1-426084BE6CE2}"/>
              </a:ext>
            </a:extLst>
          </p:cNvPr>
          <p:cNvSpPr txBox="1"/>
          <p:nvPr/>
        </p:nvSpPr>
        <p:spPr>
          <a:xfrm>
            <a:off x="38100" y="2674394"/>
            <a:ext cx="3137542" cy="369332"/>
          </a:xfrm>
          <a:prstGeom prst="rect">
            <a:avLst/>
          </a:prstGeom>
          <a:noFill/>
        </p:spPr>
        <p:txBody>
          <a:bodyPr wrap="square" rtlCol="0">
            <a:spAutoFit/>
          </a:bodyPr>
          <a:lstStyle/>
          <a:p>
            <a:r>
              <a:rPr lang="en-US" altLang="zh-CN" dirty="0"/>
              <a:t>spaCy</a:t>
            </a:r>
            <a:endParaRPr lang="en-US" dirty="0"/>
          </a:p>
        </p:txBody>
      </p:sp>
      <p:sp>
        <p:nvSpPr>
          <p:cNvPr id="8" name="TextBox 7">
            <a:extLst>
              <a:ext uri="{FF2B5EF4-FFF2-40B4-BE49-F238E27FC236}">
                <a16:creationId xmlns:a16="http://schemas.microsoft.com/office/drawing/2014/main" id="{FB01F65B-4FB2-65F5-96D0-5587188173D5}"/>
              </a:ext>
            </a:extLst>
          </p:cNvPr>
          <p:cNvSpPr txBox="1"/>
          <p:nvPr/>
        </p:nvSpPr>
        <p:spPr>
          <a:xfrm>
            <a:off x="5622836" y="1790852"/>
            <a:ext cx="3137542" cy="369332"/>
          </a:xfrm>
          <a:prstGeom prst="rect">
            <a:avLst/>
          </a:prstGeom>
          <a:noFill/>
        </p:spPr>
        <p:txBody>
          <a:bodyPr wrap="square" rtlCol="0">
            <a:spAutoFit/>
          </a:bodyPr>
          <a:lstStyle/>
          <a:p>
            <a:r>
              <a:rPr lang="zh-CN" altLang="en-US" sz="1800" dirty="0"/>
              <a:t>条件随机场 </a:t>
            </a:r>
            <a:r>
              <a:rPr lang="en-US" altLang="zh-CN" dirty="0"/>
              <a:t>CRF</a:t>
            </a:r>
            <a:endParaRPr lang="en-US" dirty="0"/>
          </a:p>
        </p:txBody>
      </p:sp>
      <p:graphicFrame>
        <p:nvGraphicFramePr>
          <p:cNvPr id="10" name="Table 9">
            <a:extLst>
              <a:ext uri="{FF2B5EF4-FFF2-40B4-BE49-F238E27FC236}">
                <a16:creationId xmlns:a16="http://schemas.microsoft.com/office/drawing/2014/main" id="{1AF3B129-3883-9A5B-7C4C-AEFFCB1D3F27}"/>
              </a:ext>
            </a:extLst>
          </p:cNvPr>
          <p:cNvGraphicFramePr>
            <a:graphicFrameLocks noGrp="1"/>
          </p:cNvGraphicFramePr>
          <p:nvPr>
            <p:extLst>
              <p:ext uri="{D42A27DB-BD31-4B8C-83A1-F6EECF244321}">
                <p14:modId xmlns:p14="http://schemas.microsoft.com/office/powerpoint/2010/main" val="2918712227"/>
              </p:ext>
            </p:extLst>
          </p:nvPr>
        </p:nvGraphicFramePr>
        <p:xfrm>
          <a:off x="0" y="5189410"/>
          <a:ext cx="5622837" cy="1668590"/>
        </p:xfrm>
        <a:graphic>
          <a:graphicData uri="http://schemas.openxmlformats.org/drawingml/2006/table">
            <a:tbl>
              <a:tblPr firstRow="1" firstCol="1" bandRow="1">
                <a:tableStyleId>{21E4AEA4-8DFA-4A89-87EB-49C32662AFE0}</a:tableStyleId>
              </a:tblPr>
              <a:tblGrid>
                <a:gridCol w="890957">
                  <a:extLst>
                    <a:ext uri="{9D8B030D-6E8A-4147-A177-3AD203B41FA5}">
                      <a16:colId xmlns:a16="http://schemas.microsoft.com/office/drawing/2014/main" val="3491959226"/>
                    </a:ext>
                  </a:extLst>
                </a:gridCol>
                <a:gridCol w="937843">
                  <a:extLst>
                    <a:ext uri="{9D8B030D-6E8A-4147-A177-3AD203B41FA5}">
                      <a16:colId xmlns:a16="http://schemas.microsoft.com/office/drawing/2014/main" val="780119766"/>
                    </a:ext>
                  </a:extLst>
                </a:gridCol>
                <a:gridCol w="1357422">
                  <a:extLst>
                    <a:ext uri="{9D8B030D-6E8A-4147-A177-3AD203B41FA5}">
                      <a16:colId xmlns:a16="http://schemas.microsoft.com/office/drawing/2014/main" val="124828504"/>
                    </a:ext>
                  </a:extLst>
                </a:gridCol>
                <a:gridCol w="783897">
                  <a:extLst>
                    <a:ext uri="{9D8B030D-6E8A-4147-A177-3AD203B41FA5}">
                      <a16:colId xmlns:a16="http://schemas.microsoft.com/office/drawing/2014/main" val="143342626"/>
                    </a:ext>
                  </a:extLst>
                </a:gridCol>
                <a:gridCol w="868821">
                  <a:extLst>
                    <a:ext uri="{9D8B030D-6E8A-4147-A177-3AD203B41FA5}">
                      <a16:colId xmlns:a16="http://schemas.microsoft.com/office/drawing/2014/main" val="2526467052"/>
                    </a:ext>
                  </a:extLst>
                </a:gridCol>
                <a:gridCol w="783897">
                  <a:extLst>
                    <a:ext uri="{9D8B030D-6E8A-4147-A177-3AD203B41FA5}">
                      <a16:colId xmlns:a16="http://schemas.microsoft.com/office/drawing/2014/main" val="3008012404"/>
                    </a:ext>
                  </a:extLst>
                </a:gridCol>
              </a:tblGrid>
              <a:tr h="381000">
                <a:tc>
                  <a:txBody>
                    <a:bodyPr/>
                    <a:lstStyle/>
                    <a:p>
                      <a:pPr marL="0" marR="0">
                        <a:lnSpc>
                          <a:spcPct val="115000"/>
                        </a:lnSpc>
                        <a:spcBef>
                          <a:spcPts val="0"/>
                        </a:spcBef>
                        <a:spcAft>
                          <a:spcPts val="0"/>
                        </a:spcAft>
                      </a:pPr>
                      <a:r>
                        <a:rPr lang="en-US" sz="1200" kern="100" dirty="0">
                          <a:effectLst/>
                        </a:rPr>
                        <a:t>Epochs</a:t>
                      </a:r>
                      <a:r>
                        <a:rPr lang="zh-CN" altLang="en-US" sz="1200" kern="100" dirty="0">
                          <a:effectLst/>
                        </a:rPr>
                        <a:t>轮数</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Training time</a:t>
                      </a:r>
                    </a:p>
                    <a:p>
                      <a:pPr marL="0" marR="0">
                        <a:lnSpc>
                          <a:spcPct val="115000"/>
                        </a:lnSpc>
                        <a:spcBef>
                          <a:spcPts val="0"/>
                        </a:spcBef>
                        <a:spcAft>
                          <a:spcPts val="0"/>
                        </a:spcAft>
                      </a:pPr>
                      <a:r>
                        <a:rPr lang="zh-CN" altLang="en-US" sz="1200" dirty="0"/>
                        <a:t>训练用时</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Time per iteration</a:t>
                      </a:r>
                      <a:r>
                        <a:rPr lang="zh-CN" altLang="en-US" sz="1200" dirty="0"/>
                        <a:t>每次迭代用时</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F1 Score</a:t>
                      </a:r>
                    </a:p>
                    <a:p>
                      <a:pPr marL="0" marR="0">
                        <a:lnSpc>
                          <a:spcPct val="115000"/>
                        </a:lnSpc>
                        <a:spcBef>
                          <a:spcPts val="0"/>
                        </a:spcBef>
                        <a:spcAft>
                          <a:spcPts val="0"/>
                        </a:spcAft>
                      </a:pPr>
                      <a:r>
                        <a:rPr lang="zh-CN" altLang="en-US" sz="1200" dirty="0"/>
                        <a:t>准确率</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Precision</a:t>
                      </a:r>
                    </a:p>
                    <a:p>
                      <a:pPr marL="0" marR="0">
                        <a:lnSpc>
                          <a:spcPct val="115000"/>
                        </a:lnSpc>
                        <a:spcBef>
                          <a:spcPts val="0"/>
                        </a:spcBef>
                        <a:spcAft>
                          <a:spcPts val="0"/>
                        </a:spcAft>
                      </a:pPr>
                      <a:r>
                        <a:rPr lang="zh-CN" altLang="en-US" sz="1200" dirty="0"/>
                        <a:t>精准率</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Recall</a:t>
                      </a:r>
                      <a:r>
                        <a:rPr lang="zh-CN" altLang="en-US" sz="1200" dirty="0"/>
                        <a:t>召回率</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70848250"/>
                  </a:ext>
                </a:extLst>
              </a:tr>
              <a:tr h="153221">
                <a:tc>
                  <a:txBody>
                    <a:bodyPr/>
                    <a:lstStyle/>
                    <a:p>
                      <a:pPr algn="r" fontAlgn="b"/>
                      <a:r>
                        <a:rPr lang="en-US" sz="1100" u="none" strike="noStrike">
                          <a:effectLst/>
                        </a:rPr>
                        <a:t>50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78.47</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1.5694</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0.35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0.75</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0.51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51624295"/>
                  </a:ext>
                </a:extLst>
              </a:tr>
              <a:tr h="153221">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131.11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1.3111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0.47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0.84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0.51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11580981"/>
                  </a:ext>
                </a:extLst>
              </a:tr>
              <a:tr h="153221">
                <a:tc>
                  <a:txBody>
                    <a:bodyPr/>
                    <a:lstStyle/>
                    <a:p>
                      <a:pPr algn="r" fontAlgn="b"/>
                      <a:r>
                        <a:rPr lang="en-US" sz="1100" u="none" strike="noStrike">
                          <a:effectLst/>
                        </a:rPr>
                        <a:t>150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179.3</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1.195333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0.71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0.72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78827598"/>
                  </a:ext>
                </a:extLst>
              </a:tr>
              <a:tr h="153221">
                <a:tc>
                  <a:txBody>
                    <a:bodyPr/>
                    <a:lstStyle/>
                    <a:p>
                      <a:pPr algn="r" fontAlgn="b"/>
                      <a:r>
                        <a:rPr lang="en-US" sz="1100" u="none" strike="noStrike">
                          <a:effectLst/>
                        </a:rPr>
                        <a:t>200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229.09</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1.14545</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0.89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0.97</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0.88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7406532"/>
                  </a:ext>
                </a:extLst>
              </a:tr>
              <a:tr h="153221">
                <a:tc>
                  <a:txBody>
                    <a:bodyPr/>
                    <a:lstStyle/>
                    <a:p>
                      <a:pPr algn="r" fontAlgn="b"/>
                      <a:r>
                        <a:rPr lang="en-US" sz="1100" u="none" strike="noStrike" dirty="0">
                          <a:effectLst/>
                        </a:rPr>
                        <a:t>250</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FF0000"/>
                    </a:solidFill>
                  </a:tcPr>
                </a:tc>
                <a:tc>
                  <a:txBody>
                    <a:bodyPr/>
                    <a:lstStyle/>
                    <a:p>
                      <a:pPr algn="r" fontAlgn="b"/>
                      <a:r>
                        <a:rPr lang="en-US" sz="1100" u="none" strike="noStrike" dirty="0">
                          <a:effectLst/>
                        </a:rPr>
                        <a:t>285.82</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FF0000"/>
                    </a:solidFill>
                  </a:tcPr>
                </a:tc>
                <a:tc>
                  <a:txBody>
                    <a:bodyPr/>
                    <a:lstStyle/>
                    <a:p>
                      <a:pPr algn="r" fontAlgn="b"/>
                      <a:r>
                        <a:rPr lang="en-US" sz="1100" u="none" strike="noStrike" dirty="0">
                          <a:effectLst/>
                        </a:rPr>
                        <a:t>1.14328</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FF0000"/>
                    </a:solidFill>
                  </a:tcPr>
                </a:tc>
                <a:tc>
                  <a:txBody>
                    <a:bodyPr/>
                    <a:lstStyle/>
                    <a:p>
                      <a:pPr algn="r" fontAlgn="b"/>
                      <a:r>
                        <a:rPr lang="en-US" sz="1100" u="none" strike="noStrike" dirty="0">
                          <a:effectLst/>
                        </a:rPr>
                        <a:t>0.97</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FF0000"/>
                    </a:solidFill>
                  </a:tcPr>
                </a:tc>
                <a:tc>
                  <a:txBody>
                    <a:bodyPr/>
                    <a:lstStyle/>
                    <a:p>
                      <a:pPr algn="r" fontAlgn="b"/>
                      <a:r>
                        <a:rPr lang="en-US" sz="1100" u="none" strike="noStrike" dirty="0">
                          <a:effectLst/>
                        </a:rPr>
                        <a:t>0.99</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FF0000"/>
                    </a:solidFill>
                  </a:tcPr>
                </a:tc>
                <a:tc>
                  <a:txBody>
                    <a:bodyPr/>
                    <a:lstStyle/>
                    <a:p>
                      <a:pPr algn="r" fontAlgn="b"/>
                      <a:r>
                        <a:rPr lang="en-US" sz="1100" u="none" strike="noStrike" dirty="0">
                          <a:effectLst/>
                        </a:rPr>
                        <a:t>0.96</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FF0000"/>
                    </a:solidFill>
                  </a:tcPr>
                </a:tc>
                <a:extLst>
                  <a:ext uri="{0D108BD9-81ED-4DB2-BD59-A6C34878D82A}">
                    <a16:rowId xmlns:a16="http://schemas.microsoft.com/office/drawing/2014/main" val="3980448299"/>
                  </a:ext>
                </a:extLst>
              </a:tr>
              <a:tr h="153221">
                <a:tc>
                  <a:txBody>
                    <a:bodyPr/>
                    <a:lstStyle/>
                    <a:p>
                      <a:pPr algn="r" fontAlgn="b"/>
                      <a:r>
                        <a:rPr lang="en-US" sz="1100" u="none" strike="noStrike">
                          <a:effectLst/>
                        </a:rPr>
                        <a:t>300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365.87</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1.219567</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0.98</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0.94</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29406825"/>
                  </a:ext>
                </a:extLst>
              </a:tr>
            </a:tbl>
          </a:graphicData>
        </a:graphic>
      </p:graphicFrame>
      <p:graphicFrame>
        <p:nvGraphicFramePr>
          <p:cNvPr id="11" name="Table 10">
            <a:extLst>
              <a:ext uri="{FF2B5EF4-FFF2-40B4-BE49-F238E27FC236}">
                <a16:creationId xmlns:a16="http://schemas.microsoft.com/office/drawing/2014/main" id="{C5941A3D-047E-BFEB-0B7D-9055347B479B}"/>
              </a:ext>
            </a:extLst>
          </p:cNvPr>
          <p:cNvGraphicFramePr>
            <a:graphicFrameLocks noGrp="1"/>
          </p:cNvGraphicFramePr>
          <p:nvPr>
            <p:extLst>
              <p:ext uri="{D42A27DB-BD31-4B8C-83A1-F6EECF244321}">
                <p14:modId xmlns:p14="http://schemas.microsoft.com/office/powerpoint/2010/main" val="3994480961"/>
              </p:ext>
            </p:extLst>
          </p:nvPr>
        </p:nvGraphicFramePr>
        <p:xfrm>
          <a:off x="5628304" y="2107465"/>
          <a:ext cx="6480413" cy="2052638"/>
        </p:xfrm>
        <a:graphic>
          <a:graphicData uri="http://schemas.openxmlformats.org/drawingml/2006/table">
            <a:tbl>
              <a:tblPr firstRow="1" firstCol="1" bandRow="1">
                <a:tableStyleId>{21E4AEA4-8DFA-4A89-87EB-49C32662AFE0}</a:tableStyleId>
              </a:tblPr>
              <a:tblGrid>
                <a:gridCol w="795826">
                  <a:extLst>
                    <a:ext uri="{9D8B030D-6E8A-4147-A177-3AD203B41FA5}">
                      <a16:colId xmlns:a16="http://schemas.microsoft.com/office/drawing/2014/main" val="235736945"/>
                    </a:ext>
                  </a:extLst>
                </a:gridCol>
                <a:gridCol w="1692291">
                  <a:extLst>
                    <a:ext uri="{9D8B030D-6E8A-4147-A177-3AD203B41FA5}">
                      <a16:colId xmlns:a16="http://schemas.microsoft.com/office/drawing/2014/main" val="2447746876"/>
                    </a:ext>
                  </a:extLst>
                </a:gridCol>
                <a:gridCol w="1546187">
                  <a:extLst>
                    <a:ext uri="{9D8B030D-6E8A-4147-A177-3AD203B41FA5}">
                      <a16:colId xmlns:a16="http://schemas.microsoft.com/office/drawing/2014/main" val="3873141916"/>
                    </a:ext>
                  </a:extLst>
                </a:gridCol>
                <a:gridCol w="811061">
                  <a:extLst>
                    <a:ext uri="{9D8B030D-6E8A-4147-A177-3AD203B41FA5}">
                      <a16:colId xmlns:a16="http://schemas.microsoft.com/office/drawing/2014/main" val="4000043547"/>
                    </a:ext>
                  </a:extLst>
                </a:gridCol>
                <a:gridCol w="859531">
                  <a:extLst>
                    <a:ext uri="{9D8B030D-6E8A-4147-A177-3AD203B41FA5}">
                      <a16:colId xmlns:a16="http://schemas.microsoft.com/office/drawing/2014/main" val="1932551102"/>
                    </a:ext>
                  </a:extLst>
                </a:gridCol>
                <a:gridCol w="775517">
                  <a:extLst>
                    <a:ext uri="{9D8B030D-6E8A-4147-A177-3AD203B41FA5}">
                      <a16:colId xmlns:a16="http://schemas.microsoft.com/office/drawing/2014/main" val="3317599265"/>
                    </a:ext>
                  </a:extLst>
                </a:gridCol>
              </a:tblGrid>
              <a:tr h="0">
                <a:tc>
                  <a:txBody>
                    <a:bodyPr/>
                    <a:lstStyle/>
                    <a:p>
                      <a:pPr marL="0" marR="0">
                        <a:lnSpc>
                          <a:spcPct val="115000"/>
                        </a:lnSpc>
                        <a:spcBef>
                          <a:spcPts val="0"/>
                        </a:spcBef>
                        <a:spcAft>
                          <a:spcPts val="0"/>
                        </a:spcAft>
                      </a:pPr>
                      <a:r>
                        <a:rPr lang="en-US" sz="1200" kern="100" dirty="0" err="1">
                          <a:effectLst/>
                        </a:rPr>
                        <a:t>Iters</a:t>
                      </a:r>
                      <a:endParaRPr lang="en-US" sz="1200" kern="100" dirty="0">
                        <a:effectLst/>
                      </a:endParaRPr>
                    </a:p>
                    <a:p>
                      <a:pPr marL="0" marR="0">
                        <a:lnSpc>
                          <a:spcPct val="115000"/>
                        </a:lnSpc>
                        <a:spcBef>
                          <a:spcPts val="0"/>
                        </a:spcBef>
                        <a:spcAft>
                          <a:spcPts val="0"/>
                        </a:spcAft>
                      </a:pPr>
                      <a:r>
                        <a:rPr lang="zh-CN" altLang="en-US" sz="1200" dirty="0"/>
                        <a:t>迭代数 </a:t>
                      </a:r>
                      <a:endParaRPr lang="en-US" sz="1200" b="1" kern="100" dirty="0">
                        <a:solidFill>
                          <a:schemeClr val="lt1"/>
                        </a:solidFill>
                        <a:effectLst/>
                        <a:latin typeface="+mn-lt"/>
                        <a:ea typeface="+mn-ea"/>
                        <a:cs typeface="+mn-cs"/>
                      </a:endParaRPr>
                    </a:p>
                  </a:txBody>
                  <a:tcPr marL="68580" marR="68580" marT="0" marB="0"/>
                </a:tc>
                <a:tc>
                  <a:txBody>
                    <a:bodyPr/>
                    <a:lstStyle/>
                    <a:p>
                      <a:pPr marL="0" marR="0">
                        <a:lnSpc>
                          <a:spcPct val="115000"/>
                        </a:lnSpc>
                        <a:spcBef>
                          <a:spcPts val="0"/>
                        </a:spcBef>
                        <a:spcAft>
                          <a:spcPts val="0"/>
                        </a:spcAft>
                      </a:pPr>
                      <a:r>
                        <a:rPr lang="en-US" sz="1200" kern="100" dirty="0">
                          <a:effectLst/>
                        </a:rPr>
                        <a:t>Training time</a:t>
                      </a:r>
                    </a:p>
                    <a:p>
                      <a:pPr marL="0" marR="0">
                        <a:lnSpc>
                          <a:spcPct val="115000"/>
                        </a:lnSpc>
                        <a:spcBef>
                          <a:spcPts val="0"/>
                        </a:spcBef>
                        <a:spcAft>
                          <a:spcPts val="0"/>
                        </a:spcAft>
                      </a:pPr>
                      <a:r>
                        <a:rPr lang="zh-CN" altLang="en-US" sz="1200" dirty="0"/>
                        <a:t>训练用时</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Time per iteration</a:t>
                      </a:r>
                      <a:r>
                        <a:rPr lang="zh-CN" altLang="en-US" sz="1200" dirty="0"/>
                        <a:t>每次迭代用时</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F1 Score</a:t>
                      </a:r>
                    </a:p>
                    <a:p>
                      <a:pPr marL="0" marR="0">
                        <a:lnSpc>
                          <a:spcPct val="115000"/>
                        </a:lnSpc>
                        <a:spcBef>
                          <a:spcPts val="0"/>
                        </a:spcBef>
                        <a:spcAft>
                          <a:spcPts val="0"/>
                        </a:spcAft>
                      </a:pPr>
                      <a:r>
                        <a:rPr lang="zh-CN" altLang="en-US" sz="1200" dirty="0"/>
                        <a:t>准确率</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Precision</a:t>
                      </a:r>
                    </a:p>
                    <a:p>
                      <a:pPr marL="0" marR="0">
                        <a:lnSpc>
                          <a:spcPct val="115000"/>
                        </a:lnSpc>
                        <a:spcBef>
                          <a:spcPts val="0"/>
                        </a:spcBef>
                        <a:spcAft>
                          <a:spcPts val="0"/>
                        </a:spcAft>
                      </a:pPr>
                      <a:r>
                        <a:rPr lang="zh-CN" altLang="en-US" sz="1200" dirty="0"/>
                        <a:t>精准率</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Recall</a:t>
                      </a:r>
                      <a:r>
                        <a:rPr lang="zh-CN" altLang="en-US" sz="1200" dirty="0"/>
                        <a:t>召回率</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74838484"/>
                  </a:ext>
                </a:extLst>
              </a:tr>
              <a:tr h="182880">
                <a:tc>
                  <a:txBody>
                    <a:bodyPr/>
                    <a:lstStyle/>
                    <a:p>
                      <a:pPr algn="r" fontAlgn="b"/>
                      <a:r>
                        <a:rPr lang="en-US" sz="1100" u="none" strike="noStrike" dirty="0">
                          <a:effectLst/>
                        </a:rPr>
                        <a:t>25</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8.09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0.1649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0.7983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0.2353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37354693"/>
                  </a:ext>
                </a:extLst>
              </a:tr>
              <a:tr h="182880">
                <a:tc>
                  <a:txBody>
                    <a:bodyPr/>
                    <a:lstStyle/>
                    <a:p>
                      <a:pPr algn="r" fontAlgn="b"/>
                      <a:r>
                        <a:rPr lang="en-US" sz="1100" u="none" strike="noStrike">
                          <a:effectLst/>
                        </a:rPr>
                        <a:t>50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13.8</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0.28</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0.7574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0.8854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0.7794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0753768"/>
                  </a:ext>
                </a:extLst>
              </a:tr>
              <a:tr h="182880">
                <a:tc>
                  <a:txBody>
                    <a:bodyPr/>
                    <a:lstStyle/>
                    <a:p>
                      <a:pPr algn="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FF0000"/>
                    </a:solidFill>
                  </a:tcPr>
                </a:tc>
                <a:tc>
                  <a:txBody>
                    <a:bodyPr/>
                    <a:lstStyle/>
                    <a:p>
                      <a:pPr algn="r" fontAlgn="b"/>
                      <a:r>
                        <a:rPr lang="en-US" sz="1100" u="none" strike="noStrike" dirty="0">
                          <a:effectLst/>
                        </a:rPr>
                        <a:t>20.19</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FF0000"/>
                    </a:solidFill>
                  </a:tcPr>
                </a:tc>
                <a:tc>
                  <a:txBody>
                    <a:bodyPr/>
                    <a:lstStyle/>
                    <a:p>
                      <a:pPr algn="r" fontAlgn="b"/>
                      <a:r>
                        <a:rPr lang="en-US" sz="1100" u="none" strike="noStrike" dirty="0">
                          <a:effectLst/>
                        </a:rPr>
                        <a:t>0.27</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FF0000"/>
                    </a:solidFill>
                  </a:tcPr>
                </a:tc>
                <a:tc>
                  <a:txBody>
                    <a:bodyPr/>
                    <a:lstStyle/>
                    <a:p>
                      <a:pPr algn="r" fontAlgn="b"/>
                      <a:r>
                        <a:rPr lang="en-US" sz="1100" u="none" strike="noStrike" dirty="0">
                          <a:effectLst/>
                        </a:rPr>
                        <a:t>0.9093</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FF0000"/>
                    </a:solidFill>
                  </a:tcPr>
                </a:tc>
                <a:tc>
                  <a:txBody>
                    <a:bodyPr/>
                    <a:lstStyle/>
                    <a:p>
                      <a:pPr algn="r" fontAlgn="b"/>
                      <a:r>
                        <a:rPr lang="en-US" sz="1100" u="none" strike="noStrike" dirty="0">
                          <a:effectLst/>
                        </a:rPr>
                        <a:t>0.9743</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FF0000"/>
                    </a:solidFill>
                  </a:tcPr>
                </a:tc>
                <a:tc>
                  <a:txBody>
                    <a:bodyPr/>
                    <a:lstStyle/>
                    <a:p>
                      <a:pPr algn="r" fontAlgn="b"/>
                      <a:r>
                        <a:rPr lang="en-US" sz="1100" u="none" strike="noStrike" dirty="0">
                          <a:effectLst/>
                        </a:rPr>
                        <a:t>0.9265</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FF0000"/>
                    </a:solidFill>
                  </a:tcPr>
                </a:tc>
                <a:extLst>
                  <a:ext uri="{0D108BD9-81ED-4DB2-BD59-A6C34878D82A}">
                    <a16:rowId xmlns:a16="http://schemas.microsoft.com/office/drawing/2014/main" val="2479314659"/>
                  </a:ext>
                </a:extLst>
              </a:tr>
              <a:tr h="182880">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26.65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0.27</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0.9093</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0.9743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0.9265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4876994"/>
                  </a:ext>
                </a:extLst>
              </a:tr>
              <a:tr h="182880">
                <a:tc>
                  <a:txBody>
                    <a:bodyPr/>
                    <a:lstStyle/>
                    <a:p>
                      <a:pPr algn="r" fontAlgn="b"/>
                      <a:r>
                        <a:rPr lang="en-US" sz="1100" u="none" strike="noStrike">
                          <a:effectLst/>
                        </a:rPr>
                        <a:t>125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35.3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0.28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0.9093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0.9743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0.9265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221923"/>
                  </a:ext>
                </a:extLst>
              </a:tr>
              <a:tr h="182880">
                <a:tc>
                  <a:txBody>
                    <a:bodyPr/>
                    <a:lstStyle/>
                    <a:p>
                      <a:pPr algn="r" fontAlgn="b"/>
                      <a:r>
                        <a:rPr lang="en-US" sz="1100" u="none" strike="noStrike">
                          <a:effectLst/>
                        </a:rPr>
                        <a:t>150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36.92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0.25</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0.9093</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0.9743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0.9265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77871577"/>
                  </a:ext>
                </a:extLst>
              </a:tr>
              <a:tr h="182880">
                <a:tc>
                  <a:txBody>
                    <a:bodyPr/>
                    <a:lstStyle/>
                    <a:p>
                      <a:pPr algn="r" fontAlgn="b"/>
                      <a:r>
                        <a:rPr lang="en-US" sz="1100" u="none" strike="noStrike">
                          <a:effectLst/>
                        </a:rPr>
                        <a:t>175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43.12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0.25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0.9093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0.9743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0.9265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79323378"/>
                  </a:ext>
                </a:extLst>
              </a:tr>
              <a:tr h="182880">
                <a:tc>
                  <a:txBody>
                    <a:bodyPr/>
                    <a:lstStyle/>
                    <a:p>
                      <a:pPr algn="r" fontAlgn="b"/>
                      <a:r>
                        <a:rPr lang="en-US" sz="1100" u="none" strike="noStrike">
                          <a:effectLst/>
                        </a:rPr>
                        <a:t>200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49.37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0.25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0.9093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0.9743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0.9265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83102992"/>
                  </a:ext>
                </a:extLst>
              </a:tr>
              <a:tr h="182880">
                <a:tc>
                  <a:txBody>
                    <a:bodyPr/>
                    <a:lstStyle/>
                    <a:p>
                      <a:pPr algn="r" fontAlgn="b"/>
                      <a:r>
                        <a:rPr lang="en-US" sz="1100" u="none" strike="noStrike" dirty="0">
                          <a:effectLst/>
                        </a:rPr>
                        <a:t>225</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53.38</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0.24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0.9093</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0.9743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0.9265</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57779655"/>
                  </a:ext>
                </a:extLst>
              </a:tr>
            </a:tbl>
          </a:graphicData>
        </a:graphic>
      </p:graphicFrame>
      <p:graphicFrame>
        <p:nvGraphicFramePr>
          <p:cNvPr id="12" name="Table 11">
            <a:extLst>
              <a:ext uri="{FF2B5EF4-FFF2-40B4-BE49-F238E27FC236}">
                <a16:creationId xmlns:a16="http://schemas.microsoft.com/office/drawing/2014/main" id="{A41F9601-0AB5-A919-7D2E-628153F5C078}"/>
              </a:ext>
            </a:extLst>
          </p:cNvPr>
          <p:cNvGraphicFramePr>
            <a:graphicFrameLocks noGrp="1"/>
          </p:cNvGraphicFramePr>
          <p:nvPr>
            <p:extLst>
              <p:ext uri="{D42A27DB-BD31-4B8C-83A1-F6EECF244321}">
                <p14:modId xmlns:p14="http://schemas.microsoft.com/office/powerpoint/2010/main" val="953266875"/>
              </p:ext>
            </p:extLst>
          </p:nvPr>
        </p:nvGraphicFramePr>
        <p:xfrm>
          <a:off x="5663963" y="6279061"/>
          <a:ext cx="6505316" cy="350520"/>
        </p:xfrm>
        <a:graphic>
          <a:graphicData uri="http://schemas.openxmlformats.org/drawingml/2006/table">
            <a:tbl>
              <a:tblPr firstRow="1" firstCol="1" bandRow="1">
                <a:tableStyleId>{21E4AEA4-8DFA-4A89-87EB-49C32662AFE0}</a:tableStyleId>
              </a:tblPr>
              <a:tblGrid>
                <a:gridCol w="1961891">
                  <a:extLst>
                    <a:ext uri="{9D8B030D-6E8A-4147-A177-3AD203B41FA5}">
                      <a16:colId xmlns:a16="http://schemas.microsoft.com/office/drawing/2014/main" val="3728869210"/>
                    </a:ext>
                  </a:extLst>
                </a:gridCol>
                <a:gridCol w="679946">
                  <a:extLst>
                    <a:ext uri="{9D8B030D-6E8A-4147-A177-3AD203B41FA5}">
                      <a16:colId xmlns:a16="http://schemas.microsoft.com/office/drawing/2014/main" val="2610802628"/>
                    </a:ext>
                  </a:extLst>
                </a:gridCol>
                <a:gridCol w="762000">
                  <a:extLst>
                    <a:ext uri="{9D8B030D-6E8A-4147-A177-3AD203B41FA5}">
                      <a16:colId xmlns:a16="http://schemas.microsoft.com/office/drawing/2014/main" val="550719625"/>
                    </a:ext>
                  </a:extLst>
                </a:gridCol>
                <a:gridCol w="990600">
                  <a:extLst>
                    <a:ext uri="{9D8B030D-6E8A-4147-A177-3AD203B41FA5}">
                      <a16:colId xmlns:a16="http://schemas.microsoft.com/office/drawing/2014/main" val="3807295531"/>
                    </a:ext>
                  </a:extLst>
                </a:gridCol>
                <a:gridCol w="1009650">
                  <a:extLst>
                    <a:ext uri="{9D8B030D-6E8A-4147-A177-3AD203B41FA5}">
                      <a16:colId xmlns:a16="http://schemas.microsoft.com/office/drawing/2014/main" val="1205290671"/>
                    </a:ext>
                  </a:extLst>
                </a:gridCol>
                <a:gridCol w="1101229">
                  <a:extLst>
                    <a:ext uri="{9D8B030D-6E8A-4147-A177-3AD203B41FA5}">
                      <a16:colId xmlns:a16="http://schemas.microsoft.com/office/drawing/2014/main" val="419109871"/>
                    </a:ext>
                  </a:extLst>
                </a:gridCol>
              </a:tblGrid>
              <a:tr h="0">
                <a:tc>
                  <a:txBody>
                    <a:bodyPr/>
                    <a:lstStyle/>
                    <a:p>
                      <a:pPr algn="l" fontAlgn="b"/>
                      <a:r>
                        <a:rPr lang="en-US" sz="1100" u="none" strike="noStrike" dirty="0">
                          <a:effectLst/>
                        </a:rPr>
                        <a:t>Roberta 0.02 loss</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FF0000"/>
                    </a:solidFill>
                  </a:tcPr>
                </a:tc>
                <a:tc>
                  <a:txBody>
                    <a:bodyPr/>
                    <a:lstStyle/>
                    <a:p>
                      <a:pPr algn="r" fontAlgn="b"/>
                      <a:r>
                        <a:rPr lang="en-US" sz="1100" u="none" strike="noStrike" dirty="0">
                          <a:effectLst/>
                        </a:rPr>
                        <a:t>2.77</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FF0000"/>
                    </a:solidFill>
                  </a:tcPr>
                </a:tc>
                <a:tc>
                  <a:txBody>
                    <a:bodyPr/>
                    <a:lstStyle/>
                    <a:p>
                      <a:pPr algn="r" fontAlgn="b"/>
                      <a:r>
                        <a:rPr lang="en-US" sz="1100" u="none" strike="noStrike" dirty="0">
                          <a:effectLst/>
                        </a:rPr>
                        <a:t>1610.702</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FF0000"/>
                    </a:solidFill>
                  </a:tcPr>
                </a:tc>
                <a:tc>
                  <a:txBody>
                    <a:bodyPr/>
                    <a:lstStyle/>
                    <a:p>
                      <a:pPr algn="r" fontAlgn="b"/>
                      <a:r>
                        <a:rPr lang="en-US" sz="1100" u="none" strike="noStrike" dirty="0">
                          <a:effectLst/>
                        </a:rPr>
                        <a:t>0.99</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FF0000"/>
                    </a:solidFill>
                  </a:tcPr>
                </a:tc>
                <a:tc>
                  <a:txBody>
                    <a:bodyPr/>
                    <a:lstStyle/>
                    <a:p>
                      <a:pPr algn="r" fontAlgn="b"/>
                      <a:r>
                        <a:rPr lang="en-US" sz="1100" u="none" strike="noStrike" dirty="0">
                          <a:effectLst/>
                        </a:rPr>
                        <a:t>0.98</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FF0000"/>
                    </a:solidFill>
                  </a:tcPr>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FF0000"/>
                    </a:solidFill>
                  </a:tcPr>
                </a:tc>
                <a:extLst>
                  <a:ext uri="{0D108BD9-81ED-4DB2-BD59-A6C34878D82A}">
                    <a16:rowId xmlns:a16="http://schemas.microsoft.com/office/drawing/2014/main" val="2030801033"/>
                  </a:ext>
                </a:extLst>
              </a:tr>
              <a:tr h="141585">
                <a:tc>
                  <a:txBody>
                    <a:bodyPr/>
                    <a:lstStyle/>
                    <a:p>
                      <a:pPr algn="l" fontAlgn="b"/>
                      <a:r>
                        <a:rPr lang="en-US" sz="1100" u="none" strike="noStrike" dirty="0">
                          <a:effectLst/>
                        </a:rPr>
                        <a:t>Roberta 0.03 loss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2.77</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1970.447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0.93</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0.92</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0.95</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89825652"/>
                  </a:ext>
                </a:extLst>
              </a:tr>
            </a:tbl>
          </a:graphicData>
        </a:graphic>
      </p:graphicFrame>
      <p:sp>
        <p:nvSpPr>
          <p:cNvPr id="15" name="TextBox 14">
            <a:extLst>
              <a:ext uri="{FF2B5EF4-FFF2-40B4-BE49-F238E27FC236}">
                <a16:creationId xmlns:a16="http://schemas.microsoft.com/office/drawing/2014/main" id="{CED791DD-40B3-3DD6-2FCD-C32F8FB33DBE}"/>
              </a:ext>
            </a:extLst>
          </p:cNvPr>
          <p:cNvSpPr txBox="1"/>
          <p:nvPr/>
        </p:nvSpPr>
        <p:spPr>
          <a:xfrm>
            <a:off x="5622836" y="4104163"/>
            <a:ext cx="4192058" cy="646331"/>
          </a:xfrm>
          <a:prstGeom prst="rect">
            <a:avLst/>
          </a:prstGeom>
          <a:noFill/>
        </p:spPr>
        <p:txBody>
          <a:bodyPr wrap="square" rtlCol="0">
            <a:spAutoFit/>
          </a:bodyPr>
          <a:lstStyle/>
          <a:p>
            <a:r>
              <a:rPr lang="en-US" altLang="zh-CN" dirty="0"/>
              <a:t>BERT </a:t>
            </a:r>
            <a:r>
              <a:rPr lang="zh-CN" altLang="en-US" dirty="0"/>
              <a:t>以及两个新的中文预训练模型</a:t>
            </a:r>
            <a:endParaRPr lang="en-US" altLang="zh-CN" dirty="0"/>
          </a:p>
          <a:p>
            <a:r>
              <a:rPr lang="en-US" dirty="0"/>
              <a:t>&gt;&gt;&gt; ernie-3.0-base-zh	</a:t>
            </a:r>
          </a:p>
        </p:txBody>
      </p:sp>
      <p:sp>
        <p:nvSpPr>
          <p:cNvPr id="16" name="TextBox 15">
            <a:extLst>
              <a:ext uri="{FF2B5EF4-FFF2-40B4-BE49-F238E27FC236}">
                <a16:creationId xmlns:a16="http://schemas.microsoft.com/office/drawing/2014/main" id="{3C1C1F82-AD97-BD17-7E0B-FCFA65BC030E}"/>
              </a:ext>
            </a:extLst>
          </p:cNvPr>
          <p:cNvSpPr txBox="1"/>
          <p:nvPr/>
        </p:nvSpPr>
        <p:spPr>
          <a:xfrm>
            <a:off x="5622836" y="5946046"/>
            <a:ext cx="5321301" cy="369332"/>
          </a:xfrm>
          <a:prstGeom prst="rect">
            <a:avLst/>
          </a:prstGeom>
          <a:noFill/>
        </p:spPr>
        <p:txBody>
          <a:bodyPr wrap="square" rtlCol="0">
            <a:spAutoFit/>
          </a:bodyPr>
          <a:lstStyle/>
          <a:p>
            <a:r>
              <a:rPr lang="en-US" dirty="0"/>
              <a:t>&gt;&gt;&gt; </a:t>
            </a:r>
            <a:r>
              <a:rPr lang="en-US" dirty="0" err="1"/>
              <a:t>chinese</a:t>
            </a:r>
            <a:r>
              <a:rPr lang="en-US" dirty="0"/>
              <a:t>-</a:t>
            </a:r>
            <a:r>
              <a:rPr lang="en-US" dirty="0" err="1"/>
              <a:t>roberta</a:t>
            </a:r>
            <a:r>
              <a:rPr lang="en-US" dirty="0"/>
              <a:t>-</a:t>
            </a:r>
            <a:r>
              <a:rPr lang="en-US" dirty="0" err="1"/>
              <a:t>wwm</a:t>
            </a:r>
            <a:r>
              <a:rPr lang="en-US" dirty="0"/>
              <a:t>-</a:t>
            </a:r>
            <a:r>
              <a:rPr lang="en-US" dirty="0" err="1"/>
              <a:t>ext</a:t>
            </a:r>
            <a:r>
              <a:rPr lang="en-US" dirty="0"/>
              <a:t>-large</a:t>
            </a:r>
          </a:p>
        </p:txBody>
      </p:sp>
      <p:graphicFrame>
        <p:nvGraphicFramePr>
          <p:cNvPr id="17" name="Table 16">
            <a:extLst>
              <a:ext uri="{FF2B5EF4-FFF2-40B4-BE49-F238E27FC236}">
                <a16:creationId xmlns:a16="http://schemas.microsoft.com/office/drawing/2014/main" id="{C9FB7C79-8C1F-3F49-0EC0-70634A31016A}"/>
              </a:ext>
            </a:extLst>
          </p:cNvPr>
          <p:cNvGraphicFramePr>
            <a:graphicFrameLocks noGrp="1"/>
          </p:cNvGraphicFramePr>
          <p:nvPr>
            <p:extLst>
              <p:ext uri="{D42A27DB-BD31-4B8C-83A1-F6EECF244321}">
                <p14:modId xmlns:p14="http://schemas.microsoft.com/office/powerpoint/2010/main" val="577037031"/>
              </p:ext>
            </p:extLst>
          </p:nvPr>
        </p:nvGraphicFramePr>
        <p:xfrm>
          <a:off x="5688866" y="4667091"/>
          <a:ext cx="6480413" cy="1356614"/>
        </p:xfrm>
        <a:graphic>
          <a:graphicData uri="http://schemas.openxmlformats.org/drawingml/2006/table">
            <a:tbl>
              <a:tblPr firstRow="1" firstCol="1" bandRow="1">
                <a:tableStyleId>{21E4AEA4-8DFA-4A89-87EB-49C32662AFE0}</a:tableStyleId>
              </a:tblPr>
              <a:tblGrid>
                <a:gridCol w="1893784">
                  <a:extLst>
                    <a:ext uri="{9D8B030D-6E8A-4147-A177-3AD203B41FA5}">
                      <a16:colId xmlns:a16="http://schemas.microsoft.com/office/drawing/2014/main" val="2089401685"/>
                    </a:ext>
                  </a:extLst>
                </a:gridCol>
                <a:gridCol w="717488">
                  <a:extLst>
                    <a:ext uri="{9D8B030D-6E8A-4147-A177-3AD203B41FA5}">
                      <a16:colId xmlns:a16="http://schemas.microsoft.com/office/drawing/2014/main" val="1744292502"/>
                    </a:ext>
                  </a:extLst>
                </a:gridCol>
                <a:gridCol w="830189">
                  <a:extLst>
                    <a:ext uri="{9D8B030D-6E8A-4147-A177-3AD203B41FA5}">
                      <a16:colId xmlns:a16="http://schemas.microsoft.com/office/drawing/2014/main" val="2408631134"/>
                    </a:ext>
                  </a:extLst>
                </a:gridCol>
                <a:gridCol w="974606">
                  <a:extLst>
                    <a:ext uri="{9D8B030D-6E8A-4147-A177-3AD203B41FA5}">
                      <a16:colId xmlns:a16="http://schemas.microsoft.com/office/drawing/2014/main" val="680112235"/>
                    </a:ext>
                  </a:extLst>
                </a:gridCol>
                <a:gridCol w="974606">
                  <a:extLst>
                    <a:ext uri="{9D8B030D-6E8A-4147-A177-3AD203B41FA5}">
                      <a16:colId xmlns:a16="http://schemas.microsoft.com/office/drawing/2014/main" val="2015847455"/>
                    </a:ext>
                  </a:extLst>
                </a:gridCol>
                <a:gridCol w="1089740">
                  <a:extLst>
                    <a:ext uri="{9D8B030D-6E8A-4147-A177-3AD203B41FA5}">
                      <a16:colId xmlns:a16="http://schemas.microsoft.com/office/drawing/2014/main" val="1057036019"/>
                    </a:ext>
                  </a:extLst>
                </a:gridCol>
              </a:tblGrid>
              <a:tr h="40659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altLang="zh-CN" sz="1200" u="none" strike="noStrike" dirty="0">
                          <a:effectLst/>
                        </a:rPr>
                        <a:t>model</a:t>
                      </a:r>
                      <a:r>
                        <a:rPr lang="en-US" sz="1200" u="none" strike="noStrike" dirty="0">
                          <a:effectLst/>
                        </a:rPr>
                        <a:t> and loss threshold</a:t>
                      </a:r>
                      <a:r>
                        <a:rPr lang="zh-CN" altLang="en-US" sz="1200" u="none" strike="noStrike" dirty="0">
                          <a:effectLst/>
                        </a:rPr>
                        <a:t>模型与损失率阈值</a:t>
                      </a:r>
                      <a:endParaRPr lang="en-US" sz="1200" b="0" i="0" u="none" strike="noStrike" dirty="0">
                        <a:solidFill>
                          <a:srgbClr val="000000"/>
                        </a:solidFill>
                        <a:effectLst/>
                        <a:latin typeface="Calibri" panose="020F0502020204030204" pitchFamily="34" charset="0"/>
                      </a:endParaRPr>
                    </a:p>
                    <a:p>
                      <a:pPr algn="l" fontAlgn="b"/>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altLang="zh-CN" sz="1200" kern="100" dirty="0">
                          <a:effectLst/>
                          <a:latin typeface="Aptos" panose="020B0004020202020204" pitchFamily="34" charset="0"/>
                          <a:ea typeface="DengXian" panose="02010600030101010101" pitchFamily="2" charset="-122"/>
                          <a:cs typeface="Times New Roman" panose="02020603050405020304" pitchFamily="18" charset="0"/>
                        </a:rPr>
                        <a:t>Epochs</a:t>
                      </a:r>
                      <a:r>
                        <a:rPr lang="zh-CN" altLang="en-US" sz="1200" kern="100" dirty="0">
                          <a:effectLst/>
                          <a:latin typeface="Aptos" panose="020B0004020202020204" pitchFamily="34" charset="0"/>
                          <a:ea typeface="DengXian" panose="02010600030101010101" pitchFamily="2" charset="-122"/>
                          <a:cs typeface="Times New Roman" panose="02020603050405020304" pitchFamily="18" charset="0"/>
                        </a:rPr>
                        <a:t>轮数</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p>
                      <a:pPr marL="0" marR="0">
                        <a:lnSpc>
                          <a:spcPct val="115000"/>
                        </a:lnSpc>
                        <a:spcBef>
                          <a:spcPts val="0"/>
                        </a:spcBef>
                        <a:spcAft>
                          <a:spcPts val="0"/>
                        </a:spcAft>
                      </a:pP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7620" marR="7620" marT="7620" marB="0" anchor="b"/>
                </a:tc>
                <a:tc>
                  <a:txBody>
                    <a:bodyPr/>
                    <a:lstStyle/>
                    <a:p>
                      <a:pPr marL="0" marR="0">
                        <a:lnSpc>
                          <a:spcPct val="115000"/>
                        </a:lnSpc>
                        <a:spcBef>
                          <a:spcPts val="0"/>
                        </a:spcBef>
                        <a:spcAft>
                          <a:spcPts val="0"/>
                        </a:spcAft>
                      </a:pPr>
                      <a:r>
                        <a:rPr lang="en-US" sz="1200" kern="100" dirty="0">
                          <a:effectLst/>
                        </a:rPr>
                        <a:t>Training time</a:t>
                      </a:r>
                    </a:p>
                    <a:p>
                      <a:pPr marL="0" marR="0">
                        <a:lnSpc>
                          <a:spcPct val="115000"/>
                        </a:lnSpc>
                        <a:spcBef>
                          <a:spcPts val="0"/>
                        </a:spcBef>
                        <a:spcAft>
                          <a:spcPts val="0"/>
                        </a:spcAft>
                      </a:pPr>
                      <a:r>
                        <a:rPr lang="zh-CN" altLang="en-US" sz="1200" dirty="0"/>
                        <a:t>训练用时</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p>
                      <a:pPr marL="0" marR="0">
                        <a:lnSpc>
                          <a:spcPct val="115000"/>
                        </a:lnSpc>
                        <a:spcBef>
                          <a:spcPts val="0"/>
                        </a:spcBef>
                        <a:spcAft>
                          <a:spcPts val="0"/>
                        </a:spcAft>
                      </a:pP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F1 Score</a:t>
                      </a:r>
                    </a:p>
                    <a:p>
                      <a:pPr marL="0" marR="0">
                        <a:lnSpc>
                          <a:spcPct val="115000"/>
                        </a:lnSpc>
                        <a:spcBef>
                          <a:spcPts val="0"/>
                        </a:spcBef>
                        <a:spcAft>
                          <a:spcPts val="0"/>
                        </a:spcAft>
                      </a:pPr>
                      <a:r>
                        <a:rPr lang="zh-CN" altLang="en-US" sz="1200" dirty="0"/>
                        <a:t>准确率</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Precision</a:t>
                      </a:r>
                    </a:p>
                    <a:p>
                      <a:pPr marL="0" marR="0">
                        <a:lnSpc>
                          <a:spcPct val="115000"/>
                        </a:lnSpc>
                        <a:spcBef>
                          <a:spcPts val="0"/>
                        </a:spcBef>
                        <a:spcAft>
                          <a:spcPts val="0"/>
                        </a:spcAft>
                      </a:pPr>
                      <a:r>
                        <a:rPr lang="zh-CN" altLang="en-US" sz="1200" dirty="0"/>
                        <a:t>精准率</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Recall</a:t>
                      </a:r>
                      <a:r>
                        <a:rPr lang="zh-CN" altLang="en-US" sz="1200" dirty="0"/>
                        <a:t>召回率</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31368998"/>
                  </a:ext>
                </a:extLst>
              </a:tr>
              <a:tr h="182880">
                <a:tc>
                  <a:txBody>
                    <a:bodyPr/>
                    <a:lstStyle/>
                    <a:p>
                      <a:pPr algn="l" fontAlgn="b"/>
                      <a:r>
                        <a:rPr lang="en-US" sz="1100" u="none" strike="noStrike" dirty="0">
                          <a:effectLst/>
                        </a:rPr>
                        <a:t>ERNIE 0.02 loss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10.95</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5821.523684</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0.53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0.55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0.53</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0838448"/>
                  </a:ext>
                </a:extLst>
              </a:tr>
              <a:tr h="182880">
                <a:tc>
                  <a:txBody>
                    <a:bodyPr/>
                    <a:lstStyle/>
                    <a:p>
                      <a:pPr algn="l" fontAlgn="b"/>
                      <a:r>
                        <a:rPr lang="en-US" sz="1100" u="none" strike="noStrike" dirty="0">
                          <a:effectLst/>
                        </a:rPr>
                        <a:t>ERNIE 0.03 loss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8.23</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1603.4001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0.52</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0.55</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0.5</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55431801"/>
                  </a:ext>
                </a:extLst>
              </a:tr>
            </a:tbl>
          </a:graphicData>
        </a:graphic>
      </p:graphicFrame>
      <p:pic>
        <p:nvPicPr>
          <p:cNvPr id="18" name="Picture 17">
            <a:extLst>
              <a:ext uri="{FF2B5EF4-FFF2-40B4-BE49-F238E27FC236}">
                <a16:creationId xmlns:a16="http://schemas.microsoft.com/office/drawing/2014/main" id="{79C562A5-4D4B-38AC-6C55-D869218EEA56}"/>
              </a:ext>
            </a:extLst>
          </p:cNvPr>
          <p:cNvPicPr>
            <a:picLocks noChangeAspect="1"/>
          </p:cNvPicPr>
          <p:nvPr/>
        </p:nvPicPr>
        <p:blipFill rotWithShape="1">
          <a:blip r:embed="rId2"/>
          <a:srcRect t="1930"/>
          <a:stretch/>
        </p:blipFill>
        <p:spPr>
          <a:xfrm>
            <a:off x="168322" y="881818"/>
            <a:ext cx="5318078" cy="1822321"/>
          </a:xfrm>
          <a:prstGeom prst="rect">
            <a:avLst/>
          </a:prstGeom>
        </p:spPr>
      </p:pic>
      <p:sp>
        <p:nvSpPr>
          <p:cNvPr id="6" name="TextBox 5">
            <a:extLst>
              <a:ext uri="{FF2B5EF4-FFF2-40B4-BE49-F238E27FC236}">
                <a16:creationId xmlns:a16="http://schemas.microsoft.com/office/drawing/2014/main" id="{548491EF-7385-C6FB-3BFC-20F377CE04B3}"/>
              </a:ext>
            </a:extLst>
          </p:cNvPr>
          <p:cNvSpPr txBox="1"/>
          <p:nvPr/>
        </p:nvSpPr>
        <p:spPr>
          <a:xfrm>
            <a:off x="-35272" y="4821246"/>
            <a:ext cx="3137542" cy="369332"/>
          </a:xfrm>
          <a:prstGeom prst="rect">
            <a:avLst/>
          </a:prstGeom>
          <a:noFill/>
        </p:spPr>
        <p:txBody>
          <a:bodyPr wrap="square" rtlCol="0">
            <a:spAutoFit/>
          </a:bodyPr>
          <a:lstStyle/>
          <a:p>
            <a:r>
              <a:rPr lang="zh-CN" altLang="en-US" sz="1800" dirty="0"/>
              <a:t>双向长短期网络 </a:t>
            </a:r>
            <a:r>
              <a:rPr lang="en-US" altLang="zh-CN" dirty="0"/>
              <a:t>Bi-LSTM </a:t>
            </a:r>
            <a:endParaRPr lang="en-US" dirty="0"/>
          </a:p>
        </p:txBody>
      </p:sp>
      <p:sp>
        <p:nvSpPr>
          <p:cNvPr id="19" name="TextBox 18">
            <a:extLst>
              <a:ext uri="{FF2B5EF4-FFF2-40B4-BE49-F238E27FC236}">
                <a16:creationId xmlns:a16="http://schemas.microsoft.com/office/drawing/2014/main" id="{42B54EF4-2624-5CA6-E347-983148881105}"/>
              </a:ext>
            </a:extLst>
          </p:cNvPr>
          <p:cNvSpPr txBox="1"/>
          <p:nvPr/>
        </p:nvSpPr>
        <p:spPr>
          <a:xfrm>
            <a:off x="4528066" y="1427901"/>
            <a:ext cx="1088556"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1600" dirty="0">
                <a:ln w="0"/>
              </a:rPr>
              <a:t>测试集二</a:t>
            </a:r>
            <a:endParaRPr lang="en-US" altLang="zh-CN" sz="1600" dirty="0">
              <a:ln w="0"/>
            </a:endParaRPr>
          </a:p>
        </p:txBody>
      </p:sp>
    </p:spTree>
    <p:extLst>
      <p:ext uri="{BB962C8B-B14F-4D97-AF65-F5344CB8AC3E}">
        <p14:creationId xmlns:p14="http://schemas.microsoft.com/office/powerpoint/2010/main" val="279703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77C2C1-7414-17E4-56DB-FA3176D2794F}"/>
              </a:ext>
            </a:extLst>
          </p:cNvPr>
          <p:cNvSpPr txBox="1"/>
          <p:nvPr/>
        </p:nvSpPr>
        <p:spPr>
          <a:xfrm>
            <a:off x="2095500" y="120182"/>
            <a:ext cx="8001000" cy="584775"/>
          </a:xfrm>
          <a:prstGeom prst="rect">
            <a:avLst/>
          </a:prstGeom>
          <a:noFill/>
        </p:spPr>
        <p:txBody>
          <a:bodyPr wrap="square" rtlCol="0">
            <a:spAutoFit/>
          </a:bodyPr>
          <a:lstStyle/>
          <a:p>
            <a:pPr algn="ctr"/>
            <a:r>
              <a:rPr lang="zh-CN" altLang="en-US" sz="3200" dirty="0"/>
              <a:t>算法优化 </a:t>
            </a:r>
            <a:r>
              <a:rPr lang="en-US" altLang="zh-CN" sz="3200" dirty="0"/>
              <a:t>spaCy </a:t>
            </a:r>
            <a:r>
              <a:rPr lang="zh-CN" altLang="en-US" sz="3200" dirty="0"/>
              <a:t>动态批处理</a:t>
            </a:r>
            <a:endParaRPr lang="en-US" sz="3200" dirty="0"/>
          </a:p>
        </p:txBody>
      </p:sp>
      <p:sp>
        <p:nvSpPr>
          <p:cNvPr id="7" name="TextBox 6">
            <a:extLst>
              <a:ext uri="{FF2B5EF4-FFF2-40B4-BE49-F238E27FC236}">
                <a16:creationId xmlns:a16="http://schemas.microsoft.com/office/drawing/2014/main" id="{1C92D0AB-19C8-FEB3-32B0-C2D0AFA2EC36}"/>
              </a:ext>
            </a:extLst>
          </p:cNvPr>
          <p:cNvSpPr txBox="1"/>
          <p:nvPr/>
        </p:nvSpPr>
        <p:spPr>
          <a:xfrm>
            <a:off x="1676400" y="990600"/>
            <a:ext cx="5720820" cy="2554545"/>
          </a:xfrm>
          <a:prstGeom prst="rect">
            <a:avLst/>
          </a:prstGeom>
          <a:noFill/>
        </p:spPr>
        <p:txBody>
          <a:bodyPr wrap="square" rtlCol="0">
            <a:spAutoFit/>
          </a:bodyPr>
          <a:lstStyle/>
          <a:p>
            <a:r>
              <a:rPr lang="en-US" altLang="zh-CN" sz="2000" dirty="0"/>
              <a:t>spaCy</a:t>
            </a:r>
            <a:r>
              <a:rPr lang="zh-CN" altLang="en-US" sz="2000" dirty="0"/>
              <a:t>动态批处理</a:t>
            </a:r>
            <a:endParaRPr lang="en-US" altLang="zh-CN" sz="2000" dirty="0"/>
          </a:p>
          <a:p>
            <a:endParaRPr lang="en-US" altLang="zh-CN" sz="2000" dirty="0"/>
          </a:p>
          <a:p>
            <a:r>
              <a:rPr lang="zh-CN" altLang="en-US" sz="2000" dirty="0"/>
              <a:t>创建小批量数据并</a:t>
            </a:r>
            <a:r>
              <a:rPr lang="zh-CN" altLang="en-US" sz="2000" dirty="0">
                <a:solidFill>
                  <a:srgbClr val="FF0000"/>
                </a:solidFill>
              </a:rPr>
              <a:t>动态调整批处理大小</a:t>
            </a:r>
            <a:r>
              <a:rPr lang="en-US" altLang="zh-CN" sz="2000" dirty="0"/>
              <a:t>,</a:t>
            </a:r>
            <a:r>
              <a:rPr lang="zh-CN" altLang="en-US" sz="2000" dirty="0"/>
              <a:t> 这样可以在训练初期使用较小的批处理大小以提高模型更新的频率，随后逐步增大批处理大小以提高计算效率。</a:t>
            </a:r>
            <a:br>
              <a:rPr lang="en-US" altLang="zh-CN" sz="2000" dirty="0"/>
            </a:br>
            <a:br>
              <a:rPr lang="en-US" altLang="zh-CN" sz="2000" dirty="0"/>
            </a:br>
            <a:r>
              <a:rPr lang="zh-CN" altLang="en-US" sz="2000" dirty="0">
                <a:solidFill>
                  <a:srgbClr val="FF0000"/>
                </a:solidFill>
              </a:rPr>
              <a:t>此方案提升了</a:t>
            </a:r>
            <a:r>
              <a:rPr lang="en-US" altLang="zh-CN" sz="2000" dirty="0">
                <a:solidFill>
                  <a:srgbClr val="FF0000"/>
                </a:solidFill>
              </a:rPr>
              <a:t>16.42%</a:t>
            </a:r>
            <a:r>
              <a:rPr lang="zh-CN" altLang="en-US" sz="2000" dirty="0">
                <a:solidFill>
                  <a:srgbClr val="FF0000"/>
                </a:solidFill>
              </a:rPr>
              <a:t>的速度以及准确率提升</a:t>
            </a:r>
            <a:r>
              <a:rPr lang="en-US" altLang="zh-CN" sz="2000" dirty="0">
                <a:solidFill>
                  <a:srgbClr val="FF0000"/>
                </a:solidFill>
              </a:rPr>
              <a:t>1.2%</a:t>
            </a:r>
            <a:endParaRPr lang="en-US" sz="2000" dirty="0">
              <a:solidFill>
                <a:srgbClr val="FF0000"/>
              </a:solidFill>
            </a:endParaRPr>
          </a:p>
        </p:txBody>
      </p:sp>
      <p:pic>
        <p:nvPicPr>
          <p:cNvPr id="10" name="Picture 9">
            <a:extLst>
              <a:ext uri="{FF2B5EF4-FFF2-40B4-BE49-F238E27FC236}">
                <a16:creationId xmlns:a16="http://schemas.microsoft.com/office/drawing/2014/main" id="{9C84E0DB-13D4-B8BD-07AB-3D15588E0408}"/>
              </a:ext>
            </a:extLst>
          </p:cNvPr>
          <p:cNvPicPr>
            <a:picLocks noChangeAspect="1"/>
          </p:cNvPicPr>
          <p:nvPr/>
        </p:nvPicPr>
        <p:blipFill>
          <a:blip r:embed="rId2"/>
          <a:stretch>
            <a:fillRect/>
          </a:stretch>
        </p:blipFill>
        <p:spPr>
          <a:xfrm>
            <a:off x="228600" y="922426"/>
            <a:ext cx="1556280" cy="5935574"/>
          </a:xfrm>
          <a:prstGeom prst="rect">
            <a:avLst/>
          </a:prstGeom>
        </p:spPr>
      </p:pic>
      <p:graphicFrame>
        <p:nvGraphicFramePr>
          <p:cNvPr id="14" name="Table 13">
            <a:extLst>
              <a:ext uri="{FF2B5EF4-FFF2-40B4-BE49-F238E27FC236}">
                <a16:creationId xmlns:a16="http://schemas.microsoft.com/office/drawing/2014/main" id="{A1B07A86-E5E5-517B-C1D1-3F5B3BFB1318}"/>
              </a:ext>
            </a:extLst>
          </p:cNvPr>
          <p:cNvGraphicFramePr>
            <a:graphicFrameLocks noGrp="1"/>
          </p:cNvGraphicFramePr>
          <p:nvPr>
            <p:extLst>
              <p:ext uri="{D42A27DB-BD31-4B8C-83A1-F6EECF244321}">
                <p14:modId xmlns:p14="http://schemas.microsoft.com/office/powerpoint/2010/main" val="2799544259"/>
              </p:ext>
            </p:extLst>
          </p:nvPr>
        </p:nvGraphicFramePr>
        <p:xfrm>
          <a:off x="7324721" y="4543369"/>
          <a:ext cx="4714879" cy="1886352"/>
        </p:xfrm>
        <a:graphic>
          <a:graphicData uri="http://schemas.openxmlformats.org/drawingml/2006/table">
            <a:tbl>
              <a:tblPr firstRow="1" firstCol="1" bandRow="1"/>
              <a:tblGrid>
                <a:gridCol w="635877">
                  <a:extLst>
                    <a:ext uri="{9D8B030D-6E8A-4147-A177-3AD203B41FA5}">
                      <a16:colId xmlns:a16="http://schemas.microsoft.com/office/drawing/2014/main" val="4279989032"/>
                    </a:ext>
                  </a:extLst>
                </a:gridCol>
                <a:gridCol w="715681">
                  <a:extLst>
                    <a:ext uri="{9D8B030D-6E8A-4147-A177-3AD203B41FA5}">
                      <a16:colId xmlns:a16="http://schemas.microsoft.com/office/drawing/2014/main" val="441079133"/>
                    </a:ext>
                  </a:extLst>
                </a:gridCol>
                <a:gridCol w="1073838">
                  <a:extLst>
                    <a:ext uri="{9D8B030D-6E8A-4147-A177-3AD203B41FA5}">
                      <a16:colId xmlns:a16="http://schemas.microsoft.com/office/drawing/2014/main" val="2077501161"/>
                    </a:ext>
                  </a:extLst>
                </a:gridCol>
                <a:gridCol w="794055">
                  <a:extLst>
                    <a:ext uri="{9D8B030D-6E8A-4147-A177-3AD203B41FA5}">
                      <a16:colId xmlns:a16="http://schemas.microsoft.com/office/drawing/2014/main" val="890100603"/>
                    </a:ext>
                  </a:extLst>
                </a:gridCol>
                <a:gridCol w="838200">
                  <a:extLst>
                    <a:ext uri="{9D8B030D-6E8A-4147-A177-3AD203B41FA5}">
                      <a16:colId xmlns:a16="http://schemas.microsoft.com/office/drawing/2014/main" val="427564250"/>
                    </a:ext>
                  </a:extLst>
                </a:gridCol>
                <a:gridCol w="657228">
                  <a:extLst>
                    <a:ext uri="{9D8B030D-6E8A-4147-A177-3AD203B41FA5}">
                      <a16:colId xmlns:a16="http://schemas.microsoft.com/office/drawing/2014/main" val="3475196583"/>
                    </a:ext>
                  </a:extLst>
                </a:gridCol>
              </a:tblGrid>
              <a:tr h="566682">
                <a:tc>
                  <a:txBody>
                    <a:bodyPr/>
                    <a:lstStyle/>
                    <a:p>
                      <a:pPr marL="0" marR="0" algn="l" defTabSz="914400" rtl="0" eaLnBrk="1" latinLnBrk="0" hangingPunct="1">
                        <a:lnSpc>
                          <a:spcPct val="115000"/>
                        </a:lnSpc>
                        <a:spcBef>
                          <a:spcPts val="0"/>
                        </a:spcBef>
                        <a:spcAft>
                          <a:spcPts val="0"/>
                        </a:spcAft>
                      </a:pPr>
                      <a:r>
                        <a:rPr lang="en-US" sz="1100" b="1" i="0" u="none" strike="noStrike" kern="1200" dirty="0" err="1">
                          <a:solidFill>
                            <a:srgbClr val="FFFFFF"/>
                          </a:solidFill>
                          <a:effectLst/>
                          <a:highlight>
                            <a:srgbClr val="333399"/>
                          </a:highlight>
                          <a:latin typeface="Arial" panose="020B0604020202020204" pitchFamily="34" charset="0"/>
                          <a:ea typeface="+mn-ea"/>
                          <a:cs typeface="+mn-cs"/>
                        </a:rPr>
                        <a:t>Iters</a:t>
                      </a:r>
                      <a:endParaRPr lang="en-US" sz="1100" b="1" i="0" u="none" strike="noStrike" kern="1200" dirty="0">
                        <a:solidFill>
                          <a:srgbClr val="FFFFFF"/>
                        </a:solidFill>
                        <a:effectLst/>
                        <a:highlight>
                          <a:srgbClr val="333399"/>
                        </a:highlight>
                        <a:latin typeface="Arial" panose="020B0604020202020204" pitchFamily="34" charset="0"/>
                        <a:ea typeface="+mn-ea"/>
                        <a:cs typeface="+mn-cs"/>
                      </a:endParaRPr>
                    </a:p>
                    <a:p>
                      <a:pPr marL="0" marR="0" algn="l" defTabSz="914400" rtl="0" eaLnBrk="1" latinLnBrk="0" hangingPunct="1">
                        <a:lnSpc>
                          <a:spcPct val="115000"/>
                        </a:lnSpc>
                        <a:spcBef>
                          <a:spcPts val="0"/>
                        </a:spcBef>
                        <a:spcAft>
                          <a:spcPts val="0"/>
                        </a:spcAft>
                      </a:pPr>
                      <a:r>
                        <a:rPr lang="zh-CN" altLang="en-US" sz="1100" b="1" i="0" u="none" strike="noStrike" kern="1200" dirty="0">
                          <a:solidFill>
                            <a:srgbClr val="FFFFFF"/>
                          </a:solidFill>
                          <a:effectLst/>
                          <a:highlight>
                            <a:srgbClr val="333399"/>
                          </a:highlight>
                          <a:latin typeface="Arial" panose="020B0604020202020204" pitchFamily="34" charset="0"/>
                          <a:ea typeface="+mn-ea"/>
                          <a:cs typeface="+mn-cs"/>
                        </a:rPr>
                        <a:t>迭代数 </a:t>
                      </a:r>
                      <a:endParaRPr lang="en-US" sz="1100" b="1" i="0" u="none" strike="noStrike" kern="1200" dirty="0">
                        <a:solidFill>
                          <a:srgbClr val="FFFFFF"/>
                        </a:solidFill>
                        <a:effectLst/>
                        <a:highlight>
                          <a:srgbClr val="333399"/>
                        </a:highlight>
                        <a:latin typeface="Arial" panose="020B0604020202020204" pitchFamily="34" charset="0"/>
                        <a:ea typeface="+mn-ea"/>
                        <a:cs typeface="+mn-cs"/>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333399"/>
                    </a:solidFill>
                  </a:tcPr>
                </a:tc>
                <a:tc>
                  <a:txBody>
                    <a:bodyPr/>
                    <a:lstStyle/>
                    <a:p>
                      <a:pPr marL="0" marR="0">
                        <a:lnSpc>
                          <a:spcPct val="115000"/>
                        </a:lnSpc>
                        <a:spcBef>
                          <a:spcPts val="0"/>
                        </a:spcBef>
                        <a:spcAft>
                          <a:spcPts val="0"/>
                        </a:spcAft>
                      </a:pPr>
                      <a:r>
                        <a:rPr lang="en-US" sz="1100" b="1" i="0" u="none" strike="noStrike" kern="1200" dirty="0">
                          <a:solidFill>
                            <a:srgbClr val="FFFFFF"/>
                          </a:solidFill>
                          <a:effectLst/>
                          <a:highlight>
                            <a:srgbClr val="333399"/>
                          </a:highlight>
                          <a:latin typeface="Arial" panose="020B0604020202020204" pitchFamily="34" charset="0"/>
                          <a:ea typeface="+mn-ea"/>
                          <a:cs typeface="+mn-cs"/>
                        </a:rPr>
                        <a:t>Training time</a:t>
                      </a:r>
                    </a:p>
                    <a:p>
                      <a:pPr marL="0" marR="0">
                        <a:lnSpc>
                          <a:spcPct val="115000"/>
                        </a:lnSpc>
                        <a:spcBef>
                          <a:spcPts val="0"/>
                        </a:spcBef>
                        <a:spcAft>
                          <a:spcPts val="0"/>
                        </a:spcAft>
                      </a:pPr>
                      <a:r>
                        <a:rPr lang="zh-CN" altLang="en-US" sz="1100" b="1" i="0" u="none" strike="noStrike" kern="1200" dirty="0">
                          <a:solidFill>
                            <a:srgbClr val="FFFFFF"/>
                          </a:solidFill>
                          <a:effectLst/>
                          <a:highlight>
                            <a:srgbClr val="333399"/>
                          </a:highlight>
                          <a:latin typeface="Arial" panose="020B0604020202020204" pitchFamily="34" charset="0"/>
                          <a:ea typeface="+mn-ea"/>
                          <a:cs typeface="+mn-cs"/>
                        </a:rPr>
                        <a:t>训练用时</a:t>
                      </a:r>
                      <a:endParaRPr lang="en-US" sz="1100" b="1" i="0" u="none" strike="noStrike" kern="1200" dirty="0">
                        <a:solidFill>
                          <a:srgbClr val="FFFFFF"/>
                        </a:solidFill>
                        <a:effectLst/>
                        <a:highlight>
                          <a:srgbClr val="333399"/>
                        </a:highlight>
                        <a:latin typeface="Arial" panose="020B0604020202020204" pitchFamily="34" charset="0"/>
                        <a:ea typeface="+mn-ea"/>
                        <a:cs typeface="+mn-cs"/>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333399"/>
                    </a:solidFill>
                  </a:tcPr>
                </a:tc>
                <a:tc>
                  <a:txBody>
                    <a:bodyPr/>
                    <a:lstStyle/>
                    <a:p>
                      <a:pPr marL="0" marR="0">
                        <a:lnSpc>
                          <a:spcPct val="115000"/>
                        </a:lnSpc>
                        <a:spcBef>
                          <a:spcPts val="0"/>
                        </a:spcBef>
                        <a:spcAft>
                          <a:spcPts val="0"/>
                        </a:spcAft>
                      </a:pPr>
                      <a:r>
                        <a:rPr lang="en-US" sz="1100" b="1" i="0" u="none" strike="noStrike" kern="1200" dirty="0">
                          <a:solidFill>
                            <a:srgbClr val="FFFFFF"/>
                          </a:solidFill>
                          <a:effectLst/>
                          <a:highlight>
                            <a:srgbClr val="333399"/>
                          </a:highlight>
                          <a:latin typeface="Arial" panose="020B0604020202020204" pitchFamily="34" charset="0"/>
                          <a:ea typeface="+mn-ea"/>
                          <a:cs typeface="+mn-cs"/>
                        </a:rPr>
                        <a:t>Time per iteration</a:t>
                      </a:r>
                      <a:r>
                        <a:rPr lang="zh-CN" altLang="en-US" sz="1100" b="1" i="0" u="none" strike="noStrike" kern="1200" dirty="0">
                          <a:solidFill>
                            <a:srgbClr val="FFFFFF"/>
                          </a:solidFill>
                          <a:effectLst/>
                          <a:highlight>
                            <a:srgbClr val="333399"/>
                          </a:highlight>
                          <a:latin typeface="Arial" panose="020B0604020202020204" pitchFamily="34" charset="0"/>
                          <a:ea typeface="+mn-ea"/>
                          <a:cs typeface="+mn-cs"/>
                        </a:rPr>
                        <a:t>每次迭代用时</a:t>
                      </a:r>
                      <a:endParaRPr lang="en-US" sz="1100" b="1" i="0" u="none" strike="noStrike" kern="1200" dirty="0">
                        <a:solidFill>
                          <a:srgbClr val="FFFFFF"/>
                        </a:solidFill>
                        <a:effectLst/>
                        <a:highlight>
                          <a:srgbClr val="333399"/>
                        </a:highlight>
                        <a:latin typeface="Arial" panose="020B0604020202020204" pitchFamily="34" charset="0"/>
                        <a:ea typeface="+mn-ea"/>
                        <a:cs typeface="+mn-cs"/>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333399"/>
                    </a:solidFill>
                  </a:tcPr>
                </a:tc>
                <a:tc>
                  <a:txBody>
                    <a:bodyPr/>
                    <a:lstStyle/>
                    <a:p>
                      <a:pPr marL="0" marR="0">
                        <a:lnSpc>
                          <a:spcPct val="115000"/>
                        </a:lnSpc>
                        <a:spcBef>
                          <a:spcPts val="0"/>
                        </a:spcBef>
                        <a:spcAft>
                          <a:spcPts val="0"/>
                        </a:spcAft>
                      </a:pPr>
                      <a:r>
                        <a:rPr lang="en-US" sz="1100" b="1" i="0" u="none" strike="noStrike" kern="1200" dirty="0">
                          <a:solidFill>
                            <a:srgbClr val="FFFFFF"/>
                          </a:solidFill>
                          <a:effectLst/>
                          <a:highlight>
                            <a:srgbClr val="333399"/>
                          </a:highlight>
                          <a:latin typeface="Arial" panose="020B0604020202020204" pitchFamily="34" charset="0"/>
                          <a:ea typeface="+mn-ea"/>
                          <a:cs typeface="+mn-cs"/>
                        </a:rPr>
                        <a:t>F1 Score</a:t>
                      </a:r>
                    </a:p>
                    <a:p>
                      <a:pPr marL="0" marR="0">
                        <a:lnSpc>
                          <a:spcPct val="115000"/>
                        </a:lnSpc>
                        <a:spcBef>
                          <a:spcPts val="0"/>
                        </a:spcBef>
                        <a:spcAft>
                          <a:spcPts val="0"/>
                        </a:spcAft>
                      </a:pPr>
                      <a:r>
                        <a:rPr lang="zh-CN" altLang="en-US" sz="1100" b="1" i="0" u="none" strike="noStrike" kern="1200" dirty="0">
                          <a:solidFill>
                            <a:srgbClr val="FFFFFF"/>
                          </a:solidFill>
                          <a:effectLst/>
                          <a:highlight>
                            <a:srgbClr val="333399"/>
                          </a:highlight>
                          <a:latin typeface="Arial" panose="020B0604020202020204" pitchFamily="34" charset="0"/>
                          <a:ea typeface="+mn-ea"/>
                          <a:cs typeface="+mn-cs"/>
                        </a:rPr>
                        <a:t>准确率</a:t>
                      </a:r>
                      <a:endParaRPr lang="en-US" sz="1100" b="1" i="0" u="none" strike="noStrike" kern="1200" dirty="0">
                        <a:solidFill>
                          <a:srgbClr val="FFFFFF"/>
                        </a:solidFill>
                        <a:effectLst/>
                        <a:highlight>
                          <a:srgbClr val="333399"/>
                        </a:highlight>
                        <a:latin typeface="Arial" panose="020B0604020202020204" pitchFamily="34" charset="0"/>
                        <a:ea typeface="+mn-ea"/>
                        <a:cs typeface="+mn-cs"/>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333399"/>
                    </a:solidFill>
                  </a:tcPr>
                </a:tc>
                <a:tc>
                  <a:txBody>
                    <a:bodyPr/>
                    <a:lstStyle/>
                    <a:p>
                      <a:pPr marL="0" marR="0">
                        <a:lnSpc>
                          <a:spcPct val="115000"/>
                        </a:lnSpc>
                        <a:spcBef>
                          <a:spcPts val="0"/>
                        </a:spcBef>
                        <a:spcAft>
                          <a:spcPts val="0"/>
                        </a:spcAft>
                      </a:pPr>
                      <a:r>
                        <a:rPr lang="en-US" sz="1100" b="1" i="0" u="none" strike="noStrike" kern="1200" dirty="0">
                          <a:solidFill>
                            <a:srgbClr val="FFFFFF"/>
                          </a:solidFill>
                          <a:effectLst/>
                          <a:highlight>
                            <a:srgbClr val="333399"/>
                          </a:highlight>
                          <a:latin typeface="Arial" panose="020B0604020202020204" pitchFamily="34" charset="0"/>
                          <a:ea typeface="+mn-ea"/>
                          <a:cs typeface="+mn-cs"/>
                        </a:rPr>
                        <a:t>Precisi</a:t>
                      </a:r>
                      <a:r>
                        <a:rPr lang="en-US" altLang="zh-CN" sz="1100" b="1" i="0" u="none" strike="noStrike" kern="1200" dirty="0">
                          <a:solidFill>
                            <a:srgbClr val="FFFFFF"/>
                          </a:solidFill>
                          <a:effectLst/>
                          <a:highlight>
                            <a:srgbClr val="333399"/>
                          </a:highlight>
                          <a:latin typeface="Arial" panose="020B0604020202020204" pitchFamily="34" charset="0"/>
                          <a:ea typeface="+mn-ea"/>
                          <a:cs typeface="+mn-cs"/>
                        </a:rPr>
                        <a:t>o</a:t>
                      </a:r>
                      <a:r>
                        <a:rPr lang="en-US" sz="1100" b="1" i="0" u="none" strike="noStrike" kern="1200" dirty="0">
                          <a:solidFill>
                            <a:srgbClr val="FFFFFF"/>
                          </a:solidFill>
                          <a:effectLst/>
                          <a:highlight>
                            <a:srgbClr val="333399"/>
                          </a:highlight>
                          <a:latin typeface="Arial" panose="020B0604020202020204" pitchFamily="34" charset="0"/>
                          <a:ea typeface="+mn-ea"/>
                          <a:cs typeface="+mn-cs"/>
                        </a:rPr>
                        <a:t>n</a:t>
                      </a:r>
                    </a:p>
                    <a:p>
                      <a:pPr marL="0" marR="0">
                        <a:lnSpc>
                          <a:spcPct val="115000"/>
                        </a:lnSpc>
                        <a:spcBef>
                          <a:spcPts val="0"/>
                        </a:spcBef>
                        <a:spcAft>
                          <a:spcPts val="0"/>
                        </a:spcAft>
                      </a:pPr>
                      <a:r>
                        <a:rPr lang="zh-CN" altLang="en-US" sz="1100" b="1" i="0" u="none" strike="noStrike" kern="1200" dirty="0">
                          <a:solidFill>
                            <a:srgbClr val="FFFFFF"/>
                          </a:solidFill>
                          <a:effectLst/>
                          <a:highlight>
                            <a:srgbClr val="333399"/>
                          </a:highlight>
                          <a:latin typeface="Arial" panose="020B0604020202020204" pitchFamily="34" charset="0"/>
                          <a:ea typeface="+mn-ea"/>
                          <a:cs typeface="+mn-cs"/>
                        </a:rPr>
                        <a:t>精准率</a:t>
                      </a:r>
                      <a:endParaRPr lang="en-US" sz="1100" b="1" i="0" u="none" strike="noStrike" kern="1200" dirty="0">
                        <a:solidFill>
                          <a:srgbClr val="FFFFFF"/>
                        </a:solidFill>
                        <a:effectLst/>
                        <a:highlight>
                          <a:srgbClr val="333399"/>
                        </a:highlight>
                        <a:latin typeface="Arial" panose="020B0604020202020204" pitchFamily="34" charset="0"/>
                        <a:ea typeface="+mn-ea"/>
                        <a:cs typeface="+mn-cs"/>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333399"/>
                    </a:solidFill>
                  </a:tcPr>
                </a:tc>
                <a:tc>
                  <a:txBody>
                    <a:bodyPr/>
                    <a:lstStyle/>
                    <a:p>
                      <a:pPr marL="0" marR="0">
                        <a:lnSpc>
                          <a:spcPct val="115000"/>
                        </a:lnSpc>
                        <a:spcBef>
                          <a:spcPts val="0"/>
                        </a:spcBef>
                        <a:spcAft>
                          <a:spcPts val="0"/>
                        </a:spcAft>
                      </a:pPr>
                      <a:r>
                        <a:rPr lang="en-US" sz="1100" b="1" i="0" u="none" strike="noStrike" kern="1200" dirty="0">
                          <a:solidFill>
                            <a:srgbClr val="FFFFFF"/>
                          </a:solidFill>
                          <a:effectLst/>
                          <a:highlight>
                            <a:srgbClr val="333399"/>
                          </a:highlight>
                          <a:latin typeface="Arial" panose="020B0604020202020204" pitchFamily="34" charset="0"/>
                          <a:ea typeface="+mn-ea"/>
                          <a:cs typeface="+mn-cs"/>
                        </a:rPr>
                        <a:t>Recall</a:t>
                      </a:r>
                      <a:r>
                        <a:rPr lang="zh-CN" altLang="en-US" sz="1100" b="1" i="0" u="none" strike="noStrike" kern="1200" dirty="0">
                          <a:solidFill>
                            <a:srgbClr val="FFFFFF"/>
                          </a:solidFill>
                          <a:effectLst/>
                          <a:highlight>
                            <a:srgbClr val="333399"/>
                          </a:highlight>
                          <a:latin typeface="Arial" panose="020B0604020202020204" pitchFamily="34" charset="0"/>
                          <a:ea typeface="+mn-ea"/>
                          <a:cs typeface="+mn-cs"/>
                        </a:rPr>
                        <a:t>召回率</a:t>
                      </a:r>
                      <a:endParaRPr lang="en-US" sz="1100" b="1" i="0" u="none" strike="noStrike" kern="1200" dirty="0">
                        <a:solidFill>
                          <a:srgbClr val="FFFFFF"/>
                        </a:solidFill>
                        <a:effectLst/>
                        <a:highlight>
                          <a:srgbClr val="333399"/>
                        </a:highlight>
                        <a:latin typeface="Arial" panose="020B0604020202020204" pitchFamily="34" charset="0"/>
                        <a:ea typeface="+mn-ea"/>
                        <a:cs typeface="+mn-cs"/>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333399"/>
                    </a:solidFill>
                  </a:tcPr>
                </a:tc>
                <a:extLst>
                  <a:ext uri="{0D108BD9-81ED-4DB2-BD59-A6C34878D82A}">
                    <a16:rowId xmlns:a16="http://schemas.microsoft.com/office/drawing/2014/main" val="1642140285"/>
                  </a:ext>
                </a:extLst>
              </a:tr>
              <a:tr h="194952">
                <a:tc>
                  <a:txBody>
                    <a:bodyPr/>
                    <a:lstStyle/>
                    <a:p>
                      <a:pPr algn="r" rtl="0" fontAlgn="b"/>
                      <a:r>
                        <a:rPr lang="en-US" sz="1100" b="1" i="0" u="none" strike="noStrike">
                          <a:solidFill>
                            <a:srgbClr val="FFFFFF"/>
                          </a:solidFill>
                          <a:effectLst/>
                          <a:highlight>
                            <a:srgbClr val="333399"/>
                          </a:highlight>
                          <a:latin typeface="Arial" panose="020B0604020202020204" pitchFamily="34" charset="0"/>
                        </a:rPr>
                        <a:t>40</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3399"/>
                    </a:solidFill>
                  </a:tcPr>
                </a:tc>
                <a:tc>
                  <a:txBody>
                    <a:bodyPr/>
                    <a:lstStyle/>
                    <a:p>
                      <a:pPr algn="r" rtl="0" fontAlgn="b"/>
                      <a:r>
                        <a:rPr lang="en-US" sz="1100" b="0" i="0" u="none" strike="noStrike" dirty="0">
                          <a:solidFill>
                            <a:srgbClr val="000000"/>
                          </a:solidFill>
                          <a:effectLst/>
                          <a:highlight>
                            <a:srgbClr val="CDCDDE"/>
                          </a:highlight>
                          <a:latin typeface="Arial" panose="020B0604020202020204" pitchFamily="34" charset="0"/>
                        </a:rPr>
                        <a:t>87.5175</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a:solidFill>
                            <a:srgbClr val="000000"/>
                          </a:solidFill>
                          <a:effectLst/>
                          <a:highlight>
                            <a:srgbClr val="CDCDDE"/>
                          </a:highlight>
                          <a:latin typeface="Arial" panose="020B0604020202020204" pitchFamily="34" charset="0"/>
                        </a:rPr>
                        <a:t>2.1879</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a:solidFill>
                            <a:srgbClr val="000000"/>
                          </a:solidFill>
                          <a:effectLst/>
                          <a:highlight>
                            <a:srgbClr val="CDCDDE"/>
                          </a:highlight>
                          <a:latin typeface="Arial" panose="020B0604020202020204" pitchFamily="34" charset="0"/>
                        </a:rPr>
                        <a:t>0.0588</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a:solidFill>
                            <a:srgbClr val="000000"/>
                          </a:solidFill>
                          <a:effectLst/>
                          <a:highlight>
                            <a:srgbClr val="CDCDDE"/>
                          </a:highlight>
                          <a:latin typeface="Arial" panose="020B0604020202020204" pitchFamily="34" charset="0"/>
                        </a:rPr>
                        <a:t>0.4706</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a:solidFill>
                            <a:srgbClr val="000000"/>
                          </a:solidFill>
                          <a:effectLst/>
                          <a:highlight>
                            <a:srgbClr val="CDCDDE"/>
                          </a:highlight>
                          <a:latin typeface="Arial" panose="020B0604020202020204" pitchFamily="34" charset="0"/>
                        </a:rPr>
                        <a:t>0.0588</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extLst>
                  <a:ext uri="{0D108BD9-81ED-4DB2-BD59-A6C34878D82A}">
                    <a16:rowId xmlns:a16="http://schemas.microsoft.com/office/drawing/2014/main" val="809418377"/>
                  </a:ext>
                </a:extLst>
              </a:tr>
              <a:tr h="187453">
                <a:tc>
                  <a:txBody>
                    <a:bodyPr/>
                    <a:lstStyle/>
                    <a:p>
                      <a:pPr algn="r" rtl="0" fontAlgn="b"/>
                      <a:r>
                        <a:rPr lang="en-US" sz="1100" b="1" i="0" u="none" strike="noStrike" dirty="0">
                          <a:solidFill>
                            <a:srgbClr val="FFFFFF"/>
                          </a:solidFill>
                          <a:effectLst/>
                          <a:highlight>
                            <a:srgbClr val="333399"/>
                          </a:highlight>
                          <a:latin typeface="Arial" panose="020B0604020202020204" pitchFamily="34" charset="0"/>
                        </a:rPr>
                        <a:t>60</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3399"/>
                    </a:solidFill>
                  </a:tcPr>
                </a:tc>
                <a:tc>
                  <a:txBody>
                    <a:bodyPr/>
                    <a:lstStyle/>
                    <a:p>
                      <a:pPr algn="r" rtl="0" fontAlgn="b"/>
                      <a:r>
                        <a:rPr lang="en-US" sz="1100" b="0" i="0" u="none" strike="noStrike">
                          <a:solidFill>
                            <a:srgbClr val="000000"/>
                          </a:solidFill>
                          <a:effectLst/>
                          <a:highlight>
                            <a:srgbClr val="E8E8EF"/>
                          </a:highlight>
                          <a:latin typeface="Arial" panose="020B0604020202020204" pitchFamily="34" charset="0"/>
                        </a:rPr>
                        <a:t>131.0112</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F"/>
                    </a:solidFill>
                  </a:tcPr>
                </a:tc>
                <a:tc>
                  <a:txBody>
                    <a:bodyPr/>
                    <a:lstStyle/>
                    <a:p>
                      <a:pPr algn="r" rtl="0" fontAlgn="b"/>
                      <a:r>
                        <a:rPr lang="en-US" sz="1100" b="0" i="0" u="none" strike="noStrike">
                          <a:solidFill>
                            <a:srgbClr val="000000"/>
                          </a:solidFill>
                          <a:effectLst/>
                          <a:highlight>
                            <a:srgbClr val="E8E8EF"/>
                          </a:highlight>
                          <a:latin typeface="Arial" panose="020B0604020202020204" pitchFamily="34" charset="0"/>
                        </a:rPr>
                        <a:t>2.1835</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F"/>
                    </a:solidFill>
                  </a:tcPr>
                </a:tc>
                <a:tc>
                  <a:txBody>
                    <a:bodyPr/>
                    <a:lstStyle/>
                    <a:p>
                      <a:pPr algn="r" rtl="0" fontAlgn="b"/>
                      <a:r>
                        <a:rPr lang="en-US" sz="1100" b="0" i="0" u="none" strike="noStrike">
                          <a:solidFill>
                            <a:srgbClr val="000000"/>
                          </a:solidFill>
                          <a:effectLst/>
                          <a:highlight>
                            <a:srgbClr val="E8E8EF"/>
                          </a:highlight>
                          <a:latin typeface="Arial" panose="020B0604020202020204" pitchFamily="34" charset="0"/>
                        </a:rPr>
                        <a:t>0.6275</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F"/>
                    </a:solidFill>
                  </a:tcPr>
                </a:tc>
                <a:tc>
                  <a:txBody>
                    <a:bodyPr/>
                    <a:lstStyle/>
                    <a:p>
                      <a:pPr algn="r" rtl="0" fontAlgn="b"/>
                      <a:r>
                        <a:rPr lang="en-US" sz="1100" b="0" i="0" u="none" strike="noStrike">
                          <a:solidFill>
                            <a:srgbClr val="000000"/>
                          </a:solidFill>
                          <a:effectLst/>
                          <a:highlight>
                            <a:srgbClr val="E8E8EF"/>
                          </a:highlight>
                          <a:latin typeface="Arial" panose="020B0604020202020204" pitchFamily="34" charset="0"/>
                        </a:rPr>
                        <a:t>0.8824</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F"/>
                    </a:solidFill>
                  </a:tcPr>
                </a:tc>
                <a:tc>
                  <a:txBody>
                    <a:bodyPr/>
                    <a:lstStyle/>
                    <a:p>
                      <a:pPr algn="r" rtl="0" fontAlgn="b"/>
                      <a:r>
                        <a:rPr lang="en-US" sz="1100" b="0" i="0" u="none" strike="noStrike">
                          <a:solidFill>
                            <a:srgbClr val="000000"/>
                          </a:solidFill>
                          <a:effectLst/>
                          <a:highlight>
                            <a:srgbClr val="E8E8EF"/>
                          </a:highlight>
                          <a:latin typeface="Arial" panose="020B0604020202020204" pitchFamily="34" charset="0"/>
                        </a:rPr>
                        <a:t>0.7059</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F"/>
                    </a:solidFill>
                  </a:tcPr>
                </a:tc>
                <a:extLst>
                  <a:ext uri="{0D108BD9-81ED-4DB2-BD59-A6C34878D82A}">
                    <a16:rowId xmlns:a16="http://schemas.microsoft.com/office/drawing/2014/main" val="2035964608"/>
                  </a:ext>
                </a:extLst>
              </a:tr>
              <a:tr h="187453">
                <a:tc>
                  <a:txBody>
                    <a:bodyPr/>
                    <a:lstStyle/>
                    <a:p>
                      <a:pPr algn="r" rtl="0" fontAlgn="b"/>
                      <a:r>
                        <a:rPr lang="en-US" sz="1100" b="1" i="0" u="none" strike="noStrike">
                          <a:solidFill>
                            <a:srgbClr val="FFFFFF"/>
                          </a:solidFill>
                          <a:effectLst/>
                          <a:highlight>
                            <a:srgbClr val="333399"/>
                          </a:highlight>
                          <a:latin typeface="Arial" panose="020B0604020202020204" pitchFamily="34" charset="0"/>
                        </a:rPr>
                        <a:t>80</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3399"/>
                    </a:solidFill>
                  </a:tcPr>
                </a:tc>
                <a:tc>
                  <a:txBody>
                    <a:bodyPr/>
                    <a:lstStyle/>
                    <a:p>
                      <a:pPr algn="r" rtl="0" fontAlgn="b"/>
                      <a:r>
                        <a:rPr lang="en-US" sz="1100" b="0" i="0" u="none" strike="noStrike">
                          <a:solidFill>
                            <a:srgbClr val="000000"/>
                          </a:solidFill>
                          <a:effectLst/>
                          <a:highlight>
                            <a:srgbClr val="CDCDDE"/>
                          </a:highlight>
                          <a:latin typeface="Arial" panose="020B0604020202020204" pitchFamily="34" charset="0"/>
                        </a:rPr>
                        <a:t>215.0745</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dirty="0">
                          <a:solidFill>
                            <a:srgbClr val="000000"/>
                          </a:solidFill>
                          <a:effectLst/>
                          <a:highlight>
                            <a:srgbClr val="CDCDDE"/>
                          </a:highlight>
                          <a:latin typeface="Arial" panose="020B0604020202020204" pitchFamily="34" charset="0"/>
                        </a:rPr>
                        <a:t>2.1507</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a:solidFill>
                            <a:srgbClr val="000000"/>
                          </a:solidFill>
                          <a:effectLst/>
                          <a:highlight>
                            <a:srgbClr val="CDCDDE"/>
                          </a:highlight>
                          <a:latin typeface="Arial" panose="020B0604020202020204" pitchFamily="34" charset="0"/>
                        </a:rPr>
                        <a:t>0.8039</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a:solidFill>
                            <a:srgbClr val="000000"/>
                          </a:solidFill>
                          <a:effectLst/>
                          <a:highlight>
                            <a:srgbClr val="CDCDDE"/>
                          </a:highlight>
                          <a:latin typeface="Arial" panose="020B0604020202020204" pitchFamily="34" charset="0"/>
                        </a:rPr>
                        <a:t>0.9118</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a:solidFill>
                            <a:srgbClr val="000000"/>
                          </a:solidFill>
                          <a:effectLst/>
                          <a:highlight>
                            <a:srgbClr val="CDCDDE"/>
                          </a:highlight>
                          <a:latin typeface="Arial" panose="020B0604020202020204" pitchFamily="34" charset="0"/>
                        </a:rPr>
                        <a:t>0.8235</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extLst>
                  <a:ext uri="{0D108BD9-81ED-4DB2-BD59-A6C34878D82A}">
                    <a16:rowId xmlns:a16="http://schemas.microsoft.com/office/drawing/2014/main" val="855031268"/>
                  </a:ext>
                </a:extLst>
              </a:tr>
              <a:tr h="187453">
                <a:tc>
                  <a:txBody>
                    <a:bodyPr/>
                    <a:lstStyle/>
                    <a:p>
                      <a:pPr algn="r" rtl="0" fontAlgn="b"/>
                      <a:r>
                        <a:rPr lang="en-US" sz="1100" b="1" i="0" u="none" strike="noStrike">
                          <a:solidFill>
                            <a:srgbClr val="FFFFFF"/>
                          </a:solidFill>
                          <a:effectLst/>
                          <a:highlight>
                            <a:srgbClr val="333399"/>
                          </a:highlight>
                          <a:latin typeface="Arial" panose="020B0604020202020204" pitchFamily="34" charset="0"/>
                        </a:rPr>
                        <a:t>100</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3399"/>
                    </a:solidFill>
                  </a:tcPr>
                </a:tc>
                <a:tc>
                  <a:txBody>
                    <a:bodyPr/>
                    <a:lstStyle/>
                    <a:p>
                      <a:pPr algn="r" rtl="0" fontAlgn="b"/>
                      <a:r>
                        <a:rPr lang="en-US" sz="1100" b="0" i="0" u="none" strike="noStrike">
                          <a:solidFill>
                            <a:srgbClr val="000000"/>
                          </a:solidFill>
                          <a:effectLst/>
                          <a:highlight>
                            <a:srgbClr val="E8E8EF"/>
                          </a:highlight>
                          <a:latin typeface="Arial" panose="020B0604020202020204" pitchFamily="34" charset="0"/>
                        </a:rPr>
                        <a:t>259.157</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F"/>
                    </a:solidFill>
                  </a:tcPr>
                </a:tc>
                <a:tc>
                  <a:txBody>
                    <a:bodyPr/>
                    <a:lstStyle/>
                    <a:p>
                      <a:pPr algn="r" rtl="0" fontAlgn="b"/>
                      <a:r>
                        <a:rPr lang="en-US" sz="1100" b="0" i="0" u="none" strike="noStrike">
                          <a:solidFill>
                            <a:srgbClr val="000000"/>
                          </a:solidFill>
                          <a:effectLst/>
                          <a:highlight>
                            <a:srgbClr val="E8E8EF"/>
                          </a:highlight>
                          <a:latin typeface="Arial" panose="020B0604020202020204" pitchFamily="34" charset="0"/>
                        </a:rPr>
                        <a:t>2.1596</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8E8EF"/>
                    </a:solidFill>
                  </a:tcPr>
                </a:tc>
                <a:tc>
                  <a:txBody>
                    <a:bodyPr/>
                    <a:lstStyle/>
                    <a:p>
                      <a:pPr algn="r" rtl="0" fontAlgn="b"/>
                      <a:r>
                        <a:rPr lang="en-US" sz="1100" b="0" i="0" u="none" strike="noStrike">
                          <a:solidFill>
                            <a:srgbClr val="000000"/>
                          </a:solidFill>
                          <a:effectLst/>
                          <a:highlight>
                            <a:srgbClr val="E8E8EF"/>
                          </a:highlight>
                          <a:latin typeface="Arial" panose="020B0604020202020204" pitchFamily="34" charset="0"/>
                        </a:rPr>
                        <a:t>0.5625</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F"/>
                    </a:solidFill>
                  </a:tcPr>
                </a:tc>
                <a:tc>
                  <a:txBody>
                    <a:bodyPr/>
                    <a:lstStyle/>
                    <a:p>
                      <a:pPr algn="r" rtl="0" fontAlgn="b"/>
                      <a:r>
                        <a:rPr lang="en-US" sz="1100" b="0" i="0" u="none" strike="noStrike">
                          <a:solidFill>
                            <a:srgbClr val="000000"/>
                          </a:solidFill>
                          <a:effectLst/>
                          <a:highlight>
                            <a:srgbClr val="E8E8EF"/>
                          </a:highlight>
                          <a:latin typeface="Arial" panose="020B0604020202020204" pitchFamily="34" charset="0"/>
                        </a:rPr>
                        <a:t>0.9412</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F"/>
                    </a:solidFill>
                  </a:tcPr>
                </a:tc>
                <a:tc>
                  <a:txBody>
                    <a:bodyPr/>
                    <a:lstStyle/>
                    <a:p>
                      <a:pPr algn="r" rtl="0" fontAlgn="b"/>
                      <a:r>
                        <a:rPr lang="en-US" sz="1100" b="0" i="0" u="none" strike="noStrike">
                          <a:solidFill>
                            <a:srgbClr val="000000"/>
                          </a:solidFill>
                          <a:effectLst/>
                          <a:highlight>
                            <a:srgbClr val="E8E8EF"/>
                          </a:highlight>
                          <a:latin typeface="Arial" panose="020B0604020202020204" pitchFamily="34" charset="0"/>
                        </a:rPr>
                        <a:t>0.7647</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F"/>
                    </a:solidFill>
                  </a:tcPr>
                </a:tc>
                <a:extLst>
                  <a:ext uri="{0D108BD9-81ED-4DB2-BD59-A6C34878D82A}">
                    <a16:rowId xmlns:a16="http://schemas.microsoft.com/office/drawing/2014/main" val="1148633872"/>
                  </a:ext>
                </a:extLst>
              </a:tr>
              <a:tr h="187453">
                <a:tc>
                  <a:txBody>
                    <a:bodyPr/>
                    <a:lstStyle/>
                    <a:p>
                      <a:pPr algn="r" rtl="0" fontAlgn="b"/>
                      <a:r>
                        <a:rPr lang="en-US" sz="1100" b="1" i="0" u="none" strike="noStrike">
                          <a:solidFill>
                            <a:srgbClr val="FFFFFF"/>
                          </a:solidFill>
                          <a:effectLst/>
                          <a:highlight>
                            <a:srgbClr val="333399"/>
                          </a:highlight>
                          <a:latin typeface="Arial" panose="020B0604020202020204" pitchFamily="34" charset="0"/>
                        </a:rPr>
                        <a:t>120</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3399"/>
                    </a:solidFill>
                  </a:tcPr>
                </a:tc>
                <a:tc>
                  <a:txBody>
                    <a:bodyPr/>
                    <a:lstStyle/>
                    <a:p>
                      <a:pPr algn="r" rtl="0" fontAlgn="b"/>
                      <a:r>
                        <a:rPr lang="en-US" sz="1100" b="0" i="0" u="none" strike="noStrike" dirty="0">
                          <a:solidFill>
                            <a:srgbClr val="000000"/>
                          </a:solidFill>
                          <a:effectLst/>
                          <a:highlight>
                            <a:srgbClr val="CDCDDE"/>
                          </a:highlight>
                          <a:latin typeface="Arial" panose="020B0604020202020204" pitchFamily="34" charset="0"/>
                        </a:rPr>
                        <a:t>259.157</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a:solidFill>
                            <a:srgbClr val="000000"/>
                          </a:solidFill>
                          <a:effectLst/>
                          <a:highlight>
                            <a:srgbClr val="E8E8EF"/>
                          </a:highlight>
                          <a:latin typeface="Arial" panose="020B0604020202020204" pitchFamily="34" charset="0"/>
                        </a:rPr>
                        <a:t>2.1596</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8E8EF"/>
                    </a:solidFill>
                  </a:tcPr>
                </a:tc>
                <a:tc>
                  <a:txBody>
                    <a:bodyPr/>
                    <a:lstStyle/>
                    <a:p>
                      <a:pPr algn="r" rtl="0" fontAlgn="b"/>
                      <a:r>
                        <a:rPr lang="en-US" sz="1100" b="0" i="0" u="none" strike="noStrike">
                          <a:solidFill>
                            <a:srgbClr val="000000"/>
                          </a:solidFill>
                          <a:effectLst/>
                          <a:highlight>
                            <a:srgbClr val="CDCDDE"/>
                          </a:highlight>
                          <a:latin typeface="Arial" panose="020B0604020202020204" pitchFamily="34" charset="0"/>
                        </a:rPr>
                        <a:t>0.7255</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a:solidFill>
                            <a:srgbClr val="000000"/>
                          </a:solidFill>
                          <a:effectLst/>
                          <a:highlight>
                            <a:srgbClr val="CDCDDE"/>
                          </a:highlight>
                          <a:latin typeface="Arial" panose="020B0604020202020204" pitchFamily="34" charset="0"/>
                        </a:rPr>
                        <a:t>0.9412</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a:solidFill>
                            <a:srgbClr val="000000"/>
                          </a:solidFill>
                          <a:effectLst/>
                          <a:highlight>
                            <a:srgbClr val="CDCDDE"/>
                          </a:highlight>
                          <a:latin typeface="Arial" panose="020B0604020202020204" pitchFamily="34" charset="0"/>
                        </a:rPr>
                        <a:t>0.7647</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extLst>
                  <a:ext uri="{0D108BD9-81ED-4DB2-BD59-A6C34878D82A}">
                    <a16:rowId xmlns:a16="http://schemas.microsoft.com/office/drawing/2014/main" val="1708738410"/>
                  </a:ext>
                </a:extLst>
              </a:tr>
              <a:tr h="187453">
                <a:tc>
                  <a:txBody>
                    <a:bodyPr/>
                    <a:lstStyle/>
                    <a:p>
                      <a:pPr algn="r" rtl="0" fontAlgn="b"/>
                      <a:r>
                        <a:rPr lang="en-US" sz="1100" b="1" i="0" u="none" strike="noStrike">
                          <a:solidFill>
                            <a:srgbClr val="FFFFFF"/>
                          </a:solidFill>
                          <a:effectLst/>
                          <a:highlight>
                            <a:srgbClr val="333399"/>
                          </a:highlight>
                          <a:latin typeface="Arial" panose="020B0604020202020204" pitchFamily="34" charset="0"/>
                        </a:rPr>
                        <a:t>140</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3399"/>
                    </a:solidFill>
                  </a:tcPr>
                </a:tc>
                <a:tc>
                  <a:txBody>
                    <a:bodyPr/>
                    <a:lstStyle/>
                    <a:p>
                      <a:pPr algn="r" rtl="0" fontAlgn="b"/>
                      <a:r>
                        <a:rPr lang="en-US" sz="1100" b="0" i="0" u="none" strike="noStrike" dirty="0">
                          <a:solidFill>
                            <a:srgbClr val="000000"/>
                          </a:solidFill>
                          <a:effectLst/>
                          <a:highlight>
                            <a:srgbClr val="E8E8EF"/>
                          </a:highlight>
                          <a:latin typeface="Arial" panose="020B0604020202020204" pitchFamily="34" charset="0"/>
                        </a:rPr>
                        <a:t>307.7911</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F"/>
                    </a:solidFill>
                  </a:tcPr>
                </a:tc>
                <a:tc>
                  <a:txBody>
                    <a:bodyPr/>
                    <a:lstStyle/>
                    <a:p>
                      <a:pPr algn="r" rtl="0" fontAlgn="b"/>
                      <a:r>
                        <a:rPr lang="en-US" sz="1100" b="0" i="0" u="none" strike="noStrike">
                          <a:solidFill>
                            <a:srgbClr val="000000"/>
                          </a:solidFill>
                          <a:effectLst/>
                          <a:highlight>
                            <a:srgbClr val="E8E8EF"/>
                          </a:highlight>
                          <a:latin typeface="Arial" panose="020B0604020202020204" pitchFamily="34" charset="0"/>
                        </a:rPr>
                        <a:t>2.1985</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F"/>
                    </a:solidFill>
                  </a:tcPr>
                </a:tc>
                <a:tc>
                  <a:txBody>
                    <a:bodyPr/>
                    <a:lstStyle/>
                    <a:p>
                      <a:pPr algn="r" rtl="0" fontAlgn="b"/>
                      <a:r>
                        <a:rPr lang="en-US" sz="1100" b="0" i="0" u="none" strike="noStrike" dirty="0">
                          <a:solidFill>
                            <a:srgbClr val="000000"/>
                          </a:solidFill>
                          <a:effectLst/>
                          <a:highlight>
                            <a:srgbClr val="E8E8EF"/>
                          </a:highlight>
                          <a:latin typeface="Arial" panose="020B0604020202020204" pitchFamily="34" charset="0"/>
                        </a:rPr>
                        <a:t>0.7255</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F"/>
                    </a:solidFill>
                  </a:tcPr>
                </a:tc>
                <a:tc>
                  <a:txBody>
                    <a:bodyPr/>
                    <a:lstStyle/>
                    <a:p>
                      <a:pPr algn="r" rtl="0" fontAlgn="b"/>
                      <a:r>
                        <a:rPr lang="en-US" sz="1100" b="0" i="0" u="none" strike="noStrike">
                          <a:solidFill>
                            <a:srgbClr val="000000"/>
                          </a:solidFill>
                          <a:effectLst/>
                          <a:highlight>
                            <a:srgbClr val="E8E8EF"/>
                          </a:highlight>
                          <a:latin typeface="Arial" panose="020B0604020202020204" pitchFamily="34" charset="0"/>
                        </a:rPr>
                        <a:t>0.8824</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F"/>
                    </a:solidFill>
                  </a:tcPr>
                </a:tc>
                <a:tc>
                  <a:txBody>
                    <a:bodyPr/>
                    <a:lstStyle/>
                    <a:p>
                      <a:pPr algn="r" rtl="0" fontAlgn="b"/>
                      <a:r>
                        <a:rPr lang="en-US" sz="1100" b="0" i="0" u="none" strike="noStrike">
                          <a:solidFill>
                            <a:srgbClr val="000000"/>
                          </a:solidFill>
                          <a:effectLst/>
                          <a:highlight>
                            <a:srgbClr val="E8E8EF"/>
                          </a:highlight>
                          <a:latin typeface="Arial" panose="020B0604020202020204" pitchFamily="34" charset="0"/>
                        </a:rPr>
                        <a:t>0.7647</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F"/>
                    </a:solidFill>
                  </a:tcPr>
                </a:tc>
                <a:extLst>
                  <a:ext uri="{0D108BD9-81ED-4DB2-BD59-A6C34878D82A}">
                    <a16:rowId xmlns:a16="http://schemas.microsoft.com/office/drawing/2014/main" val="1965593628"/>
                  </a:ext>
                </a:extLst>
              </a:tr>
              <a:tr h="187453">
                <a:tc>
                  <a:txBody>
                    <a:bodyPr/>
                    <a:lstStyle/>
                    <a:p>
                      <a:pPr algn="r" rtl="0" fontAlgn="b"/>
                      <a:r>
                        <a:rPr lang="en-US" sz="1100" b="1" i="0" u="none" strike="noStrike">
                          <a:solidFill>
                            <a:srgbClr val="FFFFFF"/>
                          </a:solidFill>
                          <a:effectLst/>
                          <a:highlight>
                            <a:srgbClr val="FF0000"/>
                          </a:highlight>
                          <a:latin typeface="Arial" panose="020B0604020202020204" pitchFamily="34" charset="0"/>
                        </a:rPr>
                        <a:t>160</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r" rtl="0" fontAlgn="b"/>
                      <a:r>
                        <a:rPr lang="en-US" sz="1100" b="0" i="0" u="none" strike="noStrike">
                          <a:solidFill>
                            <a:srgbClr val="000000"/>
                          </a:solidFill>
                          <a:effectLst/>
                          <a:highlight>
                            <a:srgbClr val="FF0000"/>
                          </a:highlight>
                          <a:latin typeface="Arial" panose="020B0604020202020204" pitchFamily="34" charset="0"/>
                        </a:rPr>
                        <a:t>346.613</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r" rtl="0" fontAlgn="b"/>
                      <a:r>
                        <a:rPr lang="en-US" sz="1100" b="0" i="0" u="none" strike="noStrike">
                          <a:solidFill>
                            <a:srgbClr val="000000"/>
                          </a:solidFill>
                          <a:effectLst/>
                          <a:highlight>
                            <a:srgbClr val="FF0000"/>
                          </a:highlight>
                          <a:latin typeface="Arial" panose="020B0604020202020204" pitchFamily="34" charset="0"/>
                        </a:rPr>
                        <a:t>2.1663</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r" rtl="0" fontAlgn="b"/>
                      <a:r>
                        <a:rPr lang="en-US" sz="1100" dirty="0">
                          <a:highlight>
                            <a:srgbClr val="FF0000"/>
                          </a:highlight>
                        </a:rPr>
                        <a:t>0.9529</a:t>
                      </a:r>
                      <a:endParaRPr lang="en-US" sz="1100" b="0" i="0" u="none" strike="noStrike" dirty="0">
                        <a:solidFill>
                          <a:srgbClr val="000000"/>
                        </a:solidFill>
                        <a:effectLst/>
                        <a:highlight>
                          <a:srgbClr val="FF0000"/>
                        </a:highlight>
                        <a:latin typeface="Arial" panose="020B0604020202020204" pitchFamily="34" charset="0"/>
                      </a:endParaRP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r" rtl="0" fontAlgn="b"/>
                      <a:r>
                        <a:rPr lang="en-US" sz="1100" b="0" i="0" u="none" strike="noStrike">
                          <a:solidFill>
                            <a:srgbClr val="000000"/>
                          </a:solidFill>
                          <a:effectLst/>
                          <a:highlight>
                            <a:srgbClr val="FF0000"/>
                          </a:highlight>
                          <a:latin typeface="Arial" panose="020B0604020202020204" pitchFamily="34" charset="0"/>
                        </a:rPr>
                        <a:t>0.9688</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r" rtl="0" fontAlgn="b"/>
                      <a:r>
                        <a:rPr lang="en-US" sz="1100" b="0" i="0" u="none" strike="noStrike" dirty="0">
                          <a:solidFill>
                            <a:srgbClr val="000000"/>
                          </a:solidFill>
                          <a:effectLst/>
                          <a:highlight>
                            <a:srgbClr val="FF0000"/>
                          </a:highlight>
                          <a:latin typeface="Arial" panose="020B0604020202020204" pitchFamily="34" charset="0"/>
                        </a:rPr>
                        <a:t>0.9375</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extLst>
                  <a:ext uri="{0D108BD9-81ED-4DB2-BD59-A6C34878D82A}">
                    <a16:rowId xmlns:a16="http://schemas.microsoft.com/office/drawing/2014/main" val="2447875404"/>
                  </a:ext>
                </a:extLst>
              </a:tr>
            </a:tbl>
          </a:graphicData>
        </a:graphic>
      </p:graphicFrame>
      <p:graphicFrame>
        <p:nvGraphicFramePr>
          <p:cNvPr id="17" name="Table 16">
            <a:extLst>
              <a:ext uri="{FF2B5EF4-FFF2-40B4-BE49-F238E27FC236}">
                <a16:creationId xmlns:a16="http://schemas.microsoft.com/office/drawing/2014/main" id="{2BDB67C4-E260-03A2-29E5-4ED539FF2161}"/>
              </a:ext>
            </a:extLst>
          </p:cNvPr>
          <p:cNvGraphicFramePr>
            <a:graphicFrameLocks noGrp="1"/>
          </p:cNvGraphicFramePr>
          <p:nvPr>
            <p:extLst>
              <p:ext uri="{D42A27DB-BD31-4B8C-83A1-F6EECF244321}">
                <p14:modId xmlns:p14="http://schemas.microsoft.com/office/powerpoint/2010/main" val="1675697594"/>
              </p:ext>
            </p:extLst>
          </p:nvPr>
        </p:nvGraphicFramePr>
        <p:xfrm>
          <a:off x="7372349" y="1572074"/>
          <a:ext cx="4743452" cy="1903857"/>
        </p:xfrm>
        <a:graphic>
          <a:graphicData uri="http://schemas.openxmlformats.org/drawingml/2006/table">
            <a:tbl>
              <a:tblPr firstRow="1" firstCol="1" bandRow="1"/>
              <a:tblGrid>
                <a:gridCol w="780035">
                  <a:extLst>
                    <a:ext uri="{9D8B030D-6E8A-4147-A177-3AD203B41FA5}">
                      <a16:colId xmlns:a16="http://schemas.microsoft.com/office/drawing/2014/main" val="30512344"/>
                    </a:ext>
                  </a:extLst>
                </a:gridCol>
                <a:gridCol w="686816">
                  <a:extLst>
                    <a:ext uri="{9D8B030D-6E8A-4147-A177-3AD203B41FA5}">
                      <a16:colId xmlns:a16="http://schemas.microsoft.com/office/drawing/2014/main" val="3791916741"/>
                    </a:ext>
                  </a:extLst>
                </a:gridCol>
                <a:gridCol w="990600">
                  <a:extLst>
                    <a:ext uri="{9D8B030D-6E8A-4147-A177-3AD203B41FA5}">
                      <a16:colId xmlns:a16="http://schemas.microsoft.com/office/drawing/2014/main" val="793456975"/>
                    </a:ext>
                  </a:extLst>
                </a:gridCol>
                <a:gridCol w="762000">
                  <a:extLst>
                    <a:ext uri="{9D8B030D-6E8A-4147-A177-3AD203B41FA5}">
                      <a16:colId xmlns:a16="http://schemas.microsoft.com/office/drawing/2014/main" val="1639927686"/>
                    </a:ext>
                  </a:extLst>
                </a:gridCol>
                <a:gridCol w="819670">
                  <a:extLst>
                    <a:ext uri="{9D8B030D-6E8A-4147-A177-3AD203B41FA5}">
                      <a16:colId xmlns:a16="http://schemas.microsoft.com/office/drawing/2014/main" val="1720397917"/>
                    </a:ext>
                  </a:extLst>
                </a:gridCol>
                <a:gridCol w="704331">
                  <a:extLst>
                    <a:ext uri="{9D8B030D-6E8A-4147-A177-3AD203B41FA5}">
                      <a16:colId xmlns:a16="http://schemas.microsoft.com/office/drawing/2014/main" val="2903194018"/>
                    </a:ext>
                  </a:extLst>
                </a:gridCol>
              </a:tblGrid>
              <a:tr h="0">
                <a:tc>
                  <a:txBody>
                    <a:bodyPr/>
                    <a:lstStyle/>
                    <a:p>
                      <a:pPr marL="0" marR="0">
                        <a:lnSpc>
                          <a:spcPct val="115000"/>
                        </a:lnSpc>
                        <a:spcBef>
                          <a:spcPts val="0"/>
                        </a:spcBef>
                        <a:spcAft>
                          <a:spcPts val="0"/>
                        </a:spcAft>
                      </a:pPr>
                      <a:r>
                        <a:rPr lang="en-US" sz="1100" b="1" i="0" u="none" strike="noStrike" kern="1200" dirty="0" err="1">
                          <a:solidFill>
                            <a:srgbClr val="FFFFFF"/>
                          </a:solidFill>
                          <a:effectLst/>
                          <a:highlight>
                            <a:srgbClr val="333399"/>
                          </a:highlight>
                          <a:latin typeface="Arial" panose="020B0604020202020204" pitchFamily="34" charset="0"/>
                          <a:ea typeface="+mn-ea"/>
                          <a:cs typeface="+mn-cs"/>
                        </a:rPr>
                        <a:t>Iters</a:t>
                      </a:r>
                      <a:endParaRPr lang="en-US" sz="1100" b="1" i="0" u="none" strike="noStrike" kern="1200" dirty="0">
                        <a:solidFill>
                          <a:srgbClr val="FFFFFF"/>
                        </a:solidFill>
                        <a:effectLst/>
                        <a:highlight>
                          <a:srgbClr val="333399"/>
                        </a:highlight>
                        <a:latin typeface="Arial" panose="020B0604020202020204" pitchFamily="34" charset="0"/>
                        <a:ea typeface="+mn-ea"/>
                        <a:cs typeface="+mn-cs"/>
                      </a:endParaRPr>
                    </a:p>
                    <a:p>
                      <a:pPr marL="0" marR="0">
                        <a:lnSpc>
                          <a:spcPct val="115000"/>
                        </a:lnSpc>
                        <a:spcBef>
                          <a:spcPts val="0"/>
                        </a:spcBef>
                        <a:spcAft>
                          <a:spcPts val="0"/>
                        </a:spcAft>
                      </a:pPr>
                      <a:r>
                        <a:rPr lang="zh-CN" altLang="en-US" sz="1100" b="1" i="0" u="none" strike="noStrike" kern="1200" dirty="0">
                          <a:solidFill>
                            <a:srgbClr val="FFFFFF"/>
                          </a:solidFill>
                          <a:effectLst/>
                          <a:highlight>
                            <a:srgbClr val="333399"/>
                          </a:highlight>
                          <a:latin typeface="Arial" panose="020B0604020202020204" pitchFamily="34" charset="0"/>
                          <a:ea typeface="+mn-ea"/>
                          <a:cs typeface="+mn-cs"/>
                        </a:rPr>
                        <a:t>迭代数 </a:t>
                      </a:r>
                      <a:endParaRPr lang="en-US" sz="1100" b="1" i="0" u="none" strike="noStrike" kern="1200" dirty="0">
                        <a:solidFill>
                          <a:srgbClr val="FFFFFF"/>
                        </a:solidFill>
                        <a:effectLst/>
                        <a:highlight>
                          <a:srgbClr val="333399"/>
                        </a:highlight>
                        <a:latin typeface="Arial" panose="020B0604020202020204" pitchFamily="34" charset="0"/>
                        <a:ea typeface="+mn-ea"/>
                        <a:cs typeface="+mn-cs"/>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333399"/>
                    </a:solidFill>
                  </a:tcPr>
                </a:tc>
                <a:tc>
                  <a:txBody>
                    <a:bodyPr/>
                    <a:lstStyle/>
                    <a:p>
                      <a:pPr marL="0" marR="0">
                        <a:lnSpc>
                          <a:spcPct val="115000"/>
                        </a:lnSpc>
                        <a:spcBef>
                          <a:spcPts val="0"/>
                        </a:spcBef>
                        <a:spcAft>
                          <a:spcPts val="0"/>
                        </a:spcAft>
                      </a:pPr>
                      <a:r>
                        <a:rPr lang="en-US" sz="1100" b="1" i="0" u="none" strike="noStrike" kern="1200" dirty="0">
                          <a:solidFill>
                            <a:srgbClr val="FFFFFF"/>
                          </a:solidFill>
                          <a:effectLst/>
                          <a:highlight>
                            <a:srgbClr val="333399"/>
                          </a:highlight>
                          <a:latin typeface="Arial" panose="020B0604020202020204" pitchFamily="34" charset="0"/>
                          <a:ea typeface="+mn-ea"/>
                          <a:cs typeface="+mn-cs"/>
                        </a:rPr>
                        <a:t>Training time</a:t>
                      </a:r>
                    </a:p>
                    <a:p>
                      <a:pPr marL="0" marR="0">
                        <a:lnSpc>
                          <a:spcPct val="115000"/>
                        </a:lnSpc>
                        <a:spcBef>
                          <a:spcPts val="0"/>
                        </a:spcBef>
                        <a:spcAft>
                          <a:spcPts val="0"/>
                        </a:spcAft>
                      </a:pPr>
                      <a:r>
                        <a:rPr lang="zh-CN" altLang="en-US" sz="1100" b="1" i="0" u="none" strike="noStrike" kern="1200" dirty="0">
                          <a:solidFill>
                            <a:srgbClr val="FFFFFF"/>
                          </a:solidFill>
                          <a:effectLst/>
                          <a:highlight>
                            <a:srgbClr val="333399"/>
                          </a:highlight>
                          <a:latin typeface="Arial" panose="020B0604020202020204" pitchFamily="34" charset="0"/>
                          <a:ea typeface="+mn-ea"/>
                          <a:cs typeface="+mn-cs"/>
                        </a:rPr>
                        <a:t>训练用时</a:t>
                      </a:r>
                      <a:endParaRPr lang="en-US" sz="1100" b="1" i="0" u="none" strike="noStrike" kern="1200" dirty="0">
                        <a:solidFill>
                          <a:srgbClr val="FFFFFF"/>
                        </a:solidFill>
                        <a:effectLst/>
                        <a:highlight>
                          <a:srgbClr val="333399"/>
                        </a:highlight>
                        <a:latin typeface="Arial" panose="020B0604020202020204" pitchFamily="34" charset="0"/>
                        <a:ea typeface="+mn-ea"/>
                        <a:cs typeface="+mn-cs"/>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333399"/>
                    </a:solidFill>
                  </a:tcPr>
                </a:tc>
                <a:tc>
                  <a:txBody>
                    <a:bodyPr/>
                    <a:lstStyle/>
                    <a:p>
                      <a:pPr marL="0" marR="0">
                        <a:lnSpc>
                          <a:spcPct val="115000"/>
                        </a:lnSpc>
                        <a:spcBef>
                          <a:spcPts val="0"/>
                        </a:spcBef>
                        <a:spcAft>
                          <a:spcPts val="0"/>
                        </a:spcAft>
                      </a:pPr>
                      <a:r>
                        <a:rPr lang="en-US" sz="1100" b="1" i="0" u="none" strike="noStrike" kern="1200" dirty="0">
                          <a:solidFill>
                            <a:srgbClr val="FFFFFF"/>
                          </a:solidFill>
                          <a:effectLst/>
                          <a:highlight>
                            <a:srgbClr val="333399"/>
                          </a:highlight>
                          <a:latin typeface="Arial" panose="020B0604020202020204" pitchFamily="34" charset="0"/>
                          <a:ea typeface="+mn-ea"/>
                          <a:cs typeface="+mn-cs"/>
                        </a:rPr>
                        <a:t>Time per iteration</a:t>
                      </a:r>
                      <a:r>
                        <a:rPr lang="zh-CN" altLang="en-US" sz="1100" b="1" i="0" u="none" strike="noStrike" kern="1200" dirty="0">
                          <a:solidFill>
                            <a:srgbClr val="FFFFFF"/>
                          </a:solidFill>
                          <a:effectLst/>
                          <a:highlight>
                            <a:srgbClr val="333399"/>
                          </a:highlight>
                          <a:latin typeface="Arial" panose="020B0604020202020204" pitchFamily="34" charset="0"/>
                          <a:ea typeface="+mn-ea"/>
                          <a:cs typeface="+mn-cs"/>
                        </a:rPr>
                        <a:t>每次迭代用时</a:t>
                      </a:r>
                      <a:endParaRPr lang="en-US" sz="1100" b="1" i="0" u="none" strike="noStrike" kern="1200" dirty="0">
                        <a:solidFill>
                          <a:srgbClr val="FFFFFF"/>
                        </a:solidFill>
                        <a:effectLst/>
                        <a:highlight>
                          <a:srgbClr val="333399"/>
                        </a:highlight>
                        <a:latin typeface="Arial" panose="020B0604020202020204" pitchFamily="34" charset="0"/>
                        <a:ea typeface="+mn-ea"/>
                        <a:cs typeface="+mn-cs"/>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333399"/>
                    </a:solidFill>
                  </a:tcPr>
                </a:tc>
                <a:tc>
                  <a:txBody>
                    <a:bodyPr/>
                    <a:lstStyle/>
                    <a:p>
                      <a:pPr marL="0" marR="0" algn="l" defTabSz="914400" rtl="0" eaLnBrk="1" latinLnBrk="0" hangingPunct="1">
                        <a:lnSpc>
                          <a:spcPct val="115000"/>
                        </a:lnSpc>
                        <a:spcBef>
                          <a:spcPts val="0"/>
                        </a:spcBef>
                        <a:spcAft>
                          <a:spcPts val="0"/>
                        </a:spcAft>
                      </a:pPr>
                      <a:r>
                        <a:rPr lang="en-US" sz="1100" b="1" i="0" u="none" strike="noStrike" kern="1200" dirty="0">
                          <a:solidFill>
                            <a:srgbClr val="FFFFFF"/>
                          </a:solidFill>
                          <a:effectLst/>
                          <a:highlight>
                            <a:srgbClr val="333399"/>
                          </a:highlight>
                          <a:latin typeface="Arial" panose="020B0604020202020204" pitchFamily="34" charset="0"/>
                          <a:ea typeface="+mn-ea"/>
                          <a:cs typeface="+mn-cs"/>
                        </a:rPr>
                        <a:t>F1 Score</a:t>
                      </a:r>
                    </a:p>
                    <a:p>
                      <a:pPr marL="0" marR="0" algn="l" defTabSz="914400" rtl="0" eaLnBrk="1" latinLnBrk="0" hangingPunct="1">
                        <a:lnSpc>
                          <a:spcPct val="115000"/>
                        </a:lnSpc>
                        <a:spcBef>
                          <a:spcPts val="0"/>
                        </a:spcBef>
                        <a:spcAft>
                          <a:spcPts val="0"/>
                        </a:spcAft>
                      </a:pPr>
                      <a:r>
                        <a:rPr lang="zh-CN" altLang="en-US" sz="1100" b="1" i="0" u="none" strike="noStrike" kern="1200" dirty="0">
                          <a:solidFill>
                            <a:srgbClr val="FFFFFF"/>
                          </a:solidFill>
                          <a:effectLst/>
                          <a:highlight>
                            <a:srgbClr val="333399"/>
                          </a:highlight>
                          <a:latin typeface="Arial" panose="020B0604020202020204" pitchFamily="34" charset="0"/>
                          <a:ea typeface="+mn-ea"/>
                          <a:cs typeface="+mn-cs"/>
                        </a:rPr>
                        <a:t>准确率</a:t>
                      </a:r>
                      <a:endParaRPr lang="en-US" sz="1100" b="1" i="0" u="none" strike="noStrike" kern="1200" dirty="0">
                        <a:solidFill>
                          <a:srgbClr val="FFFFFF"/>
                        </a:solidFill>
                        <a:effectLst/>
                        <a:highlight>
                          <a:srgbClr val="333399"/>
                        </a:highlight>
                        <a:latin typeface="Arial" panose="020B0604020202020204" pitchFamily="34" charset="0"/>
                        <a:ea typeface="+mn-ea"/>
                        <a:cs typeface="+mn-cs"/>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333399"/>
                    </a:solidFill>
                  </a:tcPr>
                </a:tc>
                <a:tc>
                  <a:txBody>
                    <a:bodyPr/>
                    <a:lstStyle/>
                    <a:p>
                      <a:pPr marL="0" marR="0" algn="l" defTabSz="914400" rtl="0" eaLnBrk="1" latinLnBrk="0" hangingPunct="1">
                        <a:lnSpc>
                          <a:spcPct val="115000"/>
                        </a:lnSpc>
                        <a:spcBef>
                          <a:spcPts val="0"/>
                        </a:spcBef>
                        <a:spcAft>
                          <a:spcPts val="0"/>
                        </a:spcAft>
                      </a:pPr>
                      <a:r>
                        <a:rPr lang="en-US" sz="1100" b="1" i="0" u="none" strike="noStrike" kern="1200" dirty="0">
                          <a:solidFill>
                            <a:srgbClr val="FFFFFF"/>
                          </a:solidFill>
                          <a:effectLst/>
                          <a:highlight>
                            <a:srgbClr val="333399"/>
                          </a:highlight>
                          <a:latin typeface="Arial" panose="020B0604020202020204" pitchFamily="34" charset="0"/>
                          <a:ea typeface="+mn-ea"/>
                          <a:cs typeface="+mn-cs"/>
                        </a:rPr>
                        <a:t>Precision</a:t>
                      </a:r>
                    </a:p>
                    <a:p>
                      <a:pPr marL="0" marR="0" algn="l" defTabSz="914400" rtl="0" eaLnBrk="1" latinLnBrk="0" hangingPunct="1">
                        <a:lnSpc>
                          <a:spcPct val="115000"/>
                        </a:lnSpc>
                        <a:spcBef>
                          <a:spcPts val="0"/>
                        </a:spcBef>
                        <a:spcAft>
                          <a:spcPts val="0"/>
                        </a:spcAft>
                      </a:pPr>
                      <a:r>
                        <a:rPr lang="zh-CN" altLang="en-US" sz="1100" b="1" i="0" u="none" strike="noStrike" kern="1200" dirty="0">
                          <a:solidFill>
                            <a:srgbClr val="FFFFFF"/>
                          </a:solidFill>
                          <a:effectLst/>
                          <a:highlight>
                            <a:srgbClr val="333399"/>
                          </a:highlight>
                          <a:latin typeface="Arial" panose="020B0604020202020204" pitchFamily="34" charset="0"/>
                          <a:ea typeface="+mn-ea"/>
                          <a:cs typeface="+mn-cs"/>
                        </a:rPr>
                        <a:t>精准率</a:t>
                      </a:r>
                      <a:endParaRPr lang="en-US" sz="1100" b="1" i="0" u="none" strike="noStrike" kern="1200" dirty="0">
                        <a:solidFill>
                          <a:srgbClr val="FFFFFF"/>
                        </a:solidFill>
                        <a:effectLst/>
                        <a:highlight>
                          <a:srgbClr val="333399"/>
                        </a:highlight>
                        <a:latin typeface="Arial" panose="020B0604020202020204" pitchFamily="34" charset="0"/>
                        <a:ea typeface="+mn-ea"/>
                        <a:cs typeface="+mn-cs"/>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333399"/>
                    </a:solidFill>
                  </a:tcPr>
                </a:tc>
                <a:tc>
                  <a:txBody>
                    <a:bodyPr/>
                    <a:lstStyle/>
                    <a:p>
                      <a:pPr marL="0" marR="0" algn="l" defTabSz="914400" rtl="0" eaLnBrk="1" latinLnBrk="0" hangingPunct="1">
                        <a:lnSpc>
                          <a:spcPct val="115000"/>
                        </a:lnSpc>
                        <a:spcBef>
                          <a:spcPts val="0"/>
                        </a:spcBef>
                        <a:spcAft>
                          <a:spcPts val="0"/>
                        </a:spcAft>
                      </a:pPr>
                      <a:r>
                        <a:rPr lang="en-US" sz="1100" b="1" i="0" u="none" strike="noStrike" kern="1200" dirty="0">
                          <a:solidFill>
                            <a:srgbClr val="FFFFFF"/>
                          </a:solidFill>
                          <a:effectLst/>
                          <a:highlight>
                            <a:srgbClr val="333399"/>
                          </a:highlight>
                          <a:latin typeface="Arial" panose="020B0604020202020204" pitchFamily="34" charset="0"/>
                          <a:ea typeface="+mn-ea"/>
                          <a:cs typeface="+mn-cs"/>
                        </a:rPr>
                        <a:t>Recall</a:t>
                      </a:r>
                    </a:p>
                    <a:p>
                      <a:pPr marL="0" marR="0" algn="l" defTabSz="914400" rtl="0" eaLnBrk="1" latinLnBrk="0" hangingPunct="1">
                        <a:lnSpc>
                          <a:spcPct val="115000"/>
                        </a:lnSpc>
                        <a:spcBef>
                          <a:spcPts val="0"/>
                        </a:spcBef>
                        <a:spcAft>
                          <a:spcPts val="0"/>
                        </a:spcAft>
                      </a:pPr>
                      <a:r>
                        <a:rPr lang="zh-CN" altLang="en-US" sz="1100" b="1" i="0" u="none" strike="noStrike" kern="1200" dirty="0">
                          <a:solidFill>
                            <a:srgbClr val="FFFFFF"/>
                          </a:solidFill>
                          <a:effectLst/>
                          <a:highlight>
                            <a:srgbClr val="333399"/>
                          </a:highlight>
                          <a:latin typeface="Arial" panose="020B0604020202020204" pitchFamily="34" charset="0"/>
                          <a:ea typeface="+mn-ea"/>
                          <a:cs typeface="+mn-cs"/>
                        </a:rPr>
                        <a:t>召回率</a:t>
                      </a:r>
                      <a:endParaRPr lang="en-US" sz="1100" b="1" i="0" u="none" strike="noStrike" kern="1200" dirty="0">
                        <a:solidFill>
                          <a:srgbClr val="FFFFFF"/>
                        </a:solidFill>
                        <a:effectLst/>
                        <a:highlight>
                          <a:srgbClr val="333399"/>
                        </a:highlight>
                        <a:latin typeface="Arial" panose="020B0604020202020204" pitchFamily="34" charset="0"/>
                        <a:ea typeface="+mn-ea"/>
                        <a:cs typeface="+mn-cs"/>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333399"/>
                    </a:solidFill>
                  </a:tcPr>
                </a:tc>
                <a:extLst>
                  <a:ext uri="{0D108BD9-81ED-4DB2-BD59-A6C34878D82A}">
                    <a16:rowId xmlns:a16="http://schemas.microsoft.com/office/drawing/2014/main" val="3138406189"/>
                  </a:ext>
                </a:extLst>
              </a:tr>
              <a:tr h="198120">
                <a:tc>
                  <a:txBody>
                    <a:bodyPr/>
                    <a:lstStyle/>
                    <a:p>
                      <a:pPr algn="r" rtl="0" fontAlgn="b"/>
                      <a:r>
                        <a:rPr lang="en-US" sz="1100" b="1" i="0" u="none" strike="noStrike">
                          <a:solidFill>
                            <a:srgbClr val="FFFFFF"/>
                          </a:solidFill>
                          <a:effectLst/>
                          <a:highlight>
                            <a:srgbClr val="333399"/>
                          </a:highlight>
                          <a:latin typeface="Arial" panose="020B0604020202020204" pitchFamily="34" charset="0"/>
                        </a:rPr>
                        <a:t>40</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3399"/>
                    </a:solidFill>
                  </a:tcPr>
                </a:tc>
                <a:tc>
                  <a:txBody>
                    <a:bodyPr/>
                    <a:lstStyle/>
                    <a:p>
                      <a:pPr algn="r" rtl="0" fontAlgn="b"/>
                      <a:r>
                        <a:rPr lang="en-US" sz="1100" b="0" i="0" u="none" strike="noStrike" dirty="0">
                          <a:solidFill>
                            <a:srgbClr val="000000"/>
                          </a:solidFill>
                          <a:effectLst/>
                          <a:highlight>
                            <a:srgbClr val="CDCDDE"/>
                          </a:highlight>
                          <a:latin typeface="Arial" panose="020B0604020202020204" pitchFamily="34" charset="0"/>
                        </a:rPr>
                        <a:t>173.2032</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dirty="0">
                          <a:solidFill>
                            <a:srgbClr val="000000"/>
                          </a:solidFill>
                          <a:effectLst/>
                          <a:highlight>
                            <a:srgbClr val="CDCDDE"/>
                          </a:highlight>
                          <a:latin typeface="Arial" panose="020B0604020202020204" pitchFamily="34" charset="0"/>
                        </a:rPr>
                        <a:t>4.3301</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a:solidFill>
                            <a:srgbClr val="000000"/>
                          </a:solidFill>
                          <a:effectLst/>
                          <a:highlight>
                            <a:srgbClr val="CDCDDE"/>
                          </a:highlight>
                          <a:latin typeface="Arial" panose="020B0604020202020204" pitchFamily="34" charset="0"/>
                        </a:rPr>
                        <a:t>0.7059</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dirty="0">
                          <a:solidFill>
                            <a:srgbClr val="000000"/>
                          </a:solidFill>
                          <a:effectLst/>
                          <a:highlight>
                            <a:srgbClr val="CDCDDE"/>
                          </a:highlight>
                          <a:latin typeface="Arial" panose="020B0604020202020204" pitchFamily="34" charset="0"/>
                        </a:rPr>
                        <a:t>0.8529</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a:solidFill>
                            <a:srgbClr val="000000"/>
                          </a:solidFill>
                          <a:effectLst/>
                          <a:highlight>
                            <a:srgbClr val="CDCDDE"/>
                          </a:highlight>
                          <a:latin typeface="Arial" panose="020B0604020202020204" pitchFamily="34" charset="0"/>
                        </a:rPr>
                        <a:t>0.7647</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extLst>
                  <a:ext uri="{0D108BD9-81ED-4DB2-BD59-A6C34878D82A}">
                    <a16:rowId xmlns:a16="http://schemas.microsoft.com/office/drawing/2014/main" val="543341344"/>
                  </a:ext>
                </a:extLst>
              </a:tr>
              <a:tr h="190500">
                <a:tc>
                  <a:txBody>
                    <a:bodyPr/>
                    <a:lstStyle/>
                    <a:p>
                      <a:pPr algn="r" rtl="0" fontAlgn="b"/>
                      <a:r>
                        <a:rPr lang="en-US" sz="1100" b="1" i="0" u="none" strike="noStrike">
                          <a:solidFill>
                            <a:srgbClr val="FFFFFF"/>
                          </a:solidFill>
                          <a:effectLst/>
                          <a:highlight>
                            <a:srgbClr val="333399"/>
                          </a:highlight>
                          <a:latin typeface="Arial" panose="020B0604020202020204" pitchFamily="34" charset="0"/>
                        </a:rPr>
                        <a:t>60</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3399"/>
                    </a:solidFill>
                  </a:tcPr>
                </a:tc>
                <a:tc>
                  <a:txBody>
                    <a:bodyPr/>
                    <a:lstStyle/>
                    <a:p>
                      <a:pPr algn="r" rtl="0" fontAlgn="b"/>
                      <a:r>
                        <a:rPr lang="en-US" sz="1100" b="0" i="0" u="none" strike="noStrike">
                          <a:solidFill>
                            <a:srgbClr val="000000"/>
                          </a:solidFill>
                          <a:effectLst/>
                          <a:highlight>
                            <a:srgbClr val="E8E8EF"/>
                          </a:highlight>
                          <a:latin typeface="Arial" panose="020B0604020202020204" pitchFamily="34" charset="0"/>
                        </a:rPr>
                        <a:t>251.6149</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F"/>
                    </a:solidFill>
                  </a:tcPr>
                </a:tc>
                <a:tc>
                  <a:txBody>
                    <a:bodyPr/>
                    <a:lstStyle/>
                    <a:p>
                      <a:pPr algn="r" rtl="0" fontAlgn="b"/>
                      <a:r>
                        <a:rPr lang="en-US" sz="1100" b="0" i="0" u="none" strike="noStrike" dirty="0">
                          <a:solidFill>
                            <a:srgbClr val="000000"/>
                          </a:solidFill>
                          <a:effectLst/>
                          <a:highlight>
                            <a:srgbClr val="E8E8EF"/>
                          </a:highlight>
                          <a:latin typeface="Arial" panose="020B0604020202020204" pitchFamily="34" charset="0"/>
                        </a:rPr>
                        <a:t>4.1936</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F"/>
                    </a:solidFill>
                  </a:tcPr>
                </a:tc>
                <a:tc>
                  <a:txBody>
                    <a:bodyPr/>
                    <a:lstStyle/>
                    <a:p>
                      <a:pPr algn="r" rtl="0" fontAlgn="b"/>
                      <a:r>
                        <a:rPr lang="en-US" sz="1100" b="0" i="0" u="none" strike="noStrike">
                          <a:solidFill>
                            <a:srgbClr val="000000"/>
                          </a:solidFill>
                          <a:effectLst/>
                          <a:highlight>
                            <a:srgbClr val="E8E8EF"/>
                          </a:highlight>
                          <a:latin typeface="Arial" panose="020B0604020202020204" pitchFamily="34" charset="0"/>
                        </a:rPr>
                        <a:t>0.3542</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F"/>
                    </a:solidFill>
                  </a:tcPr>
                </a:tc>
                <a:tc>
                  <a:txBody>
                    <a:bodyPr/>
                    <a:lstStyle/>
                    <a:p>
                      <a:pPr algn="r" rtl="0" fontAlgn="b"/>
                      <a:r>
                        <a:rPr lang="en-US" sz="1100" b="0" i="0" u="none" strike="noStrike">
                          <a:solidFill>
                            <a:srgbClr val="000000"/>
                          </a:solidFill>
                          <a:effectLst/>
                          <a:highlight>
                            <a:srgbClr val="E8E8EF"/>
                          </a:highlight>
                          <a:latin typeface="Arial" panose="020B0604020202020204" pitchFamily="34" charset="0"/>
                        </a:rPr>
                        <a:t>0.4688</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F"/>
                    </a:solidFill>
                  </a:tcPr>
                </a:tc>
                <a:tc>
                  <a:txBody>
                    <a:bodyPr/>
                    <a:lstStyle/>
                    <a:p>
                      <a:pPr algn="r" rtl="0" fontAlgn="b"/>
                      <a:r>
                        <a:rPr lang="en-US" sz="1100" b="0" i="0" u="none" strike="noStrike">
                          <a:solidFill>
                            <a:srgbClr val="000000"/>
                          </a:solidFill>
                          <a:effectLst/>
                          <a:highlight>
                            <a:srgbClr val="E8E8EF"/>
                          </a:highlight>
                          <a:latin typeface="Arial" panose="020B0604020202020204" pitchFamily="34" charset="0"/>
                        </a:rPr>
                        <a:t>0.375</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F"/>
                    </a:solidFill>
                  </a:tcPr>
                </a:tc>
                <a:extLst>
                  <a:ext uri="{0D108BD9-81ED-4DB2-BD59-A6C34878D82A}">
                    <a16:rowId xmlns:a16="http://schemas.microsoft.com/office/drawing/2014/main" val="2548114698"/>
                  </a:ext>
                </a:extLst>
              </a:tr>
              <a:tr h="190500">
                <a:tc>
                  <a:txBody>
                    <a:bodyPr/>
                    <a:lstStyle/>
                    <a:p>
                      <a:pPr algn="r" rtl="0" fontAlgn="b"/>
                      <a:r>
                        <a:rPr lang="en-US" sz="1100" b="1" i="0" u="none" strike="noStrike">
                          <a:solidFill>
                            <a:srgbClr val="FFFFFF"/>
                          </a:solidFill>
                          <a:effectLst/>
                          <a:highlight>
                            <a:srgbClr val="333399"/>
                          </a:highlight>
                          <a:latin typeface="Arial" panose="020B0604020202020204" pitchFamily="34" charset="0"/>
                        </a:rPr>
                        <a:t>80</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3399"/>
                    </a:solidFill>
                  </a:tcPr>
                </a:tc>
                <a:tc>
                  <a:txBody>
                    <a:bodyPr/>
                    <a:lstStyle/>
                    <a:p>
                      <a:pPr algn="r" rtl="0" fontAlgn="b"/>
                      <a:r>
                        <a:rPr lang="en-US" sz="1100" b="0" i="0" u="none" strike="noStrike">
                          <a:solidFill>
                            <a:srgbClr val="000000"/>
                          </a:solidFill>
                          <a:effectLst/>
                          <a:highlight>
                            <a:srgbClr val="CDCDDE"/>
                          </a:highlight>
                          <a:latin typeface="Arial" panose="020B0604020202020204" pitchFamily="34" charset="0"/>
                        </a:rPr>
                        <a:t>331.2828</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a:solidFill>
                            <a:srgbClr val="000000"/>
                          </a:solidFill>
                          <a:effectLst/>
                          <a:highlight>
                            <a:srgbClr val="CDCDDE"/>
                          </a:highlight>
                          <a:latin typeface="Arial" panose="020B0604020202020204" pitchFamily="34" charset="0"/>
                        </a:rPr>
                        <a:t>4.141</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a:solidFill>
                            <a:srgbClr val="000000"/>
                          </a:solidFill>
                          <a:effectLst/>
                          <a:highlight>
                            <a:srgbClr val="CDCDDE"/>
                          </a:highlight>
                          <a:latin typeface="Arial" panose="020B0604020202020204" pitchFamily="34" charset="0"/>
                        </a:rPr>
                        <a:t>0.7647</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a:solidFill>
                            <a:srgbClr val="000000"/>
                          </a:solidFill>
                          <a:effectLst/>
                          <a:highlight>
                            <a:srgbClr val="CDCDDE"/>
                          </a:highlight>
                          <a:latin typeface="Arial" panose="020B0604020202020204" pitchFamily="34" charset="0"/>
                        </a:rPr>
                        <a:t>0.9118</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a:solidFill>
                            <a:srgbClr val="000000"/>
                          </a:solidFill>
                          <a:effectLst/>
                          <a:highlight>
                            <a:srgbClr val="CDCDDE"/>
                          </a:highlight>
                          <a:latin typeface="Arial" panose="020B0604020202020204" pitchFamily="34" charset="0"/>
                        </a:rPr>
                        <a:t>0.8235</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extLst>
                  <a:ext uri="{0D108BD9-81ED-4DB2-BD59-A6C34878D82A}">
                    <a16:rowId xmlns:a16="http://schemas.microsoft.com/office/drawing/2014/main" val="783861179"/>
                  </a:ext>
                </a:extLst>
              </a:tr>
              <a:tr h="190500">
                <a:tc>
                  <a:txBody>
                    <a:bodyPr/>
                    <a:lstStyle/>
                    <a:p>
                      <a:pPr algn="r" rtl="0" fontAlgn="b"/>
                      <a:r>
                        <a:rPr lang="en-US" sz="1100" b="1" i="0" u="none" strike="noStrike">
                          <a:solidFill>
                            <a:srgbClr val="FFFFFF"/>
                          </a:solidFill>
                          <a:effectLst/>
                          <a:highlight>
                            <a:srgbClr val="FF0000"/>
                          </a:highlight>
                          <a:latin typeface="Arial" panose="020B0604020202020204" pitchFamily="34" charset="0"/>
                        </a:rPr>
                        <a:t>100</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r" rtl="0" fontAlgn="b"/>
                      <a:r>
                        <a:rPr lang="en-US" sz="1100" b="0" i="0" u="none" strike="noStrike">
                          <a:solidFill>
                            <a:srgbClr val="000000"/>
                          </a:solidFill>
                          <a:effectLst/>
                          <a:highlight>
                            <a:srgbClr val="FF0000"/>
                          </a:highlight>
                          <a:latin typeface="Arial" panose="020B0604020202020204" pitchFamily="34" charset="0"/>
                        </a:rPr>
                        <a:t>414.739</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r" rtl="0" fontAlgn="b"/>
                      <a:r>
                        <a:rPr lang="en-US" sz="1100" b="0" i="0" u="none" strike="noStrike" dirty="0">
                          <a:solidFill>
                            <a:srgbClr val="000000"/>
                          </a:solidFill>
                          <a:effectLst/>
                          <a:highlight>
                            <a:srgbClr val="FF0000"/>
                          </a:highlight>
                          <a:latin typeface="Arial" panose="020B0604020202020204" pitchFamily="34" charset="0"/>
                        </a:rPr>
                        <a:t>4.1474</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r" rtl="0" fontAlgn="b"/>
                      <a:r>
                        <a:rPr lang="en-US" sz="1100" b="0" i="0" u="none" strike="noStrike">
                          <a:solidFill>
                            <a:srgbClr val="000000"/>
                          </a:solidFill>
                          <a:effectLst/>
                          <a:highlight>
                            <a:srgbClr val="FF0000"/>
                          </a:highlight>
                          <a:latin typeface="Arial" panose="020B0604020202020204" pitchFamily="34" charset="0"/>
                        </a:rPr>
                        <a:t>0.9412</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r" rtl="0" fontAlgn="b"/>
                      <a:r>
                        <a:rPr lang="en-US" sz="1100" b="0" i="0" u="none" strike="noStrike" dirty="0">
                          <a:solidFill>
                            <a:srgbClr val="000000"/>
                          </a:solidFill>
                          <a:effectLst/>
                          <a:highlight>
                            <a:srgbClr val="FF0000"/>
                          </a:highlight>
                          <a:latin typeface="Arial" panose="020B0604020202020204" pitchFamily="34" charset="0"/>
                        </a:rPr>
                        <a:t>1</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r" rtl="0" fontAlgn="b"/>
                      <a:r>
                        <a:rPr lang="en-US" sz="1100" b="0" i="0" u="none" strike="noStrike">
                          <a:solidFill>
                            <a:srgbClr val="000000"/>
                          </a:solidFill>
                          <a:effectLst/>
                          <a:highlight>
                            <a:srgbClr val="FF0000"/>
                          </a:highlight>
                          <a:latin typeface="Arial" panose="020B0604020202020204" pitchFamily="34" charset="0"/>
                        </a:rPr>
                        <a:t>0.9412</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extLst>
                  <a:ext uri="{0D108BD9-81ED-4DB2-BD59-A6C34878D82A}">
                    <a16:rowId xmlns:a16="http://schemas.microsoft.com/office/drawing/2014/main" val="4176677353"/>
                  </a:ext>
                </a:extLst>
              </a:tr>
              <a:tr h="190500">
                <a:tc>
                  <a:txBody>
                    <a:bodyPr/>
                    <a:lstStyle/>
                    <a:p>
                      <a:pPr algn="r" rtl="0" fontAlgn="b"/>
                      <a:r>
                        <a:rPr lang="en-US" sz="1100" b="1" i="0" u="none" strike="noStrike">
                          <a:solidFill>
                            <a:srgbClr val="FFFFFF"/>
                          </a:solidFill>
                          <a:effectLst/>
                          <a:highlight>
                            <a:srgbClr val="333399"/>
                          </a:highlight>
                          <a:latin typeface="Arial" panose="020B0604020202020204" pitchFamily="34" charset="0"/>
                        </a:rPr>
                        <a:t>120</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3399"/>
                    </a:solidFill>
                  </a:tcPr>
                </a:tc>
                <a:tc>
                  <a:txBody>
                    <a:bodyPr/>
                    <a:lstStyle/>
                    <a:p>
                      <a:pPr algn="r" rtl="0" fontAlgn="b"/>
                      <a:r>
                        <a:rPr lang="en-US" sz="1100" b="0" i="0" u="none" strike="noStrike" dirty="0">
                          <a:solidFill>
                            <a:srgbClr val="000000"/>
                          </a:solidFill>
                          <a:effectLst/>
                          <a:highlight>
                            <a:srgbClr val="CDCDDE"/>
                          </a:highlight>
                          <a:latin typeface="Arial" panose="020B0604020202020204" pitchFamily="34" charset="0"/>
                        </a:rPr>
                        <a:t>489.6445</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a:solidFill>
                            <a:srgbClr val="000000"/>
                          </a:solidFill>
                          <a:effectLst/>
                          <a:highlight>
                            <a:srgbClr val="CDCDDE"/>
                          </a:highlight>
                          <a:latin typeface="Arial" panose="020B0604020202020204" pitchFamily="34" charset="0"/>
                        </a:rPr>
                        <a:t>4.0804</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a:solidFill>
                            <a:srgbClr val="000000"/>
                          </a:solidFill>
                          <a:effectLst/>
                          <a:highlight>
                            <a:srgbClr val="CDCDDE"/>
                          </a:highlight>
                          <a:latin typeface="Arial" panose="020B0604020202020204" pitchFamily="34" charset="0"/>
                        </a:rPr>
                        <a:t>0.875</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a:solidFill>
                            <a:srgbClr val="000000"/>
                          </a:solidFill>
                          <a:effectLst/>
                          <a:highlight>
                            <a:srgbClr val="CDCDDE"/>
                          </a:highlight>
                          <a:latin typeface="Arial" panose="020B0604020202020204" pitchFamily="34" charset="0"/>
                        </a:rPr>
                        <a:t>1</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a:solidFill>
                            <a:srgbClr val="000000"/>
                          </a:solidFill>
                          <a:effectLst/>
                          <a:highlight>
                            <a:srgbClr val="CDCDDE"/>
                          </a:highlight>
                          <a:latin typeface="Arial" panose="020B0604020202020204" pitchFamily="34" charset="0"/>
                        </a:rPr>
                        <a:t>0.875</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extLst>
                  <a:ext uri="{0D108BD9-81ED-4DB2-BD59-A6C34878D82A}">
                    <a16:rowId xmlns:a16="http://schemas.microsoft.com/office/drawing/2014/main" val="458489162"/>
                  </a:ext>
                </a:extLst>
              </a:tr>
              <a:tr h="190500">
                <a:tc>
                  <a:txBody>
                    <a:bodyPr/>
                    <a:lstStyle/>
                    <a:p>
                      <a:pPr algn="r" rtl="0" fontAlgn="b"/>
                      <a:r>
                        <a:rPr lang="en-US" sz="1100" b="1" i="0" u="none" strike="noStrike">
                          <a:solidFill>
                            <a:srgbClr val="FFFFFF"/>
                          </a:solidFill>
                          <a:effectLst/>
                          <a:highlight>
                            <a:srgbClr val="333399"/>
                          </a:highlight>
                          <a:latin typeface="Arial" panose="020B0604020202020204" pitchFamily="34" charset="0"/>
                        </a:rPr>
                        <a:t>140</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3399"/>
                    </a:solidFill>
                  </a:tcPr>
                </a:tc>
                <a:tc>
                  <a:txBody>
                    <a:bodyPr/>
                    <a:lstStyle/>
                    <a:p>
                      <a:pPr algn="r" rtl="0" fontAlgn="b"/>
                      <a:r>
                        <a:rPr lang="en-US" sz="1100" b="0" i="0" u="none" strike="noStrike">
                          <a:solidFill>
                            <a:srgbClr val="000000"/>
                          </a:solidFill>
                          <a:effectLst/>
                          <a:highlight>
                            <a:srgbClr val="E8E8EF"/>
                          </a:highlight>
                          <a:latin typeface="Arial" panose="020B0604020202020204" pitchFamily="34" charset="0"/>
                        </a:rPr>
                        <a:t>564.0023</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F"/>
                    </a:solidFill>
                  </a:tcPr>
                </a:tc>
                <a:tc>
                  <a:txBody>
                    <a:bodyPr/>
                    <a:lstStyle/>
                    <a:p>
                      <a:pPr algn="r" rtl="0" fontAlgn="b"/>
                      <a:r>
                        <a:rPr lang="en-US" sz="1100" b="0" i="0" u="none" strike="noStrike">
                          <a:solidFill>
                            <a:srgbClr val="000000"/>
                          </a:solidFill>
                          <a:effectLst/>
                          <a:highlight>
                            <a:srgbClr val="E8E8EF"/>
                          </a:highlight>
                          <a:latin typeface="Arial" panose="020B0604020202020204" pitchFamily="34" charset="0"/>
                        </a:rPr>
                        <a:t>4.0286</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F"/>
                    </a:solidFill>
                  </a:tcPr>
                </a:tc>
                <a:tc>
                  <a:txBody>
                    <a:bodyPr/>
                    <a:lstStyle/>
                    <a:p>
                      <a:pPr algn="r" rtl="0" fontAlgn="b"/>
                      <a:r>
                        <a:rPr lang="en-US" sz="1100" b="0" i="0" u="none" strike="noStrike">
                          <a:solidFill>
                            <a:srgbClr val="000000"/>
                          </a:solidFill>
                          <a:effectLst/>
                          <a:highlight>
                            <a:srgbClr val="E8E8EF"/>
                          </a:highlight>
                          <a:latin typeface="Arial" panose="020B0604020202020204" pitchFamily="34" charset="0"/>
                        </a:rPr>
                        <a:t>0.8039</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F"/>
                    </a:solidFill>
                  </a:tcPr>
                </a:tc>
                <a:tc>
                  <a:txBody>
                    <a:bodyPr/>
                    <a:lstStyle/>
                    <a:p>
                      <a:pPr algn="r" rtl="0" fontAlgn="b"/>
                      <a:r>
                        <a:rPr lang="en-US" sz="1100" b="0" i="0" u="none" strike="noStrike">
                          <a:solidFill>
                            <a:srgbClr val="000000"/>
                          </a:solidFill>
                          <a:effectLst/>
                          <a:highlight>
                            <a:srgbClr val="E8E8EF"/>
                          </a:highlight>
                          <a:latin typeface="Arial" panose="020B0604020202020204" pitchFamily="34" charset="0"/>
                        </a:rPr>
                        <a:t>0.8529</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F"/>
                    </a:solidFill>
                  </a:tcPr>
                </a:tc>
                <a:tc>
                  <a:txBody>
                    <a:bodyPr/>
                    <a:lstStyle/>
                    <a:p>
                      <a:pPr algn="r" rtl="0" fontAlgn="b"/>
                      <a:r>
                        <a:rPr lang="en-US" sz="1100" b="0" i="0" u="none" strike="noStrike" dirty="0">
                          <a:solidFill>
                            <a:srgbClr val="000000"/>
                          </a:solidFill>
                          <a:effectLst/>
                          <a:highlight>
                            <a:srgbClr val="E8E8EF"/>
                          </a:highlight>
                          <a:latin typeface="Arial" panose="020B0604020202020204" pitchFamily="34" charset="0"/>
                        </a:rPr>
                        <a:t>0.8235</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F"/>
                    </a:solidFill>
                  </a:tcPr>
                </a:tc>
                <a:extLst>
                  <a:ext uri="{0D108BD9-81ED-4DB2-BD59-A6C34878D82A}">
                    <a16:rowId xmlns:a16="http://schemas.microsoft.com/office/drawing/2014/main" val="4121236739"/>
                  </a:ext>
                </a:extLst>
              </a:tr>
            </a:tbl>
          </a:graphicData>
        </a:graphic>
      </p:graphicFrame>
      <p:sp>
        <p:nvSpPr>
          <p:cNvPr id="18" name="TextBox 17">
            <a:extLst>
              <a:ext uri="{FF2B5EF4-FFF2-40B4-BE49-F238E27FC236}">
                <a16:creationId xmlns:a16="http://schemas.microsoft.com/office/drawing/2014/main" id="{AE6D7CC9-D2F0-8A45-3075-456BF998B7EE}"/>
              </a:ext>
            </a:extLst>
          </p:cNvPr>
          <p:cNvSpPr txBox="1"/>
          <p:nvPr/>
        </p:nvSpPr>
        <p:spPr>
          <a:xfrm>
            <a:off x="1676400" y="3468815"/>
            <a:ext cx="6018210" cy="646331"/>
          </a:xfrm>
          <a:prstGeom prst="rect">
            <a:avLst/>
          </a:prstGeom>
          <a:noFill/>
        </p:spPr>
        <p:txBody>
          <a:bodyPr wrap="square" rtlCol="0">
            <a:spAutoFit/>
          </a:bodyPr>
          <a:lstStyle/>
          <a:p>
            <a:endParaRPr lang="en-US" altLang="zh-CN" sz="1800" dirty="0"/>
          </a:p>
          <a:p>
            <a:r>
              <a:rPr lang="zh-CN" altLang="en-US" sz="1800" dirty="0"/>
              <a:t>经过算法优化后的时间及准确度性能在不同迭代下对比</a:t>
            </a:r>
            <a:r>
              <a:rPr lang="en-US" altLang="zh-CN" sz="1800" dirty="0"/>
              <a:t>:</a:t>
            </a:r>
            <a:endParaRPr lang="en-US" dirty="0"/>
          </a:p>
        </p:txBody>
      </p:sp>
      <p:pic>
        <p:nvPicPr>
          <p:cNvPr id="20" name="Picture 19">
            <a:extLst>
              <a:ext uri="{FF2B5EF4-FFF2-40B4-BE49-F238E27FC236}">
                <a16:creationId xmlns:a16="http://schemas.microsoft.com/office/drawing/2014/main" id="{98F547B0-590C-C8D3-AC7E-F9AF7109895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878810" y="4115146"/>
            <a:ext cx="4419601" cy="2582537"/>
          </a:xfrm>
          <a:prstGeom prst="rect">
            <a:avLst/>
          </a:prstGeom>
        </p:spPr>
      </p:pic>
      <p:sp>
        <p:nvSpPr>
          <p:cNvPr id="21" name="TextBox 20">
            <a:extLst>
              <a:ext uri="{FF2B5EF4-FFF2-40B4-BE49-F238E27FC236}">
                <a16:creationId xmlns:a16="http://schemas.microsoft.com/office/drawing/2014/main" id="{C4388C37-4C66-6E63-131F-8D90B83D1A0B}"/>
              </a:ext>
            </a:extLst>
          </p:cNvPr>
          <p:cNvSpPr txBox="1"/>
          <p:nvPr/>
        </p:nvSpPr>
        <p:spPr>
          <a:xfrm>
            <a:off x="7248525" y="3913084"/>
            <a:ext cx="4419600" cy="615553"/>
          </a:xfrm>
          <a:prstGeom prst="rect">
            <a:avLst/>
          </a:prstGeom>
          <a:noFill/>
        </p:spPr>
        <p:txBody>
          <a:bodyPr wrap="square" rtlCol="0">
            <a:spAutoFit/>
          </a:bodyPr>
          <a:lstStyle/>
          <a:p>
            <a:endParaRPr lang="en-US" altLang="zh-CN" sz="1800" dirty="0"/>
          </a:p>
          <a:p>
            <a:r>
              <a:rPr lang="zh-CN" altLang="en-US" sz="1600" dirty="0"/>
              <a:t>算法优化后的不同迭代下的性能指标</a:t>
            </a:r>
            <a:endParaRPr lang="en-US" altLang="zh-CN" sz="1600" dirty="0"/>
          </a:p>
        </p:txBody>
      </p:sp>
      <p:sp>
        <p:nvSpPr>
          <p:cNvPr id="22" name="TextBox 21">
            <a:extLst>
              <a:ext uri="{FF2B5EF4-FFF2-40B4-BE49-F238E27FC236}">
                <a16:creationId xmlns:a16="http://schemas.microsoft.com/office/drawing/2014/main" id="{AE5D05B8-5766-08A2-FD41-B8153D350E70}"/>
              </a:ext>
            </a:extLst>
          </p:cNvPr>
          <p:cNvSpPr txBox="1"/>
          <p:nvPr/>
        </p:nvSpPr>
        <p:spPr>
          <a:xfrm>
            <a:off x="7229475" y="1244459"/>
            <a:ext cx="4286250" cy="338554"/>
          </a:xfrm>
          <a:prstGeom prst="rect">
            <a:avLst/>
          </a:prstGeom>
          <a:noFill/>
        </p:spPr>
        <p:txBody>
          <a:bodyPr wrap="square" rtlCol="0">
            <a:spAutoFit/>
          </a:bodyPr>
          <a:lstStyle/>
          <a:p>
            <a:r>
              <a:rPr lang="zh-CN" altLang="en-US" sz="1600" dirty="0"/>
              <a:t>算法优化前的不同迭代下的性能指标</a:t>
            </a:r>
            <a:endParaRPr lang="en-US" altLang="zh-CN" sz="1600" dirty="0"/>
          </a:p>
        </p:txBody>
      </p:sp>
    </p:spTree>
    <p:extLst>
      <p:ext uri="{BB962C8B-B14F-4D97-AF65-F5344CB8AC3E}">
        <p14:creationId xmlns:p14="http://schemas.microsoft.com/office/powerpoint/2010/main" val="2929487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0B9A0B-8178-60D4-B9F7-5DE859F56BD3}"/>
              </a:ext>
            </a:extLst>
          </p:cNvPr>
          <p:cNvSpPr txBox="1"/>
          <p:nvPr/>
        </p:nvSpPr>
        <p:spPr>
          <a:xfrm>
            <a:off x="2095500" y="95769"/>
            <a:ext cx="8001000" cy="584775"/>
          </a:xfrm>
          <a:prstGeom prst="rect">
            <a:avLst/>
          </a:prstGeom>
          <a:noFill/>
        </p:spPr>
        <p:txBody>
          <a:bodyPr wrap="square" rtlCol="0">
            <a:spAutoFit/>
          </a:bodyPr>
          <a:lstStyle/>
          <a:p>
            <a:pPr algn="ctr"/>
            <a:r>
              <a:rPr lang="zh-CN" altLang="en-US" sz="3200" dirty="0"/>
              <a:t>算法优化 </a:t>
            </a:r>
            <a:r>
              <a:rPr lang="en-US" altLang="zh-CN" sz="3200" dirty="0"/>
              <a:t>Bi-LSTM – CRF</a:t>
            </a:r>
            <a:r>
              <a:rPr lang="zh-CN" altLang="en-US" sz="3200" dirty="0"/>
              <a:t>层添加</a:t>
            </a:r>
            <a:endParaRPr lang="en-US" dirty="0"/>
          </a:p>
        </p:txBody>
      </p:sp>
      <p:sp>
        <p:nvSpPr>
          <p:cNvPr id="3" name="TextBox 2">
            <a:extLst>
              <a:ext uri="{FF2B5EF4-FFF2-40B4-BE49-F238E27FC236}">
                <a16:creationId xmlns:a16="http://schemas.microsoft.com/office/drawing/2014/main" id="{E642001A-E469-7460-DF8D-47F5B54E6B76}"/>
              </a:ext>
            </a:extLst>
          </p:cNvPr>
          <p:cNvSpPr txBox="1"/>
          <p:nvPr/>
        </p:nvSpPr>
        <p:spPr>
          <a:xfrm>
            <a:off x="269875" y="996077"/>
            <a:ext cx="6629400" cy="2585323"/>
          </a:xfrm>
          <a:prstGeom prst="rect">
            <a:avLst/>
          </a:prstGeom>
          <a:noFill/>
        </p:spPr>
        <p:txBody>
          <a:bodyPr wrap="square" rtlCol="0">
            <a:spAutoFit/>
          </a:bodyPr>
          <a:lstStyle/>
          <a:p>
            <a:r>
              <a:rPr lang="zh-CN" altLang="en-US" sz="1800" dirty="0"/>
              <a:t>通过将</a:t>
            </a:r>
            <a:r>
              <a:rPr lang="en-US" altLang="zh-CN" sz="1800" dirty="0">
                <a:solidFill>
                  <a:srgbClr val="FF0000"/>
                </a:solidFill>
              </a:rPr>
              <a:t>CRF</a:t>
            </a:r>
            <a:r>
              <a:rPr lang="zh-CN" altLang="en-US" dirty="0">
                <a:solidFill>
                  <a:srgbClr val="FF0000"/>
                </a:solidFill>
              </a:rPr>
              <a:t>层放进</a:t>
            </a:r>
            <a:r>
              <a:rPr lang="en-US" altLang="zh-CN" dirty="0">
                <a:solidFill>
                  <a:srgbClr val="FF0000"/>
                </a:solidFill>
              </a:rPr>
              <a:t>Bi-LSTM</a:t>
            </a:r>
            <a:r>
              <a:rPr lang="zh-CN" altLang="en-US" dirty="0">
                <a:solidFill>
                  <a:srgbClr val="FF0000"/>
                </a:solidFill>
              </a:rPr>
              <a:t>层</a:t>
            </a:r>
            <a:r>
              <a:rPr lang="zh-CN" altLang="en-US" dirty="0"/>
              <a:t>之后</a:t>
            </a:r>
            <a:r>
              <a:rPr lang="en-US" altLang="zh-CN" dirty="0"/>
              <a:t>, </a:t>
            </a:r>
            <a:r>
              <a:rPr lang="zh-CN" altLang="en-US" dirty="0"/>
              <a:t>新的算法达到了两个常规算法之间的平衡</a:t>
            </a:r>
            <a:br>
              <a:rPr lang="en-US" altLang="zh-CN" dirty="0"/>
            </a:br>
            <a:endParaRPr lang="en-US" altLang="zh-CN" dirty="0"/>
          </a:p>
          <a:p>
            <a:r>
              <a:rPr lang="zh-CN" altLang="en-US" dirty="0"/>
              <a:t>通过比较</a:t>
            </a:r>
            <a:r>
              <a:rPr lang="en-US" altLang="zh-CN" dirty="0"/>
              <a:t>,</a:t>
            </a:r>
            <a:r>
              <a:rPr lang="en-US" sz="1800" u="none" strike="noStrike" dirty="0">
                <a:effectLst/>
              </a:rPr>
              <a:t> B</a:t>
            </a:r>
            <a:r>
              <a:rPr lang="en-US" altLang="zh-CN" sz="1800" u="none" strike="noStrike" dirty="0">
                <a:effectLst/>
              </a:rPr>
              <a:t>i-</a:t>
            </a:r>
            <a:r>
              <a:rPr lang="en-US" sz="1800" u="none" strike="noStrike" dirty="0">
                <a:effectLst/>
              </a:rPr>
              <a:t>LSTM-CRF </a:t>
            </a:r>
            <a:r>
              <a:rPr lang="zh-CN" altLang="en-US" sz="1800" u="none" strike="noStrike" dirty="0">
                <a:effectLst/>
              </a:rPr>
              <a:t>相较于</a:t>
            </a:r>
            <a:r>
              <a:rPr lang="en-US" sz="1800" u="none" strike="noStrike" dirty="0">
                <a:effectLst/>
              </a:rPr>
              <a:t>B</a:t>
            </a:r>
            <a:r>
              <a:rPr lang="en-US" altLang="zh-CN" sz="1800" u="none" strike="noStrike" dirty="0">
                <a:effectLst/>
              </a:rPr>
              <a:t>i-</a:t>
            </a:r>
            <a:r>
              <a:rPr lang="en-US" sz="1800" u="none" strike="noStrike" dirty="0">
                <a:effectLst/>
              </a:rPr>
              <a:t>LSTM</a:t>
            </a:r>
            <a:r>
              <a:rPr lang="zh-CN" altLang="en-US" sz="1800" u="none" strike="noStrike" dirty="0">
                <a:effectLst/>
              </a:rPr>
              <a:t>总速度提升了</a:t>
            </a:r>
            <a:r>
              <a:rPr lang="en-US" altLang="zh-CN" sz="1800" u="none" strike="noStrike" dirty="0">
                <a:effectLst/>
              </a:rPr>
              <a:t>880%,</a:t>
            </a:r>
            <a:r>
              <a:rPr lang="zh-CN" altLang="en-US" sz="1800" u="none" strike="noStrike" dirty="0">
                <a:effectLst/>
              </a:rPr>
              <a:t>牺牲了</a:t>
            </a:r>
            <a:r>
              <a:rPr lang="en-US" altLang="zh-CN" sz="1800" u="none" strike="noStrike" dirty="0">
                <a:effectLst/>
              </a:rPr>
              <a:t>3.1%</a:t>
            </a:r>
            <a:r>
              <a:rPr lang="zh-CN" altLang="en-US" sz="1800" u="none" strike="noStrike" dirty="0">
                <a:effectLst/>
              </a:rPr>
              <a:t>的准确性</a:t>
            </a:r>
            <a:endParaRPr lang="en-US" altLang="zh-CN" sz="1800" u="none" strike="noStrike" dirty="0">
              <a:effectLst/>
            </a:endParaRPr>
          </a:p>
          <a:p>
            <a:br>
              <a:rPr lang="en-US" altLang="zh-CN" sz="1800" u="none" strike="noStrike" dirty="0">
                <a:effectLst/>
              </a:rPr>
            </a:br>
            <a:r>
              <a:rPr lang="zh-CN" altLang="en-US" dirty="0"/>
              <a:t>而相较于</a:t>
            </a:r>
            <a:r>
              <a:rPr lang="en-US" altLang="zh-CN" dirty="0"/>
              <a:t>CRF,</a:t>
            </a:r>
            <a:r>
              <a:rPr lang="zh-CN" altLang="en-US" dirty="0"/>
              <a:t>提升了</a:t>
            </a:r>
            <a:r>
              <a:rPr lang="en-US" altLang="zh-CN" dirty="0"/>
              <a:t>3.38%</a:t>
            </a:r>
            <a:r>
              <a:rPr lang="zh-CN" altLang="en-US" dirty="0"/>
              <a:t>的准确性而牺牲了</a:t>
            </a:r>
            <a:r>
              <a:rPr lang="en-US" altLang="zh-CN" dirty="0"/>
              <a:t>62%</a:t>
            </a:r>
            <a:r>
              <a:rPr lang="zh-CN" altLang="en-US" dirty="0"/>
              <a:t>的速度</a:t>
            </a:r>
            <a:endParaRPr lang="en-US" altLang="zh-CN" dirty="0"/>
          </a:p>
          <a:p>
            <a:endParaRPr lang="en-US" altLang="zh-CN" dirty="0"/>
          </a:p>
          <a:p>
            <a:r>
              <a:rPr lang="zh-CN" altLang="en-US" dirty="0"/>
              <a:t>综合来说</a:t>
            </a:r>
            <a:r>
              <a:rPr lang="en-US" altLang="zh-CN" dirty="0"/>
              <a:t>,Bi-LSTM-CRF</a:t>
            </a:r>
            <a:r>
              <a:rPr lang="zh-CN" altLang="en-US" dirty="0"/>
              <a:t> 在速度和准确性之间提供了良好的平衡</a:t>
            </a:r>
            <a:endParaRPr lang="en-US" altLang="zh-CN" dirty="0"/>
          </a:p>
        </p:txBody>
      </p:sp>
      <p:pic>
        <p:nvPicPr>
          <p:cNvPr id="13314" name="Picture 2" descr="image-20210415131622638">
            <a:extLst>
              <a:ext uri="{FF2B5EF4-FFF2-40B4-BE49-F238E27FC236}">
                <a16:creationId xmlns:a16="http://schemas.microsoft.com/office/drawing/2014/main" id="{1819D4D8-65FF-A014-DCB2-21EFB093C2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44664" y="3758267"/>
            <a:ext cx="4282016" cy="304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a:extLst>
              <a:ext uri="{FF2B5EF4-FFF2-40B4-BE49-F238E27FC236}">
                <a16:creationId xmlns:a16="http://schemas.microsoft.com/office/drawing/2014/main" id="{5B9D677F-6A86-C7D9-352B-DE8656A6B663}"/>
              </a:ext>
            </a:extLst>
          </p:cNvPr>
          <p:cNvGraphicFramePr>
            <a:graphicFrameLocks noGrp="1"/>
          </p:cNvGraphicFramePr>
          <p:nvPr>
            <p:extLst>
              <p:ext uri="{D42A27DB-BD31-4B8C-83A1-F6EECF244321}">
                <p14:modId xmlns:p14="http://schemas.microsoft.com/office/powerpoint/2010/main" val="2160368339"/>
              </p:ext>
            </p:extLst>
          </p:nvPr>
        </p:nvGraphicFramePr>
        <p:xfrm>
          <a:off x="7356822" y="1859574"/>
          <a:ext cx="4663730" cy="1310450"/>
        </p:xfrm>
        <a:graphic>
          <a:graphicData uri="http://schemas.openxmlformats.org/drawingml/2006/table">
            <a:tbl>
              <a:tblPr firstRow="1" firstCol="1" bandRow="1">
                <a:tableStyleId>{21E4AEA4-8DFA-4A89-87EB-49C32662AFE0}</a:tableStyleId>
              </a:tblPr>
              <a:tblGrid>
                <a:gridCol w="567978">
                  <a:extLst>
                    <a:ext uri="{9D8B030D-6E8A-4147-A177-3AD203B41FA5}">
                      <a16:colId xmlns:a16="http://schemas.microsoft.com/office/drawing/2014/main" val="4129766782"/>
                    </a:ext>
                  </a:extLst>
                </a:gridCol>
                <a:gridCol w="685800">
                  <a:extLst>
                    <a:ext uri="{9D8B030D-6E8A-4147-A177-3AD203B41FA5}">
                      <a16:colId xmlns:a16="http://schemas.microsoft.com/office/drawing/2014/main" val="3873572256"/>
                    </a:ext>
                  </a:extLst>
                </a:gridCol>
                <a:gridCol w="829444">
                  <a:extLst>
                    <a:ext uri="{9D8B030D-6E8A-4147-A177-3AD203B41FA5}">
                      <a16:colId xmlns:a16="http://schemas.microsoft.com/office/drawing/2014/main" val="1088674106"/>
                    </a:ext>
                  </a:extLst>
                </a:gridCol>
                <a:gridCol w="645127">
                  <a:extLst>
                    <a:ext uri="{9D8B030D-6E8A-4147-A177-3AD203B41FA5}">
                      <a16:colId xmlns:a16="http://schemas.microsoft.com/office/drawing/2014/main" val="3925092648"/>
                    </a:ext>
                  </a:extLst>
                </a:gridCol>
                <a:gridCol w="645127">
                  <a:extLst>
                    <a:ext uri="{9D8B030D-6E8A-4147-A177-3AD203B41FA5}">
                      <a16:colId xmlns:a16="http://schemas.microsoft.com/office/drawing/2014/main" val="2734655306"/>
                    </a:ext>
                  </a:extLst>
                </a:gridCol>
                <a:gridCol w="623502">
                  <a:extLst>
                    <a:ext uri="{9D8B030D-6E8A-4147-A177-3AD203B41FA5}">
                      <a16:colId xmlns:a16="http://schemas.microsoft.com/office/drawing/2014/main" val="1755875077"/>
                    </a:ext>
                  </a:extLst>
                </a:gridCol>
                <a:gridCol w="666752">
                  <a:extLst>
                    <a:ext uri="{9D8B030D-6E8A-4147-A177-3AD203B41FA5}">
                      <a16:colId xmlns:a16="http://schemas.microsoft.com/office/drawing/2014/main" val="4250117007"/>
                    </a:ext>
                  </a:extLst>
                </a:gridCol>
              </a:tblGrid>
              <a:tr h="27061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altLang="zh-CN" sz="1100" u="none" strike="noStrike" dirty="0">
                          <a:effectLst/>
                          <a:highlight>
                            <a:srgbClr val="333399"/>
                          </a:highlight>
                        </a:rPr>
                        <a:t>Models </a:t>
                      </a:r>
                      <a:r>
                        <a:rPr lang="zh-CN" altLang="en-US" sz="1100" u="none" strike="noStrike" dirty="0">
                          <a:effectLst/>
                          <a:highlight>
                            <a:srgbClr val="333399"/>
                          </a:highlight>
                        </a:rPr>
                        <a:t>模型</a:t>
                      </a:r>
                      <a:endParaRPr lang="en-US" sz="1100" b="1" i="0" u="none" strike="noStrike" dirty="0">
                        <a:solidFill>
                          <a:srgbClr val="FFFFFF"/>
                        </a:solidFill>
                        <a:effectLst/>
                        <a:highlight>
                          <a:srgbClr val="333399"/>
                        </a:highlight>
                        <a:latin typeface="Arial" panose="020B0604020202020204" pitchFamily="34" charset="0"/>
                      </a:endParaRPr>
                    </a:p>
                  </a:txBody>
                  <a:tcPr marL="7620" marR="7620" marT="7620" marB="0" anchor="b"/>
                </a:tc>
                <a:tc>
                  <a:txBody>
                    <a:bodyPr/>
                    <a:lstStyle/>
                    <a:p>
                      <a:pPr marL="0" marR="0">
                        <a:lnSpc>
                          <a:spcPct val="115000"/>
                        </a:lnSpc>
                        <a:spcBef>
                          <a:spcPts val="0"/>
                        </a:spcBef>
                        <a:spcAft>
                          <a:spcPts val="0"/>
                        </a:spcAft>
                      </a:pPr>
                      <a:r>
                        <a:rPr lang="en-US" sz="1200" kern="100" dirty="0">
                          <a:effectLst/>
                        </a:rPr>
                        <a:t>Epochs</a:t>
                      </a:r>
                      <a:r>
                        <a:rPr lang="en-US" altLang="zh-CN" sz="1200" kern="100" dirty="0">
                          <a:effectLst/>
                        </a:rPr>
                        <a:t> </a:t>
                      </a:r>
                      <a:r>
                        <a:rPr lang="zh-CN" altLang="en-US" sz="1200" kern="100" dirty="0">
                          <a:effectLst/>
                        </a:rPr>
                        <a:t>轮数</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Training time</a:t>
                      </a:r>
                    </a:p>
                    <a:p>
                      <a:pPr marL="0" marR="0">
                        <a:lnSpc>
                          <a:spcPct val="115000"/>
                        </a:lnSpc>
                        <a:spcBef>
                          <a:spcPts val="0"/>
                        </a:spcBef>
                        <a:spcAft>
                          <a:spcPts val="0"/>
                        </a:spcAft>
                      </a:pPr>
                      <a:r>
                        <a:rPr lang="zh-CN" altLang="en-US" sz="1200" dirty="0"/>
                        <a:t>训练用时</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F1 Score</a:t>
                      </a:r>
                    </a:p>
                    <a:p>
                      <a:pPr marL="0" marR="0">
                        <a:lnSpc>
                          <a:spcPct val="115000"/>
                        </a:lnSpc>
                        <a:spcBef>
                          <a:spcPts val="0"/>
                        </a:spcBef>
                        <a:spcAft>
                          <a:spcPts val="0"/>
                        </a:spcAft>
                      </a:pPr>
                      <a:r>
                        <a:rPr lang="zh-CN" altLang="en-US" sz="1200" dirty="0"/>
                        <a:t>准确率</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Precision</a:t>
                      </a:r>
                    </a:p>
                    <a:p>
                      <a:pPr marL="0" marR="0">
                        <a:lnSpc>
                          <a:spcPct val="115000"/>
                        </a:lnSpc>
                        <a:spcBef>
                          <a:spcPts val="0"/>
                        </a:spcBef>
                        <a:spcAft>
                          <a:spcPts val="0"/>
                        </a:spcAft>
                      </a:pPr>
                      <a:r>
                        <a:rPr lang="zh-CN" altLang="en-US" sz="1200" dirty="0"/>
                        <a:t>精准率</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Recall</a:t>
                      </a:r>
                      <a:r>
                        <a:rPr lang="zh-CN" altLang="en-US" sz="1200" dirty="0"/>
                        <a:t>召回率</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l" fontAlgn="b"/>
                      <a:r>
                        <a:rPr lang="en-US" sz="1100" u="none" strike="noStrike" dirty="0">
                          <a:effectLst/>
                        </a:rPr>
                        <a:t>Test Time</a:t>
                      </a:r>
                      <a:r>
                        <a:rPr lang="zh-CN" altLang="en-US" sz="1100" u="none" strike="noStrike" dirty="0">
                          <a:effectLst/>
                        </a:rPr>
                        <a:t>推理时间</a:t>
                      </a:r>
                      <a:endParaRPr lang="en-US" sz="1100" u="none" strike="noStrike" dirty="0">
                        <a:effectLst/>
                      </a:endParaRPr>
                    </a:p>
                  </a:txBody>
                  <a:tcPr marL="7620" marR="7620" marT="7620" marB="0" anchor="b"/>
                </a:tc>
                <a:extLst>
                  <a:ext uri="{0D108BD9-81ED-4DB2-BD59-A6C34878D82A}">
                    <a16:rowId xmlns:a16="http://schemas.microsoft.com/office/drawing/2014/main" val="3067784800"/>
                  </a:ext>
                </a:extLst>
              </a:tr>
              <a:tr h="278324">
                <a:tc>
                  <a:txBody>
                    <a:bodyPr/>
                    <a:lstStyle/>
                    <a:p>
                      <a:pPr algn="l" fontAlgn="b"/>
                      <a:r>
                        <a:rPr lang="en-US" sz="1100" u="none" strike="noStrike" dirty="0">
                          <a:effectLst/>
                        </a:rPr>
                        <a:t>BILSTM-CRF</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175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32.39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0.19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0.95</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0.93</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74389262"/>
                  </a:ext>
                </a:extLst>
              </a:tr>
              <a:tr h="148439">
                <a:tc>
                  <a:txBody>
                    <a:bodyPr/>
                    <a:lstStyle/>
                    <a:p>
                      <a:pPr algn="l" fontAlgn="b"/>
                      <a:r>
                        <a:rPr lang="en-US" sz="1100" u="none" strike="noStrike">
                          <a:effectLst/>
                        </a:rPr>
                        <a:t>CRF</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0.27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0.9093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0.9743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0.9265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54466526"/>
                  </a:ext>
                </a:extLst>
              </a:tr>
              <a:tr h="148439">
                <a:tc>
                  <a:txBody>
                    <a:bodyPr/>
                    <a:lstStyle/>
                    <a:p>
                      <a:pPr algn="l" fontAlgn="b"/>
                      <a:r>
                        <a:rPr lang="en-US" sz="1100" u="none" strike="noStrike" dirty="0">
                          <a:effectLst/>
                        </a:rPr>
                        <a:t>BILSTM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250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285.82</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1.14328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0.96</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008404"/>
                  </a:ext>
                </a:extLst>
              </a:tr>
            </a:tbl>
          </a:graphicData>
        </a:graphic>
      </p:graphicFrame>
      <p:pic>
        <p:nvPicPr>
          <p:cNvPr id="13318" name="Picture 6" descr="Output image">
            <a:extLst>
              <a:ext uri="{FF2B5EF4-FFF2-40B4-BE49-F238E27FC236}">
                <a16:creationId xmlns:a16="http://schemas.microsoft.com/office/drawing/2014/main" id="{D0ECE7E6-D444-5AB7-C2D7-C6A6012E771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4" y="4499462"/>
            <a:ext cx="4492625" cy="22246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B83F360-8ED7-8E86-BFE5-227C57F71189}"/>
              </a:ext>
            </a:extLst>
          </p:cNvPr>
          <p:cNvSpPr txBox="1"/>
          <p:nvPr/>
        </p:nvSpPr>
        <p:spPr>
          <a:xfrm>
            <a:off x="7375872" y="1014353"/>
            <a:ext cx="4419600" cy="923330"/>
          </a:xfrm>
          <a:prstGeom prst="rect">
            <a:avLst/>
          </a:prstGeom>
          <a:noFill/>
        </p:spPr>
        <p:txBody>
          <a:bodyPr wrap="square" rtlCol="0">
            <a:spAutoFit/>
          </a:bodyPr>
          <a:lstStyle/>
          <a:p>
            <a:endParaRPr lang="en-US" altLang="zh-CN" sz="1800" dirty="0"/>
          </a:p>
          <a:p>
            <a:r>
              <a:rPr lang="en-US" altLang="zh-CN" sz="1800" dirty="0"/>
              <a:t>CRF</a:t>
            </a:r>
            <a:r>
              <a:rPr lang="zh-CN" altLang="en-US" sz="1800" dirty="0"/>
              <a:t>层添加后的最近性能指标与其他两种单独的模型性能对比</a:t>
            </a:r>
            <a:r>
              <a:rPr lang="en-US" altLang="zh-CN" dirty="0"/>
              <a:t>:</a:t>
            </a:r>
            <a:endParaRPr lang="en-US" altLang="zh-CN" sz="1800" dirty="0"/>
          </a:p>
        </p:txBody>
      </p:sp>
      <p:sp>
        <p:nvSpPr>
          <p:cNvPr id="5" name="TextBox 4">
            <a:extLst>
              <a:ext uri="{FF2B5EF4-FFF2-40B4-BE49-F238E27FC236}">
                <a16:creationId xmlns:a16="http://schemas.microsoft.com/office/drawing/2014/main" id="{6CE99054-57E8-2F94-E4DC-706E96395B84}"/>
              </a:ext>
            </a:extLst>
          </p:cNvPr>
          <p:cNvSpPr txBox="1"/>
          <p:nvPr/>
        </p:nvSpPr>
        <p:spPr>
          <a:xfrm>
            <a:off x="380999" y="3745840"/>
            <a:ext cx="4419600" cy="646331"/>
          </a:xfrm>
          <a:prstGeom prst="rect">
            <a:avLst/>
          </a:prstGeom>
          <a:noFill/>
        </p:spPr>
        <p:txBody>
          <a:bodyPr wrap="square" rtlCol="0">
            <a:spAutoFit/>
          </a:bodyPr>
          <a:lstStyle/>
          <a:p>
            <a:endParaRPr lang="en-US" altLang="zh-CN" sz="1800" dirty="0"/>
          </a:p>
          <a:p>
            <a:r>
              <a:rPr lang="zh-CN" altLang="en-US" dirty="0"/>
              <a:t>三种模型的准确度和时间对比</a:t>
            </a:r>
            <a:r>
              <a:rPr lang="en-US" altLang="zh-CN" dirty="0"/>
              <a:t>:</a:t>
            </a:r>
            <a:endParaRPr lang="en-US" altLang="zh-CN" sz="1800" dirty="0"/>
          </a:p>
        </p:txBody>
      </p:sp>
      <p:sp>
        <p:nvSpPr>
          <p:cNvPr id="6" name="TextBox 5">
            <a:extLst>
              <a:ext uri="{FF2B5EF4-FFF2-40B4-BE49-F238E27FC236}">
                <a16:creationId xmlns:a16="http://schemas.microsoft.com/office/drawing/2014/main" id="{DA19B6D7-A827-BE38-68CC-AEBF63E73FAD}"/>
              </a:ext>
            </a:extLst>
          </p:cNvPr>
          <p:cNvSpPr txBox="1"/>
          <p:nvPr/>
        </p:nvSpPr>
        <p:spPr>
          <a:xfrm>
            <a:off x="8572499" y="3380337"/>
            <a:ext cx="3048002" cy="338554"/>
          </a:xfrm>
          <a:prstGeom prst="rect">
            <a:avLst/>
          </a:prstGeom>
          <a:noFill/>
        </p:spPr>
        <p:txBody>
          <a:bodyPr wrap="square" rtlCol="0">
            <a:spAutoFit/>
          </a:bodyPr>
          <a:lstStyle/>
          <a:p>
            <a:r>
              <a:rPr lang="en-US" altLang="zh-CN" sz="1600" dirty="0"/>
              <a:t>Bi-LSTM – CRF </a:t>
            </a:r>
            <a:r>
              <a:rPr lang="zh-CN" altLang="en-US" sz="1600" dirty="0"/>
              <a:t>结构示意图</a:t>
            </a:r>
            <a:endParaRPr lang="en-US" sz="1600" dirty="0"/>
          </a:p>
        </p:txBody>
      </p:sp>
    </p:spTree>
    <p:extLst>
      <p:ext uri="{BB962C8B-B14F-4D97-AF65-F5344CB8AC3E}">
        <p14:creationId xmlns:p14="http://schemas.microsoft.com/office/powerpoint/2010/main" val="2485039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0B9A0B-8178-60D4-B9F7-5DE859F56BD3}"/>
              </a:ext>
            </a:extLst>
          </p:cNvPr>
          <p:cNvSpPr txBox="1"/>
          <p:nvPr/>
        </p:nvSpPr>
        <p:spPr>
          <a:xfrm>
            <a:off x="2113085" y="179168"/>
            <a:ext cx="8001000" cy="584775"/>
          </a:xfrm>
          <a:prstGeom prst="rect">
            <a:avLst/>
          </a:prstGeom>
          <a:noFill/>
        </p:spPr>
        <p:txBody>
          <a:bodyPr wrap="square" rtlCol="0">
            <a:spAutoFit/>
          </a:bodyPr>
          <a:lstStyle/>
          <a:p>
            <a:pPr algn="ctr"/>
            <a:r>
              <a:rPr lang="zh-CN" altLang="en-US" sz="3200" dirty="0"/>
              <a:t>算法优化 </a:t>
            </a:r>
            <a:r>
              <a:rPr lang="en-US" altLang="zh-CN" sz="3200" dirty="0"/>
              <a:t>Bi-LSTM </a:t>
            </a:r>
            <a:r>
              <a:rPr lang="zh-CN" altLang="en-US" sz="3200" dirty="0"/>
              <a:t>早停及预训练</a:t>
            </a:r>
            <a:endParaRPr lang="en-US" sz="3200" dirty="0"/>
          </a:p>
        </p:txBody>
      </p:sp>
      <p:sp>
        <p:nvSpPr>
          <p:cNvPr id="3" name="TextBox 2">
            <a:extLst>
              <a:ext uri="{FF2B5EF4-FFF2-40B4-BE49-F238E27FC236}">
                <a16:creationId xmlns:a16="http://schemas.microsoft.com/office/drawing/2014/main" id="{31CD118F-4A2D-676B-4B70-359C48D9D8DD}"/>
              </a:ext>
            </a:extLst>
          </p:cNvPr>
          <p:cNvSpPr txBox="1"/>
          <p:nvPr/>
        </p:nvSpPr>
        <p:spPr>
          <a:xfrm>
            <a:off x="77897" y="839726"/>
            <a:ext cx="6046678" cy="1138773"/>
          </a:xfrm>
          <a:prstGeom prst="rect">
            <a:avLst/>
          </a:prstGeom>
          <a:noFill/>
        </p:spPr>
        <p:txBody>
          <a:bodyPr wrap="square" rtlCol="0">
            <a:spAutoFit/>
          </a:bodyPr>
          <a:lstStyle/>
          <a:p>
            <a:r>
              <a:rPr lang="zh-CN" altLang="en-US" sz="1800" dirty="0"/>
              <a:t>使用早停</a:t>
            </a:r>
            <a:r>
              <a:rPr lang="en-US" altLang="zh-CN" sz="1800" dirty="0"/>
              <a:t>(Early Stop)</a:t>
            </a:r>
            <a:r>
              <a:rPr lang="zh-CN" altLang="en-US" sz="1800" dirty="0"/>
              <a:t>来提升速度</a:t>
            </a:r>
            <a:r>
              <a:rPr lang="en-US" altLang="zh-CN" sz="1800" dirty="0"/>
              <a:t>, </a:t>
            </a:r>
            <a:r>
              <a:rPr lang="zh-CN" altLang="en-US" sz="1800" dirty="0"/>
              <a:t>我们采用了准确率</a:t>
            </a:r>
            <a:r>
              <a:rPr lang="en-US" altLang="zh-CN" sz="1800" dirty="0"/>
              <a:t>(F1-score) </a:t>
            </a:r>
            <a:r>
              <a:rPr lang="zh-CN" altLang="en-US" sz="1800" dirty="0"/>
              <a:t>和 精准度</a:t>
            </a:r>
            <a:r>
              <a:rPr lang="en-US" altLang="zh-CN" dirty="0"/>
              <a:t>(</a:t>
            </a:r>
            <a:r>
              <a:rPr lang="en-US" altLang="zh-CN" sz="1800" dirty="0"/>
              <a:t>precision)</a:t>
            </a:r>
            <a:r>
              <a:rPr lang="zh-CN" altLang="en-US" sz="1800" dirty="0"/>
              <a:t>的方式</a:t>
            </a:r>
            <a:r>
              <a:rPr lang="en-US" altLang="zh-CN" sz="1800" dirty="0"/>
              <a:t>,</a:t>
            </a:r>
          </a:p>
          <a:p>
            <a:endParaRPr lang="en-US" altLang="zh-CN" sz="1600" dirty="0"/>
          </a:p>
          <a:p>
            <a:r>
              <a:rPr lang="zh-CN" altLang="en-US" sz="1600" dirty="0"/>
              <a:t>不同早停方案的用时和准确度相关性能</a:t>
            </a:r>
            <a:r>
              <a:rPr lang="en-US" altLang="zh-CN" sz="1600" dirty="0"/>
              <a:t>:</a:t>
            </a:r>
            <a:endParaRPr lang="en-US" sz="1600" dirty="0"/>
          </a:p>
        </p:txBody>
      </p:sp>
      <p:sp>
        <p:nvSpPr>
          <p:cNvPr id="12" name="Rectangle 3">
            <a:extLst>
              <a:ext uri="{FF2B5EF4-FFF2-40B4-BE49-F238E27FC236}">
                <a16:creationId xmlns:a16="http://schemas.microsoft.com/office/drawing/2014/main" id="{559651BA-0C86-DA9E-E1B8-BFF4556FD3CE}"/>
              </a:ext>
            </a:extLst>
          </p:cNvPr>
          <p:cNvSpPr>
            <a:spLocks noChangeArrowheads="1"/>
          </p:cNvSpPr>
          <p:nvPr/>
        </p:nvSpPr>
        <p:spPr bwMode="auto">
          <a:xfrm>
            <a:off x="4114800" y="4693538"/>
            <a:ext cx="1150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 name="TextBox 4">
            <a:extLst>
              <a:ext uri="{FF2B5EF4-FFF2-40B4-BE49-F238E27FC236}">
                <a16:creationId xmlns:a16="http://schemas.microsoft.com/office/drawing/2014/main" id="{C9B27244-4D9A-378F-42FF-CFF69B91B088}"/>
              </a:ext>
            </a:extLst>
          </p:cNvPr>
          <p:cNvSpPr txBox="1"/>
          <p:nvPr/>
        </p:nvSpPr>
        <p:spPr>
          <a:xfrm>
            <a:off x="77897" y="3352800"/>
            <a:ext cx="6146798" cy="3754874"/>
          </a:xfrm>
          <a:prstGeom prst="rect">
            <a:avLst/>
          </a:prstGeom>
          <a:noFill/>
        </p:spPr>
        <p:txBody>
          <a:bodyPr wrap="square" rtlCol="0">
            <a:spAutoFit/>
          </a:bodyPr>
          <a:lstStyle/>
          <a:p>
            <a:r>
              <a:rPr lang="zh-CN" altLang="en-US" sz="2000" b="1" dirty="0"/>
              <a:t>预训练 </a:t>
            </a:r>
            <a:r>
              <a:rPr lang="en-US" altLang="zh-CN" sz="2000" b="1" dirty="0"/>
              <a:t>5</a:t>
            </a:r>
            <a:r>
              <a:rPr lang="zh-CN" altLang="en-US" sz="2000" b="1" dirty="0"/>
              <a:t>轮 </a:t>
            </a:r>
            <a:r>
              <a:rPr lang="en-US" altLang="zh-CN" sz="2000" b="1" dirty="0"/>
              <a:t>(Epoch = 5)</a:t>
            </a:r>
            <a:r>
              <a:rPr lang="zh-CN" altLang="en-US" sz="2000" b="1" dirty="0"/>
              <a:t>：</a:t>
            </a:r>
          </a:p>
          <a:p>
            <a:pPr>
              <a:buFont typeface="+mj-lt"/>
              <a:buAutoNum type="arabicPeriod"/>
            </a:pPr>
            <a:r>
              <a:rPr lang="zh-CN" altLang="en-US" sz="2000" dirty="0"/>
              <a:t>在大规模数据集上</a:t>
            </a:r>
            <a:r>
              <a:rPr lang="zh-CN" altLang="en-US" sz="2000" dirty="0">
                <a:solidFill>
                  <a:srgbClr val="FF0000"/>
                </a:solidFill>
              </a:rPr>
              <a:t>初步训练模型</a:t>
            </a:r>
            <a:r>
              <a:rPr lang="zh-CN" altLang="en-US" sz="2000" dirty="0"/>
              <a:t>，学习通用特征和模式。</a:t>
            </a:r>
          </a:p>
          <a:p>
            <a:pPr>
              <a:buFont typeface="+mj-lt"/>
              <a:buAutoNum type="arabicPeriod"/>
            </a:pPr>
            <a:r>
              <a:rPr lang="zh-CN" altLang="en-US" sz="2000" dirty="0"/>
              <a:t>预训练后在特定任务上微调，显著提升效果，减少训练时间，提高泛化能力。</a:t>
            </a:r>
            <a:endParaRPr lang="en-US" altLang="zh-CN" sz="2000" dirty="0"/>
          </a:p>
          <a:p>
            <a:r>
              <a:rPr lang="zh-CN" altLang="en-US" sz="2000" b="1" dirty="0"/>
              <a:t>提前聚类训练 </a:t>
            </a:r>
            <a:r>
              <a:rPr lang="en-US" altLang="zh-CN" sz="2000" b="1" dirty="0"/>
              <a:t>(</a:t>
            </a:r>
            <a:r>
              <a:rPr lang="en-US" sz="2000" b="1" dirty="0"/>
              <a:t>Pre-Clustering Training</a:t>
            </a:r>
            <a:r>
              <a:rPr lang="en-US" altLang="zh-CN" sz="2000" b="1" dirty="0"/>
              <a:t>)</a:t>
            </a:r>
            <a:r>
              <a:rPr lang="zh-CN" altLang="en-US" sz="2000" b="1" dirty="0"/>
              <a:t>：</a:t>
            </a:r>
          </a:p>
          <a:p>
            <a:pPr>
              <a:buFont typeface="+mj-lt"/>
              <a:buAutoNum type="arabicPeriod"/>
            </a:pPr>
            <a:r>
              <a:rPr lang="zh-CN" altLang="en-US" sz="2000" dirty="0"/>
              <a:t>训练前</a:t>
            </a:r>
            <a:r>
              <a:rPr lang="zh-CN" altLang="en-US" sz="2000" dirty="0">
                <a:solidFill>
                  <a:srgbClr val="FF0000"/>
                </a:solidFill>
              </a:rPr>
              <a:t>对数据进行聚类</a:t>
            </a:r>
            <a:r>
              <a:rPr lang="zh-CN" altLang="en-US" sz="2000" dirty="0"/>
              <a:t>，提供有用的类别信息，避免无关数据干扰。</a:t>
            </a:r>
          </a:p>
          <a:p>
            <a:pPr>
              <a:buFont typeface="+mj-lt"/>
              <a:buAutoNum type="arabicPeriod"/>
            </a:pPr>
            <a:r>
              <a:rPr lang="zh-CN" altLang="en-US" sz="2000" dirty="0"/>
              <a:t>加快模型收敛速度，使其更快达到较高性能。</a:t>
            </a:r>
            <a:endParaRPr lang="en-US" altLang="zh-CN" sz="2000" dirty="0"/>
          </a:p>
          <a:p>
            <a:r>
              <a:rPr lang="zh-CN" altLang="en-US" sz="2000" dirty="0">
                <a:solidFill>
                  <a:srgbClr val="FF0000"/>
                </a:solidFill>
              </a:rPr>
              <a:t>尤其是在数据集大的情况下，提前进行处理的效果会更显著。</a:t>
            </a:r>
            <a:endParaRPr lang="en-US" altLang="zh-CN" sz="2000" dirty="0">
              <a:solidFill>
                <a:srgbClr val="FF0000"/>
              </a:solidFill>
            </a:endParaRPr>
          </a:p>
          <a:p>
            <a:endParaRPr lang="zh-CN" altLang="en-US" dirty="0"/>
          </a:p>
        </p:txBody>
      </p:sp>
      <p:pic>
        <p:nvPicPr>
          <p:cNvPr id="7" name="Picture 4" descr="Output image">
            <a:extLst>
              <a:ext uri="{FF2B5EF4-FFF2-40B4-BE49-F238E27FC236}">
                <a16:creationId xmlns:a16="http://schemas.microsoft.com/office/drawing/2014/main" id="{A858DD66-B816-C132-558F-76CA65F02C7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11799" y="1513391"/>
            <a:ext cx="4156929" cy="26339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Table 9">
            <a:extLst>
              <a:ext uri="{FF2B5EF4-FFF2-40B4-BE49-F238E27FC236}">
                <a16:creationId xmlns:a16="http://schemas.microsoft.com/office/drawing/2014/main" id="{EAF408DB-2B1F-9BBB-E604-BBECA20CF837}"/>
              </a:ext>
            </a:extLst>
          </p:cNvPr>
          <p:cNvGraphicFramePr>
            <a:graphicFrameLocks noGrp="1"/>
          </p:cNvGraphicFramePr>
          <p:nvPr>
            <p:extLst>
              <p:ext uri="{D42A27DB-BD31-4B8C-83A1-F6EECF244321}">
                <p14:modId xmlns:p14="http://schemas.microsoft.com/office/powerpoint/2010/main" val="3568612210"/>
              </p:ext>
            </p:extLst>
          </p:nvPr>
        </p:nvGraphicFramePr>
        <p:xfrm>
          <a:off x="180975" y="2015017"/>
          <a:ext cx="6298984" cy="1181562"/>
        </p:xfrm>
        <a:graphic>
          <a:graphicData uri="http://schemas.openxmlformats.org/drawingml/2006/table">
            <a:tbl>
              <a:tblPr firstRow="1" firstCol="1" bandRow="1"/>
              <a:tblGrid>
                <a:gridCol w="897239">
                  <a:extLst>
                    <a:ext uri="{9D8B030D-6E8A-4147-A177-3AD203B41FA5}">
                      <a16:colId xmlns:a16="http://schemas.microsoft.com/office/drawing/2014/main" val="3197867885"/>
                    </a:ext>
                  </a:extLst>
                </a:gridCol>
                <a:gridCol w="897239">
                  <a:extLst>
                    <a:ext uri="{9D8B030D-6E8A-4147-A177-3AD203B41FA5}">
                      <a16:colId xmlns:a16="http://schemas.microsoft.com/office/drawing/2014/main" val="2497077688"/>
                    </a:ext>
                  </a:extLst>
                </a:gridCol>
                <a:gridCol w="770706">
                  <a:extLst>
                    <a:ext uri="{9D8B030D-6E8A-4147-A177-3AD203B41FA5}">
                      <a16:colId xmlns:a16="http://schemas.microsoft.com/office/drawing/2014/main" val="375900164"/>
                    </a:ext>
                  </a:extLst>
                </a:gridCol>
                <a:gridCol w="1143000">
                  <a:extLst>
                    <a:ext uri="{9D8B030D-6E8A-4147-A177-3AD203B41FA5}">
                      <a16:colId xmlns:a16="http://schemas.microsoft.com/office/drawing/2014/main" val="1128567908"/>
                    </a:ext>
                  </a:extLst>
                </a:gridCol>
                <a:gridCol w="778011">
                  <a:extLst>
                    <a:ext uri="{9D8B030D-6E8A-4147-A177-3AD203B41FA5}">
                      <a16:colId xmlns:a16="http://schemas.microsoft.com/office/drawing/2014/main" val="2754453962"/>
                    </a:ext>
                  </a:extLst>
                </a:gridCol>
                <a:gridCol w="915550">
                  <a:extLst>
                    <a:ext uri="{9D8B030D-6E8A-4147-A177-3AD203B41FA5}">
                      <a16:colId xmlns:a16="http://schemas.microsoft.com/office/drawing/2014/main" val="2413346843"/>
                    </a:ext>
                  </a:extLst>
                </a:gridCol>
                <a:gridCol w="897239">
                  <a:extLst>
                    <a:ext uri="{9D8B030D-6E8A-4147-A177-3AD203B41FA5}">
                      <a16:colId xmlns:a16="http://schemas.microsoft.com/office/drawing/2014/main" val="4028611231"/>
                    </a:ext>
                  </a:extLst>
                </a:gridCol>
              </a:tblGrid>
              <a:tr h="164337">
                <a:tc>
                  <a:txBody>
                    <a:bodyPr/>
                    <a:lstStyle/>
                    <a:p>
                      <a:pPr algn="l" rtl="0" fontAlgn="b"/>
                      <a:r>
                        <a:rPr lang="zh-CN" altLang="en-US" sz="1100" b="1" i="0" u="none" strike="noStrike" dirty="0">
                          <a:solidFill>
                            <a:srgbClr val="FFFFFF"/>
                          </a:solidFill>
                          <a:effectLst/>
                          <a:highlight>
                            <a:srgbClr val="333399"/>
                          </a:highlight>
                          <a:latin typeface="宋体" panose="02010600030101010101" pitchFamily="2" charset="-122"/>
                          <a:ea typeface="宋体" panose="02010600030101010101" pitchFamily="2" charset="-122"/>
                        </a:rPr>
                        <a:t>早停依据</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333399"/>
                    </a:solidFill>
                  </a:tcPr>
                </a:tc>
                <a:tc>
                  <a:txBody>
                    <a:bodyPr/>
                    <a:lstStyle/>
                    <a:p>
                      <a:pPr marL="0" marR="0" algn="l" defTabSz="914400" rtl="0" eaLnBrk="1" latinLnBrk="0" hangingPunct="1">
                        <a:lnSpc>
                          <a:spcPct val="115000"/>
                        </a:lnSpc>
                        <a:spcBef>
                          <a:spcPts val="0"/>
                        </a:spcBef>
                        <a:spcAft>
                          <a:spcPts val="0"/>
                        </a:spcAft>
                      </a:pPr>
                      <a:r>
                        <a:rPr lang="zh-CN" altLang="en-US" sz="1100" b="1" i="0" u="none" strike="noStrike" kern="1200" dirty="0">
                          <a:solidFill>
                            <a:srgbClr val="FFFFFF"/>
                          </a:solidFill>
                          <a:effectLst/>
                          <a:highlight>
                            <a:srgbClr val="333399"/>
                          </a:highlight>
                          <a:latin typeface="Arial" panose="020B0604020202020204" pitchFamily="34" charset="0"/>
                          <a:ea typeface="+mn-ea"/>
                          <a:cs typeface="+mn-cs"/>
                        </a:rPr>
                        <a:t>停止轮数</a:t>
                      </a:r>
                      <a:endParaRPr lang="en-US" sz="1100" b="1" i="0" u="none" strike="noStrike" kern="1200" dirty="0">
                        <a:solidFill>
                          <a:srgbClr val="FFFFFF"/>
                        </a:solidFill>
                        <a:effectLst/>
                        <a:highlight>
                          <a:srgbClr val="333399"/>
                        </a:highlight>
                        <a:latin typeface="Arial" panose="020B0604020202020204" pitchFamily="34" charset="0"/>
                        <a:ea typeface="+mn-ea"/>
                        <a:cs typeface="+mn-cs"/>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333399"/>
                    </a:solidFill>
                  </a:tcPr>
                </a:tc>
                <a:tc>
                  <a:txBody>
                    <a:bodyPr/>
                    <a:lstStyle/>
                    <a:p>
                      <a:pPr marL="0" marR="0" algn="l" defTabSz="914400" rtl="0" eaLnBrk="1" latinLnBrk="0" hangingPunct="1">
                        <a:lnSpc>
                          <a:spcPct val="115000"/>
                        </a:lnSpc>
                        <a:spcBef>
                          <a:spcPts val="0"/>
                        </a:spcBef>
                        <a:spcAft>
                          <a:spcPts val="0"/>
                        </a:spcAft>
                      </a:pPr>
                      <a:r>
                        <a:rPr lang="zh-CN" altLang="en-US" sz="1100" b="1" i="0" u="none" strike="noStrike" kern="1200" dirty="0">
                          <a:solidFill>
                            <a:srgbClr val="FFFFFF"/>
                          </a:solidFill>
                          <a:effectLst/>
                          <a:highlight>
                            <a:srgbClr val="333399"/>
                          </a:highlight>
                          <a:latin typeface="Arial" panose="020B0604020202020204" pitchFamily="34" charset="0"/>
                          <a:ea typeface="+mn-ea"/>
                          <a:cs typeface="+mn-cs"/>
                        </a:rPr>
                        <a:t>训练用时</a:t>
                      </a:r>
                      <a:endParaRPr lang="en-US" sz="1100" b="1" i="0" u="none" strike="noStrike" kern="1200" dirty="0">
                        <a:solidFill>
                          <a:srgbClr val="FFFFFF"/>
                        </a:solidFill>
                        <a:effectLst/>
                        <a:highlight>
                          <a:srgbClr val="333399"/>
                        </a:highlight>
                        <a:latin typeface="Arial" panose="020B0604020202020204" pitchFamily="34" charset="0"/>
                        <a:ea typeface="+mn-ea"/>
                        <a:cs typeface="+mn-cs"/>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333399"/>
                    </a:solidFill>
                  </a:tcPr>
                </a:tc>
                <a:tc>
                  <a:txBody>
                    <a:bodyPr/>
                    <a:lstStyle/>
                    <a:p>
                      <a:pPr marL="0" marR="0" algn="l" defTabSz="914400" rtl="0" eaLnBrk="1" latinLnBrk="0" hangingPunct="1">
                        <a:lnSpc>
                          <a:spcPct val="115000"/>
                        </a:lnSpc>
                        <a:spcBef>
                          <a:spcPts val="0"/>
                        </a:spcBef>
                        <a:spcAft>
                          <a:spcPts val="0"/>
                        </a:spcAft>
                      </a:pPr>
                      <a:r>
                        <a:rPr lang="zh-CN" altLang="en-US" sz="1100" b="1" i="0" u="none" strike="noStrike" kern="1200" dirty="0">
                          <a:solidFill>
                            <a:srgbClr val="FFFFFF"/>
                          </a:solidFill>
                          <a:effectLst/>
                          <a:highlight>
                            <a:srgbClr val="333399"/>
                          </a:highlight>
                          <a:latin typeface="Arial" panose="020B0604020202020204" pitchFamily="34" charset="0"/>
                          <a:ea typeface="+mn-ea"/>
                          <a:cs typeface="+mn-cs"/>
                        </a:rPr>
                        <a:t>每次轮数用时</a:t>
                      </a:r>
                      <a:endParaRPr lang="en-US" sz="1100" b="1" i="0" u="none" strike="noStrike" kern="1200" dirty="0">
                        <a:solidFill>
                          <a:srgbClr val="FFFFFF"/>
                        </a:solidFill>
                        <a:effectLst/>
                        <a:highlight>
                          <a:srgbClr val="333399"/>
                        </a:highlight>
                        <a:latin typeface="Arial" panose="020B0604020202020204" pitchFamily="34" charset="0"/>
                        <a:ea typeface="+mn-ea"/>
                        <a:cs typeface="+mn-cs"/>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333399"/>
                    </a:solidFill>
                  </a:tcPr>
                </a:tc>
                <a:tc>
                  <a:txBody>
                    <a:bodyPr/>
                    <a:lstStyle/>
                    <a:p>
                      <a:pPr marL="0" marR="0" algn="l" defTabSz="914400" rtl="0" eaLnBrk="1" latinLnBrk="0" hangingPunct="1">
                        <a:lnSpc>
                          <a:spcPct val="115000"/>
                        </a:lnSpc>
                        <a:spcBef>
                          <a:spcPts val="0"/>
                        </a:spcBef>
                        <a:spcAft>
                          <a:spcPts val="0"/>
                        </a:spcAft>
                      </a:pPr>
                      <a:r>
                        <a:rPr lang="zh-CN" altLang="en-US" sz="1100" b="1" i="0" u="none" strike="noStrike" kern="1200" dirty="0">
                          <a:solidFill>
                            <a:srgbClr val="FFFFFF"/>
                          </a:solidFill>
                          <a:effectLst/>
                          <a:highlight>
                            <a:srgbClr val="333399"/>
                          </a:highlight>
                          <a:latin typeface="Arial" panose="020B0604020202020204" pitchFamily="34" charset="0"/>
                          <a:ea typeface="+mn-ea"/>
                          <a:cs typeface="+mn-cs"/>
                        </a:rPr>
                        <a:t>准确度</a:t>
                      </a:r>
                      <a:endParaRPr lang="en-US" sz="1100" b="1" i="0" u="none" strike="noStrike" kern="1200" dirty="0">
                        <a:solidFill>
                          <a:srgbClr val="FFFFFF"/>
                        </a:solidFill>
                        <a:effectLst/>
                        <a:highlight>
                          <a:srgbClr val="333399"/>
                        </a:highlight>
                        <a:latin typeface="Arial" panose="020B0604020202020204" pitchFamily="34" charset="0"/>
                        <a:ea typeface="+mn-ea"/>
                        <a:cs typeface="+mn-cs"/>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333399"/>
                    </a:solidFill>
                  </a:tcPr>
                </a:tc>
                <a:tc>
                  <a:txBody>
                    <a:bodyPr/>
                    <a:lstStyle/>
                    <a:p>
                      <a:pPr marL="0" marR="0" algn="l" defTabSz="914400" rtl="0" eaLnBrk="1" latinLnBrk="0" hangingPunct="1">
                        <a:lnSpc>
                          <a:spcPct val="115000"/>
                        </a:lnSpc>
                        <a:spcBef>
                          <a:spcPts val="0"/>
                        </a:spcBef>
                        <a:spcAft>
                          <a:spcPts val="0"/>
                        </a:spcAft>
                      </a:pPr>
                      <a:r>
                        <a:rPr lang="zh-CN" altLang="en-US" sz="1100" b="1" i="0" u="none" strike="noStrike" kern="1200" dirty="0">
                          <a:solidFill>
                            <a:srgbClr val="FFFFFF"/>
                          </a:solidFill>
                          <a:effectLst/>
                          <a:highlight>
                            <a:srgbClr val="333399"/>
                          </a:highlight>
                          <a:latin typeface="Arial" panose="020B0604020202020204" pitchFamily="34" charset="0"/>
                          <a:ea typeface="+mn-ea"/>
                          <a:cs typeface="+mn-cs"/>
                        </a:rPr>
                        <a:t>精准度</a:t>
                      </a:r>
                      <a:endParaRPr lang="en-US" sz="1100" b="1" i="0" u="none" strike="noStrike" kern="1200" dirty="0">
                        <a:solidFill>
                          <a:srgbClr val="FFFFFF"/>
                        </a:solidFill>
                        <a:effectLst/>
                        <a:highlight>
                          <a:srgbClr val="333399"/>
                        </a:highlight>
                        <a:latin typeface="Arial" panose="020B0604020202020204" pitchFamily="34" charset="0"/>
                        <a:ea typeface="+mn-ea"/>
                        <a:cs typeface="+mn-cs"/>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333399"/>
                    </a:solidFill>
                  </a:tcPr>
                </a:tc>
                <a:tc>
                  <a:txBody>
                    <a:bodyPr/>
                    <a:lstStyle/>
                    <a:p>
                      <a:pPr marL="0" marR="0" algn="l" defTabSz="914400" rtl="0" eaLnBrk="1" latinLnBrk="0" hangingPunct="1">
                        <a:lnSpc>
                          <a:spcPct val="115000"/>
                        </a:lnSpc>
                        <a:spcBef>
                          <a:spcPts val="0"/>
                        </a:spcBef>
                        <a:spcAft>
                          <a:spcPts val="0"/>
                        </a:spcAft>
                      </a:pPr>
                      <a:r>
                        <a:rPr lang="zh-CN" altLang="en-US" sz="1100" b="1" i="0" u="none" strike="noStrike" kern="1200" dirty="0">
                          <a:solidFill>
                            <a:srgbClr val="FFFFFF"/>
                          </a:solidFill>
                          <a:effectLst/>
                          <a:highlight>
                            <a:srgbClr val="333399"/>
                          </a:highlight>
                          <a:latin typeface="Arial" panose="020B0604020202020204" pitchFamily="34" charset="0"/>
                          <a:ea typeface="+mn-ea"/>
                          <a:cs typeface="+mn-cs"/>
                        </a:rPr>
                        <a:t>召回度</a:t>
                      </a:r>
                      <a:endParaRPr lang="en-US" sz="1100" b="1" i="0" u="none" strike="noStrike" kern="1200" dirty="0">
                        <a:solidFill>
                          <a:srgbClr val="FFFFFF"/>
                        </a:solidFill>
                        <a:effectLst/>
                        <a:highlight>
                          <a:srgbClr val="333399"/>
                        </a:highlight>
                        <a:latin typeface="Arial" panose="020B0604020202020204" pitchFamily="34" charset="0"/>
                        <a:ea typeface="+mn-ea"/>
                        <a:cs typeface="+mn-cs"/>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333399"/>
                    </a:solidFill>
                  </a:tcPr>
                </a:tc>
                <a:extLst>
                  <a:ext uri="{0D108BD9-81ED-4DB2-BD59-A6C34878D82A}">
                    <a16:rowId xmlns:a16="http://schemas.microsoft.com/office/drawing/2014/main" val="2277576498"/>
                  </a:ext>
                </a:extLst>
              </a:tr>
              <a:tr h="224122">
                <a:tc>
                  <a:txBody>
                    <a:bodyPr/>
                    <a:lstStyle/>
                    <a:p>
                      <a:pPr algn="l" rtl="0" fontAlgn="b"/>
                      <a:r>
                        <a:rPr lang="zh-CN" altLang="en-US" sz="1100" b="1" i="0" u="none" strike="noStrike">
                          <a:solidFill>
                            <a:srgbClr val="FFFFFF"/>
                          </a:solidFill>
                          <a:effectLst/>
                          <a:highlight>
                            <a:srgbClr val="333399"/>
                          </a:highlight>
                          <a:latin typeface="宋体" panose="02010600030101010101" pitchFamily="2" charset="-122"/>
                          <a:ea typeface="宋体" panose="02010600030101010101" pitchFamily="2" charset="-122"/>
                        </a:rPr>
                        <a:t>精准度</a:t>
                      </a:r>
                      <a:r>
                        <a:rPr lang="en-US" altLang="zh-CN" sz="1100" b="1" i="0" u="none" strike="noStrike">
                          <a:solidFill>
                            <a:srgbClr val="FFFFFF"/>
                          </a:solidFill>
                          <a:effectLst/>
                          <a:highlight>
                            <a:srgbClr val="333399"/>
                          </a:highlight>
                          <a:latin typeface="Arial" panose="020B0604020202020204" pitchFamily="34" charset="0"/>
                          <a:ea typeface="宋体" panose="02010600030101010101" pitchFamily="2" charset="-122"/>
                        </a:rPr>
                        <a:t>&gt;0.98</a:t>
                      </a:r>
                      <a:endParaRPr lang="zh-CN" altLang="en-US" sz="1100" b="1" i="0" u="none" strike="noStrike">
                        <a:solidFill>
                          <a:srgbClr val="FFFFFF"/>
                        </a:solidFill>
                        <a:effectLst/>
                        <a:highlight>
                          <a:srgbClr val="333399"/>
                        </a:highlight>
                        <a:latin typeface="宋体" panose="02010600030101010101" pitchFamily="2" charset="-122"/>
                        <a:ea typeface="宋体" panose="02010600030101010101" pitchFamily="2" charset="-122"/>
                      </a:endParaRP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3399"/>
                    </a:solidFill>
                  </a:tcPr>
                </a:tc>
                <a:tc>
                  <a:txBody>
                    <a:bodyPr/>
                    <a:lstStyle/>
                    <a:p>
                      <a:pPr algn="r" rtl="0" fontAlgn="b"/>
                      <a:r>
                        <a:rPr lang="en-US" sz="1100" b="0" i="0" u="none" strike="noStrike">
                          <a:solidFill>
                            <a:srgbClr val="000000"/>
                          </a:solidFill>
                          <a:effectLst/>
                          <a:highlight>
                            <a:srgbClr val="CDCDDE"/>
                          </a:highlight>
                          <a:latin typeface="Arial" panose="020B0604020202020204" pitchFamily="34" charset="0"/>
                        </a:rPr>
                        <a:t>170</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dirty="0">
                          <a:solidFill>
                            <a:srgbClr val="000000"/>
                          </a:solidFill>
                          <a:effectLst/>
                          <a:highlight>
                            <a:srgbClr val="CDCDDE"/>
                          </a:highlight>
                          <a:latin typeface="Arial" panose="020B0604020202020204" pitchFamily="34" charset="0"/>
                        </a:rPr>
                        <a:t>220.61</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dirty="0">
                          <a:solidFill>
                            <a:srgbClr val="000000"/>
                          </a:solidFill>
                          <a:effectLst/>
                          <a:highlight>
                            <a:srgbClr val="CDCDDE"/>
                          </a:highlight>
                          <a:latin typeface="Arial" panose="020B0604020202020204" pitchFamily="34" charset="0"/>
                        </a:rPr>
                        <a:t>1.29771</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dirty="0">
                          <a:solidFill>
                            <a:srgbClr val="000000"/>
                          </a:solidFill>
                          <a:effectLst/>
                          <a:highlight>
                            <a:srgbClr val="CDCDDE"/>
                          </a:highlight>
                          <a:latin typeface="Arial" panose="020B0604020202020204" pitchFamily="34" charset="0"/>
                        </a:rPr>
                        <a:t>0.83</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dirty="0">
                          <a:solidFill>
                            <a:srgbClr val="000000"/>
                          </a:solidFill>
                          <a:effectLst/>
                          <a:highlight>
                            <a:srgbClr val="CDCDDE"/>
                          </a:highlight>
                          <a:latin typeface="Arial" panose="020B0604020202020204" pitchFamily="34" charset="0"/>
                        </a:rPr>
                        <a:t>0.89</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dirty="0">
                          <a:solidFill>
                            <a:srgbClr val="000000"/>
                          </a:solidFill>
                          <a:effectLst/>
                          <a:highlight>
                            <a:srgbClr val="CDCDDE"/>
                          </a:highlight>
                          <a:latin typeface="Arial" panose="020B0604020202020204" pitchFamily="34" charset="0"/>
                        </a:rPr>
                        <a:t>0.85</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extLst>
                  <a:ext uri="{0D108BD9-81ED-4DB2-BD59-A6C34878D82A}">
                    <a16:rowId xmlns:a16="http://schemas.microsoft.com/office/drawing/2014/main" val="98496178"/>
                  </a:ext>
                </a:extLst>
              </a:tr>
              <a:tr h="219640">
                <a:tc>
                  <a:txBody>
                    <a:bodyPr/>
                    <a:lstStyle/>
                    <a:p>
                      <a:pPr algn="l" rtl="0" fontAlgn="b"/>
                      <a:r>
                        <a:rPr lang="zh-CN" altLang="en-US" sz="1100" b="1" i="0" u="none" strike="noStrike">
                          <a:solidFill>
                            <a:srgbClr val="FFFFFF"/>
                          </a:solidFill>
                          <a:effectLst/>
                          <a:highlight>
                            <a:srgbClr val="333399"/>
                          </a:highlight>
                          <a:latin typeface="宋体" panose="02010600030101010101" pitchFamily="2" charset="-122"/>
                          <a:ea typeface="宋体" panose="02010600030101010101" pitchFamily="2" charset="-122"/>
                        </a:rPr>
                        <a:t>准确率</a:t>
                      </a:r>
                      <a:r>
                        <a:rPr lang="en-US" altLang="zh-CN" sz="1100" b="1" i="0" u="none" strike="noStrike">
                          <a:solidFill>
                            <a:srgbClr val="FFFFFF"/>
                          </a:solidFill>
                          <a:effectLst/>
                          <a:highlight>
                            <a:srgbClr val="333399"/>
                          </a:highlight>
                          <a:latin typeface="Arial" panose="020B0604020202020204" pitchFamily="34" charset="0"/>
                          <a:ea typeface="宋体" panose="02010600030101010101" pitchFamily="2" charset="-122"/>
                        </a:rPr>
                        <a:t>&gt;0.98</a:t>
                      </a:r>
                      <a:endParaRPr lang="zh-CN" altLang="en-US" sz="1100" b="1" i="0" u="none" strike="noStrike">
                        <a:solidFill>
                          <a:srgbClr val="FFFFFF"/>
                        </a:solidFill>
                        <a:effectLst/>
                        <a:highlight>
                          <a:srgbClr val="333399"/>
                        </a:highlight>
                        <a:latin typeface="宋体" panose="02010600030101010101" pitchFamily="2" charset="-122"/>
                        <a:ea typeface="宋体" panose="02010600030101010101" pitchFamily="2" charset="-122"/>
                      </a:endParaRP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3399"/>
                    </a:solidFill>
                  </a:tcPr>
                </a:tc>
                <a:tc>
                  <a:txBody>
                    <a:bodyPr/>
                    <a:lstStyle/>
                    <a:p>
                      <a:pPr algn="r" rtl="0" fontAlgn="b"/>
                      <a:r>
                        <a:rPr lang="en-US" sz="1100" b="0" i="0" u="none" strike="noStrike">
                          <a:solidFill>
                            <a:srgbClr val="000000"/>
                          </a:solidFill>
                          <a:effectLst/>
                          <a:highlight>
                            <a:srgbClr val="E8E8EF"/>
                          </a:highlight>
                          <a:latin typeface="Arial" panose="020B0604020202020204" pitchFamily="34" charset="0"/>
                        </a:rPr>
                        <a:t>183</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F"/>
                    </a:solidFill>
                  </a:tcPr>
                </a:tc>
                <a:tc>
                  <a:txBody>
                    <a:bodyPr/>
                    <a:lstStyle/>
                    <a:p>
                      <a:pPr algn="r" rtl="0" fontAlgn="b"/>
                      <a:r>
                        <a:rPr lang="en-US" sz="1100" b="0" i="0" u="none" strike="noStrike" dirty="0">
                          <a:solidFill>
                            <a:srgbClr val="000000"/>
                          </a:solidFill>
                          <a:effectLst/>
                          <a:highlight>
                            <a:srgbClr val="E8E8EF"/>
                          </a:highlight>
                          <a:latin typeface="Arial" panose="020B0604020202020204" pitchFamily="34" charset="0"/>
                        </a:rPr>
                        <a:t>206.6</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F"/>
                    </a:solidFill>
                  </a:tcPr>
                </a:tc>
                <a:tc>
                  <a:txBody>
                    <a:bodyPr/>
                    <a:lstStyle/>
                    <a:p>
                      <a:pPr algn="r" rtl="0" fontAlgn="b"/>
                      <a:r>
                        <a:rPr lang="en-US" sz="1100" b="0" i="0" u="none" strike="noStrike" dirty="0">
                          <a:solidFill>
                            <a:srgbClr val="000000"/>
                          </a:solidFill>
                          <a:effectLst/>
                          <a:highlight>
                            <a:srgbClr val="E8E8EF"/>
                          </a:highlight>
                          <a:latin typeface="Arial" panose="020B0604020202020204" pitchFamily="34" charset="0"/>
                        </a:rPr>
                        <a:t>1.12896</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F"/>
                    </a:solidFill>
                  </a:tcPr>
                </a:tc>
                <a:tc>
                  <a:txBody>
                    <a:bodyPr/>
                    <a:lstStyle/>
                    <a:p>
                      <a:pPr algn="r" rtl="0" fontAlgn="b"/>
                      <a:r>
                        <a:rPr lang="en-US" sz="1100" b="0" i="0" u="none" strike="noStrike">
                          <a:solidFill>
                            <a:srgbClr val="000000"/>
                          </a:solidFill>
                          <a:effectLst/>
                          <a:highlight>
                            <a:srgbClr val="E8E8EF"/>
                          </a:highlight>
                          <a:latin typeface="Arial" panose="020B0604020202020204" pitchFamily="34" charset="0"/>
                        </a:rPr>
                        <a:t>0.9</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F"/>
                    </a:solidFill>
                  </a:tcPr>
                </a:tc>
                <a:tc>
                  <a:txBody>
                    <a:bodyPr/>
                    <a:lstStyle/>
                    <a:p>
                      <a:pPr algn="r" rtl="0" fontAlgn="b"/>
                      <a:r>
                        <a:rPr lang="en-US" sz="1100" b="0" i="0" u="none" strike="noStrike">
                          <a:solidFill>
                            <a:srgbClr val="000000"/>
                          </a:solidFill>
                          <a:effectLst/>
                          <a:highlight>
                            <a:srgbClr val="E8E8EF"/>
                          </a:highlight>
                          <a:latin typeface="Arial" panose="020B0604020202020204" pitchFamily="34" charset="0"/>
                        </a:rPr>
                        <a:t>0.95</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F"/>
                    </a:solidFill>
                  </a:tcPr>
                </a:tc>
                <a:tc>
                  <a:txBody>
                    <a:bodyPr/>
                    <a:lstStyle/>
                    <a:p>
                      <a:pPr algn="r" rtl="0" fontAlgn="b"/>
                      <a:r>
                        <a:rPr lang="en-US" sz="1100" b="0" i="0" u="none" strike="noStrike">
                          <a:solidFill>
                            <a:srgbClr val="000000"/>
                          </a:solidFill>
                          <a:effectLst/>
                          <a:highlight>
                            <a:srgbClr val="E8E8EF"/>
                          </a:highlight>
                          <a:latin typeface="Arial" panose="020B0604020202020204" pitchFamily="34" charset="0"/>
                        </a:rPr>
                        <a:t>0.9</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F"/>
                    </a:solidFill>
                  </a:tcPr>
                </a:tc>
                <a:extLst>
                  <a:ext uri="{0D108BD9-81ED-4DB2-BD59-A6C34878D82A}">
                    <a16:rowId xmlns:a16="http://schemas.microsoft.com/office/drawing/2014/main" val="1532236833"/>
                  </a:ext>
                </a:extLst>
              </a:tr>
              <a:tr h="219640">
                <a:tc>
                  <a:txBody>
                    <a:bodyPr/>
                    <a:lstStyle/>
                    <a:p>
                      <a:pPr algn="l" rtl="0" fontAlgn="b"/>
                      <a:r>
                        <a:rPr lang="zh-CN" altLang="en-US" sz="1100" b="1" i="0" u="none" strike="noStrike">
                          <a:solidFill>
                            <a:srgbClr val="FFFFFF"/>
                          </a:solidFill>
                          <a:effectLst/>
                          <a:highlight>
                            <a:srgbClr val="FF0000"/>
                          </a:highlight>
                          <a:latin typeface="宋体" panose="02010600030101010101" pitchFamily="2" charset="-122"/>
                          <a:ea typeface="宋体" panose="02010600030101010101" pitchFamily="2" charset="-122"/>
                        </a:rPr>
                        <a:t>准确率</a:t>
                      </a:r>
                      <a:r>
                        <a:rPr lang="en-US" altLang="zh-CN" sz="1100" b="1" i="0" u="none" strike="noStrike">
                          <a:solidFill>
                            <a:srgbClr val="FFFFFF"/>
                          </a:solidFill>
                          <a:effectLst/>
                          <a:highlight>
                            <a:srgbClr val="FF0000"/>
                          </a:highlight>
                          <a:latin typeface="Arial" panose="020B0604020202020204" pitchFamily="34" charset="0"/>
                          <a:ea typeface="宋体" panose="02010600030101010101" pitchFamily="2" charset="-122"/>
                        </a:rPr>
                        <a:t>&gt;0.99</a:t>
                      </a:r>
                      <a:endParaRPr lang="zh-CN" altLang="en-US" sz="1100" b="1" i="0" u="none" strike="noStrike">
                        <a:solidFill>
                          <a:srgbClr val="FFFFFF"/>
                        </a:solidFill>
                        <a:effectLst/>
                        <a:highlight>
                          <a:srgbClr val="FF0000"/>
                        </a:highlight>
                        <a:latin typeface="宋体" panose="02010600030101010101" pitchFamily="2" charset="-122"/>
                        <a:ea typeface="宋体" panose="02010600030101010101" pitchFamily="2" charset="-122"/>
                      </a:endParaRP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r" rtl="0" fontAlgn="b"/>
                      <a:r>
                        <a:rPr lang="en-US" sz="1100" b="0" i="0" u="none" strike="noStrike">
                          <a:solidFill>
                            <a:srgbClr val="000000"/>
                          </a:solidFill>
                          <a:effectLst/>
                          <a:highlight>
                            <a:srgbClr val="FF0000"/>
                          </a:highlight>
                          <a:latin typeface="Arial" panose="020B0604020202020204" pitchFamily="34" charset="0"/>
                        </a:rPr>
                        <a:t>220</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r" rtl="0" fontAlgn="b"/>
                      <a:r>
                        <a:rPr lang="en-US" sz="1100" b="0" i="0" u="none" strike="noStrike" dirty="0">
                          <a:solidFill>
                            <a:srgbClr val="000000"/>
                          </a:solidFill>
                          <a:effectLst/>
                          <a:highlight>
                            <a:srgbClr val="FF0000"/>
                          </a:highlight>
                          <a:latin typeface="Arial" panose="020B0604020202020204" pitchFamily="34" charset="0"/>
                        </a:rPr>
                        <a:t>247.66</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r" rtl="0" fontAlgn="b"/>
                      <a:r>
                        <a:rPr lang="en-US" sz="1100" b="0" i="0" u="none" strike="noStrike">
                          <a:solidFill>
                            <a:srgbClr val="000000"/>
                          </a:solidFill>
                          <a:effectLst/>
                          <a:highlight>
                            <a:srgbClr val="FF0000"/>
                          </a:highlight>
                          <a:latin typeface="Arial" panose="020B0604020202020204" pitchFamily="34" charset="0"/>
                        </a:rPr>
                        <a:t>1.12573</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r" rtl="0" fontAlgn="b"/>
                      <a:r>
                        <a:rPr lang="en-US" sz="1100" b="0" i="0" u="none" strike="noStrike" dirty="0">
                          <a:solidFill>
                            <a:srgbClr val="000000"/>
                          </a:solidFill>
                          <a:effectLst/>
                          <a:highlight>
                            <a:srgbClr val="FF0000"/>
                          </a:highlight>
                          <a:latin typeface="Arial" panose="020B0604020202020204" pitchFamily="34" charset="0"/>
                        </a:rPr>
                        <a:t>0.97</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r" rtl="0" fontAlgn="b"/>
                      <a:r>
                        <a:rPr lang="en-US" sz="1100" b="0" i="0" u="none" strike="noStrike" dirty="0">
                          <a:solidFill>
                            <a:srgbClr val="000000"/>
                          </a:solidFill>
                          <a:effectLst/>
                          <a:highlight>
                            <a:srgbClr val="FF0000"/>
                          </a:highlight>
                          <a:latin typeface="Arial" panose="020B0604020202020204" pitchFamily="34" charset="0"/>
                        </a:rPr>
                        <a:t>0.98</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r" rtl="0" fontAlgn="b"/>
                      <a:r>
                        <a:rPr lang="en-US" sz="1100" b="0" i="0" u="none" strike="noStrike">
                          <a:solidFill>
                            <a:srgbClr val="000000"/>
                          </a:solidFill>
                          <a:effectLst/>
                          <a:highlight>
                            <a:srgbClr val="FF0000"/>
                          </a:highlight>
                          <a:latin typeface="Arial" panose="020B0604020202020204" pitchFamily="34" charset="0"/>
                        </a:rPr>
                        <a:t>0.97</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extLst>
                  <a:ext uri="{0D108BD9-81ED-4DB2-BD59-A6C34878D82A}">
                    <a16:rowId xmlns:a16="http://schemas.microsoft.com/office/drawing/2014/main" val="1577980948"/>
                  </a:ext>
                </a:extLst>
              </a:tr>
              <a:tr h="327218">
                <a:tc>
                  <a:txBody>
                    <a:bodyPr/>
                    <a:lstStyle/>
                    <a:p>
                      <a:pPr algn="l" rtl="0" fontAlgn="b"/>
                      <a:r>
                        <a:rPr lang="zh-CN" altLang="en-US" sz="1100" b="1" i="0" u="none" strike="noStrike" dirty="0">
                          <a:solidFill>
                            <a:srgbClr val="FFFFFF"/>
                          </a:solidFill>
                          <a:effectLst/>
                          <a:highlight>
                            <a:srgbClr val="333399"/>
                          </a:highlight>
                          <a:latin typeface="宋体" panose="02010600030101010101" pitchFamily="2" charset="-122"/>
                          <a:ea typeface="宋体" panose="02010600030101010101" pitchFamily="2" charset="-122"/>
                        </a:rPr>
                        <a:t>对照组 </a:t>
                      </a:r>
                      <a:endParaRPr lang="en-US" altLang="zh-CN" sz="1100" b="1" i="0" u="none" strike="noStrike" dirty="0">
                        <a:solidFill>
                          <a:srgbClr val="FFFFFF"/>
                        </a:solidFill>
                        <a:effectLst/>
                        <a:highlight>
                          <a:srgbClr val="333399"/>
                        </a:highlight>
                        <a:latin typeface="宋体" panose="02010600030101010101" pitchFamily="2" charset="-122"/>
                        <a:ea typeface="宋体" panose="02010600030101010101" pitchFamily="2" charset="-122"/>
                      </a:endParaRPr>
                    </a:p>
                    <a:p>
                      <a:pPr algn="l" rtl="0" fontAlgn="b"/>
                      <a:r>
                        <a:rPr lang="zh-CN" altLang="en-US" sz="1100" b="1" i="0" u="none" strike="noStrike" dirty="0">
                          <a:solidFill>
                            <a:srgbClr val="FFFFFF"/>
                          </a:solidFill>
                          <a:effectLst/>
                          <a:highlight>
                            <a:srgbClr val="333399"/>
                          </a:highlight>
                          <a:latin typeface="宋体" panose="02010600030101010101" pitchFamily="2" charset="-122"/>
                          <a:ea typeface="宋体" panose="02010600030101010101" pitchFamily="2" charset="-122"/>
                        </a:rPr>
                        <a:t>轮数 </a:t>
                      </a:r>
                      <a:r>
                        <a:rPr lang="en-US" altLang="zh-CN" sz="1100" b="1" i="0" u="none" strike="noStrike" dirty="0">
                          <a:solidFill>
                            <a:srgbClr val="FFFFFF"/>
                          </a:solidFill>
                          <a:effectLst/>
                          <a:highlight>
                            <a:srgbClr val="333399"/>
                          </a:highlight>
                          <a:latin typeface="Arial" panose="020B0604020202020204" pitchFamily="34" charset="0"/>
                          <a:ea typeface="宋体" panose="02010600030101010101" pitchFamily="2" charset="-122"/>
                        </a:rPr>
                        <a:t>= 300</a:t>
                      </a:r>
                      <a:endParaRPr lang="zh-CN" altLang="en-US" sz="1100" b="1" i="0" u="none" strike="noStrike" dirty="0">
                        <a:solidFill>
                          <a:srgbClr val="FFFFFF"/>
                        </a:solidFill>
                        <a:effectLst/>
                        <a:highlight>
                          <a:srgbClr val="333399"/>
                        </a:highlight>
                        <a:latin typeface="宋体" panose="02010600030101010101" pitchFamily="2" charset="-122"/>
                        <a:ea typeface="宋体" panose="02010600030101010101" pitchFamily="2" charset="-122"/>
                      </a:endParaRP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3399"/>
                    </a:solidFill>
                  </a:tcPr>
                </a:tc>
                <a:tc>
                  <a:txBody>
                    <a:bodyPr/>
                    <a:lstStyle/>
                    <a:p>
                      <a:pPr algn="r" rtl="0" fontAlgn="b"/>
                      <a:r>
                        <a:rPr lang="en-US" sz="1100" b="0" i="0" u="none" strike="noStrike">
                          <a:solidFill>
                            <a:srgbClr val="000000"/>
                          </a:solidFill>
                          <a:effectLst/>
                          <a:highlight>
                            <a:srgbClr val="E8E8EF"/>
                          </a:highlight>
                          <a:latin typeface="Arial" panose="020B0604020202020204" pitchFamily="34" charset="0"/>
                        </a:rPr>
                        <a:t>300</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F"/>
                    </a:solidFill>
                  </a:tcPr>
                </a:tc>
                <a:tc>
                  <a:txBody>
                    <a:bodyPr/>
                    <a:lstStyle/>
                    <a:p>
                      <a:pPr algn="r" rtl="0" fontAlgn="b"/>
                      <a:r>
                        <a:rPr lang="en-US" sz="1100" b="0" i="0" u="none" strike="noStrike" dirty="0">
                          <a:solidFill>
                            <a:srgbClr val="000000"/>
                          </a:solidFill>
                          <a:effectLst/>
                          <a:highlight>
                            <a:srgbClr val="E8E8EF"/>
                          </a:highlight>
                          <a:latin typeface="Arial" panose="020B0604020202020204" pitchFamily="34" charset="0"/>
                        </a:rPr>
                        <a:t>330.65</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F"/>
                    </a:solidFill>
                  </a:tcPr>
                </a:tc>
                <a:tc>
                  <a:txBody>
                    <a:bodyPr/>
                    <a:lstStyle/>
                    <a:p>
                      <a:pPr algn="r" rtl="0" fontAlgn="b"/>
                      <a:r>
                        <a:rPr lang="en-US" sz="1100" b="0" i="0" u="none" strike="noStrike" dirty="0">
                          <a:solidFill>
                            <a:srgbClr val="000000"/>
                          </a:solidFill>
                          <a:effectLst/>
                          <a:highlight>
                            <a:srgbClr val="E8E8EF"/>
                          </a:highlight>
                          <a:latin typeface="Arial" panose="020B0604020202020204" pitchFamily="34" charset="0"/>
                        </a:rPr>
                        <a:t>1.10217</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F"/>
                    </a:solidFill>
                  </a:tcPr>
                </a:tc>
                <a:tc>
                  <a:txBody>
                    <a:bodyPr/>
                    <a:lstStyle/>
                    <a:p>
                      <a:pPr algn="r" rtl="0" fontAlgn="b"/>
                      <a:r>
                        <a:rPr lang="en-US" sz="1100" b="0" i="0" u="none" strike="noStrike">
                          <a:solidFill>
                            <a:srgbClr val="000000"/>
                          </a:solidFill>
                          <a:effectLst/>
                          <a:highlight>
                            <a:srgbClr val="E8E8EF"/>
                          </a:highlight>
                          <a:latin typeface="Arial" panose="020B0604020202020204" pitchFamily="34" charset="0"/>
                        </a:rPr>
                        <a:t>0.98</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F"/>
                    </a:solidFill>
                  </a:tcPr>
                </a:tc>
                <a:tc>
                  <a:txBody>
                    <a:bodyPr/>
                    <a:lstStyle/>
                    <a:p>
                      <a:pPr algn="r" rtl="0" fontAlgn="b"/>
                      <a:r>
                        <a:rPr lang="en-US" sz="1100" b="0" i="0" u="none" strike="noStrike">
                          <a:solidFill>
                            <a:srgbClr val="000000"/>
                          </a:solidFill>
                          <a:effectLst/>
                          <a:highlight>
                            <a:srgbClr val="E8E8EF"/>
                          </a:highlight>
                          <a:latin typeface="Arial" panose="020B0604020202020204" pitchFamily="34" charset="0"/>
                        </a:rPr>
                        <a:t>1</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F"/>
                    </a:solidFill>
                  </a:tcPr>
                </a:tc>
                <a:tc>
                  <a:txBody>
                    <a:bodyPr/>
                    <a:lstStyle/>
                    <a:p>
                      <a:pPr algn="r" rtl="0" fontAlgn="b"/>
                      <a:r>
                        <a:rPr lang="en-US" sz="1100" b="0" i="0" u="none" strike="noStrike" dirty="0">
                          <a:solidFill>
                            <a:srgbClr val="000000"/>
                          </a:solidFill>
                          <a:effectLst/>
                          <a:highlight>
                            <a:srgbClr val="E8E8EF"/>
                          </a:highlight>
                          <a:latin typeface="Arial" panose="020B0604020202020204" pitchFamily="34" charset="0"/>
                        </a:rPr>
                        <a:t>0.97</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F"/>
                    </a:solidFill>
                  </a:tcPr>
                </a:tc>
                <a:extLst>
                  <a:ext uri="{0D108BD9-81ED-4DB2-BD59-A6C34878D82A}">
                    <a16:rowId xmlns:a16="http://schemas.microsoft.com/office/drawing/2014/main" val="4241623320"/>
                  </a:ext>
                </a:extLst>
              </a:tr>
            </a:tbl>
          </a:graphicData>
        </a:graphic>
      </p:graphicFrame>
      <p:sp>
        <p:nvSpPr>
          <p:cNvPr id="17" name="TextBox 16">
            <a:extLst>
              <a:ext uri="{FF2B5EF4-FFF2-40B4-BE49-F238E27FC236}">
                <a16:creationId xmlns:a16="http://schemas.microsoft.com/office/drawing/2014/main" id="{42882F68-DCB6-ABED-3F23-9EB00FAF1715}"/>
              </a:ext>
            </a:extLst>
          </p:cNvPr>
          <p:cNvSpPr txBox="1"/>
          <p:nvPr/>
        </p:nvSpPr>
        <p:spPr>
          <a:xfrm>
            <a:off x="6629400" y="900041"/>
            <a:ext cx="5313240" cy="584775"/>
          </a:xfrm>
          <a:prstGeom prst="rect">
            <a:avLst/>
          </a:prstGeom>
          <a:noFill/>
        </p:spPr>
        <p:txBody>
          <a:bodyPr wrap="square" rtlCol="0">
            <a:spAutoFit/>
          </a:bodyPr>
          <a:lstStyle/>
          <a:p>
            <a:r>
              <a:rPr lang="zh-CN" altLang="en-US" sz="1600" dirty="0"/>
              <a:t>不同数据集大小下</a:t>
            </a:r>
            <a:r>
              <a:rPr lang="en-US" altLang="zh-CN" sz="1600" dirty="0"/>
              <a:t>(1</a:t>
            </a:r>
            <a:r>
              <a:rPr lang="zh-CN" altLang="en-US" sz="1600" dirty="0"/>
              <a:t>倍</a:t>
            </a:r>
            <a:r>
              <a:rPr lang="en-US" altLang="zh-CN" sz="1600" dirty="0"/>
              <a:t>,6</a:t>
            </a:r>
            <a:r>
              <a:rPr lang="zh-CN" altLang="en-US" sz="1600" dirty="0"/>
              <a:t>倍</a:t>
            </a:r>
            <a:r>
              <a:rPr lang="en-US" altLang="zh-CN" sz="1600" dirty="0"/>
              <a:t>,12</a:t>
            </a:r>
            <a:r>
              <a:rPr lang="zh-CN" altLang="en-US" sz="1600" dirty="0"/>
              <a:t>倍数据集</a:t>
            </a:r>
            <a:r>
              <a:rPr lang="en-US" altLang="zh-CN" sz="1600" dirty="0"/>
              <a:t>) ,</a:t>
            </a:r>
            <a:r>
              <a:rPr lang="zh-CN" altLang="en-US" sz="1600" dirty="0"/>
              <a:t>两种经过预训练的模型以及常规模型的详细数据对比</a:t>
            </a:r>
            <a:r>
              <a:rPr lang="en-US" altLang="zh-CN" sz="1600" dirty="0"/>
              <a:t>(</a:t>
            </a:r>
            <a:r>
              <a:rPr lang="zh-CN" altLang="en-US" sz="1600" dirty="0"/>
              <a:t>柱状图及数据表</a:t>
            </a:r>
            <a:r>
              <a:rPr lang="en-US" altLang="zh-CN" sz="1600" dirty="0"/>
              <a:t>):</a:t>
            </a:r>
          </a:p>
        </p:txBody>
      </p:sp>
      <p:graphicFrame>
        <p:nvGraphicFramePr>
          <p:cNvPr id="23" name="Table 22">
            <a:extLst>
              <a:ext uri="{FF2B5EF4-FFF2-40B4-BE49-F238E27FC236}">
                <a16:creationId xmlns:a16="http://schemas.microsoft.com/office/drawing/2014/main" id="{4F89E56E-1A74-0A33-EF22-D96F17B3CC3D}"/>
              </a:ext>
            </a:extLst>
          </p:cNvPr>
          <p:cNvGraphicFramePr>
            <a:graphicFrameLocks noGrp="1"/>
          </p:cNvGraphicFramePr>
          <p:nvPr>
            <p:extLst>
              <p:ext uri="{D42A27DB-BD31-4B8C-83A1-F6EECF244321}">
                <p14:modId xmlns:p14="http://schemas.microsoft.com/office/powerpoint/2010/main" val="3037891089"/>
              </p:ext>
            </p:extLst>
          </p:nvPr>
        </p:nvGraphicFramePr>
        <p:xfrm>
          <a:off x="6479959" y="4285657"/>
          <a:ext cx="5462681" cy="2321106"/>
        </p:xfrm>
        <a:graphic>
          <a:graphicData uri="http://schemas.openxmlformats.org/drawingml/2006/table">
            <a:tbl>
              <a:tblPr firstRow="1" firstCol="1" bandRow="1"/>
              <a:tblGrid>
                <a:gridCol w="780383">
                  <a:extLst>
                    <a:ext uri="{9D8B030D-6E8A-4147-A177-3AD203B41FA5}">
                      <a16:colId xmlns:a16="http://schemas.microsoft.com/office/drawing/2014/main" val="3063336995"/>
                    </a:ext>
                  </a:extLst>
                </a:gridCol>
                <a:gridCol w="780383">
                  <a:extLst>
                    <a:ext uri="{9D8B030D-6E8A-4147-A177-3AD203B41FA5}">
                      <a16:colId xmlns:a16="http://schemas.microsoft.com/office/drawing/2014/main" val="1691176287"/>
                    </a:ext>
                  </a:extLst>
                </a:gridCol>
                <a:gridCol w="780383">
                  <a:extLst>
                    <a:ext uri="{9D8B030D-6E8A-4147-A177-3AD203B41FA5}">
                      <a16:colId xmlns:a16="http://schemas.microsoft.com/office/drawing/2014/main" val="2979652790"/>
                    </a:ext>
                  </a:extLst>
                </a:gridCol>
                <a:gridCol w="1065826">
                  <a:extLst>
                    <a:ext uri="{9D8B030D-6E8A-4147-A177-3AD203B41FA5}">
                      <a16:colId xmlns:a16="http://schemas.microsoft.com/office/drawing/2014/main" val="519332297"/>
                    </a:ext>
                  </a:extLst>
                </a:gridCol>
                <a:gridCol w="685800">
                  <a:extLst>
                    <a:ext uri="{9D8B030D-6E8A-4147-A177-3AD203B41FA5}">
                      <a16:colId xmlns:a16="http://schemas.microsoft.com/office/drawing/2014/main" val="2337712827"/>
                    </a:ext>
                  </a:extLst>
                </a:gridCol>
                <a:gridCol w="589523">
                  <a:extLst>
                    <a:ext uri="{9D8B030D-6E8A-4147-A177-3AD203B41FA5}">
                      <a16:colId xmlns:a16="http://schemas.microsoft.com/office/drawing/2014/main" val="2059777581"/>
                    </a:ext>
                  </a:extLst>
                </a:gridCol>
                <a:gridCol w="780383">
                  <a:extLst>
                    <a:ext uri="{9D8B030D-6E8A-4147-A177-3AD203B41FA5}">
                      <a16:colId xmlns:a16="http://schemas.microsoft.com/office/drawing/2014/main" val="440835666"/>
                    </a:ext>
                  </a:extLst>
                </a:gridCol>
              </a:tblGrid>
              <a:tr h="141563">
                <a:tc>
                  <a:txBody>
                    <a:bodyPr/>
                    <a:lstStyle/>
                    <a:p>
                      <a:pPr algn="l" rtl="0" fontAlgn="b"/>
                      <a:r>
                        <a:rPr lang="zh-CN" altLang="en-US" sz="1100" b="1" i="0" u="none" strike="noStrike" dirty="0">
                          <a:solidFill>
                            <a:srgbClr val="FFFFFF"/>
                          </a:solidFill>
                          <a:effectLst/>
                          <a:highlight>
                            <a:srgbClr val="333399"/>
                          </a:highlight>
                          <a:latin typeface="宋体" panose="02010600030101010101" pitchFamily="2" charset="-122"/>
                          <a:ea typeface="宋体" panose="02010600030101010101" pitchFamily="2" charset="-122"/>
                        </a:rPr>
                        <a:t>早停依据</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3399"/>
                    </a:solidFill>
                  </a:tcPr>
                </a:tc>
                <a:tc>
                  <a:txBody>
                    <a:bodyPr/>
                    <a:lstStyle/>
                    <a:p>
                      <a:pPr marL="0" marR="0" algn="l" defTabSz="914400" rtl="0" eaLnBrk="1" latinLnBrk="0" hangingPunct="1">
                        <a:lnSpc>
                          <a:spcPct val="115000"/>
                        </a:lnSpc>
                        <a:spcBef>
                          <a:spcPts val="0"/>
                        </a:spcBef>
                        <a:spcAft>
                          <a:spcPts val="0"/>
                        </a:spcAft>
                      </a:pPr>
                      <a:r>
                        <a:rPr lang="zh-CN" altLang="en-US" sz="1100" b="1" i="0" u="none" strike="noStrike" kern="1200" dirty="0">
                          <a:solidFill>
                            <a:srgbClr val="FFFFFF"/>
                          </a:solidFill>
                          <a:effectLst/>
                          <a:highlight>
                            <a:srgbClr val="333399"/>
                          </a:highlight>
                          <a:latin typeface="Arial" panose="020B0604020202020204" pitchFamily="34" charset="0"/>
                          <a:ea typeface="+mn-ea"/>
                          <a:cs typeface="+mn-cs"/>
                        </a:rPr>
                        <a:t>停止轮数</a:t>
                      </a:r>
                      <a:endParaRPr lang="en-US" sz="1100" b="1" i="0" u="none" strike="noStrike" kern="1200" dirty="0">
                        <a:solidFill>
                          <a:srgbClr val="FFFFFF"/>
                        </a:solidFill>
                        <a:effectLst/>
                        <a:highlight>
                          <a:srgbClr val="333399"/>
                        </a:highlight>
                        <a:latin typeface="Arial" panose="020B0604020202020204" pitchFamily="34" charset="0"/>
                        <a:ea typeface="+mn-ea"/>
                        <a:cs typeface="+mn-cs"/>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3399"/>
                    </a:solidFill>
                  </a:tcPr>
                </a:tc>
                <a:tc>
                  <a:txBody>
                    <a:bodyPr/>
                    <a:lstStyle/>
                    <a:p>
                      <a:pPr marL="0" marR="0" algn="l" defTabSz="914400" rtl="0" eaLnBrk="1" latinLnBrk="0" hangingPunct="1">
                        <a:lnSpc>
                          <a:spcPct val="115000"/>
                        </a:lnSpc>
                        <a:spcBef>
                          <a:spcPts val="0"/>
                        </a:spcBef>
                        <a:spcAft>
                          <a:spcPts val="0"/>
                        </a:spcAft>
                      </a:pPr>
                      <a:r>
                        <a:rPr lang="zh-CN" altLang="en-US" sz="1100" b="1" i="0" u="none" strike="noStrike" kern="1200" dirty="0">
                          <a:solidFill>
                            <a:srgbClr val="FFFFFF"/>
                          </a:solidFill>
                          <a:effectLst/>
                          <a:highlight>
                            <a:srgbClr val="333399"/>
                          </a:highlight>
                          <a:latin typeface="Arial" panose="020B0604020202020204" pitchFamily="34" charset="0"/>
                          <a:ea typeface="+mn-ea"/>
                          <a:cs typeface="+mn-cs"/>
                        </a:rPr>
                        <a:t>训练用时</a:t>
                      </a:r>
                      <a:endParaRPr lang="en-US" sz="1100" b="1" i="0" u="none" strike="noStrike" kern="1200" dirty="0">
                        <a:solidFill>
                          <a:srgbClr val="FFFFFF"/>
                        </a:solidFill>
                        <a:effectLst/>
                        <a:highlight>
                          <a:srgbClr val="333399"/>
                        </a:highlight>
                        <a:latin typeface="Arial" panose="020B0604020202020204" pitchFamily="34" charset="0"/>
                        <a:ea typeface="+mn-ea"/>
                        <a:cs typeface="+mn-cs"/>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3399"/>
                    </a:solidFill>
                  </a:tcPr>
                </a:tc>
                <a:tc>
                  <a:txBody>
                    <a:bodyPr/>
                    <a:lstStyle/>
                    <a:p>
                      <a:pPr marL="0" marR="0" algn="l" defTabSz="914400" rtl="0" eaLnBrk="1" latinLnBrk="0" hangingPunct="1">
                        <a:lnSpc>
                          <a:spcPct val="115000"/>
                        </a:lnSpc>
                        <a:spcBef>
                          <a:spcPts val="0"/>
                        </a:spcBef>
                        <a:spcAft>
                          <a:spcPts val="0"/>
                        </a:spcAft>
                      </a:pPr>
                      <a:r>
                        <a:rPr lang="zh-CN" altLang="en-US" sz="1100" b="1" i="0" u="none" strike="noStrike" kern="1200" dirty="0">
                          <a:solidFill>
                            <a:srgbClr val="FFFFFF"/>
                          </a:solidFill>
                          <a:effectLst/>
                          <a:highlight>
                            <a:srgbClr val="333399"/>
                          </a:highlight>
                          <a:latin typeface="Arial" panose="020B0604020202020204" pitchFamily="34" charset="0"/>
                          <a:ea typeface="+mn-ea"/>
                          <a:cs typeface="+mn-cs"/>
                        </a:rPr>
                        <a:t>每次轮数用时</a:t>
                      </a:r>
                      <a:endParaRPr lang="en-US" sz="1100" b="1" i="0" u="none" strike="noStrike" kern="1200" dirty="0">
                        <a:solidFill>
                          <a:srgbClr val="FFFFFF"/>
                        </a:solidFill>
                        <a:effectLst/>
                        <a:highlight>
                          <a:srgbClr val="333399"/>
                        </a:highlight>
                        <a:latin typeface="Arial" panose="020B0604020202020204" pitchFamily="34" charset="0"/>
                        <a:ea typeface="+mn-ea"/>
                        <a:cs typeface="+mn-cs"/>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3399"/>
                    </a:solidFill>
                  </a:tcPr>
                </a:tc>
                <a:tc>
                  <a:txBody>
                    <a:bodyPr/>
                    <a:lstStyle/>
                    <a:p>
                      <a:pPr marL="0" marR="0" algn="l" defTabSz="914400" rtl="0" eaLnBrk="1" latinLnBrk="0" hangingPunct="1">
                        <a:lnSpc>
                          <a:spcPct val="115000"/>
                        </a:lnSpc>
                        <a:spcBef>
                          <a:spcPts val="0"/>
                        </a:spcBef>
                        <a:spcAft>
                          <a:spcPts val="0"/>
                        </a:spcAft>
                      </a:pPr>
                      <a:r>
                        <a:rPr lang="zh-CN" altLang="en-US" sz="1100" b="1" i="0" u="none" strike="noStrike" kern="1200" dirty="0">
                          <a:solidFill>
                            <a:srgbClr val="FFFFFF"/>
                          </a:solidFill>
                          <a:effectLst/>
                          <a:highlight>
                            <a:srgbClr val="333399"/>
                          </a:highlight>
                          <a:latin typeface="Arial" panose="020B0604020202020204" pitchFamily="34" charset="0"/>
                          <a:ea typeface="+mn-ea"/>
                          <a:cs typeface="+mn-cs"/>
                        </a:rPr>
                        <a:t>准确度</a:t>
                      </a:r>
                      <a:endParaRPr lang="en-US" sz="1100" b="1" i="0" u="none" strike="noStrike" kern="1200" dirty="0">
                        <a:solidFill>
                          <a:srgbClr val="FFFFFF"/>
                        </a:solidFill>
                        <a:effectLst/>
                        <a:highlight>
                          <a:srgbClr val="333399"/>
                        </a:highlight>
                        <a:latin typeface="Arial" panose="020B0604020202020204" pitchFamily="34" charset="0"/>
                        <a:ea typeface="+mn-ea"/>
                        <a:cs typeface="+mn-cs"/>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3399"/>
                    </a:solidFill>
                  </a:tcPr>
                </a:tc>
                <a:tc>
                  <a:txBody>
                    <a:bodyPr/>
                    <a:lstStyle/>
                    <a:p>
                      <a:pPr marL="0" marR="0" algn="l" defTabSz="914400" rtl="0" eaLnBrk="1" latinLnBrk="0" hangingPunct="1">
                        <a:lnSpc>
                          <a:spcPct val="115000"/>
                        </a:lnSpc>
                        <a:spcBef>
                          <a:spcPts val="0"/>
                        </a:spcBef>
                        <a:spcAft>
                          <a:spcPts val="0"/>
                        </a:spcAft>
                      </a:pPr>
                      <a:r>
                        <a:rPr lang="zh-CN" altLang="en-US" sz="1100" b="1" i="0" u="none" strike="noStrike" kern="1200" dirty="0">
                          <a:solidFill>
                            <a:srgbClr val="FFFFFF"/>
                          </a:solidFill>
                          <a:effectLst/>
                          <a:highlight>
                            <a:srgbClr val="333399"/>
                          </a:highlight>
                          <a:latin typeface="Arial" panose="020B0604020202020204" pitchFamily="34" charset="0"/>
                          <a:ea typeface="+mn-ea"/>
                          <a:cs typeface="+mn-cs"/>
                        </a:rPr>
                        <a:t>精准度</a:t>
                      </a:r>
                      <a:endParaRPr lang="en-US" sz="1100" b="1" i="0" u="none" strike="noStrike" kern="1200" dirty="0">
                        <a:solidFill>
                          <a:srgbClr val="FFFFFF"/>
                        </a:solidFill>
                        <a:effectLst/>
                        <a:highlight>
                          <a:srgbClr val="333399"/>
                        </a:highlight>
                        <a:latin typeface="Arial" panose="020B0604020202020204" pitchFamily="34" charset="0"/>
                        <a:ea typeface="+mn-ea"/>
                        <a:cs typeface="+mn-cs"/>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3399"/>
                    </a:solidFill>
                  </a:tcPr>
                </a:tc>
                <a:tc>
                  <a:txBody>
                    <a:bodyPr/>
                    <a:lstStyle/>
                    <a:p>
                      <a:pPr marL="0" marR="0" algn="l" defTabSz="914400" rtl="0" eaLnBrk="1" latinLnBrk="0" hangingPunct="1">
                        <a:lnSpc>
                          <a:spcPct val="115000"/>
                        </a:lnSpc>
                        <a:spcBef>
                          <a:spcPts val="0"/>
                        </a:spcBef>
                        <a:spcAft>
                          <a:spcPts val="0"/>
                        </a:spcAft>
                      </a:pPr>
                      <a:r>
                        <a:rPr lang="zh-CN" altLang="en-US" sz="1100" b="1" i="0" u="none" strike="noStrike" kern="1200" dirty="0">
                          <a:solidFill>
                            <a:srgbClr val="FFFFFF"/>
                          </a:solidFill>
                          <a:effectLst/>
                          <a:highlight>
                            <a:srgbClr val="333399"/>
                          </a:highlight>
                          <a:latin typeface="Arial" panose="020B0604020202020204" pitchFamily="34" charset="0"/>
                          <a:ea typeface="+mn-ea"/>
                          <a:cs typeface="+mn-cs"/>
                        </a:rPr>
                        <a:t>召回度</a:t>
                      </a:r>
                      <a:endParaRPr lang="en-US" sz="1100" b="1" i="0" u="none" strike="noStrike" kern="1200" dirty="0">
                        <a:solidFill>
                          <a:srgbClr val="FFFFFF"/>
                        </a:solidFill>
                        <a:effectLst/>
                        <a:highlight>
                          <a:srgbClr val="333399"/>
                        </a:highlight>
                        <a:latin typeface="Arial" panose="020B0604020202020204" pitchFamily="34" charset="0"/>
                        <a:ea typeface="+mn-ea"/>
                        <a:cs typeface="+mn-cs"/>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3399"/>
                    </a:solidFill>
                  </a:tcPr>
                </a:tc>
                <a:extLst>
                  <a:ext uri="{0D108BD9-81ED-4DB2-BD59-A6C34878D82A}">
                    <a16:rowId xmlns:a16="http://schemas.microsoft.com/office/drawing/2014/main" val="3133024774"/>
                  </a:ext>
                </a:extLst>
              </a:tr>
              <a:tr h="128469">
                <a:tc gridSpan="7">
                  <a:txBody>
                    <a:bodyPr/>
                    <a:lstStyle/>
                    <a:p>
                      <a:pPr algn="ctr" rtl="0" fontAlgn="b"/>
                      <a:r>
                        <a:rPr lang="zh-CN" altLang="en-US" sz="1100" b="1" i="0" u="none" strike="noStrike">
                          <a:solidFill>
                            <a:srgbClr val="FFFFFF"/>
                          </a:solidFill>
                          <a:effectLst/>
                          <a:highlight>
                            <a:srgbClr val="333399"/>
                          </a:highlight>
                          <a:latin typeface="宋体" panose="02010600030101010101" pitchFamily="2" charset="-122"/>
                          <a:ea typeface="宋体" panose="02010600030101010101" pitchFamily="2" charset="-122"/>
                        </a:rPr>
                        <a:t>数据集*</a:t>
                      </a:r>
                      <a:r>
                        <a:rPr lang="en-US" altLang="zh-CN" sz="1100" b="1" i="0" u="none" strike="noStrike">
                          <a:solidFill>
                            <a:srgbClr val="FFFFFF"/>
                          </a:solidFill>
                          <a:effectLst/>
                          <a:highlight>
                            <a:srgbClr val="333399"/>
                          </a:highlight>
                          <a:latin typeface="Arial" panose="020B0604020202020204" pitchFamily="34" charset="0"/>
                          <a:ea typeface="宋体" panose="02010600030101010101" pitchFamily="2" charset="-122"/>
                        </a:rPr>
                        <a:t>1</a:t>
                      </a:r>
                      <a:endParaRPr lang="zh-CN" altLang="en-US" sz="1100" b="1" i="0" u="none" strike="noStrike">
                        <a:solidFill>
                          <a:srgbClr val="FFFFFF"/>
                        </a:solidFill>
                        <a:effectLst/>
                        <a:highlight>
                          <a:srgbClr val="333399"/>
                        </a:highlight>
                        <a:latin typeface="宋体" panose="02010600030101010101" pitchFamily="2" charset="-122"/>
                        <a:ea typeface="宋体" panose="02010600030101010101" pitchFamily="2" charset="-122"/>
                      </a:endParaRP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333399"/>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rgbClr val="FFFFFF"/>
                      </a:solidFill>
                      <a:prstDash val="solid"/>
                      <a:round/>
                      <a:headEnd type="none" w="med" len="med"/>
                      <a:tailEnd type="none" w="med" len="med"/>
                    </a:lnL>
                    <a:lnT w="12700" cap="flat" cmpd="sng" algn="ctr">
                      <a:solidFill>
                        <a:srgbClr val="FFFFFF"/>
                      </a:solidFill>
                      <a:prstDash val="solid"/>
                      <a:round/>
                      <a:headEnd type="none" w="med" len="med"/>
                      <a:tailEnd type="none" w="med" len="med"/>
                    </a:lnT>
                  </a:tcPr>
                </a:tc>
                <a:tc hMerge="1">
                  <a:txBody>
                    <a:bodyPr/>
                    <a:lstStyle/>
                    <a:p>
                      <a:endParaRPr lang="en-US"/>
                    </a:p>
                  </a:txBody>
                  <a:tcPr>
                    <a:lnL w="12700" cap="flat" cmpd="sng" algn="ctr">
                      <a:solidFill>
                        <a:srgbClr val="FFFFFF"/>
                      </a:solidFill>
                      <a:prstDash val="solid"/>
                      <a:round/>
                      <a:headEnd type="none" w="med" len="med"/>
                      <a:tailEnd type="none" w="med" len="med"/>
                    </a:lnL>
                    <a:lnT w="12700" cap="flat" cmpd="sng" algn="ctr">
                      <a:solidFill>
                        <a:srgbClr val="FFFFFF"/>
                      </a:solidFill>
                      <a:prstDash val="solid"/>
                      <a:round/>
                      <a:headEnd type="none" w="med" len="med"/>
                      <a:tailEnd type="none" w="med" len="med"/>
                    </a:lnT>
                  </a:tcPr>
                </a:tc>
                <a:tc hMerge="1">
                  <a:txBody>
                    <a:bodyPr/>
                    <a:lstStyle/>
                    <a:p>
                      <a:endParaRPr lang="en-US"/>
                    </a:p>
                  </a:txBody>
                  <a:tcPr>
                    <a:lnL w="12700" cap="flat" cmpd="sng" algn="ctr">
                      <a:solidFill>
                        <a:srgbClr val="FFFFFF"/>
                      </a:solidFill>
                      <a:prstDash val="solid"/>
                      <a:round/>
                      <a:headEnd type="none" w="med" len="med"/>
                      <a:tailEnd type="none" w="med" len="med"/>
                    </a:lnL>
                    <a:lnT w="12700" cap="flat" cmpd="sng" algn="ctr">
                      <a:solidFill>
                        <a:srgbClr val="FFFFFF"/>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3143370284"/>
                  </a:ext>
                </a:extLst>
              </a:tr>
              <a:tr h="128469">
                <a:tc>
                  <a:txBody>
                    <a:bodyPr/>
                    <a:lstStyle/>
                    <a:p>
                      <a:pPr algn="l" rtl="0" fontAlgn="b"/>
                      <a:r>
                        <a:rPr lang="zh-CN" altLang="en-US" sz="1100" b="1" i="0" u="none" strike="noStrike">
                          <a:solidFill>
                            <a:srgbClr val="FFFFFF"/>
                          </a:solidFill>
                          <a:effectLst/>
                          <a:highlight>
                            <a:srgbClr val="333399"/>
                          </a:highlight>
                          <a:latin typeface="宋体" panose="02010600030101010101" pitchFamily="2" charset="-122"/>
                          <a:ea typeface="宋体" panose="02010600030101010101" pitchFamily="2" charset="-122"/>
                        </a:rPr>
                        <a:t>预训练</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3399"/>
                    </a:solidFill>
                  </a:tcPr>
                </a:tc>
                <a:tc>
                  <a:txBody>
                    <a:bodyPr/>
                    <a:lstStyle/>
                    <a:p>
                      <a:pPr algn="r" rtl="0" fontAlgn="b"/>
                      <a:r>
                        <a:rPr lang="en-US" sz="1100" b="0" i="0" u="none" strike="noStrike">
                          <a:solidFill>
                            <a:srgbClr val="000000"/>
                          </a:solidFill>
                          <a:effectLst/>
                          <a:highlight>
                            <a:srgbClr val="CDCDDE"/>
                          </a:highlight>
                          <a:latin typeface="Arial" panose="020B0604020202020204" pitchFamily="34" charset="0"/>
                        </a:rPr>
                        <a:t>286</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a:solidFill>
                            <a:srgbClr val="000000"/>
                          </a:solidFill>
                          <a:effectLst/>
                          <a:highlight>
                            <a:srgbClr val="CDCDDE"/>
                          </a:highlight>
                          <a:latin typeface="Arial" panose="020B0604020202020204" pitchFamily="34" charset="0"/>
                        </a:rPr>
                        <a:t>356.62</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dirty="0">
                          <a:solidFill>
                            <a:srgbClr val="000000"/>
                          </a:solidFill>
                          <a:effectLst/>
                          <a:highlight>
                            <a:srgbClr val="CDCDDE"/>
                          </a:highlight>
                          <a:latin typeface="Arial" panose="020B0604020202020204" pitchFamily="34" charset="0"/>
                        </a:rPr>
                        <a:t>1.24692</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a:solidFill>
                            <a:srgbClr val="000000"/>
                          </a:solidFill>
                          <a:effectLst/>
                          <a:highlight>
                            <a:srgbClr val="CDCDDE"/>
                          </a:highlight>
                          <a:latin typeface="Arial" panose="020B0604020202020204" pitchFamily="34" charset="0"/>
                        </a:rPr>
                        <a:t>0.98</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a:solidFill>
                            <a:srgbClr val="000000"/>
                          </a:solidFill>
                          <a:effectLst/>
                          <a:highlight>
                            <a:srgbClr val="CDCDDE"/>
                          </a:highlight>
                          <a:latin typeface="Arial" panose="020B0604020202020204" pitchFamily="34" charset="0"/>
                        </a:rPr>
                        <a:t>0.99</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a:solidFill>
                            <a:srgbClr val="000000"/>
                          </a:solidFill>
                          <a:effectLst/>
                          <a:highlight>
                            <a:srgbClr val="CDCDDE"/>
                          </a:highlight>
                          <a:latin typeface="Arial" panose="020B0604020202020204" pitchFamily="34" charset="0"/>
                        </a:rPr>
                        <a:t>0.98</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extLst>
                  <a:ext uri="{0D108BD9-81ED-4DB2-BD59-A6C34878D82A}">
                    <a16:rowId xmlns:a16="http://schemas.microsoft.com/office/drawing/2014/main" val="2326667965"/>
                  </a:ext>
                </a:extLst>
              </a:tr>
              <a:tr h="182381">
                <a:tc>
                  <a:txBody>
                    <a:bodyPr/>
                    <a:lstStyle/>
                    <a:p>
                      <a:pPr algn="l" rtl="0" fontAlgn="b"/>
                      <a:r>
                        <a:rPr lang="zh-CN" altLang="en-US" sz="1100" b="1" i="0" u="none" strike="noStrike">
                          <a:solidFill>
                            <a:srgbClr val="FFFFFF"/>
                          </a:solidFill>
                          <a:effectLst/>
                          <a:highlight>
                            <a:srgbClr val="333399"/>
                          </a:highlight>
                          <a:latin typeface="宋体" panose="02010600030101010101" pitchFamily="2" charset="-122"/>
                          <a:ea typeface="宋体" panose="02010600030101010101" pitchFamily="2" charset="-122"/>
                        </a:rPr>
                        <a:t>聚类对照组</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3399"/>
                    </a:solidFill>
                  </a:tcPr>
                </a:tc>
                <a:tc>
                  <a:txBody>
                    <a:bodyPr/>
                    <a:lstStyle/>
                    <a:p>
                      <a:pPr algn="r" rtl="0" fontAlgn="b"/>
                      <a:r>
                        <a:rPr lang="en-US" sz="1100" b="0" i="0" u="none" strike="noStrike">
                          <a:solidFill>
                            <a:srgbClr val="000000"/>
                          </a:solidFill>
                          <a:effectLst/>
                          <a:highlight>
                            <a:srgbClr val="E8E8EF"/>
                          </a:highlight>
                          <a:latin typeface="Arial" panose="020B0604020202020204" pitchFamily="34" charset="0"/>
                        </a:rPr>
                        <a:t>300</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F"/>
                    </a:solidFill>
                  </a:tcPr>
                </a:tc>
                <a:tc>
                  <a:txBody>
                    <a:bodyPr/>
                    <a:lstStyle/>
                    <a:p>
                      <a:pPr algn="r" rtl="0" fontAlgn="b"/>
                      <a:r>
                        <a:rPr lang="en-US" sz="1100" b="0" i="0" u="none" strike="noStrike">
                          <a:solidFill>
                            <a:srgbClr val="000000"/>
                          </a:solidFill>
                          <a:effectLst/>
                          <a:highlight>
                            <a:srgbClr val="E8E8EF"/>
                          </a:highlight>
                          <a:latin typeface="Arial" panose="020B0604020202020204" pitchFamily="34" charset="0"/>
                        </a:rPr>
                        <a:t>365.87</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F"/>
                    </a:solidFill>
                  </a:tcPr>
                </a:tc>
                <a:tc>
                  <a:txBody>
                    <a:bodyPr/>
                    <a:lstStyle/>
                    <a:p>
                      <a:pPr algn="r" rtl="0" fontAlgn="b"/>
                      <a:r>
                        <a:rPr lang="en-US" sz="1100" b="0" i="0" u="none" strike="noStrike">
                          <a:solidFill>
                            <a:srgbClr val="000000"/>
                          </a:solidFill>
                          <a:effectLst/>
                          <a:highlight>
                            <a:srgbClr val="E8E8EF"/>
                          </a:highlight>
                          <a:latin typeface="Arial" panose="020B0604020202020204" pitchFamily="34" charset="0"/>
                        </a:rPr>
                        <a:t>1.21957</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F"/>
                    </a:solidFill>
                  </a:tcPr>
                </a:tc>
                <a:tc>
                  <a:txBody>
                    <a:bodyPr/>
                    <a:lstStyle/>
                    <a:p>
                      <a:pPr algn="r" rtl="0" fontAlgn="b"/>
                      <a:r>
                        <a:rPr lang="en-US" sz="1100" b="0" i="0" u="none" strike="noStrike">
                          <a:solidFill>
                            <a:srgbClr val="000000"/>
                          </a:solidFill>
                          <a:effectLst/>
                          <a:highlight>
                            <a:srgbClr val="E8E8EF"/>
                          </a:highlight>
                          <a:latin typeface="Arial" panose="020B0604020202020204" pitchFamily="34" charset="0"/>
                        </a:rPr>
                        <a:t>0.95</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F"/>
                    </a:solidFill>
                  </a:tcPr>
                </a:tc>
                <a:tc>
                  <a:txBody>
                    <a:bodyPr/>
                    <a:lstStyle/>
                    <a:p>
                      <a:pPr algn="r" rtl="0" fontAlgn="b"/>
                      <a:r>
                        <a:rPr lang="en-US" sz="1100" b="0" i="0" u="none" strike="noStrike">
                          <a:solidFill>
                            <a:srgbClr val="000000"/>
                          </a:solidFill>
                          <a:effectLst/>
                          <a:highlight>
                            <a:srgbClr val="E8E8EF"/>
                          </a:highlight>
                          <a:latin typeface="Arial" panose="020B0604020202020204" pitchFamily="34" charset="0"/>
                        </a:rPr>
                        <a:t>0.98</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F"/>
                    </a:solidFill>
                  </a:tcPr>
                </a:tc>
                <a:tc>
                  <a:txBody>
                    <a:bodyPr/>
                    <a:lstStyle/>
                    <a:p>
                      <a:pPr algn="r" rtl="0" fontAlgn="b"/>
                      <a:r>
                        <a:rPr lang="en-US" sz="1100" b="0" i="0" u="none" strike="noStrike">
                          <a:solidFill>
                            <a:srgbClr val="000000"/>
                          </a:solidFill>
                          <a:effectLst/>
                          <a:highlight>
                            <a:srgbClr val="E8E8EF"/>
                          </a:highlight>
                          <a:latin typeface="Arial" panose="020B0604020202020204" pitchFamily="34" charset="0"/>
                        </a:rPr>
                        <a:t>0.94</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F"/>
                    </a:solidFill>
                  </a:tcPr>
                </a:tc>
                <a:extLst>
                  <a:ext uri="{0D108BD9-81ED-4DB2-BD59-A6C34878D82A}">
                    <a16:rowId xmlns:a16="http://schemas.microsoft.com/office/drawing/2014/main" val="653142646"/>
                  </a:ext>
                </a:extLst>
              </a:tr>
              <a:tr h="182381">
                <a:tc>
                  <a:txBody>
                    <a:bodyPr/>
                    <a:lstStyle/>
                    <a:p>
                      <a:pPr algn="l" rtl="0" fontAlgn="b"/>
                      <a:r>
                        <a:rPr lang="zh-CN" altLang="en-US" sz="1100" b="1" i="0" u="none" strike="noStrike">
                          <a:solidFill>
                            <a:srgbClr val="FFFFFF"/>
                          </a:solidFill>
                          <a:effectLst/>
                          <a:highlight>
                            <a:srgbClr val="FF0000"/>
                          </a:highlight>
                          <a:latin typeface="宋体" panose="02010600030101010101" pitchFamily="2" charset="-122"/>
                          <a:ea typeface="宋体" panose="02010600030101010101" pitchFamily="2" charset="-122"/>
                        </a:rPr>
                        <a:t>常规对照组</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r" rtl="0" fontAlgn="b"/>
                      <a:r>
                        <a:rPr lang="en-US" sz="1100" b="0" i="0" u="none" strike="noStrike">
                          <a:solidFill>
                            <a:srgbClr val="000000"/>
                          </a:solidFill>
                          <a:effectLst/>
                          <a:highlight>
                            <a:srgbClr val="FF0000"/>
                          </a:highlight>
                          <a:latin typeface="Arial" panose="020B0604020202020204" pitchFamily="34" charset="0"/>
                        </a:rPr>
                        <a:t>220</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r" rtl="0" fontAlgn="b"/>
                      <a:r>
                        <a:rPr lang="en-US" sz="1100" b="0" i="0" u="none" strike="noStrike">
                          <a:solidFill>
                            <a:srgbClr val="000000"/>
                          </a:solidFill>
                          <a:effectLst/>
                          <a:highlight>
                            <a:srgbClr val="FF0000"/>
                          </a:highlight>
                          <a:latin typeface="Arial" panose="020B0604020202020204" pitchFamily="34" charset="0"/>
                        </a:rPr>
                        <a:t>247.66</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r" rtl="0" fontAlgn="b"/>
                      <a:r>
                        <a:rPr lang="en-US" sz="1100" b="0" i="0" u="none" strike="noStrike">
                          <a:solidFill>
                            <a:srgbClr val="000000"/>
                          </a:solidFill>
                          <a:effectLst/>
                          <a:highlight>
                            <a:srgbClr val="FF0000"/>
                          </a:highlight>
                          <a:latin typeface="Arial" panose="020B0604020202020204" pitchFamily="34" charset="0"/>
                        </a:rPr>
                        <a:t>1.12573</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r" rtl="0" fontAlgn="b"/>
                      <a:r>
                        <a:rPr lang="en-US" sz="1100" b="0" i="0" u="none" strike="noStrike" dirty="0">
                          <a:solidFill>
                            <a:srgbClr val="000000"/>
                          </a:solidFill>
                          <a:effectLst/>
                          <a:highlight>
                            <a:srgbClr val="FF0000"/>
                          </a:highlight>
                          <a:latin typeface="Arial" panose="020B0604020202020204" pitchFamily="34" charset="0"/>
                        </a:rPr>
                        <a:t>0.97</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r" rtl="0" fontAlgn="b"/>
                      <a:r>
                        <a:rPr lang="en-US" sz="1100" b="0" i="0" u="none" strike="noStrike" dirty="0">
                          <a:solidFill>
                            <a:srgbClr val="000000"/>
                          </a:solidFill>
                          <a:effectLst/>
                          <a:highlight>
                            <a:srgbClr val="FF0000"/>
                          </a:highlight>
                          <a:latin typeface="Arial" panose="020B0604020202020204" pitchFamily="34" charset="0"/>
                        </a:rPr>
                        <a:t>0.98</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r" rtl="0" fontAlgn="b"/>
                      <a:r>
                        <a:rPr lang="en-US" sz="1100" b="0" i="0" u="none" strike="noStrike">
                          <a:solidFill>
                            <a:srgbClr val="000000"/>
                          </a:solidFill>
                          <a:effectLst/>
                          <a:highlight>
                            <a:srgbClr val="FF0000"/>
                          </a:highlight>
                          <a:latin typeface="Arial" panose="020B0604020202020204" pitchFamily="34" charset="0"/>
                        </a:rPr>
                        <a:t>0.97</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extLst>
                  <a:ext uri="{0D108BD9-81ED-4DB2-BD59-A6C34878D82A}">
                    <a16:rowId xmlns:a16="http://schemas.microsoft.com/office/drawing/2014/main" val="2686814004"/>
                  </a:ext>
                </a:extLst>
              </a:tr>
              <a:tr h="128469">
                <a:tc gridSpan="7">
                  <a:txBody>
                    <a:bodyPr/>
                    <a:lstStyle/>
                    <a:p>
                      <a:pPr algn="ctr" rtl="0" fontAlgn="b"/>
                      <a:r>
                        <a:rPr lang="zh-CN" altLang="en-US" sz="1100" b="1" i="0" u="none" strike="noStrike">
                          <a:solidFill>
                            <a:srgbClr val="FFFFFF"/>
                          </a:solidFill>
                          <a:effectLst/>
                          <a:highlight>
                            <a:srgbClr val="333399"/>
                          </a:highlight>
                          <a:latin typeface="宋体" panose="02010600030101010101" pitchFamily="2" charset="-122"/>
                          <a:ea typeface="宋体" panose="02010600030101010101" pitchFamily="2" charset="-122"/>
                        </a:rPr>
                        <a:t>数据集*</a:t>
                      </a:r>
                      <a:r>
                        <a:rPr lang="en-US" altLang="zh-CN" sz="1100" b="1" i="0" u="none" strike="noStrike">
                          <a:solidFill>
                            <a:srgbClr val="FFFFFF"/>
                          </a:solidFill>
                          <a:effectLst/>
                          <a:highlight>
                            <a:srgbClr val="333399"/>
                          </a:highlight>
                          <a:latin typeface="Arial" panose="020B0604020202020204" pitchFamily="34" charset="0"/>
                          <a:ea typeface="宋体" panose="02010600030101010101" pitchFamily="2" charset="-122"/>
                        </a:rPr>
                        <a:t>6</a:t>
                      </a:r>
                      <a:endParaRPr lang="zh-CN" altLang="en-US" sz="1100" b="1" i="0" u="none" strike="noStrike">
                        <a:solidFill>
                          <a:srgbClr val="FFFFFF"/>
                        </a:solidFill>
                        <a:effectLst/>
                        <a:highlight>
                          <a:srgbClr val="333399"/>
                        </a:highlight>
                        <a:latin typeface="宋体" panose="02010600030101010101" pitchFamily="2" charset="-122"/>
                        <a:ea typeface="宋体" panose="02010600030101010101" pitchFamily="2" charset="-122"/>
                      </a:endParaRP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3399"/>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rgbClr val="FFFFFF"/>
                      </a:solidFill>
                      <a:prstDash val="solid"/>
                      <a:round/>
                      <a:headEnd type="none" w="med" len="med"/>
                      <a:tailEnd type="none" w="med" len="med"/>
                    </a:lnL>
                    <a:lnT w="12700" cap="flat" cmpd="sng" algn="ctr">
                      <a:solidFill>
                        <a:srgbClr val="FFFFFF"/>
                      </a:solidFill>
                      <a:prstDash val="solid"/>
                      <a:round/>
                      <a:headEnd type="none" w="med" len="med"/>
                      <a:tailEnd type="none" w="med" len="med"/>
                    </a:lnT>
                  </a:tcPr>
                </a:tc>
                <a:tc hMerge="1">
                  <a:txBody>
                    <a:bodyPr/>
                    <a:lstStyle/>
                    <a:p>
                      <a:endParaRPr lang="en-US"/>
                    </a:p>
                  </a:txBody>
                  <a:tcPr>
                    <a:lnL w="12700" cap="flat" cmpd="sng" algn="ctr">
                      <a:solidFill>
                        <a:srgbClr val="FFFFFF"/>
                      </a:solidFill>
                      <a:prstDash val="solid"/>
                      <a:round/>
                      <a:headEnd type="none" w="med" len="med"/>
                      <a:tailEnd type="none" w="med" len="med"/>
                    </a:lnL>
                    <a:lnT w="12700" cap="flat" cmpd="sng" algn="ctr">
                      <a:solidFill>
                        <a:srgbClr val="FFFFFF"/>
                      </a:solidFill>
                      <a:prstDash val="solid"/>
                      <a:round/>
                      <a:headEnd type="none" w="med" len="med"/>
                      <a:tailEnd type="none" w="med" len="med"/>
                    </a:lnT>
                  </a:tcPr>
                </a:tc>
                <a:tc hMerge="1">
                  <a:txBody>
                    <a:bodyPr/>
                    <a:lstStyle/>
                    <a:p>
                      <a:endParaRPr lang="en-US"/>
                    </a:p>
                  </a:txBody>
                  <a:tcPr>
                    <a:lnL w="12700" cap="flat" cmpd="sng" algn="ctr">
                      <a:solidFill>
                        <a:srgbClr val="FFFFFF"/>
                      </a:solidFill>
                      <a:prstDash val="solid"/>
                      <a:round/>
                      <a:headEnd type="none" w="med" len="med"/>
                      <a:tailEnd type="none" w="med" len="med"/>
                    </a:lnL>
                    <a:lnT w="12700" cap="flat" cmpd="sng" algn="ctr">
                      <a:solidFill>
                        <a:srgbClr val="FFFFFF"/>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2535446735"/>
                  </a:ext>
                </a:extLst>
              </a:tr>
              <a:tr h="128469">
                <a:tc>
                  <a:txBody>
                    <a:bodyPr/>
                    <a:lstStyle/>
                    <a:p>
                      <a:pPr algn="l" rtl="0" fontAlgn="b"/>
                      <a:r>
                        <a:rPr lang="zh-CN" altLang="en-US" sz="1100" b="1" i="0" u="none" strike="noStrike">
                          <a:solidFill>
                            <a:srgbClr val="FFFFFF"/>
                          </a:solidFill>
                          <a:effectLst/>
                          <a:highlight>
                            <a:srgbClr val="333399"/>
                          </a:highlight>
                          <a:latin typeface="宋体" panose="02010600030101010101" pitchFamily="2" charset="-122"/>
                          <a:ea typeface="宋体" panose="02010600030101010101" pitchFamily="2" charset="-122"/>
                        </a:rPr>
                        <a:t>预训练</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3399"/>
                    </a:solidFill>
                  </a:tcPr>
                </a:tc>
                <a:tc>
                  <a:txBody>
                    <a:bodyPr/>
                    <a:lstStyle/>
                    <a:p>
                      <a:pPr algn="r" rtl="0" fontAlgn="b"/>
                      <a:r>
                        <a:rPr lang="en-US" sz="1100" b="0" i="0" u="none" strike="noStrike">
                          <a:solidFill>
                            <a:srgbClr val="000000"/>
                          </a:solidFill>
                          <a:effectLst/>
                          <a:highlight>
                            <a:srgbClr val="CDCDDE"/>
                          </a:highlight>
                          <a:latin typeface="Arial" panose="020B0604020202020204" pitchFamily="34" charset="0"/>
                        </a:rPr>
                        <a:t>91</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a:solidFill>
                            <a:srgbClr val="000000"/>
                          </a:solidFill>
                          <a:effectLst/>
                          <a:highlight>
                            <a:srgbClr val="CDCDDE"/>
                          </a:highlight>
                          <a:latin typeface="Arial" panose="020B0604020202020204" pitchFamily="34" charset="0"/>
                        </a:rPr>
                        <a:t>570.29</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a:solidFill>
                            <a:srgbClr val="000000"/>
                          </a:solidFill>
                          <a:effectLst/>
                          <a:highlight>
                            <a:srgbClr val="CDCDDE"/>
                          </a:highlight>
                          <a:latin typeface="Arial" panose="020B0604020202020204" pitchFamily="34" charset="0"/>
                        </a:rPr>
                        <a:t>6.26692</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a:solidFill>
                            <a:srgbClr val="000000"/>
                          </a:solidFill>
                          <a:effectLst/>
                          <a:highlight>
                            <a:srgbClr val="CDCDDE"/>
                          </a:highlight>
                          <a:latin typeface="Arial" panose="020B0604020202020204" pitchFamily="34" charset="0"/>
                        </a:rPr>
                        <a:t>0.98</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a:solidFill>
                            <a:srgbClr val="000000"/>
                          </a:solidFill>
                          <a:effectLst/>
                          <a:highlight>
                            <a:srgbClr val="CDCDDE"/>
                          </a:highlight>
                          <a:latin typeface="Arial" panose="020B0604020202020204" pitchFamily="34" charset="0"/>
                        </a:rPr>
                        <a:t>0.99</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a:solidFill>
                            <a:srgbClr val="000000"/>
                          </a:solidFill>
                          <a:effectLst/>
                          <a:highlight>
                            <a:srgbClr val="CDCDDE"/>
                          </a:highlight>
                          <a:latin typeface="Arial" panose="020B0604020202020204" pitchFamily="34" charset="0"/>
                        </a:rPr>
                        <a:t>0.98</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extLst>
                  <a:ext uri="{0D108BD9-81ED-4DB2-BD59-A6C34878D82A}">
                    <a16:rowId xmlns:a16="http://schemas.microsoft.com/office/drawing/2014/main" val="1445555514"/>
                  </a:ext>
                </a:extLst>
              </a:tr>
              <a:tr h="182381">
                <a:tc>
                  <a:txBody>
                    <a:bodyPr/>
                    <a:lstStyle/>
                    <a:p>
                      <a:pPr algn="l" rtl="0" fontAlgn="b"/>
                      <a:r>
                        <a:rPr lang="zh-CN" altLang="en-US" sz="1100" b="1" i="0" u="none" strike="noStrike">
                          <a:solidFill>
                            <a:srgbClr val="FFFFFF"/>
                          </a:solidFill>
                          <a:effectLst/>
                          <a:highlight>
                            <a:srgbClr val="FF0000"/>
                          </a:highlight>
                          <a:latin typeface="宋体" panose="02010600030101010101" pitchFamily="2" charset="-122"/>
                          <a:ea typeface="宋体" panose="02010600030101010101" pitchFamily="2" charset="-122"/>
                        </a:rPr>
                        <a:t>聚类对照组</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r" rtl="0" fontAlgn="b"/>
                      <a:r>
                        <a:rPr lang="en-US" sz="1100" b="0" i="0" u="none" strike="noStrike">
                          <a:solidFill>
                            <a:srgbClr val="000000"/>
                          </a:solidFill>
                          <a:effectLst/>
                          <a:highlight>
                            <a:srgbClr val="FF0000"/>
                          </a:highlight>
                          <a:latin typeface="Arial" panose="020B0604020202020204" pitchFamily="34" charset="0"/>
                        </a:rPr>
                        <a:t>86</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r" rtl="0" fontAlgn="b"/>
                      <a:r>
                        <a:rPr lang="en-US" sz="1100" b="0" i="0" u="none" strike="noStrike">
                          <a:solidFill>
                            <a:srgbClr val="000000"/>
                          </a:solidFill>
                          <a:effectLst/>
                          <a:highlight>
                            <a:srgbClr val="FF0000"/>
                          </a:highlight>
                          <a:latin typeface="Arial" panose="020B0604020202020204" pitchFamily="34" charset="0"/>
                        </a:rPr>
                        <a:t>554.58</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r" rtl="0" fontAlgn="b"/>
                      <a:r>
                        <a:rPr lang="en-US" sz="1100" b="0" i="0" u="none" strike="noStrike">
                          <a:solidFill>
                            <a:srgbClr val="000000"/>
                          </a:solidFill>
                          <a:effectLst/>
                          <a:highlight>
                            <a:srgbClr val="FF0000"/>
                          </a:highlight>
                          <a:latin typeface="Arial" panose="020B0604020202020204" pitchFamily="34" charset="0"/>
                        </a:rPr>
                        <a:t>6.44861</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r" rtl="0" fontAlgn="b"/>
                      <a:r>
                        <a:rPr lang="en-US" sz="1100" b="0" i="0" u="none" strike="noStrike">
                          <a:solidFill>
                            <a:srgbClr val="000000"/>
                          </a:solidFill>
                          <a:effectLst/>
                          <a:highlight>
                            <a:srgbClr val="FF0000"/>
                          </a:highlight>
                          <a:latin typeface="Arial" panose="020B0604020202020204" pitchFamily="34" charset="0"/>
                        </a:rPr>
                        <a:t>0.98</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r" rtl="0" fontAlgn="b"/>
                      <a:r>
                        <a:rPr lang="en-US" sz="1100" b="0" i="0" u="none" strike="noStrike">
                          <a:solidFill>
                            <a:srgbClr val="000000"/>
                          </a:solidFill>
                          <a:effectLst/>
                          <a:highlight>
                            <a:srgbClr val="FF0000"/>
                          </a:highlight>
                          <a:latin typeface="Arial" panose="020B0604020202020204" pitchFamily="34" charset="0"/>
                        </a:rPr>
                        <a:t>0.99</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r" rtl="0" fontAlgn="b"/>
                      <a:r>
                        <a:rPr lang="en-US" sz="1100" b="0" i="0" u="none" strike="noStrike">
                          <a:solidFill>
                            <a:srgbClr val="000000"/>
                          </a:solidFill>
                          <a:effectLst/>
                          <a:highlight>
                            <a:srgbClr val="FF0000"/>
                          </a:highlight>
                          <a:latin typeface="Arial" panose="020B0604020202020204" pitchFamily="34" charset="0"/>
                        </a:rPr>
                        <a:t>0.98</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extLst>
                  <a:ext uri="{0D108BD9-81ED-4DB2-BD59-A6C34878D82A}">
                    <a16:rowId xmlns:a16="http://schemas.microsoft.com/office/drawing/2014/main" val="3851180211"/>
                  </a:ext>
                </a:extLst>
              </a:tr>
              <a:tr h="182381">
                <a:tc>
                  <a:txBody>
                    <a:bodyPr/>
                    <a:lstStyle/>
                    <a:p>
                      <a:pPr algn="l" rtl="0" fontAlgn="b"/>
                      <a:r>
                        <a:rPr lang="zh-CN" altLang="en-US" sz="1100" b="1" i="0" u="none" strike="noStrike">
                          <a:solidFill>
                            <a:srgbClr val="FFFFFF"/>
                          </a:solidFill>
                          <a:effectLst/>
                          <a:highlight>
                            <a:srgbClr val="333399"/>
                          </a:highlight>
                          <a:latin typeface="宋体" panose="02010600030101010101" pitchFamily="2" charset="-122"/>
                          <a:ea typeface="宋体" panose="02010600030101010101" pitchFamily="2" charset="-122"/>
                        </a:rPr>
                        <a:t>常规对照组</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3399"/>
                    </a:solidFill>
                  </a:tcPr>
                </a:tc>
                <a:tc>
                  <a:txBody>
                    <a:bodyPr/>
                    <a:lstStyle/>
                    <a:p>
                      <a:pPr algn="r" rtl="0" fontAlgn="b"/>
                      <a:r>
                        <a:rPr lang="en-US" sz="1100" b="0" i="0" u="none" strike="noStrike">
                          <a:solidFill>
                            <a:srgbClr val="000000"/>
                          </a:solidFill>
                          <a:effectLst/>
                          <a:highlight>
                            <a:srgbClr val="CDCDDE"/>
                          </a:highlight>
                          <a:latin typeface="Arial" panose="020B0604020202020204" pitchFamily="34" charset="0"/>
                        </a:rPr>
                        <a:t>96</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a:solidFill>
                            <a:srgbClr val="000000"/>
                          </a:solidFill>
                          <a:effectLst/>
                          <a:highlight>
                            <a:srgbClr val="CDCDDE"/>
                          </a:highlight>
                          <a:latin typeface="Arial" panose="020B0604020202020204" pitchFamily="34" charset="0"/>
                        </a:rPr>
                        <a:t>616</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a:solidFill>
                            <a:srgbClr val="000000"/>
                          </a:solidFill>
                          <a:effectLst/>
                          <a:highlight>
                            <a:srgbClr val="CDCDDE"/>
                          </a:highlight>
                          <a:latin typeface="Arial" panose="020B0604020202020204" pitchFamily="34" charset="0"/>
                        </a:rPr>
                        <a:t>6.41667</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dirty="0">
                          <a:solidFill>
                            <a:srgbClr val="000000"/>
                          </a:solidFill>
                          <a:effectLst/>
                          <a:highlight>
                            <a:srgbClr val="CDCDDE"/>
                          </a:highlight>
                          <a:latin typeface="Arial" panose="020B0604020202020204" pitchFamily="34" charset="0"/>
                        </a:rPr>
                        <a:t>0.99</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dirty="0">
                          <a:solidFill>
                            <a:srgbClr val="000000"/>
                          </a:solidFill>
                          <a:effectLst/>
                          <a:highlight>
                            <a:srgbClr val="CDCDDE"/>
                          </a:highlight>
                          <a:latin typeface="Arial" panose="020B0604020202020204" pitchFamily="34" charset="0"/>
                        </a:rPr>
                        <a:t>1</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dirty="0">
                          <a:solidFill>
                            <a:srgbClr val="000000"/>
                          </a:solidFill>
                          <a:effectLst/>
                          <a:highlight>
                            <a:srgbClr val="CDCDDE"/>
                          </a:highlight>
                          <a:latin typeface="Arial" panose="020B0604020202020204" pitchFamily="34" charset="0"/>
                        </a:rPr>
                        <a:t>0.98</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extLst>
                  <a:ext uri="{0D108BD9-81ED-4DB2-BD59-A6C34878D82A}">
                    <a16:rowId xmlns:a16="http://schemas.microsoft.com/office/drawing/2014/main" val="2099750623"/>
                  </a:ext>
                </a:extLst>
              </a:tr>
              <a:tr h="128469">
                <a:tc gridSpan="7">
                  <a:txBody>
                    <a:bodyPr/>
                    <a:lstStyle/>
                    <a:p>
                      <a:pPr algn="ctr" rtl="0" fontAlgn="b"/>
                      <a:r>
                        <a:rPr lang="zh-CN" altLang="en-US" sz="1100" b="1" i="0" u="none" strike="noStrike">
                          <a:solidFill>
                            <a:srgbClr val="FFFFFF"/>
                          </a:solidFill>
                          <a:effectLst/>
                          <a:highlight>
                            <a:srgbClr val="333399"/>
                          </a:highlight>
                          <a:latin typeface="宋体" panose="02010600030101010101" pitchFamily="2" charset="-122"/>
                          <a:ea typeface="宋体" panose="02010600030101010101" pitchFamily="2" charset="-122"/>
                        </a:rPr>
                        <a:t>数据集*</a:t>
                      </a:r>
                      <a:r>
                        <a:rPr lang="en-US" altLang="zh-CN" sz="1100" b="1" i="0" u="none" strike="noStrike">
                          <a:solidFill>
                            <a:srgbClr val="FFFFFF"/>
                          </a:solidFill>
                          <a:effectLst/>
                          <a:highlight>
                            <a:srgbClr val="333399"/>
                          </a:highlight>
                          <a:latin typeface="Arial" panose="020B0604020202020204" pitchFamily="34" charset="0"/>
                          <a:ea typeface="宋体" panose="02010600030101010101" pitchFamily="2" charset="-122"/>
                        </a:rPr>
                        <a:t>12</a:t>
                      </a:r>
                      <a:endParaRPr lang="zh-CN" altLang="en-US" sz="1100" b="1" i="0" u="none" strike="noStrike">
                        <a:solidFill>
                          <a:srgbClr val="FFFFFF"/>
                        </a:solidFill>
                        <a:effectLst/>
                        <a:highlight>
                          <a:srgbClr val="333399"/>
                        </a:highlight>
                        <a:latin typeface="宋体" panose="02010600030101010101" pitchFamily="2" charset="-122"/>
                        <a:ea typeface="宋体" panose="02010600030101010101" pitchFamily="2" charset="-122"/>
                      </a:endParaRP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3399"/>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rgbClr val="FFFFFF"/>
                      </a:solidFill>
                      <a:prstDash val="solid"/>
                      <a:round/>
                      <a:headEnd type="none" w="med" len="med"/>
                      <a:tailEnd type="none" w="med" len="med"/>
                    </a:lnL>
                    <a:lnT w="12700" cap="flat" cmpd="sng" algn="ctr">
                      <a:solidFill>
                        <a:srgbClr val="FFFFFF"/>
                      </a:solidFill>
                      <a:prstDash val="solid"/>
                      <a:round/>
                      <a:headEnd type="none" w="med" len="med"/>
                      <a:tailEnd type="none" w="med" len="med"/>
                    </a:lnT>
                  </a:tcPr>
                </a:tc>
                <a:tc hMerge="1">
                  <a:txBody>
                    <a:bodyPr/>
                    <a:lstStyle/>
                    <a:p>
                      <a:endParaRPr lang="en-US"/>
                    </a:p>
                  </a:txBody>
                  <a:tcPr>
                    <a:lnL w="12700" cap="flat" cmpd="sng" algn="ctr">
                      <a:solidFill>
                        <a:srgbClr val="FFFFFF"/>
                      </a:solidFill>
                      <a:prstDash val="solid"/>
                      <a:round/>
                      <a:headEnd type="none" w="med" len="med"/>
                      <a:tailEnd type="none" w="med" len="med"/>
                    </a:lnL>
                    <a:lnT w="12700" cap="flat" cmpd="sng" algn="ctr">
                      <a:solidFill>
                        <a:srgbClr val="FFFFFF"/>
                      </a:solidFill>
                      <a:prstDash val="solid"/>
                      <a:round/>
                      <a:headEnd type="none" w="med" len="med"/>
                      <a:tailEnd type="none" w="med" len="med"/>
                    </a:lnT>
                  </a:tcPr>
                </a:tc>
                <a:tc hMerge="1">
                  <a:txBody>
                    <a:bodyPr/>
                    <a:lstStyle/>
                    <a:p>
                      <a:endParaRPr lang="en-US"/>
                    </a:p>
                  </a:txBody>
                  <a:tcPr>
                    <a:lnL w="12700" cap="flat" cmpd="sng" algn="ctr">
                      <a:solidFill>
                        <a:srgbClr val="FFFFFF"/>
                      </a:solidFill>
                      <a:prstDash val="solid"/>
                      <a:round/>
                      <a:headEnd type="none" w="med" len="med"/>
                      <a:tailEnd type="none" w="med" len="med"/>
                    </a:lnL>
                    <a:lnT w="12700" cap="flat" cmpd="sng" algn="ctr">
                      <a:solidFill>
                        <a:srgbClr val="FFFFFF"/>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3715128782"/>
                  </a:ext>
                </a:extLst>
              </a:tr>
              <a:tr h="128469">
                <a:tc>
                  <a:txBody>
                    <a:bodyPr/>
                    <a:lstStyle/>
                    <a:p>
                      <a:pPr algn="l" rtl="0" fontAlgn="b"/>
                      <a:r>
                        <a:rPr lang="zh-CN" altLang="en-US" sz="1100" b="1" i="0" u="none" strike="noStrike">
                          <a:solidFill>
                            <a:srgbClr val="FFFFFF"/>
                          </a:solidFill>
                          <a:effectLst/>
                          <a:highlight>
                            <a:srgbClr val="333399"/>
                          </a:highlight>
                          <a:latin typeface="宋体" panose="02010600030101010101" pitchFamily="2" charset="-122"/>
                          <a:ea typeface="宋体" panose="02010600030101010101" pitchFamily="2" charset="-122"/>
                        </a:rPr>
                        <a:t>预训练</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3399"/>
                    </a:solidFill>
                  </a:tcPr>
                </a:tc>
                <a:tc>
                  <a:txBody>
                    <a:bodyPr/>
                    <a:lstStyle/>
                    <a:p>
                      <a:pPr algn="r" rtl="0" fontAlgn="b"/>
                      <a:r>
                        <a:rPr lang="en-US" sz="1100" b="0" i="0" u="none" strike="noStrike">
                          <a:solidFill>
                            <a:srgbClr val="000000"/>
                          </a:solidFill>
                          <a:effectLst/>
                          <a:highlight>
                            <a:srgbClr val="CDCDDE"/>
                          </a:highlight>
                          <a:latin typeface="Arial" panose="020B0604020202020204" pitchFamily="34" charset="0"/>
                        </a:rPr>
                        <a:t>47</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a:solidFill>
                            <a:srgbClr val="000000"/>
                          </a:solidFill>
                          <a:effectLst/>
                          <a:highlight>
                            <a:srgbClr val="CDCDDE"/>
                          </a:highlight>
                          <a:latin typeface="Arial" panose="020B0604020202020204" pitchFamily="34" charset="0"/>
                        </a:rPr>
                        <a:t>623.19</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a:solidFill>
                            <a:srgbClr val="000000"/>
                          </a:solidFill>
                          <a:effectLst/>
                          <a:highlight>
                            <a:srgbClr val="CDCDDE"/>
                          </a:highlight>
                          <a:latin typeface="Arial" panose="020B0604020202020204" pitchFamily="34" charset="0"/>
                        </a:rPr>
                        <a:t>13.2594</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a:solidFill>
                            <a:srgbClr val="000000"/>
                          </a:solidFill>
                          <a:effectLst/>
                          <a:highlight>
                            <a:srgbClr val="CDCDDE"/>
                          </a:highlight>
                          <a:latin typeface="Arial" panose="020B0604020202020204" pitchFamily="34" charset="0"/>
                        </a:rPr>
                        <a:t>0.98</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a:solidFill>
                            <a:srgbClr val="000000"/>
                          </a:solidFill>
                          <a:effectLst/>
                          <a:highlight>
                            <a:srgbClr val="CDCDDE"/>
                          </a:highlight>
                          <a:latin typeface="Arial" panose="020B0604020202020204" pitchFamily="34" charset="0"/>
                        </a:rPr>
                        <a:t>0.99</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a:solidFill>
                            <a:srgbClr val="000000"/>
                          </a:solidFill>
                          <a:effectLst/>
                          <a:highlight>
                            <a:srgbClr val="CDCDDE"/>
                          </a:highlight>
                          <a:latin typeface="Arial" panose="020B0604020202020204" pitchFamily="34" charset="0"/>
                        </a:rPr>
                        <a:t>0.98</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extLst>
                  <a:ext uri="{0D108BD9-81ED-4DB2-BD59-A6C34878D82A}">
                    <a16:rowId xmlns:a16="http://schemas.microsoft.com/office/drawing/2014/main" val="3409841072"/>
                  </a:ext>
                </a:extLst>
              </a:tr>
              <a:tr h="182381">
                <a:tc>
                  <a:txBody>
                    <a:bodyPr/>
                    <a:lstStyle/>
                    <a:p>
                      <a:pPr algn="l" rtl="0" fontAlgn="b"/>
                      <a:r>
                        <a:rPr lang="zh-CN" altLang="en-US" sz="1100" b="1" i="0" u="none" strike="noStrike">
                          <a:solidFill>
                            <a:srgbClr val="FFFFFF"/>
                          </a:solidFill>
                          <a:effectLst/>
                          <a:highlight>
                            <a:srgbClr val="FF0000"/>
                          </a:highlight>
                          <a:latin typeface="宋体" panose="02010600030101010101" pitchFamily="2" charset="-122"/>
                          <a:ea typeface="宋体" panose="02010600030101010101" pitchFamily="2" charset="-122"/>
                        </a:rPr>
                        <a:t>聚类对照组</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r" rtl="0" fontAlgn="b"/>
                      <a:r>
                        <a:rPr lang="en-US" sz="1100" b="0" i="0" u="none" strike="noStrike">
                          <a:solidFill>
                            <a:srgbClr val="000000"/>
                          </a:solidFill>
                          <a:effectLst/>
                          <a:highlight>
                            <a:srgbClr val="FF0000"/>
                          </a:highlight>
                          <a:latin typeface="Arial" panose="020B0604020202020204" pitchFamily="34" charset="0"/>
                        </a:rPr>
                        <a:t>46</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r" rtl="0" fontAlgn="b"/>
                      <a:r>
                        <a:rPr lang="en-US" sz="1100" b="0" i="0" u="none" strike="noStrike">
                          <a:solidFill>
                            <a:srgbClr val="000000"/>
                          </a:solidFill>
                          <a:effectLst/>
                          <a:highlight>
                            <a:srgbClr val="FF0000"/>
                          </a:highlight>
                          <a:latin typeface="Arial" panose="020B0604020202020204" pitchFamily="34" charset="0"/>
                        </a:rPr>
                        <a:t>607.42</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r" rtl="0" fontAlgn="b"/>
                      <a:r>
                        <a:rPr lang="en-US" sz="1100" b="0" i="0" u="none" strike="noStrike">
                          <a:solidFill>
                            <a:srgbClr val="000000"/>
                          </a:solidFill>
                          <a:effectLst/>
                          <a:highlight>
                            <a:srgbClr val="FF0000"/>
                          </a:highlight>
                          <a:latin typeface="Arial" panose="020B0604020202020204" pitchFamily="34" charset="0"/>
                        </a:rPr>
                        <a:t>13.2048</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r" rtl="0" fontAlgn="b"/>
                      <a:r>
                        <a:rPr lang="en-US" sz="1100" b="0" i="0" u="none" strike="noStrike">
                          <a:solidFill>
                            <a:srgbClr val="000000"/>
                          </a:solidFill>
                          <a:effectLst/>
                          <a:highlight>
                            <a:srgbClr val="FF0000"/>
                          </a:highlight>
                          <a:latin typeface="Arial" panose="020B0604020202020204" pitchFamily="34" charset="0"/>
                        </a:rPr>
                        <a:t>0.97</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r" rtl="0" fontAlgn="b"/>
                      <a:r>
                        <a:rPr lang="en-US" sz="1100" b="0" i="0" u="none" strike="noStrike">
                          <a:solidFill>
                            <a:srgbClr val="000000"/>
                          </a:solidFill>
                          <a:effectLst/>
                          <a:highlight>
                            <a:srgbClr val="FF0000"/>
                          </a:highlight>
                          <a:latin typeface="Arial" panose="020B0604020202020204" pitchFamily="34" charset="0"/>
                        </a:rPr>
                        <a:t>0.99</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r" rtl="0" fontAlgn="b"/>
                      <a:r>
                        <a:rPr lang="en-US" sz="1100" b="0" i="0" u="none" strike="noStrike">
                          <a:solidFill>
                            <a:srgbClr val="000000"/>
                          </a:solidFill>
                          <a:effectLst/>
                          <a:highlight>
                            <a:srgbClr val="FF0000"/>
                          </a:highlight>
                          <a:latin typeface="Arial" panose="020B0604020202020204" pitchFamily="34" charset="0"/>
                        </a:rPr>
                        <a:t>0.96</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extLst>
                  <a:ext uri="{0D108BD9-81ED-4DB2-BD59-A6C34878D82A}">
                    <a16:rowId xmlns:a16="http://schemas.microsoft.com/office/drawing/2014/main" val="147983620"/>
                  </a:ext>
                </a:extLst>
              </a:tr>
              <a:tr h="182381">
                <a:tc>
                  <a:txBody>
                    <a:bodyPr/>
                    <a:lstStyle/>
                    <a:p>
                      <a:pPr algn="l" rtl="0" fontAlgn="b"/>
                      <a:r>
                        <a:rPr lang="zh-CN" altLang="en-US" sz="1100" b="1" i="0" u="none" strike="noStrike">
                          <a:solidFill>
                            <a:srgbClr val="FFFFFF"/>
                          </a:solidFill>
                          <a:effectLst/>
                          <a:highlight>
                            <a:srgbClr val="333399"/>
                          </a:highlight>
                          <a:latin typeface="宋体" panose="02010600030101010101" pitchFamily="2" charset="-122"/>
                          <a:ea typeface="宋体" panose="02010600030101010101" pitchFamily="2" charset="-122"/>
                        </a:rPr>
                        <a:t>常规对照组</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3399"/>
                    </a:solidFill>
                  </a:tcPr>
                </a:tc>
                <a:tc>
                  <a:txBody>
                    <a:bodyPr/>
                    <a:lstStyle/>
                    <a:p>
                      <a:pPr algn="r" rtl="0" fontAlgn="b"/>
                      <a:r>
                        <a:rPr lang="en-US" sz="1100" b="0" i="0" u="none" strike="noStrike">
                          <a:solidFill>
                            <a:srgbClr val="000000"/>
                          </a:solidFill>
                          <a:effectLst/>
                          <a:highlight>
                            <a:srgbClr val="CDCDDE"/>
                          </a:highlight>
                          <a:latin typeface="Arial" panose="020B0604020202020204" pitchFamily="34" charset="0"/>
                        </a:rPr>
                        <a:t>45</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a:solidFill>
                            <a:srgbClr val="000000"/>
                          </a:solidFill>
                          <a:effectLst/>
                          <a:highlight>
                            <a:srgbClr val="CDCDDE"/>
                          </a:highlight>
                          <a:latin typeface="Arial" panose="020B0604020202020204" pitchFamily="34" charset="0"/>
                        </a:rPr>
                        <a:t>664.41</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a:solidFill>
                            <a:srgbClr val="000000"/>
                          </a:solidFill>
                          <a:effectLst/>
                          <a:highlight>
                            <a:srgbClr val="CDCDDE"/>
                          </a:highlight>
                          <a:latin typeface="Arial" panose="020B0604020202020204" pitchFamily="34" charset="0"/>
                        </a:rPr>
                        <a:t>14.7647</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dirty="0">
                          <a:solidFill>
                            <a:srgbClr val="000000"/>
                          </a:solidFill>
                          <a:effectLst/>
                          <a:highlight>
                            <a:srgbClr val="CDCDDE"/>
                          </a:highlight>
                          <a:latin typeface="Arial" panose="020B0604020202020204" pitchFamily="34" charset="0"/>
                        </a:rPr>
                        <a:t>0.98</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dirty="0">
                          <a:solidFill>
                            <a:srgbClr val="000000"/>
                          </a:solidFill>
                          <a:effectLst/>
                          <a:highlight>
                            <a:srgbClr val="CDCDDE"/>
                          </a:highlight>
                          <a:latin typeface="Arial" panose="020B0604020202020204" pitchFamily="34" charset="0"/>
                        </a:rPr>
                        <a:t>0.99</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dirty="0">
                          <a:solidFill>
                            <a:srgbClr val="000000"/>
                          </a:solidFill>
                          <a:effectLst/>
                          <a:highlight>
                            <a:srgbClr val="CDCDDE"/>
                          </a:highlight>
                          <a:latin typeface="Arial" panose="020B0604020202020204" pitchFamily="34" charset="0"/>
                        </a:rPr>
                        <a:t>0.96</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extLst>
                  <a:ext uri="{0D108BD9-81ED-4DB2-BD59-A6C34878D82A}">
                    <a16:rowId xmlns:a16="http://schemas.microsoft.com/office/drawing/2014/main" val="2115091965"/>
                  </a:ext>
                </a:extLst>
              </a:tr>
            </a:tbl>
          </a:graphicData>
        </a:graphic>
      </p:graphicFrame>
    </p:spTree>
    <p:extLst>
      <p:ext uri="{BB962C8B-B14F-4D97-AF65-F5344CB8AC3E}">
        <p14:creationId xmlns:p14="http://schemas.microsoft.com/office/powerpoint/2010/main" val="1168016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A03689-D8F1-C563-F3DC-A77CCA3F8946}"/>
              </a:ext>
            </a:extLst>
          </p:cNvPr>
          <p:cNvSpPr txBox="1"/>
          <p:nvPr/>
        </p:nvSpPr>
        <p:spPr>
          <a:xfrm>
            <a:off x="954551" y="156273"/>
            <a:ext cx="10282897" cy="584775"/>
          </a:xfrm>
          <a:prstGeom prst="rect">
            <a:avLst/>
          </a:prstGeom>
          <a:noFill/>
        </p:spPr>
        <p:txBody>
          <a:bodyPr wrap="square" rtlCol="0">
            <a:spAutoFit/>
          </a:bodyPr>
          <a:lstStyle/>
          <a:p>
            <a:pPr algn="ctr"/>
            <a:r>
              <a:rPr lang="zh-CN" altLang="en-US" sz="3200" dirty="0"/>
              <a:t>算法优化 </a:t>
            </a:r>
            <a:r>
              <a:rPr lang="en-US" altLang="zh-CN" sz="3200" dirty="0"/>
              <a:t>BERT </a:t>
            </a:r>
            <a:r>
              <a:rPr lang="zh-CN" altLang="en-US" sz="3200" dirty="0"/>
              <a:t>多进程及推理速度优化</a:t>
            </a:r>
            <a:endParaRPr lang="en-US" altLang="zh-CN" sz="3200" dirty="0"/>
          </a:p>
        </p:txBody>
      </p:sp>
      <p:sp>
        <p:nvSpPr>
          <p:cNvPr id="3" name="TextBox 2">
            <a:extLst>
              <a:ext uri="{FF2B5EF4-FFF2-40B4-BE49-F238E27FC236}">
                <a16:creationId xmlns:a16="http://schemas.microsoft.com/office/drawing/2014/main" id="{292F0C7B-569E-53B5-E267-7FE9326ED75F}"/>
              </a:ext>
            </a:extLst>
          </p:cNvPr>
          <p:cNvSpPr txBox="1"/>
          <p:nvPr/>
        </p:nvSpPr>
        <p:spPr>
          <a:xfrm>
            <a:off x="109195" y="1219200"/>
            <a:ext cx="7086600" cy="5878532"/>
          </a:xfrm>
          <a:prstGeom prst="rect">
            <a:avLst/>
          </a:prstGeom>
          <a:noFill/>
        </p:spPr>
        <p:txBody>
          <a:bodyPr wrap="square" rtlCol="0">
            <a:spAutoFit/>
          </a:bodyPr>
          <a:lstStyle/>
          <a:p>
            <a:r>
              <a:rPr lang="zh-CN" altLang="en-US" sz="2000" b="1" dirty="0">
                <a:latin typeface="+mn-ea"/>
                <a:ea typeface="+mn-ea"/>
                <a:cs typeface="Adobe Thai" panose="02040503050201020203" pitchFamily="18" charset="-34"/>
              </a:rPr>
              <a:t>训练速度优化</a:t>
            </a:r>
            <a:r>
              <a:rPr lang="en-US" altLang="zh-CN" sz="2000" b="1" dirty="0">
                <a:latin typeface="+mn-ea"/>
                <a:ea typeface="+mn-ea"/>
                <a:cs typeface="Adobe Thai" panose="02040503050201020203" pitchFamily="18" charset="-34"/>
              </a:rPr>
              <a:t>:</a:t>
            </a:r>
          </a:p>
          <a:p>
            <a:r>
              <a:rPr lang="zh-CN" altLang="en-US" sz="2000" b="1" dirty="0">
                <a:latin typeface="+mn-ea"/>
                <a:ea typeface="+mn-ea"/>
                <a:cs typeface="Adobe Thai" panose="02040503050201020203" pitchFamily="18" charset="-34"/>
              </a:rPr>
              <a:t>多进程处理</a:t>
            </a:r>
            <a:endParaRPr lang="en-US" altLang="zh-CN" sz="2000" b="1" dirty="0">
              <a:latin typeface="+mn-ea"/>
              <a:ea typeface="+mn-ea"/>
              <a:cs typeface="Adobe Thai" panose="02040503050201020203" pitchFamily="18" charset="-34"/>
            </a:endParaRPr>
          </a:p>
          <a:p>
            <a:r>
              <a:rPr lang="zh-CN" altLang="en-US" sz="2000" dirty="0">
                <a:latin typeface="+mn-ea"/>
                <a:ea typeface="+mn-ea"/>
                <a:cs typeface="Adobe Thai" panose="02040503050201020203" pitchFamily="18" charset="-34"/>
              </a:rPr>
              <a:t>通过增加数据加载的子进程数量数据加载和预处理可以在 </a:t>
            </a:r>
            <a:r>
              <a:rPr lang="en-US" altLang="zh-CN" sz="2000" dirty="0">
                <a:latin typeface="+mn-ea"/>
                <a:ea typeface="+mn-ea"/>
                <a:cs typeface="Adobe Thai" panose="02040503050201020203" pitchFamily="18" charset="-34"/>
              </a:rPr>
              <a:t>CPU </a:t>
            </a:r>
            <a:r>
              <a:rPr lang="zh-CN" altLang="en-US" sz="2000" dirty="0">
                <a:latin typeface="+mn-ea"/>
                <a:ea typeface="+mn-ea"/>
                <a:cs typeface="Adobe Thai" panose="02040503050201020203" pitchFamily="18" charset="-34"/>
              </a:rPr>
              <a:t>上</a:t>
            </a:r>
            <a:r>
              <a:rPr lang="zh-CN" altLang="en-US" sz="2000" dirty="0">
                <a:solidFill>
                  <a:srgbClr val="FF0000"/>
                </a:solidFill>
                <a:latin typeface="+mn-ea"/>
                <a:ea typeface="+mn-ea"/>
                <a:cs typeface="Adobe Thai" panose="02040503050201020203" pitchFamily="18" charset="-34"/>
              </a:rPr>
              <a:t>多进程并行处理</a:t>
            </a:r>
            <a:r>
              <a:rPr lang="zh-CN" altLang="en-US" sz="2000" dirty="0">
                <a:latin typeface="+mn-ea"/>
                <a:ea typeface="+mn-ea"/>
                <a:cs typeface="Adobe Thai" panose="02040503050201020203" pitchFamily="18" charset="-34"/>
              </a:rPr>
              <a:t>，而不是在主进程上串行处理</a:t>
            </a:r>
            <a:r>
              <a:rPr lang="en-US" altLang="zh-CN" sz="2000" dirty="0">
                <a:latin typeface="+mn-ea"/>
                <a:ea typeface="+mn-ea"/>
                <a:cs typeface="Adobe Thai" panose="02040503050201020203" pitchFamily="18" charset="-34"/>
              </a:rPr>
              <a:t>,</a:t>
            </a:r>
            <a:r>
              <a:rPr lang="zh-CN" altLang="en-US" sz="2000" dirty="0">
                <a:latin typeface="+mn-ea"/>
                <a:ea typeface="+mn-ea"/>
                <a:cs typeface="Adobe Thai" panose="02040503050201020203" pitchFamily="18" charset="-34"/>
              </a:rPr>
              <a:t>从而能够比常规方法减少</a:t>
            </a:r>
            <a:r>
              <a:rPr lang="en-US" altLang="zh-CN" sz="2000" dirty="0">
                <a:latin typeface="+mn-ea"/>
                <a:ea typeface="+mn-ea"/>
                <a:cs typeface="Adobe Thai" panose="02040503050201020203" pitchFamily="18" charset="-34"/>
              </a:rPr>
              <a:t>25%</a:t>
            </a:r>
            <a:r>
              <a:rPr lang="zh-CN" altLang="en-US" sz="2000" dirty="0">
                <a:latin typeface="+mn-ea"/>
                <a:ea typeface="+mn-ea"/>
                <a:cs typeface="Adobe Thai" panose="02040503050201020203" pitchFamily="18" charset="-34"/>
              </a:rPr>
              <a:t>的训练时间同时保证准确率不变。</a:t>
            </a:r>
            <a:endParaRPr lang="en-US" altLang="zh-CN" sz="2000" dirty="0">
              <a:latin typeface="+mn-ea"/>
              <a:ea typeface="+mn-ea"/>
              <a:cs typeface="Adobe Thai" panose="02040503050201020203" pitchFamily="18" charset="-34"/>
            </a:endParaRPr>
          </a:p>
          <a:p>
            <a:endParaRPr lang="en-US" sz="2000" dirty="0">
              <a:latin typeface="+mn-ea"/>
              <a:ea typeface="+mn-ea"/>
              <a:cs typeface="Adobe Thai" panose="02040503050201020203" pitchFamily="18" charset="-34"/>
            </a:endParaRPr>
          </a:p>
          <a:p>
            <a:r>
              <a:rPr lang="zh-CN" altLang="en-US" sz="2000" b="1" dirty="0">
                <a:latin typeface="+mn-ea"/>
                <a:ea typeface="+mn-ea"/>
                <a:cs typeface="Adobe Thai" panose="02040503050201020203" pitchFamily="18" charset="-34"/>
              </a:rPr>
              <a:t>推理速度优化</a:t>
            </a:r>
            <a:r>
              <a:rPr lang="en-US" altLang="zh-CN" sz="2000" b="1" dirty="0">
                <a:latin typeface="+mn-ea"/>
                <a:ea typeface="+mn-ea"/>
                <a:cs typeface="Adobe Thai" panose="02040503050201020203" pitchFamily="18" charset="-34"/>
              </a:rPr>
              <a:t>:</a:t>
            </a:r>
          </a:p>
          <a:p>
            <a:r>
              <a:rPr lang="zh-CN" altLang="en-US" sz="2000" b="1" dirty="0">
                <a:latin typeface="+mn-ea"/>
                <a:ea typeface="+mn-ea"/>
                <a:cs typeface="Adobe Thai" panose="02040503050201020203" pitchFamily="18" charset="-34"/>
              </a:rPr>
              <a:t>剪枝 </a:t>
            </a:r>
            <a:r>
              <a:rPr lang="en-US" altLang="zh-CN" sz="2000" b="1" dirty="0">
                <a:latin typeface="+mn-ea"/>
                <a:ea typeface="+mn-ea"/>
                <a:cs typeface="Adobe Thai" panose="02040503050201020203" pitchFamily="18" charset="-34"/>
              </a:rPr>
              <a:t>Pruning</a:t>
            </a:r>
          </a:p>
          <a:p>
            <a:r>
              <a:rPr lang="zh-CN" altLang="en-US" sz="2000" dirty="0">
                <a:latin typeface="+mn-ea"/>
                <a:ea typeface="+mn-ea"/>
                <a:cs typeface="Adobe Thai" panose="02040503050201020203" pitchFamily="18" charset="-34"/>
              </a:rPr>
              <a:t>使用全局无结构剪枝方法（</a:t>
            </a:r>
            <a:r>
              <a:rPr lang="en-US" sz="2000" dirty="0">
                <a:latin typeface="+mn-ea"/>
                <a:ea typeface="+mn-ea"/>
                <a:cs typeface="Adobe Thai" panose="02040503050201020203" pitchFamily="18" charset="-34"/>
              </a:rPr>
              <a:t>L1 Unstructured Pruning 20%）</a:t>
            </a:r>
            <a:r>
              <a:rPr lang="zh-CN" altLang="en-US" sz="2000" dirty="0">
                <a:solidFill>
                  <a:srgbClr val="FF0000"/>
                </a:solidFill>
                <a:latin typeface="+mn-ea"/>
                <a:ea typeface="+mn-ea"/>
                <a:cs typeface="Adobe Thai" panose="02040503050201020203" pitchFamily="18" charset="-34"/>
              </a:rPr>
              <a:t>对模型中的不重要权重进行剪枝，减少了模型参数数量</a:t>
            </a:r>
            <a:r>
              <a:rPr lang="zh-CN" altLang="en-US" sz="2000" dirty="0">
                <a:latin typeface="+mn-ea"/>
                <a:ea typeface="+mn-ea"/>
                <a:cs typeface="Adobe Thai" panose="02040503050201020203" pitchFamily="18" charset="-34"/>
              </a:rPr>
              <a:t>，优化了模型大小和推理速度。同时不改变准确度等数据。</a:t>
            </a:r>
            <a:endParaRPr lang="en-US" altLang="zh-CN" sz="2000" dirty="0">
              <a:latin typeface="+mn-ea"/>
              <a:ea typeface="+mn-ea"/>
              <a:cs typeface="Adobe Thai" panose="02040503050201020203" pitchFamily="18" charset="-34"/>
            </a:endParaRPr>
          </a:p>
          <a:p>
            <a:r>
              <a:rPr lang="en-US" altLang="zh-CN" sz="2000" dirty="0">
                <a:latin typeface="+mn-ea"/>
                <a:ea typeface="+mn-ea"/>
                <a:cs typeface="Adobe Thai" panose="02040503050201020203" pitchFamily="18" charset="-34"/>
              </a:rPr>
              <a:t>(L1 </a:t>
            </a:r>
            <a:r>
              <a:rPr lang="zh-CN" altLang="en-US" sz="2000" dirty="0">
                <a:latin typeface="+mn-ea"/>
                <a:ea typeface="+mn-ea"/>
                <a:cs typeface="Adobe Thai" panose="02040503050201020203" pitchFamily="18" charset="-34"/>
              </a:rPr>
              <a:t>指剪除绝对值最小的部分</a:t>
            </a:r>
            <a:r>
              <a:rPr lang="en-US" altLang="zh-CN" sz="2000" dirty="0">
                <a:latin typeface="+mn-ea"/>
                <a:ea typeface="+mn-ea"/>
                <a:cs typeface="Adobe Thai" panose="02040503050201020203" pitchFamily="18" charset="-34"/>
              </a:rPr>
              <a:t>,</a:t>
            </a:r>
            <a:r>
              <a:rPr lang="zh-CN" altLang="en-US" sz="2000" dirty="0">
                <a:latin typeface="+mn-ea"/>
                <a:ea typeface="+mn-ea"/>
                <a:cs typeface="Adobe Thai" panose="02040503050201020203" pitchFamily="18" charset="-34"/>
              </a:rPr>
              <a:t>比例为指定参数中的</a:t>
            </a:r>
            <a:r>
              <a:rPr lang="en-US" altLang="zh-CN" sz="2000" dirty="0">
                <a:latin typeface="+mn-ea"/>
                <a:ea typeface="+mn-ea"/>
                <a:cs typeface="Adobe Thai" panose="02040503050201020203" pitchFamily="18" charset="-34"/>
              </a:rPr>
              <a:t>20%)</a:t>
            </a:r>
          </a:p>
          <a:p>
            <a:r>
              <a:rPr lang="zh-CN" altLang="en-US" sz="2000" dirty="0">
                <a:latin typeface="+mn-ea"/>
                <a:ea typeface="+mn-ea"/>
                <a:cs typeface="Adobe Thai" panose="02040503050201020203" pitchFamily="18" charset="-34"/>
              </a:rPr>
              <a:t>在此案例中</a:t>
            </a:r>
            <a:r>
              <a:rPr lang="en-US" altLang="zh-CN" sz="2000" dirty="0">
                <a:latin typeface="+mn-ea"/>
                <a:ea typeface="+mn-ea"/>
                <a:cs typeface="Adobe Thai" panose="02040503050201020203" pitchFamily="18" charset="-34"/>
              </a:rPr>
              <a:t>,</a:t>
            </a:r>
            <a:r>
              <a:rPr lang="zh-CN" altLang="en-US" sz="2000" dirty="0">
                <a:latin typeface="+mn-ea"/>
                <a:ea typeface="+mn-ea"/>
                <a:cs typeface="Adobe Thai" panose="02040503050201020203" pitchFamily="18" charset="-34"/>
              </a:rPr>
              <a:t>推理速度减少了</a:t>
            </a:r>
            <a:r>
              <a:rPr lang="en-US" altLang="zh-CN" sz="2000" dirty="0">
                <a:latin typeface="+mn-ea"/>
                <a:ea typeface="+mn-ea"/>
                <a:cs typeface="Adobe Thai" panose="02040503050201020203" pitchFamily="18" charset="-34"/>
              </a:rPr>
              <a:t>30.2%</a:t>
            </a:r>
            <a:r>
              <a:rPr lang="zh-CN" altLang="en-US" sz="2000" dirty="0">
                <a:latin typeface="+mn-ea"/>
                <a:ea typeface="+mn-ea"/>
                <a:cs typeface="Adobe Thai" panose="02040503050201020203" pitchFamily="18" charset="-34"/>
              </a:rPr>
              <a:t>。</a:t>
            </a:r>
            <a:endParaRPr lang="en-US" altLang="zh-CN" sz="2000" dirty="0">
              <a:latin typeface="+mn-ea"/>
              <a:ea typeface="+mn-ea"/>
              <a:cs typeface="Adobe Thai" panose="02040503050201020203" pitchFamily="18" charset="-34"/>
            </a:endParaRPr>
          </a:p>
          <a:p>
            <a:endParaRPr lang="en-US" altLang="zh-CN" sz="2000" dirty="0">
              <a:latin typeface="+mn-ea"/>
              <a:ea typeface="+mn-ea"/>
              <a:cs typeface="Adobe Thai" panose="02040503050201020203" pitchFamily="18" charset="-34"/>
            </a:endParaRPr>
          </a:p>
          <a:p>
            <a:r>
              <a:rPr kumimoji="0" lang="zh-CN" altLang="en-US" sz="2000" b="1" i="0" u="none" strike="noStrike" kern="1200" cap="none" spc="0" normalizeH="0" baseline="0" noProof="0" dirty="0">
                <a:ln>
                  <a:noFill/>
                </a:ln>
                <a:solidFill>
                  <a:srgbClr val="000000"/>
                </a:solidFill>
                <a:effectLst/>
                <a:uLnTx/>
                <a:uFillTx/>
                <a:latin typeface="+mn-ea"/>
                <a:ea typeface="+mn-ea"/>
                <a:cs typeface="Adobe Thai" panose="02040503050201020203" pitchFamily="18" charset="-34"/>
              </a:rPr>
              <a:t>动态量化 </a:t>
            </a:r>
            <a:r>
              <a:rPr kumimoji="0" lang="en-US" sz="2000" b="1" i="0" u="none" strike="noStrike" kern="1200" cap="none" spc="0" normalizeH="0" baseline="0" noProof="0" dirty="0">
                <a:ln>
                  <a:noFill/>
                </a:ln>
                <a:solidFill>
                  <a:srgbClr val="000000"/>
                </a:solidFill>
                <a:effectLst/>
                <a:uLnTx/>
                <a:uFillTx/>
                <a:latin typeface="+mn-ea"/>
                <a:ea typeface="+mn-ea"/>
                <a:cs typeface="Adobe Thai" panose="02040503050201020203" pitchFamily="18" charset="-34"/>
              </a:rPr>
              <a:t>Dynamic Quantization</a:t>
            </a:r>
            <a:endParaRPr lang="en-US" altLang="zh-CN" sz="2000" b="1" dirty="0">
              <a:latin typeface="+mn-ea"/>
              <a:ea typeface="+mn-ea"/>
              <a:cs typeface="Adobe Thai" panose="02040503050201020203" pitchFamily="18" charset="-34"/>
            </a:endParaRPr>
          </a:p>
          <a:p>
            <a:r>
              <a:rPr lang="zh-CN" altLang="en-US" sz="2000" dirty="0">
                <a:latin typeface="+mn-ea"/>
                <a:ea typeface="+mn-ea"/>
                <a:cs typeface="Adobe Thai" panose="02040503050201020203" pitchFamily="18" charset="-34"/>
              </a:rPr>
              <a:t>使用动态量化的技术将中间层的权重</a:t>
            </a:r>
            <a:r>
              <a:rPr lang="zh-CN" altLang="en-US" sz="2000" dirty="0">
                <a:solidFill>
                  <a:srgbClr val="FF0000"/>
                </a:solidFill>
                <a:latin typeface="+mn-ea"/>
                <a:ea typeface="+mn-ea"/>
                <a:cs typeface="Adobe Thai" panose="02040503050201020203" pitchFamily="18" charset="-34"/>
              </a:rPr>
              <a:t>从浮点数（</a:t>
            </a:r>
            <a:r>
              <a:rPr lang="en-US" altLang="zh-CN" sz="2000" dirty="0">
                <a:solidFill>
                  <a:srgbClr val="FF0000"/>
                </a:solidFill>
                <a:latin typeface="+mn-ea"/>
                <a:ea typeface="+mn-ea"/>
                <a:cs typeface="Adobe Thai" panose="02040503050201020203" pitchFamily="18" charset="-34"/>
              </a:rPr>
              <a:t>float32</a:t>
            </a:r>
            <a:r>
              <a:rPr lang="zh-CN" altLang="en-US" sz="2000" dirty="0">
                <a:solidFill>
                  <a:srgbClr val="FF0000"/>
                </a:solidFill>
                <a:latin typeface="+mn-ea"/>
                <a:ea typeface="+mn-ea"/>
                <a:cs typeface="Adobe Thai" panose="02040503050201020203" pitchFamily="18" charset="-34"/>
              </a:rPr>
              <a:t>）转换为低精度整数（</a:t>
            </a:r>
            <a:r>
              <a:rPr lang="en-US" altLang="zh-CN" sz="2000" dirty="0">
                <a:solidFill>
                  <a:srgbClr val="FF0000"/>
                </a:solidFill>
                <a:latin typeface="+mn-ea"/>
                <a:ea typeface="+mn-ea"/>
                <a:cs typeface="Adobe Thai" panose="02040503050201020203" pitchFamily="18" charset="-34"/>
              </a:rPr>
              <a:t>qint8</a:t>
            </a:r>
            <a:r>
              <a:rPr lang="zh-CN" altLang="en-US" sz="2000" dirty="0">
                <a:solidFill>
                  <a:srgbClr val="FF0000"/>
                </a:solidFill>
                <a:latin typeface="+mn-ea"/>
                <a:ea typeface="+mn-ea"/>
                <a:cs typeface="Adobe Thai" panose="02040503050201020203" pitchFamily="18" charset="-34"/>
              </a:rPr>
              <a:t>）</a:t>
            </a:r>
            <a:r>
              <a:rPr lang="zh-CN" altLang="en-US" sz="2000" dirty="0">
                <a:latin typeface="+mn-ea"/>
                <a:ea typeface="+mn-ea"/>
                <a:cs typeface="Adobe Thai" panose="02040503050201020203" pitchFamily="18" charset="-34"/>
              </a:rPr>
              <a:t>，从而减少模型大小和加速推理。</a:t>
            </a:r>
            <a:endParaRPr lang="en-US" altLang="zh-CN" sz="2000" dirty="0">
              <a:latin typeface="+mn-ea"/>
              <a:ea typeface="+mn-ea"/>
              <a:cs typeface="Adobe Thai" panose="02040503050201020203" pitchFamily="18" charset="-34"/>
            </a:endParaRPr>
          </a:p>
          <a:p>
            <a:r>
              <a:rPr lang="zh-CN" altLang="en-US" sz="2000" dirty="0">
                <a:latin typeface="+mn-ea"/>
                <a:ea typeface="+mn-ea"/>
                <a:cs typeface="Adobe Thai" panose="02040503050201020203" pitchFamily="18" charset="-34"/>
              </a:rPr>
              <a:t>此方案将推理速度减少</a:t>
            </a:r>
            <a:r>
              <a:rPr lang="en-US" altLang="zh-CN" sz="2000" dirty="0">
                <a:latin typeface="+mn-ea"/>
                <a:ea typeface="+mn-ea"/>
                <a:cs typeface="Adobe Thai" panose="02040503050201020203" pitchFamily="18" charset="-34"/>
              </a:rPr>
              <a:t>24.79%</a:t>
            </a:r>
            <a:r>
              <a:rPr lang="zh-CN" altLang="en-US" sz="2000" dirty="0">
                <a:latin typeface="+mn-ea"/>
                <a:ea typeface="+mn-ea"/>
                <a:cs typeface="Adobe Thai" panose="02040503050201020203" pitchFamily="18" charset="-34"/>
              </a:rPr>
              <a:t>。</a:t>
            </a:r>
            <a:endParaRPr lang="en-US" altLang="zh-CN" sz="2000" dirty="0">
              <a:latin typeface="+mn-ea"/>
              <a:ea typeface="+mn-ea"/>
              <a:cs typeface="Adobe Thai" panose="02040503050201020203" pitchFamily="18" charset="-34"/>
            </a:endParaRPr>
          </a:p>
          <a:p>
            <a:endParaRPr lang="en-US" dirty="0"/>
          </a:p>
        </p:txBody>
      </p:sp>
      <p:graphicFrame>
        <p:nvGraphicFramePr>
          <p:cNvPr id="5" name="Table 4">
            <a:extLst>
              <a:ext uri="{FF2B5EF4-FFF2-40B4-BE49-F238E27FC236}">
                <a16:creationId xmlns:a16="http://schemas.microsoft.com/office/drawing/2014/main" id="{3E8DC461-E213-8CDB-248D-395A70D2F14E}"/>
              </a:ext>
            </a:extLst>
          </p:cNvPr>
          <p:cNvGraphicFramePr>
            <a:graphicFrameLocks noGrp="1"/>
          </p:cNvGraphicFramePr>
          <p:nvPr>
            <p:extLst>
              <p:ext uri="{D42A27DB-BD31-4B8C-83A1-F6EECF244321}">
                <p14:modId xmlns:p14="http://schemas.microsoft.com/office/powerpoint/2010/main" val="4068244466"/>
              </p:ext>
            </p:extLst>
          </p:nvPr>
        </p:nvGraphicFramePr>
        <p:xfrm>
          <a:off x="7173667" y="5317791"/>
          <a:ext cx="3195980" cy="914400"/>
        </p:xfrm>
        <a:graphic>
          <a:graphicData uri="http://schemas.openxmlformats.org/drawingml/2006/table">
            <a:tbl>
              <a:tblPr firstRow="1" firstCol="1" bandRow="1">
                <a:tableStyleId>{21E4AEA4-8DFA-4A89-87EB-49C32662AFE0}</a:tableStyleId>
              </a:tblPr>
              <a:tblGrid>
                <a:gridCol w="2510180">
                  <a:extLst>
                    <a:ext uri="{9D8B030D-6E8A-4147-A177-3AD203B41FA5}">
                      <a16:colId xmlns:a16="http://schemas.microsoft.com/office/drawing/2014/main" val="4104124585"/>
                    </a:ext>
                  </a:extLst>
                </a:gridCol>
                <a:gridCol w="685800">
                  <a:extLst>
                    <a:ext uri="{9D8B030D-6E8A-4147-A177-3AD203B41FA5}">
                      <a16:colId xmlns:a16="http://schemas.microsoft.com/office/drawing/2014/main" val="511725972"/>
                    </a:ext>
                  </a:extLst>
                </a:gridCol>
              </a:tblGrid>
              <a:tr h="2286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zh-CN" altLang="en-US" sz="1100" b="1" u="none" strike="noStrike" kern="1200" dirty="0">
                          <a:solidFill>
                            <a:schemeClr val="lt1"/>
                          </a:solidFill>
                          <a:effectLst/>
                          <a:latin typeface="+mn-lt"/>
                          <a:ea typeface="+mn-ea"/>
                          <a:cs typeface="+mn-cs"/>
                        </a:rPr>
                        <a:t>模型与损失率阈值</a:t>
                      </a:r>
                      <a:endParaRPr lang="en-US" sz="1100" b="1" u="none" strike="noStrike" kern="1200" dirty="0">
                        <a:solidFill>
                          <a:schemeClr val="lt1"/>
                        </a:solidFill>
                        <a:effectLst/>
                        <a:latin typeface="+mn-lt"/>
                        <a:ea typeface="+mn-ea"/>
                        <a:cs typeface="+mn-cs"/>
                      </a:endParaRPr>
                    </a:p>
                  </a:txBody>
                  <a:tcPr marL="7620" marR="7620" marT="7620" marB="0" anchor="b"/>
                </a:tc>
                <a:tc>
                  <a:txBody>
                    <a:bodyPr/>
                    <a:lstStyle/>
                    <a:p>
                      <a:pPr algn="l" fontAlgn="b"/>
                      <a:r>
                        <a:rPr lang="zh-CN" altLang="en-US" sz="1100" b="1" u="none" strike="noStrike" kern="1200" dirty="0">
                          <a:solidFill>
                            <a:schemeClr val="lt1"/>
                          </a:solidFill>
                          <a:effectLst/>
                          <a:latin typeface="+mn-lt"/>
                          <a:ea typeface="+mn-ea"/>
                          <a:cs typeface="+mn-cs"/>
                        </a:rPr>
                        <a:t>推理时间</a:t>
                      </a:r>
                      <a:endParaRPr lang="en-US" sz="1100" b="1" u="none" strike="noStrike" kern="1200" dirty="0">
                        <a:solidFill>
                          <a:schemeClr val="lt1"/>
                        </a:solidFill>
                        <a:effectLst/>
                        <a:latin typeface="+mn-lt"/>
                        <a:ea typeface="+mn-ea"/>
                        <a:cs typeface="+mn-cs"/>
                      </a:endParaRPr>
                    </a:p>
                  </a:txBody>
                  <a:tcPr marL="7620" marR="7620" marT="7620" marB="0" anchor="b"/>
                </a:tc>
                <a:extLst>
                  <a:ext uri="{0D108BD9-81ED-4DB2-BD59-A6C34878D82A}">
                    <a16:rowId xmlns:a16="http://schemas.microsoft.com/office/drawing/2014/main" val="1135522398"/>
                  </a:ext>
                </a:extLst>
              </a:tr>
              <a:tr h="228600">
                <a:tc>
                  <a:txBody>
                    <a:bodyPr/>
                    <a:lstStyle/>
                    <a:p>
                      <a:pPr algn="l" fontAlgn="b"/>
                      <a:r>
                        <a:rPr lang="en-US" sz="1100" u="none" strike="noStrike" dirty="0">
                          <a:effectLst/>
                        </a:rPr>
                        <a:t>Roberta 0.02 loss </a:t>
                      </a:r>
                      <a:r>
                        <a:rPr lang="zh-CN" altLang="en-US" sz="1100" u="none" strike="noStrike" dirty="0">
                          <a:effectLst/>
                        </a:rPr>
                        <a:t>对照组</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9.72</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65287535"/>
                  </a:ext>
                </a:extLst>
              </a:tr>
              <a:tr h="228600">
                <a:tc>
                  <a:txBody>
                    <a:bodyPr/>
                    <a:lstStyle/>
                    <a:p>
                      <a:pPr algn="l" fontAlgn="b"/>
                      <a:r>
                        <a:rPr lang="en-US" sz="1100" u="none" strike="noStrike" dirty="0">
                          <a:effectLst/>
                        </a:rPr>
                        <a:t>Roberta Pruning 0.02 </a:t>
                      </a:r>
                      <a:r>
                        <a:rPr lang="zh-CN" altLang="en-US" sz="1100" u="none" strike="noStrike" dirty="0">
                          <a:effectLst/>
                        </a:rPr>
                        <a:t>剪枝</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6.78</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00949235"/>
                  </a:ext>
                </a:extLst>
              </a:tr>
              <a:tr h="228600">
                <a:tc>
                  <a:txBody>
                    <a:bodyPr/>
                    <a:lstStyle/>
                    <a:p>
                      <a:pPr algn="l" fontAlgn="b"/>
                      <a:r>
                        <a:rPr lang="en-US" sz="1100" u="none" strike="noStrike" dirty="0">
                          <a:effectLst/>
                        </a:rPr>
                        <a:t>Roberta Quantization 0.02 </a:t>
                      </a:r>
                      <a:r>
                        <a:rPr lang="zh-CN" altLang="en-US" sz="1100" u="none" strike="noStrike" dirty="0">
                          <a:effectLst/>
                        </a:rPr>
                        <a:t>动态量化</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7.31</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34491000"/>
                  </a:ext>
                </a:extLst>
              </a:tr>
            </a:tbl>
          </a:graphicData>
        </a:graphic>
      </p:graphicFrame>
      <p:graphicFrame>
        <p:nvGraphicFramePr>
          <p:cNvPr id="7" name="Table 6">
            <a:extLst>
              <a:ext uri="{FF2B5EF4-FFF2-40B4-BE49-F238E27FC236}">
                <a16:creationId xmlns:a16="http://schemas.microsoft.com/office/drawing/2014/main" id="{C7BDB68A-B917-E94E-C692-CFEAC44284CF}"/>
              </a:ext>
            </a:extLst>
          </p:cNvPr>
          <p:cNvGraphicFramePr>
            <a:graphicFrameLocks noGrp="1"/>
          </p:cNvGraphicFramePr>
          <p:nvPr>
            <p:extLst>
              <p:ext uri="{D42A27DB-BD31-4B8C-83A1-F6EECF244321}">
                <p14:modId xmlns:p14="http://schemas.microsoft.com/office/powerpoint/2010/main" val="594595320"/>
              </p:ext>
            </p:extLst>
          </p:nvPr>
        </p:nvGraphicFramePr>
        <p:xfrm>
          <a:off x="7195795" y="1664215"/>
          <a:ext cx="4826001" cy="868680"/>
        </p:xfrm>
        <a:graphic>
          <a:graphicData uri="http://schemas.openxmlformats.org/drawingml/2006/table">
            <a:tbl>
              <a:tblPr firstRow="1" firstCol="1" bandRow="1">
                <a:tableStyleId>{21E4AEA4-8DFA-4A89-87EB-49C32662AFE0}</a:tableStyleId>
              </a:tblPr>
              <a:tblGrid>
                <a:gridCol w="1732429">
                  <a:extLst>
                    <a:ext uri="{9D8B030D-6E8A-4147-A177-3AD203B41FA5}">
                      <a16:colId xmlns:a16="http://schemas.microsoft.com/office/drawing/2014/main" val="4221810967"/>
                    </a:ext>
                  </a:extLst>
                </a:gridCol>
                <a:gridCol w="773393">
                  <a:extLst>
                    <a:ext uri="{9D8B030D-6E8A-4147-A177-3AD203B41FA5}">
                      <a16:colId xmlns:a16="http://schemas.microsoft.com/office/drawing/2014/main" val="2976900120"/>
                    </a:ext>
                  </a:extLst>
                </a:gridCol>
                <a:gridCol w="773393">
                  <a:extLst>
                    <a:ext uri="{9D8B030D-6E8A-4147-A177-3AD203B41FA5}">
                      <a16:colId xmlns:a16="http://schemas.microsoft.com/office/drawing/2014/main" val="2655686163"/>
                    </a:ext>
                  </a:extLst>
                </a:gridCol>
                <a:gridCol w="773393">
                  <a:extLst>
                    <a:ext uri="{9D8B030D-6E8A-4147-A177-3AD203B41FA5}">
                      <a16:colId xmlns:a16="http://schemas.microsoft.com/office/drawing/2014/main" val="2040527392"/>
                    </a:ext>
                  </a:extLst>
                </a:gridCol>
                <a:gridCol w="773393">
                  <a:extLst>
                    <a:ext uri="{9D8B030D-6E8A-4147-A177-3AD203B41FA5}">
                      <a16:colId xmlns:a16="http://schemas.microsoft.com/office/drawing/2014/main" val="1651174311"/>
                    </a:ext>
                  </a:extLst>
                </a:gridCol>
              </a:tblGrid>
              <a:tr h="28428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zh-CN" altLang="en-US" sz="1100" u="none" strike="noStrike" dirty="0">
                          <a:effectLst/>
                        </a:rPr>
                        <a:t>模型与损失率阈值</a:t>
                      </a:r>
                      <a:endParaRPr lang="en-US" sz="1100" b="0" i="0" u="none" strike="noStrike" dirty="0">
                        <a:solidFill>
                          <a:srgbClr val="000000"/>
                        </a:solidFill>
                        <a:effectLst/>
                        <a:latin typeface="Calibri" panose="020F0502020204030204" pitchFamily="34" charset="0"/>
                      </a:endParaRPr>
                    </a:p>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zh-CN" altLang="en-US" sz="1100" u="none" strike="noStrike" dirty="0">
                          <a:effectLst/>
                        </a:rPr>
                        <a:t>轮数</a:t>
                      </a:r>
                      <a:endParaRPr lang="en-US" sz="1100" b="0" i="0" u="none" strike="noStrike" dirty="0">
                        <a:solidFill>
                          <a:srgbClr val="000000"/>
                        </a:solidFill>
                        <a:effectLst/>
                        <a:latin typeface="Calibri" panose="020F0502020204030204" pitchFamily="34" charset="0"/>
                      </a:endParaRPr>
                    </a:p>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zh-CN" altLang="en-US" sz="1100" u="none" strike="noStrike" dirty="0">
                          <a:effectLst/>
                        </a:rPr>
                        <a:t>训练时间</a:t>
                      </a:r>
                      <a:endParaRPr lang="en-US" sz="1100" b="0" i="0" u="none" strike="noStrike" dirty="0">
                        <a:solidFill>
                          <a:srgbClr val="000000"/>
                        </a:solidFill>
                        <a:effectLst/>
                        <a:latin typeface="Calibri" panose="020F0502020204030204" pitchFamily="34" charset="0"/>
                      </a:endParaRPr>
                    </a:p>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FF0000"/>
                    </a:solidFill>
                  </a:tcPr>
                </a:tc>
                <a:tc>
                  <a:txBody>
                    <a:bodyPr/>
                    <a:lstStyle/>
                    <a:p>
                      <a:pPr algn="l" fontAlgn="b"/>
                      <a:r>
                        <a:rPr lang="zh-CN" altLang="en-US" sz="1100" u="none" strike="noStrike" dirty="0">
                          <a:effectLst/>
                        </a:rPr>
                        <a:t>每轮训练时间</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zh-CN" altLang="en-US" sz="1100" u="none" strike="noStrike" dirty="0">
                          <a:effectLst/>
                        </a:rPr>
                        <a:t>准确度</a:t>
                      </a:r>
                      <a:endParaRPr lang="en-US" sz="1100" b="0" i="0" u="none" strike="noStrike" dirty="0">
                        <a:solidFill>
                          <a:srgbClr val="000000"/>
                        </a:solidFill>
                        <a:effectLst/>
                        <a:latin typeface="Calibri" panose="020F0502020204030204" pitchFamily="34" charset="0"/>
                      </a:endParaRPr>
                    </a:p>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02868460"/>
                  </a:ext>
                </a:extLst>
              </a:tr>
              <a:tr h="151618">
                <a:tc>
                  <a:txBody>
                    <a:bodyPr/>
                    <a:lstStyle/>
                    <a:p>
                      <a:pPr algn="l" fontAlgn="b"/>
                      <a:r>
                        <a:rPr lang="en-US" sz="1100" u="none" strike="noStrike" dirty="0">
                          <a:effectLst/>
                        </a:rPr>
                        <a:t>Roberta 0.02 loss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2.77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1610.702</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FF0000"/>
                    </a:solidFill>
                  </a:tcPr>
                </a:tc>
                <a:tc>
                  <a:txBody>
                    <a:bodyPr/>
                    <a:lstStyle/>
                    <a:p>
                      <a:pPr algn="r" fontAlgn="b"/>
                      <a:r>
                        <a:rPr lang="en-US" sz="1100" u="none" strike="noStrike">
                          <a:effectLst/>
                        </a:rPr>
                        <a:t>581.4809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0.99</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59482580"/>
                  </a:ext>
                </a:extLst>
              </a:tr>
              <a:tr h="151618">
                <a:tc>
                  <a:txBody>
                    <a:bodyPr/>
                    <a:lstStyle/>
                    <a:p>
                      <a:pPr algn="l" fontAlgn="b"/>
                      <a:r>
                        <a:rPr lang="en-US" sz="1100" u="none" strike="noStrike" dirty="0" err="1">
                          <a:effectLst/>
                        </a:rPr>
                        <a:t>num_workers</a:t>
                      </a:r>
                      <a:r>
                        <a:rPr lang="en-US" sz="1100" u="none" strike="noStrike" dirty="0">
                          <a:effectLst/>
                        </a:rPr>
                        <a:t>=4 0.02 loss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4.59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1285.411</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FF0000"/>
                    </a:solidFill>
                  </a:tcPr>
                </a:tc>
                <a:tc>
                  <a:txBody>
                    <a:bodyPr/>
                    <a:lstStyle/>
                    <a:p>
                      <a:pPr algn="r" fontAlgn="b"/>
                      <a:r>
                        <a:rPr lang="en-US" sz="1100" u="none" strike="noStrike">
                          <a:effectLst/>
                        </a:rPr>
                        <a:t>280.046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56877070"/>
                  </a:ext>
                </a:extLst>
              </a:tr>
              <a:tr h="151618">
                <a:tc>
                  <a:txBody>
                    <a:bodyPr/>
                    <a:lstStyle/>
                    <a:p>
                      <a:pPr algn="l" fontAlgn="b"/>
                      <a:r>
                        <a:rPr lang="en-US" sz="1100" u="none" strike="noStrike">
                          <a:effectLst/>
                        </a:rPr>
                        <a:t>num_workers=8 0.02 loss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4.59</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1269.346</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FF0000"/>
                    </a:solidFill>
                  </a:tcPr>
                </a:tc>
                <a:tc>
                  <a:txBody>
                    <a:bodyPr/>
                    <a:lstStyle/>
                    <a:p>
                      <a:pPr algn="r" fontAlgn="b"/>
                      <a:r>
                        <a:rPr lang="en-US" sz="1100" u="none" strike="noStrike">
                          <a:effectLst/>
                        </a:rPr>
                        <a:t>276.546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0.99</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42837731"/>
                  </a:ext>
                </a:extLst>
              </a:tr>
            </a:tbl>
          </a:graphicData>
        </a:graphic>
      </p:graphicFrame>
      <p:pic>
        <p:nvPicPr>
          <p:cNvPr id="8" name="Picture 5" descr="Master the Art of Quantization: A Practical Guide | by Jan Marcel Kezmann |  Medium">
            <a:extLst>
              <a:ext uri="{FF2B5EF4-FFF2-40B4-BE49-F238E27FC236}">
                <a16:creationId xmlns:a16="http://schemas.microsoft.com/office/drawing/2014/main" id="{7217FFFA-5190-AA79-A650-14495F20007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52694" y="3106657"/>
            <a:ext cx="2527973" cy="18074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1DA6F6F9-DD92-1781-1822-AD311839E8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86600" y="3225210"/>
            <a:ext cx="2275950" cy="165168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DDE0FED-C6FB-5F3C-4E98-442084BDAD4F}"/>
              </a:ext>
            </a:extLst>
          </p:cNvPr>
          <p:cNvSpPr txBox="1"/>
          <p:nvPr/>
        </p:nvSpPr>
        <p:spPr>
          <a:xfrm>
            <a:off x="7164142" y="1252948"/>
            <a:ext cx="4615205" cy="338554"/>
          </a:xfrm>
          <a:prstGeom prst="rect">
            <a:avLst/>
          </a:prstGeom>
          <a:noFill/>
        </p:spPr>
        <p:txBody>
          <a:bodyPr wrap="square" rtlCol="0">
            <a:spAutoFit/>
          </a:bodyPr>
          <a:lstStyle/>
          <a:p>
            <a:r>
              <a:rPr lang="zh-CN" altLang="en-US" sz="1600" dirty="0"/>
              <a:t>增加进程数量</a:t>
            </a:r>
            <a:r>
              <a:rPr lang="en-US" altLang="zh-CN" sz="1600" dirty="0"/>
              <a:t>(</a:t>
            </a:r>
            <a:r>
              <a:rPr lang="en-US" altLang="zh-CN" sz="1600" dirty="0" err="1"/>
              <a:t>num_workers</a:t>
            </a:r>
            <a:r>
              <a:rPr lang="en-US" altLang="zh-CN" sz="1600" dirty="0"/>
              <a:t>)</a:t>
            </a:r>
            <a:r>
              <a:rPr lang="zh-CN" altLang="en-US" sz="1600" dirty="0"/>
              <a:t>以提高的训练速度</a:t>
            </a:r>
            <a:r>
              <a:rPr lang="en-US" altLang="zh-CN" sz="1600" dirty="0"/>
              <a:t>:</a:t>
            </a:r>
          </a:p>
        </p:txBody>
      </p:sp>
      <p:sp>
        <p:nvSpPr>
          <p:cNvPr id="11" name="TextBox 10">
            <a:extLst>
              <a:ext uri="{FF2B5EF4-FFF2-40B4-BE49-F238E27FC236}">
                <a16:creationId xmlns:a16="http://schemas.microsoft.com/office/drawing/2014/main" id="{29F3810A-7764-9B4C-AEEF-E1B282E80662}"/>
              </a:ext>
            </a:extLst>
          </p:cNvPr>
          <p:cNvSpPr txBox="1"/>
          <p:nvPr/>
        </p:nvSpPr>
        <p:spPr>
          <a:xfrm>
            <a:off x="7100020" y="2937380"/>
            <a:ext cx="4615205" cy="338554"/>
          </a:xfrm>
          <a:prstGeom prst="rect">
            <a:avLst/>
          </a:prstGeom>
          <a:noFill/>
        </p:spPr>
        <p:txBody>
          <a:bodyPr wrap="square" rtlCol="0">
            <a:spAutoFit/>
          </a:bodyPr>
          <a:lstStyle/>
          <a:p>
            <a:r>
              <a:rPr lang="zh-CN" altLang="en-US" sz="1600" dirty="0"/>
              <a:t>剪枝与动态量化的方法示意</a:t>
            </a:r>
            <a:r>
              <a:rPr lang="en-US" altLang="zh-CN" sz="1600" dirty="0"/>
              <a:t>:</a:t>
            </a:r>
          </a:p>
        </p:txBody>
      </p:sp>
      <p:sp>
        <p:nvSpPr>
          <p:cNvPr id="12" name="TextBox 11">
            <a:extLst>
              <a:ext uri="{FF2B5EF4-FFF2-40B4-BE49-F238E27FC236}">
                <a16:creationId xmlns:a16="http://schemas.microsoft.com/office/drawing/2014/main" id="{5245286D-DC4C-7385-1DBC-0C699CFC79E2}"/>
              </a:ext>
            </a:extLst>
          </p:cNvPr>
          <p:cNvSpPr txBox="1"/>
          <p:nvPr/>
        </p:nvSpPr>
        <p:spPr>
          <a:xfrm>
            <a:off x="7086600" y="4958285"/>
            <a:ext cx="4615205" cy="338554"/>
          </a:xfrm>
          <a:prstGeom prst="rect">
            <a:avLst/>
          </a:prstGeom>
          <a:noFill/>
        </p:spPr>
        <p:txBody>
          <a:bodyPr wrap="square" rtlCol="0">
            <a:spAutoFit/>
          </a:bodyPr>
          <a:lstStyle/>
          <a:p>
            <a:r>
              <a:rPr lang="zh-CN" altLang="en-US" sz="1600" dirty="0"/>
              <a:t>经过剪枝与动态量化后的推理时间提升</a:t>
            </a:r>
            <a:r>
              <a:rPr lang="en-US" altLang="zh-CN" sz="1600" dirty="0"/>
              <a:t>:</a:t>
            </a:r>
          </a:p>
        </p:txBody>
      </p:sp>
    </p:spTree>
    <p:extLst>
      <p:ext uri="{BB962C8B-B14F-4D97-AF65-F5344CB8AC3E}">
        <p14:creationId xmlns:p14="http://schemas.microsoft.com/office/powerpoint/2010/main" val="1637299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0B9A0B-8178-60D4-B9F7-5DE859F56BD3}"/>
              </a:ext>
            </a:extLst>
          </p:cNvPr>
          <p:cNvSpPr txBox="1"/>
          <p:nvPr/>
        </p:nvSpPr>
        <p:spPr>
          <a:xfrm>
            <a:off x="2095500" y="152400"/>
            <a:ext cx="8001000" cy="584775"/>
          </a:xfrm>
          <a:prstGeom prst="rect">
            <a:avLst/>
          </a:prstGeom>
          <a:noFill/>
        </p:spPr>
        <p:txBody>
          <a:bodyPr wrap="square" rtlCol="0">
            <a:spAutoFit/>
          </a:bodyPr>
          <a:lstStyle/>
          <a:p>
            <a:pPr algn="ctr"/>
            <a:r>
              <a:rPr lang="zh-CN" altLang="en-US" sz="3200" dirty="0"/>
              <a:t>算法优化后比较及</a:t>
            </a:r>
            <a:r>
              <a:rPr kumimoji="0" lang="zh-CN" altLang="en-US" sz="3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推理能力测试</a:t>
            </a:r>
            <a:endParaRPr lang="en-US" dirty="0"/>
          </a:p>
        </p:txBody>
      </p:sp>
      <p:pic>
        <p:nvPicPr>
          <p:cNvPr id="9218" name="Picture 2">
            <a:extLst>
              <a:ext uri="{FF2B5EF4-FFF2-40B4-BE49-F238E27FC236}">
                <a16:creationId xmlns:a16="http://schemas.microsoft.com/office/drawing/2014/main" id="{3B93E057-860D-570A-85AD-B914A93ECF3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8607"/>
          <a:stretch/>
        </p:blipFill>
        <p:spPr bwMode="auto">
          <a:xfrm>
            <a:off x="6781800" y="1370035"/>
            <a:ext cx="4014079" cy="253453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a:extLst>
              <a:ext uri="{FF2B5EF4-FFF2-40B4-BE49-F238E27FC236}">
                <a16:creationId xmlns:a16="http://schemas.microsoft.com/office/drawing/2014/main" id="{412C78BA-C4E5-28E6-2F27-0140A62AC3F7}"/>
              </a:ext>
            </a:extLst>
          </p:cNvPr>
          <p:cNvGraphicFramePr>
            <a:graphicFrameLocks noGrp="1"/>
          </p:cNvGraphicFramePr>
          <p:nvPr>
            <p:extLst>
              <p:ext uri="{D42A27DB-BD31-4B8C-83A1-F6EECF244321}">
                <p14:modId xmlns:p14="http://schemas.microsoft.com/office/powerpoint/2010/main" val="807736700"/>
              </p:ext>
            </p:extLst>
          </p:nvPr>
        </p:nvGraphicFramePr>
        <p:xfrm>
          <a:off x="277295" y="1370035"/>
          <a:ext cx="5594968" cy="876300"/>
        </p:xfrm>
        <a:graphic>
          <a:graphicData uri="http://schemas.openxmlformats.org/drawingml/2006/table">
            <a:tbl>
              <a:tblPr firstRow="1" firstCol="1" bandRow="1"/>
              <a:tblGrid>
                <a:gridCol w="2699368">
                  <a:extLst>
                    <a:ext uri="{9D8B030D-6E8A-4147-A177-3AD203B41FA5}">
                      <a16:colId xmlns:a16="http://schemas.microsoft.com/office/drawing/2014/main" val="1506740964"/>
                    </a:ext>
                  </a:extLst>
                </a:gridCol>
                <a:gridCol w="1600200">
                  <a:extLst>
                    <a:ext uri="{9D8B030D-6E8A-4147-A177-3AD203B41FA5}">
                      <a16:colId xmlns:a16="http://schemas.microsoft.com/office/drawing/2014/main" val="260664792"/>
                    </a:ext>
                  </a:extLst>
                </a:gridCol>
                <a:gridCol w="1295400">
                  <a:extLst>
                    <a:ext uri="{9D8B030D-6E8A-4147-A177-3AD203B41FA5}">
                      <a16:colId xmlns:a16="http://schemas.microsoft.com/office/drawing/2014/main" val="3630744680"/>
                    </a:ext>
                  </a:extLst>
                </a:gridCol>
              </a:tblGrid>
              <a:tr h="0">
                <a:tc>
                  <a:txBody>
                    <a:bodyPr/>
                    <a:lstStyle/>
                    <a:p>
                      <a:pPr algn="l" rtl="0" fontAlgn="b"/>
                      <a:r>
                        <a:rPr lang="zh-CN" altLang="en-US" sz="1100" b="1" i="0" u="none" strike="noStrike" dirty="0">
                          <a:solidFill>
                            <a:srgbClr val="FFFFFF"/>
                          </a:solidFill>
                          <a:effectLst/>
                          <a:highlight>
                            <a:srgbClr val="333399"/>
                          </a:highlight>
                          <a:latin typeface="Arial" panose="020B0604020202020204" pitchFamily="34" charset="0"/>
                        </a:rPr>
                        <a:t>不同的模型及各自的算法优化方案</a:t>
                      </a:r>
                      <a:r>
                        <a:rPr lang="en-US" sz="1100" b="1" i="0" u="none" strike="noStrike" dirty="0">
                          <a:solidFill>
                            <a:srgbClr val="FFFFFF"/>
                          </a:solidFill>
                          <a:effectLst/>
                          <a:highlight>
                            <a:srgbClr val="333399"/>
                          </a:highlight>
                          <a:latin typeface="Arial" panose="020B0604020202020204" pitchFamily="34" charset="0"/>
                        </a:rPr>
                        <a:t> </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333399"/>
                    </a:solidFill>
                  </a:tcPr>
                </a:tc>
                <a:tc>
                  <a:txBody>
                    <a:bodyPr/>
                    <a:lstStyle/>
                    <a:p>
                      <a:pPr algn="l" rtl="0" fontAlgn="b"/>
                      <a:r>
                        <a:rPr lang="en-US" sz="1100" b="1" i="0" u="none" strike="noStrike" dirty="0">
                          <a:solidFill>
                            <a:srgbClr val="FFFFFF"/>
                          </a:solidFill>
                          <a:effectLst/>
                          <a:highlight>
                            <a:srgbClr val="333399"/>
                          </a:highlight>
                          <a:latin typeface="Arial" panose="020B0604020202020204" pitchFamily="34" charset="0"/>
                        </a:rPr>
                        <a:t>Training time </a:t>
                      </a:r>
                      <a:r>
                        <a:rPr lang="zh-CN" altLang="en-US" sz="1100" b="1" i="0" u="none" strike="noStrike" dirty="0">
                          <a:solidFill>
                            <a:srgbClr val="FFFFFF"/>
                          </a:solidFill>
                          <a:effectLst/>
                          <a:highlight>
                            <a:srgbClr val="333399"/>
                          </a:highlight>
                          <a:latin typeface="Arial" panose="020B0604020202020204" pitchFamily="34" charset="0"/>
                        </a:rPr>
                        <a:t>训练时间</a:t>
                      </a:r>
                      <a:endParaRPr lang="en-US" sz="1100" b="1" i="0" u="none" strike="noStrike" dirty="0">
                        <a:solidFill>
                          <a:srgbClr val="FFFFFF"/>
                        </a:solidFill>
                        <a:effectLst/>
                        <a:highlight>
                          <a:srgbClr val="333399"/>
                        </a:highlight>
                        <a:latin typeface="Arial" panose="020B0604020202020204" pitchFamily="34" charset="0"/>
                      </a:endParaRP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333399"/>
                    </a:solidFill>
                  </a:tcPr>
                </a:tc>
                <a:tc>
                  <a:txBody>
                    <a:bodyPr/>
                    <a:lstStyle/>
                    <a:p>
                      <a:pPr algn="l" rtl="0" fontAlgn="b"/>
                      <a:r>
                        <a:rPr lang="en-US" sz="1100" b="1" i="0" u="none" strike="noStrike" dirty="0">
                          <a:solidFill>
                            <a:srgbClr val="FFFFFF"/>
                          </a:solidFill>
                          <a:effectLst/>
                          <a:highlight>
                            <a:srgbClr val="333399"/>
                          </a:highlight>
                          <a:latin typeface="Arial" panose="020B0604020202020204" pitchFamily="34" charset="0"/>
                        </a:rPr>
                        <a:t>F1 Score </a:t>
                      </a:r>
                      <a:r>
                        <a:rPr lang="zh-CN" altLang="en-US" sz="1100" b="1" i="0" u="none" strike="noStrike" dirty="0">
                          <a:solidFill>
                            <a:srgbClr val="FFFFFF"/>
                          </a:solidFill>
                          <a:effectLst/>
                          <a:highlight>
                            <a:srgbClr val="333399"/>
                          </a:highlight>
                          <a:latin typeface="Arial" panose="020B0604020202020204" pitchFamily="34" charset="0"/>
                        </a:rPr>
                        <a:t>准确度</a:t>
                      </a:r>
                      <a:endParaRPr lang="en-US" sz="1100" b="1" i="0" u="none" strike="noStrike" dirty="0">
                        <a:solidFill>
                          <a:srgbClr val="FFFFFF"/>
                        </a:solidFill>
                        <a:effectLst/>
                        <a:highlight>
                          <a:srgbClr val="333399"/>
                        </a:highlight>
                        <a:latin typeface="Arial" panose="020B0604020202020204" pitchFamily="34" charset="0"/>
                      </a:endParaRP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333399"/>
                    </a:solidFill>
                  </a:tcPr>
                </a:tc>
                <a:extLst>
                  <a:ext uri="{0D108BD9-81ED-4DB2-BD59-A6C34878D82A}">
                    <a16:rowId xmlns:a16="http://schemas.microsoft.com/office/drawing/2014/main" val="2693381756"/>
                  </a:ext>
                </a:extLst>
              </a:tr>
              <a:tr h="74879">
                <a:tc>
                  <a:txBody>
                    <a:bodyPr/>
                    <a:lstStyle/>
                    <a:p>
                      <a:pPr algn="l" rtl="0" fontAlgn="b"/>
                      <a:r>
                        <a:rPr lang="en-US" altLang="zh-CN" sz="1100" b="1" i="0" u="none" strike="noStrike" dirty="0">
                          <a:solidFill>
                            <a:srgbClr val="FFFFFF"/>
                          </a:solidFill>
                          <a:effectLst/>
                          <a:highlight>
                            <a:srgbClr val="333399"/>
                          </a:highlight>
                          <a:latin typeface="Arial" panose="020B0604020202020204" pitchFamily="34" charset="0"/>
                        </a:rPr>
                        <a:t>s</a:t>
                      </a:r>
                      <a:r>
                        <a:rPr lang="en-US" sz="1100" b="1" i="0" u="none" strike="noStrike" dirty="0">
                          <a:solidFill>
                            <a:srgbClr val="FFFFFF"/>
                          </a:solidFill>
                          <a:effectLst/>
                          <a:highlight>
                            <a:srgbClr val="333399"/>
                          </a:highlight>
                          <a:latin typeface="Arial" panose="020B0604020202020204" pitchFamily="34" charset="0"/>
                        </a:rPr>
                        <a:t>pa</a:t>
                      </a:r>
                      <a:r>
                        <a:rPr lang="en-US" altLang="zh-CN" sz="1100" b="1" i="0" u="none" strike="noStrike" dirty="0">
                          <a:solidFill>
                            <a:srgbClr val="FFFFFF"/>
                          </a:solidFill>
                          <a:effectLst/>
                          <a:highlight>
                            <a:srgbClr val="333399"/>
                          </a:highlight>
                          <a:latin typeface="Arial" panose="020B0604020202020204" pitchFamily="34" charset="0"/>
                        </a:rPr>
                        <a:t>C</a:t>
                      </a:r>
                      <a:r>
                        <a:rPr lang="en-US" sz="1100" b="1" i="0" u="none" strike="noStrike" dirty="0">
                          <a:solidFill>
                            <a:srgbClr val="FFFFFF"/>
                          </a:solidFill>
                          <a:effectLst/>
                          <a:highlight>
                            <a:srgbClr val="333399"/>
                          </a:highlight>
                          <a:latin typeface="Arial" panose="020B0604020202020204" pitchFamily="34" charset="0"/>
                        </a:rPr>
                        <a:t>y</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3399"/>
                    </a:solidFill>
                  </a:tcPr>
                </a:tc>
                <a:tc>
                  <a:txBody>
                    <a:bodyPr/>
                    <a:lstStyle/>
                    <a:p>
                      <a:pPr algn="r" rtl="0" fontAlgn="b"/>
                      <a:r>
                        <a:rPr lang="en-US" sz="1100" b="0" i="0" u="none" strike="noStrike" dirty="0">
                          <a:solidFill>
                            <a:srgbClr val="000000"/>
                          </a:solidFill>
                          <a:effectLst/>
                          <a:highlight>
                            <a:srgbClr val="CDCDDE"/>
                          </a:highlight>
                          <a:latin typeface="Arial" panose="020B0604020202020204" pitchFamily="34" charset="0"/>
                        </a:rPr>
                        <a:t>346.613</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dirty="0">
                          <a:solidFill>
                            <a:srgbClr val="000000"/>
                          </a:solidFill>
                          <a:effectLst/>
                          <a:highlight>
                            <a:srgbClr val="CDCDDE"/>
                          </a:highlight>
                          <a:latin typeface="Arial" panose="020B0604020202020204" pitchFamily="34" charset="0"/>
                        </a:rPr>
                        <a:t>0.9529</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extLst>
                  <a:ext uri="{0D108BD9-81ED-4DB2-BD59-A6C34878D82A}">
                    <a16:rowId xmlns:a16="http://schemas.microsoft.com/office/drawing/2014/main" val="4218540522"/>
                  </a:ext>
                </a:extLst>
              </a:tr>
              <a:tr h="74879">
                <a:tc>
                  <a:txBody>
                    <a:bodyPr/>
                    <a:lstStyle/>
                    <a:p>
                      <a:pPr algn="l" rtl="0" fontAlgn="b"/>
                      <a:r>
                        <a:rPr lang="en-US" sz="1100" b="1" i="0" u="none" strike="noStrike" dirty="0">
                          <a:solidFill>
                            <a:srgbClr val="FFFFFF"/>
                          </a:solidFill>
                          <a:effectLst/>
                          <a:highlight>
                            <a:srgbClr val="333399"/>
                          </a:highlight>
                          <a:latin typeface="Arial" panose="020B0604020202020204" pitchFamily="34" charset="0"/>
                        </a:rPr>
                        <a:t>BILSTM-CRF</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3399"/>
                    </a:solidFill>
                  </a:tcPr>
                </a:tc>
                <a:tc>
                  <a:txBody>
                    <a:bodyPr/>
                    <a:lstStyle/>
                    <a:p>
                      <a:pPr algn="r" rtl="0" fontAlgn="b"/>
                      <a:r>
                        <a:rPr lang="en-US" sz="1100" b="0" i="0" u="none" strike="noStrike" dirty="0">
                          <a:solidFill>
                            <a:srgbClr val="000000"/>
                          </a:solidFill>
                          <a:effectLst/>
                          <a:highlight>
                            <a:srgbClr val="E8E8EF"/>
                          </a:highlight>
                          <a:latin typeface="Arial" panose="020B0604020202020204" pitchFamily="34" charset="0"/>
                        </a:rPr>
                        <a:t>32.39</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F"/>
                    </a:solidFill>
                  </a:tcPr>
                </a:tc>
                <a:tc>
                  <a:txBody>
                    <a:bodyPr/>
                    <a:lstStyle/>
                    <a:p>
                      <a:pPr algn="r" rtl="0" fontAlgn="b"/>
                      <a:r>
                        <a:rPr lang="en-US" sz="1100" b="0" i="0" u="none" strike="noStrike" dirty="0">
                          <a:solidFill>
                            <a:srgbClr val="000000"/>
                          </a:solidFill>
                          <a:effectLst/>
                          <a:highlight>
                            <a:srgbClr val="E8E8EF"/>
                          </a:highlight>
                          <a:latin typeface="Arial" panose="020B0604020202020204" pitchFamily="34" charset="0"/>
                        </a:rPr>
                        <a:t>0.94</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F"/>
                    </a:solidFill>
                  </a:tcPr>
                </a:tc>
                <a:extLst>
                  <a:ext uri="{0D108BD9-81ED-4DB2-BD59-A6C34878D82A}">
                    <a16:rowId xmlns:a16="http://schemas.microsoft.com/office/drawing/2014/main" val="3343592481"/>
                  </a:ext>
                </a:extLst>
              </a:tr>
              <a:tr h="161708">
                <a:tc>
                  <a:txBody>
                    <a:bodyPr/>
                    <a:lstStyle/>
                    <a:p>
                      <a:pPr algn="l" rtl="0" fontAlgn="b"/>
                      <a:r>
                        <a:rPr lang="en-US" sz="1100" b="1" i="0" u="none" strike="noStrike" dirty="0">
                          <a:solidFill>
                            <a:srgbClr val="FFFFFF"/>
                          </a:solidFill>
                          <a:effectLst/>
                          <a:highlight>
                            <a:srgbClr val="333399"/>
                          </a:highlight>
                          <a:latin typeface="Arial" panose="020B0604020202020204" pitchFamily="34" charset="0"/>
                        </a:rPr>
                        <a:t>BILSTM </a:t>
                      </a:r>
                      <a:r>
                        <a:rPr lang="zh-CN" altLang="en-US" sz="1100" b="1" i="0" u="none" strike="noStrike" dirty="0">
                          <a:solidFill>
                            <a:srgbClr val="FFFFFF"/>
                          </a:solidFill>
                          <a:effectLst/>
                          <a:highlight>
                            <a:srgbClr val="333399"/>
                          </a:highlight>
                          <a:latin typeface="Arial" panose="020B0604020202020204" pitchFamily="34" charset="0"/>
                        </a:rPr>
                        <a:t>准确率</a:t>
                      </a:r>
                      <a:r>
                        <a:rPr lang="en-US" altLang="zh-CN" sz="1100" b="1" i="0" u="none" strike="noStrike" dirty="0">
                          <a:solidFill>
                            <a:srgbClr val="FFFFFF"/>
                          </a:solidFill>
                          <a:effectLst/>
                          <a:highlight>
                            <a:srgbClr val="333399"/>
                          </a:highlight>
                          <a:latin typeface="Arial" panose="020B0604020202020204" pitchFamily="34" charset="0"/>
                        </a:rPr>
                        <a:t>&gt;0.99</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3399"/>
                    </a:solidFill>
                  </a:tcPr>
                </a:tc>
                <a:tc>
                  <a:txBody>
                    <a:bodyPr/>
                    <a:lstStyle/>
                    <a:p>
                      <a:pPr algn="r" rtl="0" fontAlgn="b"/>
                      <a:r>
                        <a:rPr lang="en-US" sz="1100" b="0" i="0" u="none" strike="noStrike" dirty="0">
                          <a:solidFill>
                            <a:srgbClr val="000000"/>
                          </a:solidFill>
                          <a:effectLst/>
                          <a:highlight>
                            <a:srgbClr val="CDCDDE"/>
                          </a:highlight>
                          <a:latin typeface="Arial" panose="020B0604020202020204" pitchFamily="34" charset="0"/>
                        </a:rPr>
                        <a:t>247.66</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tc>
                  <a:txBody>
                    <a:bodyPr/>
                    <a:lstStyle/>
                    <a:p>
                      <a:pPr algn="r" rtl="0" fontAlgn="b"/>
                      <a:r>
                        <a:rPr lang="en-US" sz="1100" b="0" i="0" u="none" strike="noStrike" dirty="0">
                          <a:solidFill>
                            <a:srgbClr val="000000"/>
                          </a:solidFill>
                          <a:effectLst/>
                          <a:highlight>
                            <a:srgbClr val="CDCDDE"/>
                          </a:highlight>
                          <a:latin typeface="Arial" panose="020B0604020202020204" pitchFamily="34" charset="0"/>
                        </a:rPr>
                        <a:t>0.97</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E"/>
                    </a:solidFill>
                  </a:tcPr>
                </a:tc>
                <a:extLst>
                  <a:ext uri="{0D108BD9-81ED-4DB2-BD59-A6C34878D82A}">
                    <a16:rowId xmlns:a16="http://schemas.microsoft.com/office/drawing/2014/main" val="1283672642"/>
                  </a:ext>
                </a:extLst>
              </a:tr>
              <a:tr h="163986">
                <a:tc>
                  <a:txBody>
                    <a:bodyPr/>
                    <a:lstStyle/>
                    <a:p>
                      <a:pPr algn="l" rtl="0" fontAlgn="b"/>
                      <a:r>
                        <a:rPr lang="en-US" sz="1100" b="1" i="0" u="none" strike="noStrike" dirty="0">
                          <a:solidFill>
                            <a:srgbClr val="FFFFFF"/>
                          </a:solidFill>
                          <a:effectLst/>
                          <a:highlight>
                            <a:srgbClr val="FF0000"/>
                          </a:highlight>
                          <a:latin typeface="Arial" panose="020B0604020202020204" pitchFamily="34" charset="0"/>
                        </a:rPr>
                        <a:t>BERT </a:t>
                      </a:r>
                      <a:r>
                        <a:rPr lang="en-US" sz="1100" b="1" i="0" u="none" strike="noStrike" dirty="0" err="1">
                          <a:solidFill>
                            <a:srgbClr val="FFFFFF"/>
                          </a:solidFill>
                          <a:effectLst/>
                          <a:highlight>
                            <a:srgbClr val="FF0000"/>
                          </a:highlight>
                          <a:latin typeface="Arial" panose="020B0604020202020204" pitchFamily="34" charset="0"/>
                        </a:rPr>
                        <a:t>reberta</a:t>
                      </a:r>
                      <a:r>
                        <a:rPr lang="en-US" sz="1100" b="1" i="0" u="none" strike="noStrike" dirty="0">
                          <a:solidFill>
                            <a:srgbClr val="FFFFFF"/>
                          </a:solidFill>
                          <a:effectLst/>
                          <a:highlight>
                            <a:srgbClr val="FF0000"/>
                          </a:highlight>
                          <a:latin typeface="Arial" panose="020B0604020202020204" pitchFamily="34" charset="0"/>
                        </a:rPr>
                        <a:t> </a:t>
                      </a:r>
                      <a:r>
                        <a:rPr lang="en-US" sz="1100" b="1" i="0" u="none" strike="noStrike" dirty="0" err="1">
                          <a:solidFill>
                            <a:srgbClr val="FFFFFF"/>
                          </a:solidFill>
                          <a:effectLst/>
                          <a:highlight>
                            <a:srgbClr val="FF0000"/>
                          </a:highlight>
                          <a:latin typeface="Arial" panose="020B0604020202020204" pitchFamily="34" charset="0"/>
                        </a:rPr>
                        <a:t>num_workers</a:t>
                      </a:r>
                      <a:r>
                        <a:rPr lang="en-US" sz="1100" b="1" i="0" u="none" strike="noStrike" dirty="0">
                          <a:solidFill>
                            <a:srgbClr val="FFFFFF"/>
                          </a:solidFill>
                          <a:effectLst/>
                          <a:highlight>
                            <a:srgbClr val="FF0000"/>
                          </a:highlight>
                          <a:latin typeface="Arial" panose="020B0604020202020204" pitchFamily="34" charset="0"/>
                        </a:rPr>
                        <a:t>=8 0.02 loss</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F0000"/>
                    </a:solidFill>
                  </a:tcPr>
                </a:tc>
                <a:tc>
                  <a:txBody>
                    <a:bodyPr/>
                    <a:lstStyle/>
                    <a:p>
                      <a:pPr algn="l" rtl="0" fontAlgn="b"/>
                      <a:r>
                        <a:rPr lang="en-US" sz="1100" b="1" i="0" u="none" strike="noStrike" dirty="0">
                          <a:solidFill>
                            <a:srgbClr val="FFFFFF"/>
                          </a:solidFill>
                          <a:effectLst/>
                          <a:highlight>
                            <a:srgbClr val="FF0000"/>
                          </a:highlight>
                          <a:latin typeface="Arial" panose="020B0604020202020204" pitchFamily="34" charset="0"/>
                        </a:rPr>
                        <a:t>1269.35</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F0000"/>
                    </a:solidFill>
                  </a:tcPr>
                </a:tc>
                <a:tc>
                  <a:txBody>
                    <a:bodyPr/>
                    <a:lstStyle/>
                    <a:p>
                      <a:pPr algn="l" rtl="0" fontAlgn="b"/>
                      <a:r>
                        <a:rPr lang="en-US" sz="1100" b="1" i="0" u="none" strike="noStrike" dirty="0">
                          <a:solidFill>
                            <a:srgbClr val="FFFFFF"/>
                          </a:solidFill>
                          <a:effectLst/>
                          <a:highlight>
                            <a:srgbClr val="FF0000"/>
                          </a:highlight>
                          <a:latin typeface="Arial" panose="020B0604020202020204" pitchFamily="34" charset="0"/>
                        </a:rPr>
                        <a:t>0.99</a:t>
                      </a:r>
                    </a:p>
                  </a:txBody>
                  <a:tcPr marL="7620" marR="7620" marT="762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F0000"/>
                    </a:solidFill>
                  </a:tcPr>
                </a:tc>
                <a:extLst>
                  <a:ext uri="{0D108BD9-81ED-4DB2-BD59-A6C34878D82A}">
                    <a16:rowId xmlns:a16="http://schemas.microsoft.com/office/drawing/2014/main" val="2414278379"/>
                  </a:ext>
                </a:extLst>
              </a:tr>
            </a:tbl>
          </a:graphicData>
        </a:graphic>
      </p:graphicFrame>
      <p:graphicFrame>
        <p:nvGraphicFramePr>
          <p:cNvPr id="14" name="Table 13">
            <a:extLst>
              <a:ext uri="{FF2B5EF4-FFF2-40B4-BE49-F238E27FC236}">
                <a16:creationId xmlns:a16="http://schemas.microsoft.com/office/drawing/2014/main" id="{8BBEB756-C090-4B1E-AB51-ACD1D89B1B25}"/>
              </a:ext>
            </a:extLst>
          </p:cNvPr>
          <p:cNvGraphicFramePr>
            <a:graphicFrameLocks noGrp="1"/>
          </p:cNvGraphicFramePr>
          <p:nvPr>
            <p:extLst>
              <p:ext uri="{D42A27DB-BD31-4B8C-83A1-F6EECF244321}">
                <p14:modId xmlns:p14="http://schemas.microsoft.com/office/powerpoint/2010/main" val="1689616290"/>
              </p:ext>
            </p:extLst>
          </p:nvPr>
        </p:nvGraphicFramePr>
        <p:xfrm>
          <a:off x="277295" y="3817450"/>
          <a:ext cx="5132908" cy="546987"/>
        </p:xfrm>
        <a:graphic>
          <a:graphicData uri="http://schemas.openxmlformats.org/drawingml/2006/table">
            <a:tbl>
              <a:tblPr firstRow="1" firstCol="1" bandRow="1">
                <a:tableStyleId>{21E4AEA4-8DFA-4A89-87EB-49C32662AFE0}</a:tableStyleId>
              </a:tblPr>
              <a:tblGrid>
                <a:gridCol w="1283227">
                  <a:extLst>
                    <a:ext uri="{9D8B030D-6E8A-4147-A177-3AD203B41FA5}">
                      <a16:colId xmlns:a16="http://schemas.microsoft.com/office/drawing/2014/main" val="1198167483"/>
                    </a:ext>
                  </a:extLst>
                </a:gridCol>
                <a:gridCol w="1283227">
                  <a:extLst>
                    <a:ext uri="{9D8B030D-6E8A-4147-A177-3AD203B41FA5}">
                      <a16:colId xmlns:a16="http://schemas.microsoft.com/office/drawing/2014/main" val="2729108719"/>
                    </a:ext>
                  </a:extLst>
                </a:gridCol>
                <a:gridCol w="1283227">
                  <a:extLst>
                    <a:ext uri="{9D8B030D-6E8A-4147-A177-3AD203B41FA5}">
                      <a16:colId xmlns:a16="http://schemas.microsoft.com/office/drawing/2014/main" val="1112442939"/>
                    </a:ext>
                  </a:extLst>
                </a:gridCol>
                <a:gridCol w="1283227">
                  <a:extLst>
                    <a:ext uri="{9D8B030D-6E8A-4147-A177-3AD203B41FA5}">
                      <a16:colId xmlns:a16="http://schemas.microsoft.com/office/drawing/2014/main" val="869414470"/>
                    </a:ext>
                  </a:extLst>
                </a:gridCol>
              </a:tblGrid>
              <a:tr h="14495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u="none" strike="noStrike" dirty="0">
                          <a:effectLst/>
                          <a:highlight>
                            <a:srgbClr val="333399"/>
                          </a:highlight>
                        </a:rPr>
                        <a:t> </a:t>
                      </a:r>
                      <a:r>
                        <a:rPr lang="en-US" altLang="zh-CN" sz="1100" u="none" strike="noStrike" dirty="0">
                          <a:effectLst/>
                          <a:highlight>
                            <a:srgbClr val="333399"/>
                          </a:highlight>
                        </a:rPr>
                        <a:t>Models </a:t>
                      </a:r>
                      <a:r>
                        <a:rPr lang="zh-CN" altLang="en-US" sz="1100" u="none" strike="noStrike" dirty="0">
                          <a:effectLst/>
                          <a:highlight>
                            <a:srgbClr val="333399"/>
                          </a:highlight>
                        </a:rPr>
                        <a:t>模型</a:t>
                      </a:r>
                      <a:endParaRPr lang="en-US" sz="1100" b="1" i="0" u="none" strike="noStrike" dirty="0">
                        <a:solidFill>
                          <a:srgbClr val="FFFFFF"/>
                        </a:solidFill>
                        <a:effectLst/>
                        <a:highlight>
                          <a:srgbClr val="333399"/>
                        </a:highlight>
                        <a:latin typeface="Arial" panose="020B0604020202020204" pitchFamily="34" charset="0"/>
                      </a:endParaRPr>
                    </a:p>
                  </a:txBody>
                  <a:tcPr marL="7620" marR="7620" marT="7620" marB="0" anchor="b"/>
                </a:tc>
                <a:tc>
                  <a:txBody>
                    <a:bodyPr/>
                    <a:lstStyle/>
                    <a:p>
                      <a:pPr algn="l" rtl="0" fontAlgn="b"/>
                      <a:r>
                        <a:rPr lang="en-US" sz="1100" u="none" strike="noStrike" dirty="0">
                          <a:effectLst/>
                          <a:highlight>
                            <a:srgbClr val="333399"/>
                          </a:highlight>
                        </a:rPr>
                        <a:t>F1 Score </a:t>
                      </a:r>
                      <a:r>
                        <a:rPr lang="zh-CN" altLang="en-US" sz="1100" u="none" strike="noStrike" dirty="0">
                          <a:effectLst/>
                          <a:highlight>
                            <a:srgbClr val="333399"/>
                          </a:highlight>
                        </a:rPr>
                        <a:t>准确度</a:t>
                      </a:r>
                      <a:endParaRPr lang="en-US" sz="1100" b="1" i="0" u="none" strike="noStrike" dirty="0">
                        <a:solidFill>
                          <a:srgbClr val="FFFFFF"/>
                        </a:solidFill>
                        <a:effectLst/>
                        <a:highlight>
                          <a:srgbClr val="333399"/>
                        </a:highlight>
                        <a:latin typeface="Arial" panose="020B0604020202020204" pitchFamily="34" charset="0"/>
                      </a:endParaRPr>
                    </a:p>
                  </a:txBody>
                  <a:tcPr marL="7620" marR="7620" marT="7620" marB="0" anchor="b"/>
                </a:tc>
                <a:tc>
                  <a:txBody>
                    <a:bodyPr/>
                    <a:lstStyle/>
                    <a:p>
                      <a:pPr algn="l" rtl="0" fontAlgn="b"/>
                      <a:r>
                        <a:rPr lang="en-US" sz="1100" u="none" strike="noStrike" dirty="0">
                          <a:effectLst/>
                          <a:highlight>
                            <a:srgbClr val="333399"/>
                          </a:highlight>
                        </a:rPr>
                        <a:t>Precision </a:t>
                      </a:r>
                      <a:r>
                        <a:rPr lang="zh-CN" altLang="en-US" sz="1100" u="none" strike="noStrike" dirty="0">
                          <a:effectLst/>
                          <a:highlight>
                            <a:srgbClr val="333399"/>
                          </a:highlight>
                        </a:rPr>
                        <a:t>精准度</a:t>
                      </a:r>
                      <a:endParaRPr lang="en-US" sz="1100" b="1" i="0" u="none" strike="noStrike" dirty="0">
                        <a:solidFill>
                          <a:srgbClr val="FFFFFF"/>
                        </a:solidFill>
                        <a:effectLst/>
                        <a:highlight>
                          <a:srgbClr val="333399"/>
                        </a:highlight>
                        <a:latin typeface="Arial" panose="020B0604020202020204" pitchFamily="34" charset="0"/>
                      </a:endParaRPr>
                    </a:p>
                  </a:txBody>
                  <a:tcPr marL="7620" marR="7620" marT="7620" marB="0" anchor="b"/>
                </a:tc>
                <a:tc>
                  <a:txBody>
                    <a:bodyPr/>
                    <a:lstStyle/>
                    <a:p>
                      <a:pPr algn="l" rtl="0" fontAlgn="b"/>
                      <a:r>
                        <a:rPr lang="en-US" sz="1100" u="none" strike="noStrike" dirty="0">
                          <a:effectLst/>
                          <a:highlight>
                            <a:srgbClr val="333399"/>
                          </a:highlight>
                        </a:rPr>
                        <a:t>Recall </a:t>
                      </a:r>
                      <a:r>
                        <a:rPr lang="zh-CN" altLang="en-US" sz="1100" u="none" strike="noStrike" dirty="0">
                          <a:effectLst/>
                          <a:highlight>
                            <a:srgbClr val="333399"/>
                          </a:highlight>
                        </a:rPr>
                        <a:t>召回率</a:t>
                      </a:r>
                      <a:endParaRPr lang="en-US" sz="1100" b="1" i="0" u="none" strike="noStrike" dirty="0">
                        <a:solidFill>
                          <a:srgbClr val="FFFFFF"/>
                        </a:solidFill>
                        <a:effectLst/>
                        <a:highlight>
                          <a:srgbClr val="333399"/>
                        </a:highlight>
                        <a:latin typeface="Arial" panose="020B0604020202020204" pitchFamily="34" charset="0"/>
                      </a:endParaRPr>
                    </a:p>
                  </a:txBody>
                  <a:tcPr marL="7620" marR="7620" marT="7620" marB="0" anchor="b"/>
                </a:tc>
                <a:extLst>
                  <a:ext uri="{0D108BD9-81ED-4DB2-BD59-A6C34878D82A}">
                    <a16:rowId xmlns:a16="http://schemas.microsoft.com/office/drawing/2014/main" val="2436089399"/>
                  </a:ext>
                </a:extLst>
              </a:tr>
              <a:tr h="189657">
                <a:tc>
                  <a:txBody>
                    <a:bodyPr/>
                    <a:lstStyle/>
                    <a:p>
                      <a:pPr algn="l" fontAlgn="b"/>
                      <a:r>
                        <a:rPr lang="en-US" sz="1100" u="none" strike="noStrike" dirty="0">
                          <a:effectLst/>
                        </a:rPr>
                        <a:t>BERT</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FF0000"/>
                    </a:solidFill>
                  </a:tcPr>
                </a:tc>
                <a:tc>
                  <a:txBody>
                    <a:bodyPr/>
                    <a:lstStyle/>
                    <a:p>
                      <a:pPr algn="r" fontAlgn="b"/>
                      <a:r>
                        <a:rPr lang="en-US" sz="1100" u="none" strike="noStrike" dirty="0">
                          <a:solidFill>
                            <a:schemeClr val="tx1"/>
                          </a:solidFill>
                          <a:effectLst/>
                        </a:rPr>
                        <a:t>0.76</a:t>
                      </a:r>
                      <a:endParaRPr lang="en-US" sz="1100" b="0" i="0" u="none" strike="noStrike" dirty="0">
                        <a:solidFill>
                          <a:schemeClr val="tx1"/>
                        </a:solidFill>
                        <a:effectLst/>
                        <a:latin typeface="Calibri" panose="020F0502020204030204" pitchFamily="34" charset="0"/>
                      </a:endParaRPr>
                    </a:p>
                  </a:txBody>
                  <a:tcPr marL="7620" marR="7620" marT="7620" marB="0" anchor="b">
                    <a:solidFill>
                      <a:srgbClr val="FF0000"/>
                    </a:solidFill>
                  </a:tcPr>
                </a:tc>
                <a:tc>
                  <a:txBody>
                    <a:bodyPr/>
                    <a:lstStyle/>
                    <a:p>
                      <a:pPr algn="r" fontAlgn="b"/>
                      <a:r>
                        <a:rPr lang="en-US" sz="1100" u="none" strike="noStrike" dirty="0">
                          <a:effectLst/>
                        </a:rPr>
                        <a:t>0.69</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FF0000"/>
                    </a:solidFill>
                  </a:tcPr>
                </a:tc>
                <a:tc>
                  <a:txBody>
                    <a:bodyPr/>
                    <a:lstStyle/>
                    <a:p>
                      <a:pPr algn="r" fontAlgn="b"/>
                      <a:r>
                        <a:rPr lang="en-US" sz="1100" u="none" strike="noStrike" dirty="0">
                          <a:effectLst/>
                        </a:rPr>
                        <a:t>0.7</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FF0000"/>
                    </a:solidFill>
                  </a:tcPr>
                </a:tc>
                <a:extLst>
                  <a:ext uri="{0D108BD9-81ED-4DB2-BD59-A6C34878D82A}">
                    <a16:rowId xmlns:a16="http://schemas.microsoft.com/office/drawing/2014/main" val="3997739954"/>
                  </a:ext>
                </a:extLst>
              </a:tr>
              <a:tr h="182070">
                <a:tc>
                  <a:txBody>
                    <a:bodyPr/>
                    <a:lstStyle/>
                    <a:p>
                      <a:pPr algn="l" fontAlgn="b"/>
                      <a:r>
                        <a:rPr lang="en-US" sz="1100" u="none" strike="noStrike" dirty="0">
                          <a:effectLst/>
                        </a:rPr>
                        <a:t>BILSTM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0.55</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0.62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0.51</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65924915"/>
                  </a:ext>
                </a:extLst>
              </a:tr>
            </a:tbl>
          </a:graphicData>
        </a:graphic>
      </p:graphicFrame>
      <p:pic>
        <p:nvPicPr>
          <p:cNvPr id="18" name="Picture 17">
            <a:extLst>
              <a:ext uri="{FF2B5EF4-FFF2-40B4-BE49-F238E27FC236}">
                <a16:creationId xmlns:a16="http://schemas.microsoft.com/office/drawing/2014/main" id="{8BD2DD98-FC41-14EA-F1F3-DBC9D0778046}"/>
              </a:ext>
            </a:extLst>
          </p:cNvPr>
          <p:cNvPicPr>
            <a:picLocks noChangeAspect="1"/>
          </p:cNvPicPr>
          <p:nvPr/>
        </p:nvPicPr>
        <p:blipFill>
          <a:blip r:embed="rId3"/>
          <a:stretch>
            <a:fillRect/>
          </a:stretch>
        </p:blipFill>
        <p:spPr>
          <a:xfrm>
            <a:off x="223737" y="4641123"/>
            <a:ext cx="9044088" cy="2064477"/>
          </a:xfrm>
          <a:prstGeom prst="rect">
            <a:avLst/>
          </a:prstGeom>
        </p:spPr>
      </p:pic>
      <p:sp>
        <p:nvSpPr>
          <p:cNvPr id="19" name="TextBox 18">
            <a:extLst>
              <a:ext uri="{FF2B5EF4-FFF2-40B4-BE49-F238E27FC236}">
                <a16:creationId xmlns:a16="http://schemas.microsoft.com/office/drawing/2014/main" id="{A173BD44-416E-DB90-3F7A-0903655E18CA}"/>
              </a:ext>
            </a:extLst>
          </p:cNvPr>
          <p:cNvSpPr txBox="1"/>
          <p:nvPr/>
        </p:nvSpPr>
        <p:spPr>
          <a:xfrm>
            <a:off x="223737" y="779391"/>
            <a:ext cx="11744526" cy="584775"/>
          </a:xfrm>
          <a:prstGeom prst="rect">
            <a:avLst/>
          </a:prstGeom>
          <a:noFill/>
        </p:spPr>
        <p:txBody>
          <a:bodyPr wrap="square" rtlCol="0">
            <a:spAutoFit/>
          </a:bodyPr>
          <a:lstStyle/>
          <a:p>
            <a:r>
              <a:rPr lang="zh-CN" altLang="en-US" sz="1600" dirty="0"/>
              <a:t>经过不同模型的的算法优化方案后</a:t>
            </a:r>
            <a:r>
              <a:rPr lang="en-US" altLang="zh-CN" sz="1600" dirty="0"/>
              <a:t>, </a:t>
            </a:r>
            <a:r>
              <a:rPr lang="zh-CN" altLang="en-US" sz="1600" dirty="0"/>
              <a:t>我们对各自优化后的训练时间及准确度进行比较</a:t>
            </a:r>
            <a:r>
              <a:rPr lang="en-US" altLang="zh-CN" sz="1600" dirty="0"/>
              <a:t>:</a:t>
            </a:r>
          </a:p>
          <a:p>
            <a:pPr algn="ctr"/>
            <a:r>
              <a:rPr lang="zh-CN" altLang="en-US" sz="1600" b="1" dirty="0"/>
              <a:t>不同模型及优化方案的数据表格及对比图</a:t>
            </a:r>
            <a:endParaRPr lang="en-US" altLang="zh-CN" sz="1600" dirty="0"/>
          </a:p>
        </p:txBody>
      </p:sp>
      <p:sp>
        <p:nvSpPr>
          <p:cNvPr id="20" name="TextBox 19">
            <a:extLst>
              <a:ext uri="{FF2B5EF4-FFF2-40B4-BE49-F238E27FC236}">
                <a16:creationId xmlns:a16="http://schemas.microsoft.com/office/drawing/2014/main" id="{21ABFDD7-16F2-CE85-D7CA-4592ED06D75C}"/>
              </a:ext>
            </a:extLst>
          </p:cNvPr>
          <p:cNvSpPr txBox="1"/>
          <p:nvPr/>
        </p:nvSpPr>
        <p:spPr>
          <a:xfrm>
            <a:off x="152400" y="2452052"/>
            <a:ext cx="6100863" cy="1323439"/>
          </a:xfrm>
          <a:prstGeom prst="rect">
            <a:avLst/>
          </a:prstGeom>
          <a:noFill/>
        </p:spPr>
        <p:txBody>
          <a:bodyPr wrap="square" rtlCol="0">
            <a:spAutoFit/>
          </a:bodyPr>
          <a:lstStyle/>
          <a:p>
            <a:r>
              <a:rPr lang="zh-CN" altLang="en-US" sz="1600" dirty="0"/>
              <a:t>此外</a:t>
            </a:r>
            <a:r>
              <a:rPr lang="en-US" altLang="zh-CN" sz="1600" dirty="0"/>
              <a:t>,</a:t>
            </a:r>
            <a:r>
              <a:rPr lang="zh-CN" altLang="en-US" sz="1600" dirty="0"/>
              <a:t>我们生成了第三组测试集</a:t>
            </a:r>
            <a:r>
              <a:rPr lang="en-US" altLang="zh-CN" sz="1600" dirty="0"/>
              <a:t>,</a:t>
            </a:r>
            <a:r>
              <a:rPr lang="zh-CN" altLang="en-US" sz="1600" dirty="0">
                <a:solidFill>
                  <a:srgbClr val="FF0000"/>
                </a:solidFill>
              </a:rPr>
              <a:t>这组测试集为全新的格式和语顺</a:t>
            </a:r>
            <a:r>
              <a:rPr lang="en-US" altLang="zh-CN" sz="1600" dirty="0">
                <a:solidFill>
                  <a:srgbClr val="FF0000"/>
                </a:solidFill>
              </a:rPr>
              <a:t>,</a:t>
            </a:r>
            <a:r>
              <a:rPr lang="zh-CN" altLang="en-US" sz="1600" dirty="0">
                <a:solidFill>
                  <a:srgbClr val="FF0000"/>
                </a:solidFill>
              </a:rPr>
              <a:t>并从未放到过训练集中</a:t>
            </a:r>
            <a:r>
              <a:rPr lang="en-US" altLang="zh-CN" sz="1600" dirty="0"/>
              <a:t>,</a:t>
            </a:r>
            <a:r>
              <a:rPr lang="zh-CN" altLang="en-US" sz="1600" dirty="0"/>
              <a:t>但包含所有训练过的数据内容</a:t>
            </a:r>
            <a:r>
              <a:rPr lang="en-US" altLang="zh-CN" sz="1600" dirty="0"/>
              <a:t>,</a:t>
            </a:r>
            <a:r>
              <a:rPr lang="zh-CN" altLang="en-US" sz="1600" dirty="0"/>
              <a:t>从而更好地评价模型再遇到新文章时的推理能力</a:t>
            </a:r>
            <a:endParaRPr lang="en-US" altLang="zh-CN" sz="1600" dirty="0"/>
          </a:p>
          <a:p>
            <a:endParaRPr lang="en-US" altLang="zh-CN" sz="1600" dirty="0"/>
          </a:p>
          <a:p>
            <a:r>
              <a:rPr lang="zh-CN" altLang="en-US" sz="1600" b="1" dirty="0"/>
              <a:t>两种模型对于全新测试集的性能数据</a:t>
            </a:r>
            <a:r>
              <a:rPr lang="en-US" altLang="zh-CN" sz="1600" b="1" dirty="0"/>
              <a:t>:</a:t>
            </a:r>
          </a:p>
        </p:txBody>
      </p:sp>
      <p:sp>
        <p:nvSpPr>
          <p:cNvPr id="22" name="TextBox 21">
            <a:extLst>
              <a:ext uri="{FF2B5EF4-FFF2-40B4-BE49-F238E27FC236}">
                <a16:creationId xmlns:a16="http://schemas.microsoft.com/office/drawing/2014/main" id="{B02986F7-99C8-162E-DE39-4FE408B2396E}"/>
              </a:ext>
            </a:extLst>
          </p:cNvPr>
          <p:cNvSpPr txBox="1"/>
          <p:nvPr/>
        </p:nvSpPr>
        <p:spPr>
          <a:xfrm>
            <a:off x="6477000" y="5132307"/>
            <a:ext cx="5215038" cy="1477328"/>
          </a:xfrm>
          <a:prstGeom prst="rect">
            <a:avLst/>
          </a:prstGeom>
          <a:noFill/>
        </p:spPr>
        <p:txBody>
          <a:bodyPr wrap="square" rtlCol="0">
            <a:spAutoFit/>
          </a:bodyPr>
          <a:lstStyle/>
          <a:p>
            <a:pPr algn="ctr"/>
            <a:r>
              <a:rPr lang="zh-CN" altLang="en-US" b="1" dirty="0"/>
              <a:t>小结</a:t>
            </a:r>
            <a:endParaRPr lang="en-US" altLang="zh-CN" b="1" dirty="0"/>
          </a:p>
          <a:p>
            <a:r>
              <a:rPr lang="en-US" altLang="zh-CN" dirty="0"/>
              <a:t>Bi-LSTM</a:t>
            </a:r>
            <a:r>
              <a:rPr lang="zh-CN" altLang="en-US" dirty="0"/>
              <a:t>及 </a:t>
            </a:r>
            <a:r>
              <a:rPr lang="en-US" altLang="zh-CN" dirty="0"/>
              <a:t>BERT </a:t>
            </a:r>
            <a:r>
              <a:rPr lang="zh-CN" altLang="en-US" dirty="0"/>
              <a:t>在全新测试集的内容中有明显区别</a:t>
            </a:r>
            <a:r>
              <a:rPr lang="en-US" altLang="zh-CN" dirty="0"/>
              <a:t>,</a:t>
            </a:r>
            <a:r>
              <a:rPr lang="zh-CN" altLang="en-US" dirty="0"/>
              <a:t>这可能是由于训练集不够全面所导致的</a:t>
            </a:r>
            <a:r>
              <a:rPr lang="en-US" altLang="zh-CN" dirty="0"/>
              <a:t>,</a:t>
            </a:r>
            <a:r>
              <a:rPr lang="zh-CN" altLang="en-US" dirty="0"/>
              <a:t>但不可否定的是</a:t>
            </a:r>
            <a:r>
              <a:rPr lang="en-US" altLang="zh-CN" dirty="0">
                <a:solidFill>
                  <a:srgbClr val="FF0000"/>
                </a:solidFill>
              </a:rPr>
              <a:t>BERT</a:t>
            </a:r>
            <a:r>
              <a:rPr lang="zh-CN" altLang="en-US" dirty="0">
                <a:solidFill>
                  <a:srgbClr val="FF0000"/>
                </a:solidFill>
              </a:rPr>
              <a:t>拥有更好的推理能力</a:t>
            </a:r>
            <a:r>
              <a:rPr lang="zh-CN" altLang="en-US" dirty="0"/>
              <a:t>以应对全新的数据</a:t>
            </a:r>
            <a:endParaRPr lang="en-US" altLang="zh-CN" dirty="0"/>
          </a:p>
        </p:txBody>
      </p:sp>
      <p:sp>
        <p:nvSpPr>
          <p:cNvPr id="23" name="TextBox 22">
            <a:extLst>
              <a:ext uri="{FF2B5EF4-FFF2-40B4-BE49-F238E27FC236}">
                <a16:creationId xmlns:a16="http://schemas.microsoft.com/office/drawing/2014/main" id="{C8DD4562-C196-00FA-1064-3D9790DE95D2}"/>
              </a:ext>
            </a:extLst>
          </p:cNvPr>
          <p:cNvSpPr txBox="1"/>
          <p:nvPr/>
        </p:nvSpPr>
        <p:spPr>
          <a:xfrm>
            <a:off x="5708985" y="4164226"/>
            <a:ext cx="1088556"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1600" dirty="0">
                <a:ln w="0"/>
              </a:rPr>
              <a:t>测试集三</a:t>
            </a:r>
            <a:endParaRPr lang="en-US" altLang="zh-CN" sz="1600" dirty="0">
              <a:ln w="0"/>
            </a:endParaRPr>
          </a:p>
        </p:txBody>
      </p:sp>
    </p:spTree>
    <p:extLst>
      <p:ext uri="{BB962C8B-B14F-4D97-AF65-F5344CB8AC3E}">
        <p14:creationId xmlns:p14="http://schemas.microsoft.com/office/powerpoint/2010/main" val="1939432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391842-9CF9-3913-DA49-89062D741014}"/>
              </a:ext>
            </a:extLst>
          </p:cNvPr>
          <p:cNvSpPr txBox="1"/>
          <p:nvPr/>
        </p:nvSpPr>
        <p:spPr>
          <a:xfrm>
            <a:off x="609600" y="1066800"/>
            <a:ext cx="9071113" cy="2862322"/>
          </a:xfrm>
          <a:prstGeom prst="rect">
            <a:avLst/>
          </a:prstGeom>
          <a:noFill/>
        </p:spPr>
        <p:txBody>
          <a:bodyPr wrap="square">
            <a:spAutoFit/>
          </a:bodyPr>
          <a:lstStyle/>
          <a:p>
            <a:r>
              <a:rPr lang="zh-CN" altLang="en-US" dirty="0"/>
              <a:t>为确保公平比较，所有模型初始评估</a:t>
            </a:r>
            <a:r>
              <a:rPr lang="zh-CN" altLang="en-US" dirty="0">
                <a:solidFill>
                  <a:srgbClr val="FF0000"/>
                </a:solidFill>
              </a:rPr>
              <a:t>均未使用</a:t>
            </a:r>
            <a:r>
              <a:rPr lang="en-US" altLang="zh-CN" dirty="0">
                <a:solidFill>
                  <a:srgbClr val="FF0000"/>
                </a:solidFill>
              </a:rPr>
              <a:t>GPU</a:t>
            </a:r>
            <a:r>
              <a:rPr lang="zh-CN" altLang="en-US" dirty="0">
                <a:solidFill>
                  <a:srgbClr val="FF0000"/>
                </a:solidFill>
              </a:rPr>
              <a:t>加速</a:t>
            </a:r>
            <a:r>
              <a:rPr lang="zh-CN" altLang="en-US" dirty="0"/>
              <a:t>。然而，为展示实际性能，采用</a:t>
            </a:r>
            <a:r>
              <a:rPr lang="en-US" altLang="zh-CN" dirty="0"/>
              <a:t>CUDA GPU</a:t>
            </a:r>
            <a:r>
              <a:rPr lang="zh-CN" altLang="en-US" dirty="0"/>
              <a:t>加速进行测试。以下是性能指标</a:t>
            </a:r>
            <a:endParaRPr lang="en-US" altLang="zh-CN" dirty="0"/>
          </a:p>
          <a:p>
            <a:endParaRPr lang="en-US" altLang="zh-CN" dirty="0"/>
          </a:p>
          <a:p>
            <a:endParaRPr lang="en-US" altLang="zh-CN" dirty="0"/>
          </a:p>
          <a:p>
            <a:endParaRPr lang="en-US" altLang="zh-CN" dirty="0"/>
          </a:p>
          <a:p>
            <a:endParaRPr lang="en-US" altLang="zh-CN" dirty="0"/>
          </a:p>
          <a:p>
            <a:r>
              <a:rPr lang="zh-CN" altLang="en-US" b="1" dirty="0"/>
              <a:t>使用设备和驱动</a:t>
            </a:r>
            <a:r>
              <a:rPr lang="en-US" altLang="zh-CN" dirty="0"/>
              <a:t>: CUDA 11.8</a:t>
            </a:r>
            <a:r>
              <a:rPr lang="zh-CN" altLang="en-US" dirty="0"/>
              <a:t>，</a:t>
            </a:r>
            <a:r>
              <a:rPr lang="en-US" altLang="zh-CN" dirty="0"/>
              <a:t>NVIDIA GeForce RTX 3060 12G</a:t>
            </a:r>
          </a:p>
          <a:p>
            <a:endParaRPr lang="en-US" altLang="zh-CN" dirty="0"/>
          </a:p>
          <a:p>
            <a:r>
              <a:rPr lang="zh-CN" altLang="en-US" dirty="0"/>
              <a:t>相较于只使用</a:t>
            </a:r>
            <a:r>
              <a:rPr lang="en-US" altLang="zh-CN" dirty="0"/>
              <a:t>CPU, </a:t>
            </a:r>
            <a:r>
              <a:rPr lang="zh-CN" altLang="en-US" dirty="0"/>
              <a:t>使用</a:t>
            </a:r>
            <a:r>
              <a:rPr lang="en-US" altLang="zh-CN" dirty="0"/>
              <a:t>CUDA GPU</a:t>
            </a:r>
            <a:r>
              <a:rPr lang="zh-CN" altLang="en-US" dirty="0"/>
              <a:t>加速</a:t>
            </a:r>
            <a:r>
              <a:rPr lang="en-US" altLang="zh-CN" dirty="0"/>
              <a:t>, </a:t>
            </a:r>
            <a:r>
              <a:rPr lang="zh-CN" altLang="en-US" dirty="0"/>
              <a:t>尽管只是家用</a:t>
            </a:r>
            <a:r>
              <a:rPr lang="en-US" altLang="zh-CN" dirty="0"/>
              <a:t>GPU, </a:t>
            </a:r>
            <a:r>
              <a:rPr lang="zh-CN" altLang="en-US" dirty="0"/>
              <a:t>两种模型的训练速度均获得巨大提升</a:t>
            </a:r>
            <a:r>
              <a:rPr lang="en-US" altLang="zh-CN" dirty="0"/>
              <a:t>,</a:t>
            </a:r>
            <a:r>
              <a:rPr lang="zh-CN" altLang="en-US" dirty="0"/>
              <a:t>如果能使用专业</a:t>
            </a:r>
            <a:r>
              <a:rPr lang="en-US" altLang="zh-CN" dirty="0"/>
              <a:t>GPU,</a:t>
            </a:r>
            <a:r>
              <a:rPr lang="zh-CN" altLang="en-US" dirty="0"/>
              <a:t>速度提升将会更大</a:t>
            </a:r>
            <a:endParaRPr lang="en-US" altLang="zh-CN" dirty="0"/>
          </a:p>
        </p:txBody>
      </p:sp>
      <p:sp>
        <p:nvSpPr>
          <p:cNvPr id="2" name="TextBox 1">
            <a:extLst>
              <a:ext uri="{FF2B5EF4-FFF2-40B4-BE49-F238E27FC236}">
                <a16:creationId xmlns:a16="http://schemas.microsoft.com/office/drawing/2014/main" id="{8212A0CC-90A9-6F00-09D1-A650AE94482E}"/>
              </a:ext>
            </a:extLst>
          </p:cNvPr>
          <p:cNvSpPr txBox="1"/>
          <p:nvPr/>
        </p:nvSpPr>
        <p:spPr>
          <a:xfrm>
            <a:off x="4267200" y="152400"/>
            <a:ext cx="4648200" cy="584775"/>
          </a:xfrm>
          <a:prstGeom prst="rect">
            <a:avLst/>
          </a:prstGeom>
          <a:noFill/>
        </p:spPr>
        <p:txBody>
          <a:bodyPr wrap="square" rtlCol="0">
            <a:spAutoFit/>
          </a:bodyPr>
          <a:lstStyle/>
          <a:p>
            <a:r>
              <a:rPr lang="en-US" altLang="zh-CN" sz="3200" dirty="0"/>
              <a:t>GPU</a:t>
            </a:r>
            <a:r>
              <a:rPr lang="zh-CN" altLang="en-US" sz="3200" dirty="0"/>
              <a:t>加速的性能比较</a:t>
            </a:r>
            <a:endParaRPr lang="en-US" sz="3200" dirty="0"/>
          </a:p>
        </p:txBody>
      </p:sp>
      <p:graphicFrame>
        <p:nvGraphicFramePr>
          <p:cNvPr id="3" name="Table 2">
            <a:extLst>
              <a:ext uri="{FF2B5EF4-FFF2-40B4-BE49-F238E27FC236}">
                <a16:creationId xmlns:a16="http://schemas.microsoft.com/office/drawing/2014/main" id="{25912965-A955-2817-FC0D-018898F4E6B6}"/>
              </a:ext>
            </a:extLst>
          </p:cNvPr>
          <p:cNvGraphicFramePr>
            <a:graphicFrameLocks noGrp="1"/>
          </p:cNvGraphicFramePr>
          <p:nvPr>
            <p:extLst>
              <p:ext uri="{D42A27DB-BD31-4B8C-83A1-F6EECF244321}">
                <p14:modId xmlns:p14="http://schemas.microsoft.com/office/powerpoint/2010/main" val="1324670205"/>
              </p:ext>
            </p:extLst>
          </p:nvPr>
        </p:nvGraphicFramePr>
        <p:xfrm>
          <a:off x="709315" y="1812161"/>
          <a:ext cx="3603943" cy="685800"/>
        </p:xfrm>
        <a:graphic>
          <a:graphicData uri="http://schemas.openxmlformats.org/drawingml/2006/table">
            <a:tbl>
              <a:tblPr firstRow="1" firstCol="1" bandRow="1">
                <a:tableStyleId>{21E4AEA4-8DFA-4A89-87EB-49C32662AFE0}</a:tableStyleId>
              </a:tblPr>
              <a:tblGrid>
                <a:gridCol w="1012190">
                  <a:extLst>
                    <a:ext uri="{9D8B030D-6E8A-4147-A177-3AD203B41FA5}">
                      <a16:colId xmlns:a16="http://schemas.microsoft.com/office/drawing/2014/main" val="3967783532"/>
                    </a:ext>
                  </a:extLst>
                </a:gridCol>
                <a:gridCol w="1524953">
                  <a:extLst>
                    <a:ext uri="{9D8B030D-6E8A-4147-A177-3AD203B41FA5}">
                      <a16:colId xmlns:a16="http://schemas.microsoft.com/office/drawing/2014/main" val="731829929"/>
                    </a:ext>
                  </a:extLst>
                </a:gridCol>
                <a:gridCol w="1066800">
                  <a:extLst>
                    <a:ext uri="{9D8B030D-6E8A-4147-A177-3AD203B41FA5}">
                      <a16:colId xmlns:a16="http://schemas.microsoft.com/office/drawing/2014/main" val="3200621996"/>
                    </a:ext>
                  </a:extLst>
                </a:gridCol>
              </a:tblGrid>
              <a:tr h="228600">
                <a:tc>
                  <a:txBody>
                    <a:bodyPr/>
                    <a:lstStyle/>
                    <a:p>
                      <a:pPr algn="l" rtl="0" fontAlgn="b"/>
                      <a:r>
                        <a:rPr lang="en-US" sz="1100" u="none" strike="noStrike" dirty="0">
                          <a:effectLst/>
                          <a:highlight>
                            <a:srgbClr val="333399"/>
                          </a:highlight>
                        </a:rPr>
                        <a:t> </a:t>
                      </a:r>
                      <a:r>
                        <a:rPr lang="en-US" altLang="zh-CN" sz="1100" u="none" strike="noStrike" dirty="0">
                          <a:effectLst/>
                          <a:highlight>
                            <a:srgbClr val="333399"/>
                          </a:highlight>
                        </a:rPr>
                        <a:t>Models </a:t>
                      </a:r>
                      <a:r>
                        <a:rPr lang="zh-CN" altLang="en-US" sz="1100" u="none" strike="noStrike" dirty="0">
                          <a:effectLst/>
                          <a:highlight>
                            <a:srgbClr val="333399"/>
                          </a:highlight>
                        </a:rPr>
                        <a:t>模型</a:t>
                      </a:r>
                      <a:endParaRPr lang="en-US" sz="1100" b="1" i="0" u="none" strike="noStrike" dirty="0">
                        <a:solidFill>
                          <a:srgbClr val="FFFFFF"/>
                        </a:solidFill>
                        <a:effectLst/>
                        <a:highlight>
                          <a:srgbClr val="333399"/>
                        </a:highlight>
                        <a:latin typeface="Arial" panose="020B0604020202020204" pitchFamily="34" charset="0"/>
                      </a:endParaRPr>
                    </a:p>
                  </a:txBody>
                  <a:tcPr marL="7620" marR="7620" marT="7620" marB="0" anchor="b"/>
                </a:tc>
                <a:tc>
                  <a:txBody>
                    <a:bodyPr/>
                    <a:lstStyle/>
                    <a:p>
                      <a:pPr algn="l" rtl="0" fontAlgn="b"/>
                      <a:r>
                        <a:rPr lang="en-US" sz="1100" b="1" i="0" u="none" strike="noStrike" dirty="0">
                          <a:solidFill>
                            <a:srgbClr val="FFFFFF"/>
                          </a:solidFill>
                          <a:effectLst/>
                          <a:highlight>
                            <a:srgbClr val="333399"/>
                          </a:highlight>
                          <a:latin typeface="Arial" panose="020B0604020202020204" pitchFamily="34" charset="0"/>
                        </a:rPr>
                        <a:t>Training time </a:t>
                      </a:r>
                      <a:r>
                        <a:rPr lang="zh-CN" altLang="en-US" sz="1100" b="1" i="0" u="none" strike="noStrike" dirty="0">
                          <a:solidFill>
                            <a:srgbClr val="FFFFFF"/>
                          </a:solidFill>
                          <a:effectLst/>
                          <a:highlight>
                            <a:srgbClr val="333399"/>
                          </a:highlight>
                          <a:latin typeface="Arial" panose="020B0604020202020204" pitchFamily="34" charset="0"/>
                        </a:rPr>
                        <a:t>训练时间</a:t>
                      </a:r>
                      <a:endParaRPr lang="en-US" sz="1100" b="1" i="0" u="none" strike="noStrike" dirty="0">
                        <a:solidFill>
                          <a:srgbClr val="FFFFFF"/>
                        </a:solidFill>
                        <a:effectLst/>
                        <a:highlight>
                          <a:srgbClr val="333399"/>
                        </a:highlight>
                        <a:latin typeface="Arial" panose="020B0604020202020204" pitchFamily="34" charset="0"/>
                      </a:endParaRPr>
                    </a:p>
                  </a:txBody>
                  <a:tcPr marL="7620" marR="7620" marT="7620" marB="0" anchor="b"/>
                </a:tc>
                <a:tc>
                  <a:txBody>
                    <a:bodyPr/>
                    <a:lstStyle/>
                    <a:p>
                      <a:pPr algn="l" rtl="0" fontAlgn="b"/>
                      <a:r>
                        <a:rPr lang="en-US" sz="1100" b="1" i="0" u="none" strike="noStrike" dirty="0">
                          <a:solidFill>
                            <a:srgbClr val="FFFFFF"/>
                          </a:solidFill>
                          <a:effectLst/>
                          <a:highlight>
                            <a:srgbClr val="333399"/>
                          </a:highlight>
                          <a:latin typeface="Arial" panose="020B0604020202020204" pitchFamily="34" charset="0"/>
                        </a:rPr>
                        <a:t>F1 Score </a:t>
                      </a:r>
                      <a:r>
                        <a:rPr lang="zh-CN" altLang="en-US" sz="1100" b="1" i="0" u="none" strike="noStrike" dirty="0">
                          <a:solidFill>
                            <a:srgbClr val="FFFFFF"/>
                          </a:solidFill>
                          <a:effectLst/>
                          <a:highlight>
                            <a:srgbClr val="333399"/>
                          </a:highlight>
                          <a:latin typeface="Arial" panose="020B0604020202020204" pitchFamily="34" charset="0"/>
                        </a:rPr>
                        <a:t>准确度</a:t>
                      </a:r>
                      <a:endParaRPr lang="en-US" sz="1100" b="1" i="0" u="none" strike="noStrike" dirty="0">
                        <a:solidFill>
                          <a:srgbClr val="FFFFFF"/>
                        </a:solidFill>
                        <a:effectLst/>
                        <a:highlight>
                          <a:srgbClr val="333399"/>
                        </a:highlight>
                        <a:latin typeface="Arial" panose="020B0604020202020204" pitchFamily="34" charset="0"/>
                      </a:endParaRPr>
                    </a:p>
                  </a:txBody>
                  <a:tcPr marL="7620" marR="7620" marT="7620" marB="0" anchor="b"/>
                </a:tc>
                <a:extLst>
                  <a:ext uri="{0D108BD9-81ED-4DB2-BD59-A6C34878D82A}">
                    <a16:rowId xmlns:a16="http://schemas.microsoft.com/office/drawing/2014/main" val="724410732"/>
                  </a:ext>
                </a:extLst>
              </a:tr>
              <a:tr h="228600">
                <a:tc>
                  <a:txBody>
                    <a:bodyPr/>
                    <a:lstStyle/>
                    <a:p>
                      <a:pPr algn="l" fontAlgn="b"/>
                      <a:r>
                        <a:rPr lang="en-US" sz="1100" u="none" strike="noStrike" dirty="0">
                          <a:effectLst/>
                        </a:rPr>
                        <a:t>BERT CUDA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47.9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0.99</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54998097"/>
                  </a:ext>
                </a:extLst>
              </a:tr>
              <a:tr h="228600">
                <a:tc>
                  <a:txBody>
                    <a:bodyPr/>
                    <a:lstStyle/>
                    <a:p>
                      <a:pPr algn="l" fontAlgn="b"/>
                      <a:r>
                        <a:rPr lang="en-US" sz="1100" u="none" strike="noStrike" dirty="0" err="1">
                          <a:effectLst/>
                        </a:rPr>
                        <a:t>BiLSTM</a:t>
                      </a:r>
                      <a:r>
                        <a:rPr lang="en-US" sz="1100" u="none" strike="noStrike" dirty="0">
                          <a:effectLst/>
                        </a:rPr>
                        <a:t> CUDA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21.8</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0.97</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04459381"/>
                  </a:ext>
                </a:extLst>
              </a:tr>
            </a:tbl>
          </a:graphicData>
        </a:graphic>
      </p:graphicFrame>
    </p:spTree>
    <p:extLst>
      <p:ext uri="{BB962C8B-B14F-4D97-AF65-F5344CB8AC3E}">
        <p14:creationId xmlns:p14="http://schemas.microsoft.com/office/powerpoint/2010/main" val="2105349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068F08-2CB2-624C-AA71-6928F77BD215}"/>
              </a:ext>
            </a:extLst>
          </p:cNvPr>
          <p:cNvSpPr txBox="1"/>
          <p:nvPr/>
        </p:nvSpPr>
        <p:spPr>
          <a:xfrm>
            <a:off x="2286000" y="152400"/>
            <a:ext cx="8001000" cy="584775"/>
          </a:xfrm>
          <a:prstGeom prst="rect">
            <a:avLst/>
          </a:prstGeom>
          <a:noFill/>
        </p:spPr>
        <p:txBody>
          <a:bodyPr wrap="square" rtlCol="0">
            <a:spAutoFit/>
          </a:bodyPr>
          <a:lstStyle/>
          <a:p>
            <a:pPr algn="ctr"/>
            <a:r>
              <a:rPr lang="zh-CN" altLang="en-US" sz="3200" dirty="0"/>
              <a:t>背景介绍</a:t>
            </a:r>
            <a:endParaRPr lang="en-US" dirty="0"/>
          </a:p>
        </p:txBody>
      </p:sp>
      <p:sp>
        <p:nvSpPr>
          <p:cNvPr id="3" name="TextBox 2">
            <a:extLst>
              <a:ext uri="{FF2B5EF4-FFF2-40B4-BE49-F238E27FC236}">
                <a16:creationId xmlns:a16="http://schemas.microsoft.com/office/drawing/2014/main" id="{72516846-0C3D-E339-EABB-91751ABBF9FA}"/>
              </a:ext>
            </a:extLst>
          </p:cNvPr>
          <p:cNvSpPr txBox="1"/>
          <p:nvPr/>
        </p:nvSpPr>
        <p:spPr>
          <a:xfrm>
            <a:off x="495300" y="1447800"/>
            <a:ext cx="11201400" cy="310854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zh-CN" sz="2400" dirty="0" err="1"/>
              <a:t>Chengxi</a:t>
            </a:r>
            <a:r>
              <a:rPr lang="en-US" altLang="zh-CN" sz="2400" dirty="0"/>
              <a:t> Li </a:t>
            </a:r>
            <a:r>
              <a:rPr lang="zh-CN" altLang="en-US" sz="2400" dirty="0"/>
              <a:t>建立了一个功能强大的压裂数据库系统，能够高效地处理和管理已有的结构化数据。这个系统在压裂数据管理方面取得了显著的成功，并为数据分析和决策提供了重要支持。</a:t>
            </a:r>
            <a:endParaRPr lang="en-US" altLang="zh-CN" sz="2400" dirty="0"/>
          </a:p>
          <a:p>
            <a:pPr marL="0" marR="0" lvl="0" indent="0" algn="l" defTabSz="914400" rtl="0" eaLnBrk="0" fontAlgn="base" latinLnBrk="0" hangingPunct="0">
              <a:lnSpc>
                <a:spcPct val="100000"/>
              </a:lnSpc>
              <a:spcBef>
                <a:spcPct val="0"/>
              </a:spcBef>
              <a:spcAft>
                <a:spcPct val="0"/>
              </a:spcAft>
              <a:buClrTx/>
              <a:buSzTx/>
              <a:tabLst/>
            </a:pPr>
            <a:endParaRPr lang="en-US" altLang="zh-CN" sz="2400" dirty="0"/>
          </a:p>
          <a:p>
            <a:pPr marL="0" marR="0" lvl="0" indent="0" algn="l" defTabSz="914400" rtl="0" eaLnBrk="0" fontAlgn="base" latinLnBrk="0" hangingPunct="0">
              <a:lnSpc>
                <a:spcPct val="100000"/>
              </a:lnSpc>
              <a:spcBef>
                <a:spcPct val="0"/>
              </a:spcBef>
              <a:spcAft>
                <a:spcPct val="0"/>
              </a:spcAft>
              <a:buClrTx/>
              <a:buSzTx/>
              <a:tabLst/>
            </a:pPr>
            <a:r>
              <a:rPr lang="zh-CN" altLang="en-US" sz="2400" dirty="0"/>
              <a:t>为了进一步提升系统的功能和自动化程度，我的任务是协助他的工作，寻找一种自然语言处理（</a:t>
            </a:r>
            <a:r>
              <a:rPr lang="en-US" altLang="zh-CN" sz="2400" dirty="0"/>
              <a:t>NLP</a:t>
            </a:r>
            <a:r>
              <a:rPr lang="zh-CN" altLang="en-US" sz="2400" dirty="0"/>
              <a:t>）算法，能够准确且快速地</a:t>
            </a:r>
            <a:r>
              <a:rPr lang="zh-CN" altLang="en-US" sz="2400" dirty="0">
                <a:solidFill>
                  <a:srgbClr val="FF0000"/>
                </a:solidFill>
              </a:rPr>
              <a:t>从非结构化文档（如 </a:t>
            </a:r>
            <a:r>
              <a:rPr lang="en-US" altLang="zh-CN" sz="2400" dirty="0">
                <a:solidFill>
                  <a:srgbClr val="FF0000"/>
                </a:solidFill>
              </a:rPr>
              <a:t>DOCX </a:t>
            </a:r>
            <a:r>
              <a:rPr lang="zh-CN" altLang="en-US" sz="2400" dirty="0">
                <a:solidFill>
                  <a:srgbClr val="FF0000"/>
                </a:solidFill>
              </a:rPr>
              <a:t>和 </a:t>
            </a:r>
            <a:r>
              <a:rPr lang="en-US" altLang="zh-CN" sz="2400" dirty="0">
                <a:solidFill>
                  <a:srgbClr val="FF0000"/>
                </a:solidFill>
              </a:rPr>
              <a:t>Excel </a:t>
            </a:r>
            <a:r>
              <a:rPr lang="zh-CN" altLang="en-US" sz="2400" dirty="0">
                <a:solidFill>
                  <a:srgbClr val="FF0000"/>
                </a:solidFill>
              </a:rPr>
              <a:t>文件）中提取数据</a:t>
            </a:r>
            <a:r>
              <a:rPr lang="zh-CN" altLang="en-US" sz="2400" dirty="0"/>
              <a:t>，以便将这些数据自动输入到压裂数据库中，从而进一步扩展系统的应用范围和数据处理能力。</a:t>
            </a:r>
            <a:r>
              <a:rPr lang="en-US" sz="2800" dirty="0"/>
              <a:t>  </a:t>
            </a:r>
          </a:p>
        </p:txBody>
      </p:sp>
    </p:spTree>
    <p:extLst>
      <p:ext uri="{BB962C8B-B14F-4D97-AF65-F5344CB8AC3E}">
        <p14:creationId xmlns:p14="http://schemas.microsoft.com/office/powerpoint/2010/main" val="1376797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040210-76C8-7654-3E0C-9C44877CDE7A}"/>
              </a:ext>
            </a:extLst>
          </p:cNvPr>
          <p:cNvSpPr txBox="1"/>
          <p:nvPr/>
        </p:nvSpPr>
        <p:spPr>
          <a:xfrm>
            <a:off x="190500" y="1066800"/>
            <a:ext cx="11811000" cy="4401205"/>
          </a:xfrm>
          <a:prstGeom prst="rect">
            <a:avLst/>
          </a:prstGeom>
          <a:noFill/>
        </p:spPr>
        <p:txBody>
          <a:bodyPr wrap="square" rtlCol="0">
            <a:spAutoFit/>
          </a:bodyPr>
          <a:lstStyle/>
          <a:p>
            <a:r>
              <a:rPr lang="en-US" altLang="zh-CN" sz="2000" dirty="0"/>
              <a:t>SpaCy</a:t>
            </a:r>
            <a:r>
              <a:rPr lang="zh-CN" altLang="en-US" sz="2000" dirty="0"/>
              <a:t>和</a:t>
            </a:r>
            <a:r>
              <a:rPr lang="en-US" altLang="zh-CN" sz="2000" dirty="0"/>
              <a:t>CRF</a:t>
            </a:r>
            <a:r>
              <a:rPr lang="zh-CN" altLang="en-US" sz="2000" dirty="0"/>
              <a:t>层的问题在于它们</a:t>
            </a:r>
            <a:r>
              <a:rPr lang="zh-CN" altLang="en-US" sz="2000" dirty="0">
                <a:solidFill>
                  <a:srgbClr val="FF0000"/>
                </a:solidFill>
              </a:rPr>
              <a:t>更多依赖统计方法和规则</a:t>
            </a:r>
            <a:r>
              <a:rPr lang="zh-CN" altLang="en-US" sz="2000" dirty="0"/>
              <a:t>，难以捕捉复杂的上下文信息。它们能够很好地捕捉局部特征，但在捕捉全局特征方面显得不足。</a:t>
            </a:r>
            <a:endParaRPr lang="en-US" altLang="zh-CN" sz="2000" dirty="0"/>
          </a:p>
          <a:p>
            <a:endParaRPr lang="zh-CN" altLang="en-US" sz="2000" dirty="0"/>
          </a:p>
          <a:p>
            <a:r>
              <a:rPr lang="en-US" altLang="zh-CN" sz="2000" dirty="0"/>
              <a:t>Bi-LSTM</a:t>
            </a:r>
            <a:r>
              <a:rPr lang="zh-CN" altLang="en-US" sz="2000" dirty="0"/>
              <a:t>的优势在于能够</a:t>
            </a:r>
            <a:r>
              <a:rPr lang="zh-CN" altLang="en-US" sz="2000" dirty="0">
                <a:solidFill>
                  <a:srgbClr val="FF0000"/>
                </a:solidFill>
              </a:rPr>
              <a:t>同时考虑序列中前后的信息</a:t>
            </a:r>
            <a:r>
              <a:rPr lang="zh-CN" altLang="en-US" sz="2000" dirty="0"/>
              <a:t>，有效解决了传统</a:t>
            </a:r>
            <a:r>
              <a:rPr lang="en-US" altLang="zh-CN" sz="2000" dirty="0"/>
              <a:t>RNN</a:t>
            </a:r>
            <a:r>
              <a:rPr lang="zh-CN" altLang="en-US" sz="2000" dirty="0"/>
              <a:t>的梯度消失问题，适用于处理长距离依赖和序列数据。</a:t>
            </a:r>
            <a:endParaRPr lang="en-US" altLang="zh-CN" sz="2000" dirty="0"/>
          </a:p>
          <a:p>
            <a:endParaRPr lang="zh-CN" altLang="en-US" sz="2000" dirty="0"/>
          </a:p>
          <a:p>
            <a:r>
              <a:rPr lang="en-US" altLang="zh-CN" sz="2000" dirty="0"/>
              <a:t>BERT</a:t>
            </a:r>
            <a:r>
              <a:rPr lang="zh-CN" altLang="en-US" sz="2000" dirty="0"/>
              <a:t>的优势在于运用了当前最流行的</a:t>
            </a:r>
            <a:r>
              <a:rPr lang="zh-CN" altLang="en-US" sz="2000" dirty="0">
                <a:solidFill>
                  <a:srgbClr val="FF0000"/>
                </a:solidFill>
              </a:rPr>
              <a:t>变换器架构</a:t>
            </a:r>
            <a:r>
              <a:rPr lang="zh-CN" altLang="en-US" sz="2000" dirty="0"/>
              <a:t>，结合自注意力机制，能够高效处理长距离依赖和复杂的词语关系。</a:t>
            </a:r>
            <a:endParaRPr lang="en-US" altLang="zh-CN" sz="2000" dirty="0"/>
          </a:p>
          <a:p>
            <a:endParaRPr lang="en-US" altLang="zh-CN" sz="2000" dirty="0"/>
          </a:p>
          <a:p>
            <a:endParaRPr lang="zh-CN" altLang="en-US" sz="2000" dirty="0"/>
          </a:p>
          <a:p>
            <a:r>
              <a:rPr lang="zh-CN" altLang="en-US" sz="2000" dirty="0"/>
              <a:t>总体来讲，</a:t>
            </a:r>
            <a:r>
              <a:rPr lang="zh-CN" altLang="en-US" sz="2000" dirty="0">
                <a:solidFill>
                  <a:srgbClr val="FF0000"/>
                </a:solidFill>
              </a:rPr>
              <a:t>算力有限时或可用训练集量巨大</a:t>
            </a:r>
            <a:r>
              <a:rPr lang="zh-CN" altLang="en-US" sz="2000" dirty="0"/>
              <a:t>时，</a:t>
            </a:r>
            <a:r>
              <a:rPr lang="en-US" altLang="zh-CN" sz="2000" dirty="0"/>
              <a:t>Bi-LSTM</a:t>
            </a:r>
            <a:r>
              <a:rPr lang="zh-CN" altLang="en-US" sz="2000" dirty="0"/>
              <a:t>是最佳选择或者可以优先进行实验，而</a:t>
            </a:r>
            <a:r>
              <a:rPr lang="en-US" altLang="zh-CN" sz="2000" dirty="0"/>
              <a:t>BERT</a:t>
            </a:r>
            <a:r>
              <a:rPr lang="zh-CN" altLang="en-US" sz="2000" dirty="0"/>
              <a:t>则在</a:t>
            </a:r>
            <a:r>
              <a:rPr lang="zh-CN" altLang="en-US" sz="2000" dirty="0">
                <a:solidFill>
                  <a:srgbClr val="FF0000"/>
                </a:solidFill>
              </a:rPr>
              <a:t>算力充足并追求最高精度时</a:t>
            </a:r>
            <a:r>
              <a:rPr lang="zh-CN" altLang="en-US" sz="2000" dirty="0"/>
              <a:t>使用。</a:t>
            </a:r>
            <a:r>
              <a:rPr lang="en-US" altLang="zh-CN" sz="2000" dirty="0"/>
              <a:t>BERT</a:t>
            </a:r>
            <a:r>
              <a:rPr lang="zh-CN" altLang="en-US" sz="2000" dirty="0"/>
              <a:t>在面对全新数据时表现出更优越的推理能力，能够更好地学习和捕捉新的模式和特征。此外，也可以根据情况将</a:t>
            </a:r>
            <a:r>
              <a:rPr lang="en-US" altLang="zh-CN" sz="2000" dirty="0"/>
              <a:t>Bi-LSTM</a:t>
            </a:r>
            <a:r>
              <a:rPr lang="zh-CN" altLang="en-US" sz="2000" dirty="0"/>
              <a:t>层加在</a:t>
            </a:r>
            <a:r>
              <a:rPr lang="en-US" altLang="zh-CN" sz="2000" dirty="0"/>
              <a:t>BERT</a:t>
            </a:r>
            <a:r>
              <a:rPr lang="zh-CN" altLang="en-US" sz="2000" dirty="0"/>
              <a:t>中 </a:t>
            </a:r>
            <a:r>
              <a:rPr lang="en-US" altLang="zh-CN" sz="2000" dirty="0"/>
              <a:t>(BERT – Bi-LSTM)</a:t>
            </a:r>
            <a:r>
              <a:rPr lang="zh-CN" altLang="en-US" sz="2000" dirty="0"/>
              <a:t>，从而增强模型的上下文信息捕捉能力和整体性能。</a:t>
            </a:r>
          </a:p>
        </p:txBody>
      </p:sp>
      <p:sp>
        <p:nvSpPr>
          <p:cNvPr id="5" name="TextBox 4">
            <a:extLst>
              <a:ext uri="{FF2B5EF4-FFF2-40B4-BE49-F238E27FC236}">
                <a16:creationId xmlns:a16="http://schemas.microsoft.com/office/drawing/2014/main" id="{FFCB8461-FCCF-2FE4-DCCC-11759F9C5364}"/>
              </a:ext>
            </a:extLst>
          </p:cNvPr>
          <p:cNvSpPr txBox="1"/>
          <p:nvPr/>
        </p:nvSpPr>
        <p:spPr>
          <a:xfrm>
            <a:off x="5410200" y="152400"/>
            <a:ext cx="1447800" cy="584775"/>
          </a:xfrm>
          <a:prstGeom prst="rect">
            <a:avLst/>
          </a:prstGeom>
          <a:noFill/>
        </p:spPr>
        <p:txBody>
          <a:bodyPr wrap="square" rtlCol="0">
            <a:spAutoFit/>
          </a:bodyPr>
          <a:lstStyle/>
          <a:p>
            <a:r>
              <a:rPr lang="zh-CN" altLang="en-US" sz="3200" dirty="0"/>
              <a:t>总结</a:t>
            </a:r>
            <a:endParaRPr lang="en-US" sz="3200" dirty="0"/>
          </a:p>
        </p:txBody>
      </p:sp>
    </p:spTree>
    <p:extLst>
      <p:ext uri="{BB962C8B-B14F-4D97-AF65-F5344CB8AC3E}">
        <p14:creationId xmlns:p14="http://schemas.microsoft.com/office/powerpoint/2010/main" val="3443033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068F08-2CB2-624C-AA71-6928F77BD215}"/>
              </a:ext>
            </a:extLst>
          </p:cNvPr>
          <p:cNvSpPr txBox="1"/>
          <p:nvPr/>
        </p:nvSpPr>
        <p:spPr>
          <a:xfrm>
            <a:off x="2209800" y="152400"/>
            <a:ext cx="8001000" cy="584775"/>
          </a:xfrm>
          <a:prstGeom prst="rect">
            <a:avLst/>
          </a:prstGeom>
          <a:noFill/>
        </p:spPr>
        <p:txBody>
          <a:bodyPr wrap="square" rtlCol="0">
            <a:spAutoFit/>
          </a:bodyPr>
          <a:lstStyle/>
          <a:p>
            <a:pPr algn="ctr"/>
            <a:r>
              <a:rPr lang="zh-CN" altLang="en-US" sz="3200" dirty="0"/>
              <a:t>研究问题与目标</a:t>
            </a:r>
            <a:endParaRPr lang="en-US" dirty="0"/>
          </a:p>
        </p:txBody>
      </p:sp>
      <p:sp>
        <p:nvSpPr>
          <p:cNvPr id="3" name="TextBox 2">
            <a:extLst>
              <a:ext uri="{FF2B5EF4-FFF2-40B4-BE49-F238E27FC236}">
                <a16:creationId xmlns:a16="http://schemas.microsoft.com/office/drawing/2014/main" id="{72516846-0C3D-E339-EABB-91751ABBF9FA}"/>
              </a:ext>
            </a:extLst>
          </p:cNvPr>
          <p:cNvSpPr txBox="1"/>
          <p:nvPr/>
        </p:nvSpPr>
        <p:spPr>
          <a:xfrm>
            <a:off x="609600" y="1371600"/>
            <a:ext cx="11201400" cy="4862870"/>
          </a:xfrm>
          <a:prstGeom prst="rect">
            <a:avLst/>
          </a:prstGeom>
          <a:noFill/>
        </p:spPr>
        <p:txBody>
          <a:bodyPr wrap="square" rtlCol="0">
            <a:spAutoFit/>
          </a:bodyPr>
          <a:lstStyle/>
          <a:p>
            <a:r>
              <a:rPr lang="zh-CN" altLang="en-US" sz="2400" dirty="0"/>
              <a:t>目前，许多自然语言处理技术 </a:t>
            </a:r>
            <a:r>
              <a:rPr lang="en-US" altLang="zh-CN" sz="2400" dirty="0"/>
              <a:t>(NLP) </a:t>
            </a:r>
            <a:r>
              <a:rPr lang="zh-CN" altLang="en-US" sz="2400" dirty="0"/>
              <a:t>主要用于常规的语言处理任务，如情感分析和聊天机器人。然而，工程文件中的语法和用词具有特殊性，这些文件往往不遵循自然语言的规则，使得数据提取任务更加复杂。我们面临的主要挑战包括：</a:t>
            </a:r>
            <a:endParaRPr lang="en-US" altLang="zh-CN" sz="2400" dirty="0"/>
          </a:p>
          <a:p>
            <a:endParaRPr lang="zh-CN" altLang="en-US" sz="2400" dirty="0"/>
          </a:p>
          <a:p>
            <a:r>
              <a:rPr lang="en-US" altLang="zh-CN" sz="2400" dirty="0"/>
              <a:t>1. </a:t>
            </a:r>
            <a:r>
              <a:rPr lang="zh-CN" altLang="en-US" sz="2400" b="1" dirty="0"/>
              <a:t>专业术语和不规则结构</a:t>
            </a:r>
            <a:r>
              <a:rPr lang="zh-CN" altLang="en-US" sz="2400" dirty="0"/>
              <a:t>：工程文件中的</a:t>
            </a:r>
            <a:r>
              <a:rPr lang="zh-CN" altLang="en-US" sz="2400" dirty="0">
                <a:solidFill>
                  <a:srgbClr val="FF0000"/>
                </a:solidFill>
              </a:rPr>
              <a:t>专业术语通常难以分词，语法结构也常常不准确</a:t>
            </a:r>
            <a:r>
              <a:rPr lang="zh-CN" altLang="en-US" sz="2400" dirty="0"/>
              <a:t>，句子可能省略或简化，从而增加了处理的复杂性。</a:t>
            </a:r>
          </a:p>
          <a:p>
            <a:r>
              <a:rPr lang="en-US" altLang="zh-CN" sz="2400" dirty="0"/>
              <a:t>2. </a:t>
            </a:r>
            <a:r>
              <a:rPr lang="zh-CN" altLang="en-US" sz="2400" b="1" dirty="0"/>
              <a:t>非结构化文本</a:t>
            </a:r>
            <a:r>
              <a:rPr lang="zh-CN" altLang="en-US" sz="2400" dirty="0"/>
              <a:t>：这些文件通常</a:t>
            </a:r>
            <a:r>
              <a:rPr lang="zh-CN" altLang="en-US" sz="2400" dirty="0">
                <a:solidFill>
                  <a:srgbClr val="FF0000"/>
                </a:solidFill>
              </a:rPr>
              <a:t>包含表格、图表和特殊符号</a:t>
            </a:r>
            <a:r>
              <a:rPr lang="zh-CN" altLang="en-US" sz="2400" dirty="0"/>
              <a:t>，这些内容的存在使得数据提取更加困难。</a:t>
            </a:r>
          </a:p>
          <a:p>
            <a:endParaRPr lang="zh-CN" altLang="en-US" sz="2400" dirty="0"/>
          </a:p>
          <a:p>
            <a:r>
              <a:rPr lang="zh-CN" altLang="en-US" sz="2400" dirty="0"/>
              <a:t>现有的 </a:t>
            </a:r>
            <a:r>
              <a:rPr lang="en-US" altLang="zh-CN" sz="2400" dirty="0"/>
              <a:t>NLP </a:t>
            </a:r>
            <a:r>
              <a:rPr lang="zh-CN" altLang="en-US" sz="2400" dirty="0"/>
              <a:t>技术在处理这种特殊性上存在局限。因此，本研究的目标是</a:t>
            </a:r>
            <a:r>
              <a:rPr lang="zh-CN" altLang="en-US" sz="2400" dirty="0">
                <a:solidFill>
                  <a:srgbClr val="FF0000"/>
                </a:solidFill>
              </a:rPr>
              <a:t>寻找和评估多种高效的 </a:t>
            </a:r>
            <a:r>
              <a:rPr lang="en-US" altLang="zh-CN" sz="2400" dirty="0">
                <a:solidFill>
                  <a:srgbClr val="FF0000"/>
                </a:solidFill>
              </a:rPr>
              <a:t>NLP </a:t>
            </a:r>
            <a:r>
              <a:rPr lang="zh-CN" altLang="en-US" sz="2400" dirty="0">
                <a:solidFill>
                  <a:srgbClr val="FF0000"/>
                </a:solidFill>
              </a:rPr>
              <a:t>方法</a:t>
            </a:r>
            <a:r>
              <a:rPr lang="zh-CN" altLang="en-US" sz="2400" dirty="0"/>
              <a:t>，能够准确提取工程文件中的关键信息，从而将这些信息自动化地导入压裂数据库，从而提高数据处理的效率和准确性。</a:t>
            </a:r>
          </a:p>
          <a:p>
            <a:r>
              <a:rPr lang="en-US" sz="2200" dirty="0"/>
              <a:t>  </a:t>
            </a:r>
          </a:p>
        </p:txBody>
      </p:sp>
    </p:spTree>
    <p:extLst>
      <p:ext uri="{BB962C8B-B14F-4D97-AF65-F5344CB8AC3E}">
        <p14:creationId xmlns:p14="http://schemas.microsoft.com/office/powerpoint/2010/main" val="17496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BCA101-FCE4-CAC9-2BD3-15EE0F03220F}"/>
              </a:ext>
            </a:extLst>
          </p:cNvPr>
          <p:cNvSpPr txBox="1"/>
          <p:nvPr/>
        </p:nvSpPr>
        <p:spPr>
          <a:xfrm>
            <a:off x="2095500" y="76200"/>
            <a:ext cx="8001000" cy="584775"/>
          </a:xfrm>
          <a:prstGeom prst="rect">
            <a:avLst/>
          </a:prstGeom>
          <a:noFill/>
        </p:spPr>
        <p:txBody>
          <a:bodyPr wrap="square" rtlCol="0">
            <a:spAutoFit/>
          </a:bodyPr>
          <a:lstStyle/>
          <a:p>
            <a:pPr algn="ctr"/>
            <a:r>
              <a:rPr lang="zh-CN" altLang="en-US" sz="3200" dirty="0"/>
              <a:t>主要工作内容</a:t>
            </a:r>
            <a:endParaRPr lang="en-US" dirty="0"/>
          </a:p>
        </p:txBody>
      </p:sp>
      <p:sp>
        <p:nvSpPr>
          <p:cNvPr id="2" name="TextBox 1">
            <a:extLst>
              <a:ext uri="{FF2B5EF4-FFF2-40B4-BE49-F238E27FC236}">
                <a16:creationId xmlns:a16="http://schemas.microsoft.com/office/drawing/2014/main" id="{874E3881-7A1F-4204-60B6-026EA4E3A252}"/>
              </a:ext>
            </a:extLst>
          </p:cNvPr>
          <p:cNvSpPr txBox="1"/>
          <p:nvPr/>
        </p:nvSpPr>
        <p:spPr>
          <a:xfrm>
            <a:off x="342900" y="948690"/>
            <a:ext cx="11506200" cy="5909310"/>
          </a:xfrm>
          <a:prstGeom prst="rect">
            <a:avLst/>
          </a:prstGeom>
          <a:noFill/>
        </p:spPr>
        <p:txBody>
          <a:bodyPr wrap="square" rtlCol="0">
            <a:spAutoFit/>
          </a:bodyPr>
          <a:lstStyle/>
          <a:p>
            <a:r>
              <a:rPr lang="zh-CN" altLang="en-US" sz="2000" b="1" dirty="0"/>
              <a:t>数据标注和预处理</a:t>
            </a:r>
            <a:r>
              <a:rPr lang="zh-CN" altLang="en-US" sz="2000" dirty="0"/>
              <a:t>：</a:t>
            </a:r>
          </a:p>
          <a:p>
            <a:pPr>
              <a:buFont typeface="Arial" panose="020B0604020202020204" pitchFamily="34" charset="0"/>
              <a:buChar char="•"/>
            </a:pPr>
            <a:r>
              <a:rPr lang="zh-CN" altLang="en-US" sz="2000" dirty="0"/>
              <a:t>在研究初期，</a:t>
            </a:r>
            <a:r>
              <a:rPr lang="zh-CN" altLang="en-US" sz="2000" dirty="0">
                <a:solidFill>
                  <a:srgbClr val="FF0000"/>
                </a:solidFill>
              </a:rPr>
              <a:t>利用正则表达式编写程序</a:t>
            </a:r>
            <a:r>
              <a:rPr lang="zh-CN" altLang="en-US" sz="2000" dirty="0"/>
              <a:t>，从现有文档中</a:t>
            </a:r>
            <a:r>
              <a:rPr lang="zh-CN" altLang="en-US" sz="2000" dirty="0">
                <a:solidFill>
                  <a:srgbClr val="FF0000"/>
                </a:solidFill>
              </a:rPr>
              <a:t>提取关键信息</a:t>
            </a:r>
            <a:r>
              <a:rPr lang="zh-CN" altLang="en-US" sz="2000" dirty="0"/>
              <a:t>并</a:t>
            </a:r>
            <a:r>
              <a:rPr lang="zh-CN" altLang="en-US" sz="2000" dirty="0">
                <a:solidFill>
                  <a:srgbClr val="FF0000"/>
                </a:solidFill>
              </a:rPr>
              <a:t>制作虚拟数据集</a:t>
            </a:r>
            <a:r>
              <a:rPr lang="zh-CN" altLang="en-US" sz="2000" dirty="0"/>
              <a:t>。共生成并标注了约</a:t>
            </a:r>
            <a:r>
              <a:rPr lang="en-US" altLang="zh-CN" sz="2000" dirty="0"/>
              <a:t>60</a:t>
            </a:r>
            <a:r>
              <a:rPr lang="zh-CN" altLang="en-US" sz="2000" dirty="0"/>
              <a:t>段工程报告及三种类型的测试集，总计大约</a:t>
            </a:r>
            <a:r>
              <a:rPr lang="en-US" altLang="zh-CN" sz="2000" dirty="0"/>
              <a:t>150,000</a:t>
            </a:r>
            <a:r>
              <a:rPr lang="zh-CN" altLang="en-US" sz="2000" dirty="0"/>
              <a:t>个字符的数据，其中</a:t>
            </a:r>
            <a:r>
              <a:rPr lang="en-US" altLang="zh-CN" sz="2000" dirty="0"/>
              <a:t>20,000</a:t>
            </a:r>
            <a:r>
              <a:rPr lang="zh-CN" altLang="en-US" sz="2000" dirty="0"/>
              <a:t>个字符被精确标记为压力、时间、流量等具体标签。</a:t>
            </a:r>
            <a:endParaRPr lang="en-US" altLang="zh-CN" sz="2000" dirty="0"/>
          </a:p>
          <a:p>
            <a:pPr>
              <a:buFont typeface="Arial" panose="020B0604020202020204" pitchFamily="34" charset="0"/>
              <a:buChar char="•"/>
            </a:pPr>
            <a:endParaRPr lang="zh-CN" altLang="en-US" sz="2000" dirty="0"/>
          </a:p>
          <a:p>
            <a:r>
              <a:rPr lang="zh-CN" altLang="en-US" sz="2000" b="1" dirty="0"/>
              <a:t>文献调研与技术选择</a:t>
            </a:r>
            <a:r>
              <a:rPr lang="zh-CN" altLang="en-US" sz="2000" dirty="0"/>
              <a:t>：</a:t>
            </a:r>
          </a:p>
          <a:p>
            <a:pPr>
              <a:buFont typeface="Arial" panose="020B0604020202020204" pitchFamily="34" charset="0"/>
              <a:buChar char="•"/>
            </a:pPr>
            <a:r>
              <a:rPr lang="zh-CN" altLang="en-US" sz="2000" dirty="0"/>
              <a:t>查询并阅读了大量学术论文和开发说明，深入研究各种算法的理论基础及其在实际应用中的表现。</a:t>
            </a:r>
          </a:p>
          <a:p>
            <a:pPr>
              <a:buFont typeface="Arial" panose="020B0604020202020204" pitchFamily="34" charset="0"/>
              <a:buChar char="•"/>
            </a:pPr>
            <a:r>
              <a:rPr lang="zh-CN" altLang="en-US" sz="2000" dirty="0"/>
              <a:t>结合实际需求，选择了最适合的算法，并对比不同算法的优缺点，并在初步测试后确定了优化方案。</a:t>
            </a:r>
          </a:p>
          <a:p>
            <a:pPr>
              <a:buFont typeface="Arial" panose="020B0604020202020204" pitchFamily="34" charset="0"/>
              <a:buChar char="•"/>
            </a:pPr>
            <a:r>
              <a:rPr lang="zh-CN" altLang="en-US" sz="2000" dirty="0"/>
              <a:t>使用多种包和工具，如</a:t>
            </a:r>
            <a:r>
              <a:rPr lang="en-US" altLang="zh-CN" sz="2000" dirty="0"/>
              <a:t>Scikit-learn</a:t>
            </a:r>
            <a:r>
              <a:rPr lang="zh-CN" altLang="en-US" sz="2000" dirty="0"/>
              <a:t>、</a:t>
            </a:r>
            <a:r>
              <a:rPr lang="en-US" altLang="zh-CN" sz="2000" dirty="0"/>
              <a:t>TensorFlow</a:t>
            </a:r>
            <a:r>
              <a:rPr lang="zh-CN" altLang="en-US" sz="2000" dirty="0"/>
              <a:t>、</a:t>
            </a:r>
            <a:r>
              <a:rPr lang="en-US" altLang="zh-CN" sz="2000" dirty="0" err="1"/>
              <a:t>Keras</a:t>
            </a:r>
            <a:r>
              <a:rPr lang="zh-CN" altLang="en-US" sz="2000" dirty="0"/>
              <a:t>、</a:t>
            </a:r>
            <a:r>
              <a:rPr lang="en-US" altLang="zh-CN" sz="2000" dirty="0"/>
              <a:t>spaCy</a:t>
            </a:r>
            <a:r>
              <a:rPr lang="zh-CN" altLang="en-US" sz="2000" dirty="0"/>
              <a:t>、</a:t>
            </a:r>
            <a:r>
              <a:rPr lang="en-US" altLang="zh-CN" sz="2000" dirty="0"/>
              <a:t>Torch</a:t>
            </a:r>
            <a:r>
              <a:rPr lang="zh-CN" altLang="en-US" sz="2000" dirty="0"/>
              <a:t>等，进行算法实现和优化。</a:t>
            </a:r>
            <a:endParaRPr lang="en-US" altLang="zh-CN" sz="2000" dirty="0"/>
          </a:p>
          <a:p>
            <a:pPr>
              <a:buFont typeface="Arial" panose="020B0604020202020204" pitchFamily="34" charset="0"/>
              <a:buChar char="•"/>
            </a:pPr>
            <a:endParaRPr lang="zh-CN" altLang="en-US" sz="2000" dirty="0"/>
          </a:p>
          <a:p>
            <a:r>
              <a:rPr lang="zh-CN" altLang="en-US" sz="2000" b="1" dirty="0"/>
              <a:t>算法开发和测试</a:t>
            </a:r>
            <a:r>
              <a:rPr lang="zh-CN" altLang="en-US" sz="2000" dirty="0"/>
              <a:t>：</a:t>
            </a:r>
          </a:p>
          <a:p>
            <a:pPr>
              <a:buFont typeface="Arial" panose="020B0604020202020204" pitchFamily="34" charset="0"/>
              <a:buChar char="•"/>
            </a:pPr>
            <a:r>
              <a:rPr lang="zh-CN" altLang="en-US" sz="2000" dirty="0"/>
              <a:t>编写并测试了多种算法，包括基于三种不同原理的</a:t>
            </a:r>
            <a:r>
              <a:rPr lang="en-US" altLang="zh-CN" sz="2000" dirty="0"/>
              <a:t>5</a:t>
            </a:r>
            <a:r>
              <a:rPr lang="zh-CN" altLang="en-US" sz="2000" dirty="0"/>
              <a:t>种主要算法。</a:t>
            </a:r>
          </a:p>
          <a:p>
            <a:pPr>
              <a:buFont typeface="Arial" panose="020B0604020202020204" pitchFamily="34" charset="0"/>
              <a:buChar char="•"/>
            </a:pPr>
            <a:r>
              <a:rPr lang="zh-CN" altLang="en-US" sz="2000" dirty="0"/>
              <a:t>对不同算法进行了</a:t>
            </a:r>
            <a:r>
              <a:rPr lang="zh-CN" altLang="en-US" sz="2000" dirty="0">
                <a:solidFill>
                  <a:srgbClr val="FF0000"/>
                </a:solidFill>
              </a:rPr>
              <a:t>三轮严格测试</a:t>
            </a:r>
            <a:r>
              <a:rPr lang="zh-CN" altLang="en-US" sz="2000" dirty="0"/>
              <a:t>，并在测试过程中</a:t>
            </a:r>
            <a:r>
              <a:rPr lang="zh-CN" altLang="en-US" sz="2000" dirty="0">
                <a:solidFill>
                  <a:srgbClr val="FF0000"/>
                </a:solidFill>
              </a:rPr>
              <a:t>不断调整各算法的参数</a:t>
            </a:r>
            <a:r>
              <a:rPr lang="zh-CN" altLang="en-US" sz="2000" dirty="0"/>
              <a:t>，以获得最优的性能指标。</a:t>
            </a:r>
          </a:p>
          <a:p>
            <a:pPr>
              <a:buFont typeface="Arial" panose="020B0604020202020204" pitchFamily="34" charset="0"/>
              <a:buChar char="•"/>
            </a:pPr>
            <a:r>
              <a:rPr lang="zh-CN" altLang="en-US" sz="2000" dirty="0"/>
              <a:t>详细比较各算法在不同测试数据集上的表现，重点关注</a:t>
            </a:r>
            <a:r>
              <a:rPr lang="en-US" altLang="zh-CN" sz="2000" dirty="0"/>
              <a:t>F1</a:t>
            </a:r>
            <a:r>
              <a:rPr lang="zh-CN" altLang="en-US" sz="2000" dirty="0"/>
              <a:t>分数、准确率和召回率之间的平衡。</a:t>
            </a:r>
            <a:endParaRPr lang="en-US" altLang="zh-CN" sz="2000" dirty="0"/>
          </a:p>
          <a:p>
            <a:pPr>
              <a:buFont typeface="Arial" panose="020B0604020202020204" pitchFamily="34" charset="0"/>
              <a:buChar char="•"/>
            </a:pPr>
            <a:endParaRPr lang="zh-CN" altLang="en-US" sz="2000" dirty="0"/>
          </a:p>
          <a:p>
            <a:r>
              <a:rPr lang="zh-CN" altLang="en-US" sz="2000" b="1" dirty="0"/>
              <a:t>优化和改进</a:t>
            </a:r>
            <a:r>
              <a:rPr lang="zh-CN" altLang="en-US" sz="2000" dirty="0"/>
              <a:t>：</a:t>
            </a:r>
          </a:p>
          <a:p>
            <a:pPr>
              <a:buFont typeface="Arial" panose="020B0604020202020204" pitchFamily="34" charset="0"/>
              <a:buChar char="•"/>
            </a:pPr>
            <a:r>
              <a:rPr lang="zh-CN" altLang="en-US" sz="2000" dirty="0"/>
              <a:t>在已有五种算法的基础上，开发并测试了共</a:t>
            </a:r>
            <a:r>
              <a:rPr lang="en-US" altLang="zh-CN" sz="2000" dirty="0"/>
              <a:t>11</a:t>
            </a:r>
            <a:r>
              <a:rPr lang="zh-CN" altLang="en-US" sz="2000" dirty="0"/>
              <a:t>种优化方案，确保能够全面比较不同算法的最优性能。</a:t>
            </a:r>
          </a:p>
          <a:p>
            <a:pPr>
              <a:buFont typeface="Arial" panose="020B0604020202020204" pitchFamily="34" charset="0"/>
              <a:buChar char="•"/>
            </a:pPr>
            <a:r>
              <a:rPr lang="zh-CN" altLang="en-US" sz="2000" dirty="0"/>
              <a:t>持续优化算法，改进模型的表现，以确保在各种实际应用场景中都能达到最佳效果。</a:t>
            </a:r>
          </a:p>
          <a:p>
            <a:endParaRPr lang="en-US" dirty="0"/>
          </a:p>
        </p:txBody>
      </p:sp>
    </p:spTree>
    <p:extLst>
      <p:ext uri="{BB962C8B-B14F-4D97-AF65-F5344CB8AC3E}">
        <p14:creationId xmlns:p14="http://schemas.microsoft.com/office/powerpoint/2010/main" val="3965183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068F08-2CB2-624C-AA71-6928F77BD215}"/>
              </a:ext>
            </a:extLst>
          </p:cNvPr>
          <p:cNvSpPr txBox="1"/>
          <p:nvPr/>
        </p:nvSpPr>
        <p:spPr>
          <a:xfrm>
            <a:off x="2095500" y="152400"/>
            <a:ext cx="8001000" cy="584775"/>
          </a:xfrm>
          <a:prstGeom prst="rect">
            <a:avLst/>
          </a:prstGeom>
          <a:noFill/>
        </p:spPr>
        <p:txBody>
          <a:bodyPr wrap="square" rtlCol="0">
            <a:spAutoFit/>
          </a:bodyPr>
          <a:lstStyle/>
          <a:p>
            <a:pPr algn="ctr"/>
            <a:r>
              <a:rPr lang="zh-CN" altLang="en-US" sz="3200" dirty="0"/>
              <a:t>方法介绍</a:t>
            </a:r>
            <a:endParaRPr lang="en-US" dirty="0"/>
          </a:p>
        </p:txBody>
      </p:sp>
      <p:sp>
        <p:nvSpPr>
          <p:cNvPr id="3" name="TextBox 2">
            <a:extLst>
              <a:ext uri="{FF2B5EF4-FFF2-40B4-BE49-F238E27FC236}">
                <a16:creationId xmlns:a16="http://schemas.microsoft.com/office/drawing/2014/main" id="{72516846-0C3D-E339-EABB-91751ABBF9FA}"/>
              </a:ext>
            </a:extLst>
          </p:cNvPr>
          <p:cNvSpPr txBox="1"/>
          <p:nvPr/>
        </p:nvSpPr>
        <p:spPr>
          <a:xfrm>
            <a:off x="495300" y="914400"/>
            <a:ext cx="11201400" cy="5632311"/>
          </a:xfrm>
          <a:prstGeom prst="rect">
            <a:avLst/>
          </a:prstGeom>
          <a:noFill/>
        </p:spPr>
        <p:txBody>
          <a:bodyPr wrap="square" rtlCol="0">
            <a:spAutoFit/>
          </a:bodyPr>
          <a:lstStyle/>
          <a:p>
            <a:r>
              <a:rPr lang="zh-CN" altLang="en-US" sz="2000" b="1" dirty="0"/>
              <a:t>条件概率分布模型</a:t>
            </a:r>
            <a:r>
              <a:rPr lang="en-US" altLang="zh-CN" sz="2000" b="1" dirty="0"/>
              <a:t>:</a:t>
            </a:r>
            <a:endParaRPr lang="zh-CN" altLang="en-US" sz="2000" b="1" dirty="0"/>
          </a:p>
          <a:p>
            <a:r>
              <a:rPr lang="zh-CN" altLang="en-US" sz="2000" dirty="0"/>
              <a:t>条件随机场（</a:t>
            </a:r>
            <a:r>
              <a:rPr lang="en-US" altLang="zh-CN" sz="2000" dirty="0"/>
              <a:t>CRF</a:t>
            </a:r>
            <a:r>
              <a:rPr lang="zh-CN" altLang="en-US" sz="2000" dirty="0"/>
              <a:t>）是一种用于序列标注的模型，它通过</a:t>
            </a:r>
            <a:r>
              <a:rPr lang="zh-CN" altLang="en-US" sz="2000" dirty="0">
                <a:solidFill>
                  <a:srgbClr val="FF0000"/>
                </a:solidFill>
              </a:rPr>
              <a:t>计算特征函数的加权得分</a:t>
            </a:r>
            <a:r>
              <a:rPr lang="zh-CN" altLang="en-US" sz="2000" dirty="0"/>
              <a:t>来表示数据中的重要信息，并归一化得分以计算每个标签序列的概率。最终选择概率最大的标签序列作为预测结果</a:t>
            </a:r>
            <a:endParaRPr lang="en-US" altLang="zh-CN" sz="2000" dirty="0"/>
          </a:p>
          <a:p>
            <a:endParaRPr lang="en-US" altLang="zh-CN" sz="2000" dirty="0"/>
          </a:p>
          <a:p>
            <a:r>
              <a:rPr lang="zh-CN" altLang="en-US" sz="2000" b="1" dirty="0"/>
              <a:t>循环神经网络</a:t>
            </a:r>
            <a:r>
              <a:rPr lang="en-US" altLang="zh-CN" sz="2000" b="1" dirty="0"/>
              <a:t>:</a:t>
            </a:r>
          </a:p>
          <a:p>
            <a:r>
              <a:rPr lang="zh-CN" altLang="en-US" sz="2000" dirty="0"/>
              <a:t>基于</a:t>
            </a:r>
            <a:r>
              <a:rPr lang="en-US" altLang="zh-CN" sz="2000" dirty="0"/>
              <a:t>Python</a:t>
            </a:r>
            <a:r>
              <a:rPr lang="zh-CN" altLang="en-US" sz="2000" dirty="0"/>
              <a:t>的开源自然语言处理库 </a:t>
            </a:r>
            <a:r>
              <a:rPr lang="en-US" altLang="zh-CN" sz="2000" dirty="0"/>
              <a:t>spaCy :</a:t>
            </a:r>
          </a:p>
          <a:p>
            <a:r>
              <a:rPr lang="en-US" altLang="zh-CN" sz="2000" dirty="0"/>
              <a:t>spaCy </a:t>
            </a:r>
            <a:r>
              <a:rPr lang="zh-CN" altLang="en-US" sz="2000" dirty="0"/>
              <a:t>使用了独特的深度学习库</a:t>
            </a:r>
            <a:r>
              <a:rPr lang="en-US" altLang="zh-CN" sz="2000" dirty="0"/>
              <a:t>,</a:t>
            </a:r>
            <a:r>
              <a:rPr lang="zh-CN" altLang="en-US" sz="2000" dirty="0"/>
              <a:t>包含了</a:t>
            </a:r>
            <a:r>
              <a:rPr lang="en-US" altLang="zh-CN" sz="2000" dirty="0"/>
              <a:t>CRF</a:t>
            </a:r>
            <a:r>
              <a:rPr lang="zh-CN" altLang="en-US" sz="2000" dirty="0"/>
              <a:t>和词嵌入等多种算法</a:t>
            </a:r>
            <a:r>
              <a:rPr lang="en-US" altLang="zh-CN" sz="2000" dirty="0"/>
              <a:t>,</a:t>
            </a:r>
            <a:r>
              <a:rPr lang="zh-CN" altLang="en-US" sz="2000" dirty="0"/>
              <a:t>融合了</a:t>
            </a:r>
            <a:r>
              <a:rPr lang="zh-CN" altLang="en-US" sz="2000" dirty="0">
                <a:solidFill>
                  <a:srgbClr val="FF0000"/>
                </a:solidFill>
              </a:rPr>
              <a:t>多层</a:t>
            </a:r>
            <a:r>
              <a:rPr lang="zh-CN" altLang="en-US" sz="2000" b="0" i="0" dirty="0">
                <a:solidFill>
                  <a:srgbClr val="FF0000"/>
                </a:solidFill>
                <a:effectLst/>
                <a:highlight>
                  <a:srgbClr val="FFFFFF"/>
                </a:highlight>
                <a:latin typeface="Google Sans"/>
              </a:rPr>
              <a:t>卷积神经网络</a:t>
            </a:r>
            <a:r>
              <a:rPr lang="en-US" altLang="zh-CN" sz="2000" b="0" i="0" dirty="0">
                <a:solidFill>
                  <a:srgbClr val="FF0000"/>
                </a:solidFill>
                <a:effectLst/>
                <a:highlight>
                  <a:srgbClr val="FFFFFF"/>
                </a:highlight>
                <a:latin typeface="Google Sans"/>
              </a:rPr>
              <a:t>(CNN)</a:t>
            </a:r>
            <a:r>
              <a:rPr lang="zh-CN" altLang="en-US" sz="2000" b="0" i="0" dirty="0">
                <a:solidFill>
                  <a:srgbClr val="FF0000"/>
                </a:solidFill>
                <a:effectLst/>
                <a:highlight>
                  <a:srgbClr val="FFFFFF"/>
                </a:highlight>
                <a:latin typeface="Google Sans"/>
              </a:rPr>
              <a:t>以及部分循环神经网络</a:t>
            </a:r>
            <a:r>
              <a:rPr lang="en-US" altLang="zh-CN" sz="2000" b="0" i="0" dirty="0">
                <a:solidFill>
                  <a:srgbClr val="FF0000"/>
                </a:solidFill>
                <a:effectLst/>
                <a:highlight>
                  <a:srgbClr val="FFFFFF"/>
                </a:highlight>
                <a:latin typeface="Google Sans"/>
              </a:rPr>
              <a:t>(RNN)</a:t>
            </a:r>
          </a:p>
          <a:p>
            <a:endParaRPr lang="zh-CN" altLang="en-US" sz="2000" dirty="0"/>
          </a:p>
          <a:p>
            <a:r>
              <a:rPr lang="zh-CN" altLang="en-US" sz="2000" b="1" dirty="0"/>
              <a:t>长短期记忆网络</a:t>
            </a:r>
            <a:r>
              <a:rPr lang="en-US" altLang="zh-CN" sz="2000" b="1" dirty="0"/>
              <a:t>(LSTM)</a:t>
            </a:r>
            <a:r>
              <a:rPr lang="zh-CN" altLang="en-US" sz="2000" b="1" dirty="0"/>
              <a:t>及 双向长短期记忆网络</a:t>
            </a:r>
            <a:r>
              <a:rPr lang="en-US" altLang="zh-CN" sz="2000" b="1" dirty="0"/>
              <a:t>(Bi-LSTM):</a:t>
            </a:r>
            <a:endParaRPr lang="zh-CN" altLang="en-US" sz="2000" b="1" dirty="0"/>
          </a:p>
          <a:p>
            <a:r>
              <a:rPr lang="en-US" altLang="zh-CN" sz="2000" dirty="0"/>
              <a:t>LSTM </a:t>
            </a:r>
            <a:r>
              <a:rPr lang="zh-CN" altLang="en-US" sz="2000" dirty="0"/>
              <a:t>通过引入三个门（输入门、遗忘门和输出门）来控制信息流。并保存长期信息，通过门机制决定何时读入、写入或遗忘信息，从而解决了传统</a:t>
            </a:r>
            <a:r>
              <a:rPr lang="zh-CN" altLang="en-US" sz="2000" b="0" i="0" dirty="0">
                <a:solidFill>
                  <a:srgbClr val="1F1F1F"/>
                </a:solidFill>
                <a:effectLst/>
                <a:highlight>
                  <a:srgbClr val="FFFFFF"/>
                </a:highlight>
                <a:latin typeface="Google Sans"/>
              </a:rPr>
              <a:t>循环神经网络</a:t>
            </a:r>
            <a:r>
              <a:rPr lang="en-US" altLang="zh-CN" sz="2000" b="0" i="0" dirty="0">
                <a:solidFill>
                  <a:srgbClr val="1F1F1F"/>
                </a:solidFill>
                <a:effectLst/>
                <a:highlight>
                  <a:srgbClr val="FFFFFF"/>
                </a:highlight>
                <a:latin typeface="Google Sans"/>
              </a:rPr>
              <a:t>(RNN)</a:t>
            </a:r>
            <a:r>
              <a:rPr lang="zh-CN" altLang="en-US" sz="2000" dirty="0"/>
              <a:t>在处理长序列时的梯度消失问题。</a:t>
            </a:r>
            <a:r>
              <a:rPr lang="en-US" altLang="zh-CN" sz="2000" dirty="0"/>
              <a:t>Bi-LSTM </a:t>
            </a:r>
            <a:r>
              <a:rPr lang="zh-CN" altLang="en-US" sz="2000" dirty="0"/>
              <a:t>在普通 </a:t>
            </a:r>
            <a:r>
              <a:rPr lang="en-US" altLang="zh-CN" sz="2000" dirty="0"/>
              <a:t>LSTM </a:t>
            </a:r>
            <a:r>
              <a:rPr lang="zh-CN" altLang="en-US" sz="2000" dirty="0"/>
              <a:t>的基础上增加了一个反向 </a:t>
            </a:r>
            <a:r>
              <a:rPr lang="en-US" altLang="zh-CN" sz="2000" dirty="0"/>
              <a:t>LSTM </a:t>
            </a:r>
            <a:r>
              <a:rPr lang="zh-CN" altLang="en-US" sz="2000" dirty="0"/>
              <a:t>层，使得信息可以从序列的两端流动。这样，</a:t>
            </a:r>
            <a:r>
              <a:rPr lang="en-US" altLang="zh-CN" sz="2000" dirty="0"/>
              <a:t>Bi-LSTM </a:t>
            </a:r>
            <a:r>
              <a:rPr lang="zh-CN" altLang="en-US" sz="2000" dirty="0"/>
              <a:t>可以</a:t>
            </a:r>
            <a:r>
              <a:rPr lang="zh-CN" altLang="en-US" sz="2000" dirty="0">
                <a:solidFill>
                  <a:srgbClr val="FF0000"/>
                </a:solidFill>
              </a:rPr>
              <a:t>同时考虑序列的前后文信息</a:t>
            </a:r>
            <a:r>
              <a:rPr lang="zh-CN" altLang="en-US" sz="2000" dirty="0"/>
              <a:t>，从而增强对上下文的理解和处理能力。</a:t>
            </a:r>
          </a:p>
          <a:p>
            <a:endParaRPr lang="en-US" altLang="zh-CN" sz="2000" b="1" dirty="0"/>
          </a:p>
          <a:p>
            <a:r>
              <a:rPr lang="zh-CN" altLang="en-US" sz="2000" b="1" dirty="0"/>
              <a:t>变换器模型 </a:t>
            </a:r>
            <a:r>
              <a:rPr lang="en-US" altLang="zh-CN" sz="2000" b="1" dirty="0"/>
              <a:t>(</a:t>
            </a:r>
            <a:r>
              <a:rPr lang="en-US" sz="2000" b="1" dirty="0"/>
              <a:t>Transformer):</a:t>
            </a:r>
          </a:p>
          <a:p>
            <a:r>
              <a:rPr lang="zh-CN" altLang="en-US" sz="2000" dirty="0"/>
              <a:t>基于变换器的双向编码器表示技术（</a:t>
            </a:r>
            <a:r>
              <a:rPr lang="en-US" sz="2000" dirty="0"/>
              <a:t>BERT）</a:t>
            </a:r>
            <a:r>
              <a:rPr lang="zh-CN" altLang="en-US" sz="2000" dirty="0"/>
              <a:t>在预训练阶段通过</a:t>
            </a:r>
            <a:r>
              <a:rPr lang="zh-CN" altLang="en-US" sz="2000" dirty="0">
                <a:solidFill>
                  <a:srgbClr val="FF0000"/>
                </a:solidFill>
              </a:rPr>
              <a:t>掩蔽语言模型</a:t>
            </a:r>
            <a:r>
              <a:rPr lang="zh-CN" altLang="en-US" sz="2000" dirty="0"/>
              <a:t>（</a:t>
            </a:r>
            <a:r>
              <a:rPr lang="en-US" sz="2000" dirty="0"/>
              <a:t>Masked Language Model）</a:t>
            </a:r>
            <a:r>
              <a:rPr lang="zh-CN" altLang="en-US" sz="2000" dirty="0"/>
              <a:t>和下一句预测任务来学习丰富的语言表示。是近些年来最热门的自然语言处理方式。</a:t>
            </a:r>
            <a:endParaRPr lang="en-US" sz="2000" dirty="0"/>
          </a:p>
        </p:txBody>
      </p:sp>
    </p:spTree>
    <p:extLst>
      <p:ext uri="{BB962C8B-B14F-4D97-AF65-F5344CB8AC3E}">
        <p14:creationId xmlns:p14="http://schemas.microsoft.com/office/powerpoint/2010/main" val="1250125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068F08-2CB2-624C-AA71-6928F77BD215}"/>
              </a:ext>
            </a:extLst>
          </p:cNvPr>
          <p:cNvSpPr txBox="1"/>
          <p:nvPr/>
        </p:nvSpPr>
        <p:spPr>
          <a:xfrm>
            <a:off x="2286000" y="106237"/>
            <a:ext cx="8001000" cy="584775"/>
          </a:xfrm>
          <a:prstGeom prst="rect">
            <a:avLst/>
          </a:prstGeom>
          <a:noFill/>
        </p:spPr>
        <p:txBody>
          <a:bodyPr wrap="square" rtlCol="0">
            <a:spAutoFit/>
          </a:bodyPr>
          <a:lstStyle/>
          <a:p>
            <a:pPr algn="ctr"/>
            <a:r>
              <a:rPr lang="zh-CN" altLang="en-US" sz="3200" dirty="0"/>
              <a:t>数据准备与标注</a:t>
            </a:r>
            <a:endParaRPr lang="en-US" dirty="0"/>
          </a:p>
        </p:txBody>
      </p:sp>
      <p:sp>
        <p:nvSpPr>
          <p:cNvPr id="3" name="TextBox 2">
            <a:extLst>
              <a:ext uri="{FF2B5EF4-FFF2-40B4-BE49-F238E27FC236}">
                <a16:creationId xmlns:a16="http://schemas.microsoft.com/office/drawing/2014/main" id="{72516846-0C3D-E339-EABB-91751ABBF9FA}"/>
              </a:ext>
            </a:extLst>
          </p:cNvPr>
          <p:cNvSpPr txBox="1"/>
          <p:nvPr/>
        </p:nvSpPr>
        <p:spPr>
          <a:xfrm>
            <a:off x="195105" y="941114"/>
            <a:ext cx="11801789" cy="857607"/>
          </a:xfrm>
          <a:prstGeom prst="rect">
            <a:avLst/>
          </a:prstGeom>
          <a:noFill/>
        </p:spPr>
        <p:txBody>
          <a:bodyPr wrap="square" rtlCol="0">
            <a:spAutoFit/>
          </a:bodyPr>
          <a:lstStyle/>
          <a:p>
            <a:pPr marL="0" marR="0">
              <a:lnSpc>
                <a:spcPct val="115000"/>
              </a:lnSpc>
              <a:spcBef>
                <a:spcPts val="0"/>
              </a:spcBef>
              <a:spcAft>
                <a:spcPts val="800"/>
              </a:spcAft>
            </a:pPr>
            <a:r>
              <a:rPr lang="zh-CN" sz="2000" kern="0" dirty="0">
                <a:effectLst/>
                <a:latin typeface="+mn-ea"/>
                <a:ea typeface="+mn-ea"/>
                <a:cs typeface="SimSun" panose="02010600030101010101" pitchFamily="2" charset="-122"/>
              </a:rPr>
              <a:t>我们选择了包含大量标注工程报告的数据集，并进行了预处理和分析。以下是数据集的样例</a:t>
            </a:r>
            <a:r>
              <a:rPr lang="en-US" altLang="zh-CN" sz="2000" kern="0" dirty="0">
                <a:effectLst/>
                <a:latin typeface="+mn-ea"/>
                <a:ea typeface="+mn-ea"/>
                <a:cs typeface="SimSun" panose="02010600030101010101" pitchFamily="2" charset="-122"/>
              </a:rPr>
              <a:t>:</a:t>
            </a:r>
          </a:p>
          <a:p>
            <a:pPr marL="0" marR="0">
              <a:lnSpc>
                <a:spcPct val="115000"/>
              </a:lnSpc>
              <a:spcBef>
                <a:spcPts val="0"/>
              </a:spcBef>
              <a:spcAft>
                <a:spcPts val="800"/>
              </a:spcAft>
            </a:pPr>
            <a:r>
              <a:rPr lang="zh-CN" altLang="en-US" sz="2000" kern="0" dirty="0">
                <a:effectLst/>
                <a:latin typeface="+mn-ea"/>
                <a:ea typeface="+mn-ea"/>
                <a:cs typeface="Times New Roman" panose="02020603050405020304" pitchFamily="18" charset="0"/>
              </a:rPr>
              <a:t>上面为待提取的文字</a:t>
            </a:r>
            <a:r>
              <a:rPr lang="en-US" altLang="zh-CN" sz="2000" kern="0" dirty="0">
                <a:effectLst/>
                <a:latin typeface="+mn-ea"/>
                <a:ea typeface="+mn-ea"/>
                <a:cs typeface="Times New Roman" panose="02020603050405020304" pitchFamily="18" charset="0"/>
              </a:rPr>
              <a:t>,</a:t>
            </a:r>
            <a:r>
              <a:rPr lang="zh-CN" altLang="en-US" sz="2000" kern="0" dirty="0">
                <a:effectLst/>
                <a:latin typeface="+mn-ea"/>
                <a:ea typeface="+mn-ea"/>
                <a:cs typeface="Times New Roman" panose="02020603050405020304" pitchFamily="18" charset="0"/>
              </a:rPr>
              <a:t>下面为实例的预标注</a:t>
            </a:r>
            <a:r>
              <a:rPr lang="en-US" altLang="zh-CN" sz="2000" kern="0" dirty="0">
                <a:effectLst/>
                <a:latin typeface="+mn-ea"/>
                <a:ea typeface="+mn-ea"/>
                <a:cs typeface="Times New Roman" panose="02020603050405020304" pitchFamily="18" charset="0"/>
              </a:rPr>
              <a:t>:</a:t>
            </a:r>
            <a:endParaRPr lang="en-US" sz="2000" kern="100" dirty="0">
              <a:effectLst/>
              <a:latin typeface="+mn-ea"/>
              <a:ea typeface="+mn-ea"/>
              <a:cs typeface="Times New Roman" panose="02020603050405020304" pitchFamily="18" charset="0"/>
            </a:endParaRPr>
          </a:p>
        </p:txBody>
      </p:sp>
      <p:pic>
        <p:nvPicPr>
          <p:cNvPr id="12" name="Picture 11">
            <a:extLst>
              <a:ext uri="{FF2B5EF4-FFF2-40B4-BE49-F238E27FC236}">
                <a16:creationId xmlns:a16="http://schemas.microsoft.com/office/drawing/2014/main" id="{7F4C06D3-DE35-4E10-A8EE-4436D481CE73}"/>
              </a:ext>
            </a:extLst>
          </p:cNvPr>
          <p:cNvPicPr>
            <a:picLocks noChangeAspect="1"/>
          </p:cNvPicPr>
          <p:nvPr/>
        </p:nvPicPr>
        <p:blipFill>
          <a:blip r:embed="rId2"/>
          <a:stretch>
            <a:fillRect/>
          </a:stretch>
        </p:blipFill>
        <p:spPr>
          <a:xfrm>
            <a:off x="195105" y="1770146"/>
            <a:ext cx="9710895" cy="2582948"/>
          </a:xfrm>
          <a:prstGeom prst="rect">
            <a:avLst/>
          </a:prstGeom>
        </p:spPr>
      </p:pic>
      <p:pic>
        <p:nvPicPr>
          <p:cNvPr id="18" name="Picture 17" descr="A screen shot of a computer screen&#10;&#10;Description automatically generated">
            <a:extLst>
              <a:ext uri="{FF2B5EF4-FFF2-40B4-BE49-F238E27FC236}">
                <a16:creationId xmlns:a16="http://schemas.microsoft.com/office/drawing/2014/main" id="{23F6C676-FEBB-30D9-1422-AC59764974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7986" y="4356929"/>
            <a:ext cx="9257008" cy="2394834"/>
          </a:xfrm>
          <a:prstGeom prst="rect">
            <a:avLst/>
          </a:prstGeom>
        </p:spPr>
      </p:pic>
      <p:sp>
        <p:nvSpPr>
          <p:cNvPr id="5" name="TextBox 4">
            <a:extLst>
              <a:ext uri="{FF2B5EF4-FFF2-40B4-BE49-F238E27FC236}">
                <a16:creationId xmlns:a16="http://schemas.microsoft.com/office/drawing/2014/main" id="{A7275369-A2E1-F015-84D0-0DE587753616}"/>
              </a:ext>
            </a:extLst>
          </p:cNvPr>
          <p:cNvSpPr txBox="1"/>
          <p:nvPr/>
        </p:nvSpPr>
        <p:spPr>
          <a:xfrm>
            <a:off x="137956" y="4419600"/>
            <a:ext cx="2895600" cy="2031325"/>
          </a:xfrm>
          <a:prstGeom prst="rect">
            <a:avLst/>
          </a:prstGeom>
          <a:noFill/>
        </p:spPr>
        <p:txBody>
          <a:bodyPr wrap="square" rtlCol="0">
            <a:spAutoFit/>
          </a:bodyPr>
          <a:lstStyle/>
          <a:p>
            <a:r>
              <a:rPr lang="zh-CN" altLang="en-US" dirty="0"/>
              <a:t>右图为所有标签的分布情况</a:t>
            </a:r>
            <a:r>
              <a:rPr lang="en-US" altLang="zh-CN" dirty="0"/>
              <a:t>,</a:t>
            </a:r>
            <a:r>
              <a:rPr lang="en-US" altLang="zh-CN" dirty="0">
                <a:solidFill>
                  <a:srgbClr val="FF0000"/>
                </a:solidFill>
              </a:rPr>
              <a:t> “O” </a:t>
            </a:r>
            <a:r>
              <a:rPr lang="zh-CN" altLang="en-US" dirty="0">
                <a:solidFill>
                  <a:srgbClr val="FF0000"/>
                </a:solidFill>
              </a:rPr>
              <a:t>为无用标签</a:t>
            </a:r>
            <a:r>
              <a:rPr lang="en-US" altLang="zh-CN" dirty="0"/>
              <a:t>,</a:t>
            </a:r>
            <a:r>
              <a:rPr lang="zh-CN" altLang="en-US" dirty="0"/>
              <a:t>例如无关的文字和标点符号</a:t>
            </a:r>
            <a:r>
              <a:rPr lang="en-US" altLang="zh-CN" dirty="0"/>
              <a:t>, </a:t>
            </a:r>
            <a:r>
              <a:rPr lang="zh-CN" altLang="en-US" dirty="0"/>
              <a:t>剩余则代表</a:t>
            </a:r>
            <a:r>
              <a:rPr lang="zh-CN" altLang="en-US" dirty="0">
                <a:solidFill>
                  <a:srgbClr val="FF0000"/>
                </a:solidFill>
              </a:rPr>
              <a:t>不同数据实体的标签</a:t>
            </a:r>
            <a:r>
              <a:rPr lang="en-US" altLang="zh-CN" dirty="0"/>
              <a:t>(“B-”</a:t>
            </a:r>
            <a:r>
              <a:rPr lang="zh-CN" altLang="en-US" dirty="0"/>
              <a:t>代表数据的开头 </a:t>
            </a:r>
            <a:r>
              <a:rPr lang="en-US" altLang="zh-CN" dirty="0"/>
              <a:t>“I-” </a:t>
            </a:r>
            <a:r>
              <a:rPr lang="zh-CN" altLang="en-US" dirty="0"/>
              <a:t>代表数据后续内容</a:t>
            </a:r>
            <a:r>
              <a:rPr lang="en-US" altLang="zh-CN" dirty="0"/>
              <a:t>),</a:t>
            </a:r>
            <a:r>
              <a:rPr lang="zh-CN" altLang="en-US" dirty="0"/>
              <a:t>标签按照数量排序</a:t>
            </a:r>
            <a:endParaRPr lang="en-US" dirty="0"/>
          </a:p>
        </p:txBody>
      </p:sp>
      <p:sp>
        <p:nvSpPr>
          <p:cNvPr id="7" name="TextBox 6">
            <a:extLst>
              <a:ext uri="{FF2B5EF4-FFF2-40B4-BE49-F238E27FC236}">
                <a16:creationId xmlns:a16="http://schemas.microsoft.com/office/drawing/2014/main" id="{E5C93301-8973-3DE8-C819-672E4DAAECDE}"/>
              </a:ext>
            </a:extLst>
          </p:cNvPr>
          <p:cNvSpPr txBox="1"/>
          <p:nvPr/>
        </p:nvSpPr>
        <p:spPr>
          <a:xfrm>
            <a:off x="9982200" y="1798721"/>
            <a:ext cx="1088556"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1600" dirty="0">
                <a:ln w="0"/>
              </a:rPr>
              <a:t>测试集一</a:t>
            </a:r>
            <a:endParaRPr lang="en-US" altLang="zh-CN" sz="1600" dirty="0">
              <a:ln w="0"/>
            </a:endParaRPr>
          </a:p>
        </p:txBody>
      </p:sp>
    </p:spTree>
    <p:extLst>
      <p:ext uri="{BB962C8B-B14F-4D97-AF65-F5344CB8AC3E}">
        <p14:creationId xmlns:p14="http://schemas.microsoft.com/office/powerpoint/2010/main" val="3652830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0B9A0B-8178-60D4-B9F7-5DE859F56BD3}"/>
              </a:ext>
            </a:extLst>
          </p:cNvPr>
          <p:cNvSpPr txBox="1"/>
          <p:nvPr/>
        </p:nvSpPr>
        <p:spPr>
          <a:xfrm>
            <a:off x="2209800" y="109593"/>
            <a:ext cx="8001000" cy="584775"/>
          </a:xfrm>
          <a:prstGeom prst="rect">
            <a:avLst/>
          </a:prstGeom>
          <a:noFill/>
        </p:spPr>
        <p:txBody>
          <a:bodyPr wrap="square" rtlCol="0">
            <a:spAutoFit/>
          </a:bodyPr>
          <a:lstStyle/>
          <a:p>
            <a:pPr algn="ctr"/>
            <a:r>
              <a:rPr lang="zh-CN" altLang="en-US" sz="3200" dirty="0"/>
              <a:t>测试标准及解释</a:t>
            </a:r>
            <a:endParaRPr lang="en-US" dirty="0"/>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1A7C497C-2D2D-557D-87A7-D8942DDD9C53}"/>
                  </a:ext>
                </a:extLst>
              </p:cNvPr>
              <p:cNvSpPr txBox="1"/>
              <p:nvPr/>
            </p:nvSpPr>
            <p:spPr>
              <a:xfrm>
                <a:off x="466537" y="806726"/>
                <a:ext cx="11316413" cy="2767489"/>
              </a:xfrm>
              <a:prstGeom prst="rect">
                <a:avLst/>
              </a:prstGeom>
              <a:noFill/>
            </p:spPr>
            <p:txBody>
              <a:bodyPr wrap="square" rtlCol="0">
                <a:spAutoFit/>
              </a:bodyPr>
              <a:lstStyle/>
              <a:p>
                <a:pPr marL="0" marR="0">
                  <a:lnSpc>
                    <a:spcPct val="150000"/>
                  </a:lnSpc>
                </a:pPr>
                <a:r>
                  <a:rPr lang="zh-CN" altLang="en-US" kern="0" dirty="0">
                    <a:latin typeface="+mn-ea"/>
                    <a:ea typeface="+mn-ea"/>
                  </a:rPr>
                  <a:t>在评估命名实体识别（</a:t>
                </a:r>
                <a:r>
                  <a:rPr lang="en-US" kern="0" dirty="0">
                    <a:latin typeface="+mn-ea"/>
                    <a:ea typeface="+mn-ea"/>
                  </a:rPr>
                  <a:t>NER</a:t>
                </a:r>
                <a:r>
                  <a:rPr lang="zh-CN" altLang="en-US" kern="0" dirty="0">
                    <a:latin typeface="+mn-ea"/>
                    <a:ea typeface="+mn-ea"/>
                  </a:rPr>
                  <a:t>）方法的性能时，我们使用了以下标准和值来衡量不同方法的表现：</a:t>
                </a:r>
                <a:endParaRPr lang="en-US" kern="0" dirty="0">
                  <a:latin typeface="+mn-ea"/>
                  <a:ea typeface="+mn-ea"/>
                </a:endParaRPr>
              </a:p>
              <a:p>
                <a:pPr marL="285750" marR="0" lvl="0" indent="-285750">
                  <a:lnSpc>
                    <a:spcPct val="150000"/>
                  </a:lnSpc>
                  <a:buFont typeface="Arial" panose="020B0604020202020204" pitchFamily="34" charset="0"/>
                  <a:buChar char="•"/>
                </a:pPr>
                <a:r>
                  <a:rPr lang="zh-CN" altLang="en-US" kern="0" dirty="0">
                    <a:latin typeface="+mn-ea"/>
                    <a:ea typeface="+mn-ea"/>
                  </a:rPr>
                  <a:t>精确率（</a:t>
                </a:r>
                <a:r>
                  <a:rPr lang="en-US" kern="0" dirty="0">
                    <a:latin typeface="+mn-ea"/>
                    <a:ea typeface="+mn-ea"/>
                  </a:rPr>
                  <a:t>Precision</a:t>
                </a:r>
                <a:r>
                  <a:rPr lang="zh-CN" altLang="en-US" kern="0" dirty="0">
                    <a:latin typeface="+mn-ea"/>
                    <a:ea typeface="+mn-ea"/>
                  </a:rPr>
                  <a:t>）： 正确预测为正例（命名实体）的样本数量与所有预测为正例的样本数量之比。</a:t>
                </a:r>
                <a:endParaRPr lang="en-US" altLang="zh-CN" kern="0" dirty="0">
                  <a:latin typeface="+mn-ea"/>
                  <a:ea typeface="+mn-ea"/>
                </a:endParaRPr>
              </a:p>
              <a:p>
                <a:pPr marL="285750" marR="0" lvl="0" indent="-285750">
                  <a:lnSpc>
                    <a:spcPct val="150000"/>
                  </a:lnSpc>
                  <a:buFont typeface="Arial" panose="020B0604020202020204" pitchFamily="34" charset="0"/>
                  <a:buChar char="•"/>
                </a:pPr>
                <a:r>
                  <a:rPr lang="zh-CN" altLang="en-US" kern="0" dirty="0">
                    <a:latin typeface="+mn-ea"/>
                    <a:ea typeface="+mn-ea"/>
                  </a:rPr>
                  <a:t>召回率（</a:t>
                </a:r>
                <a:r>
                  <a:rPr lang="en-US" kern="0" dirty="0">
                    <a:latin typeface="+mn-ea"/>
                    <a:ea typeface="+mn-ea"/>
                  </a:rPr>
                  <a:t>Recall</a:t>
                </a:r>
                <a:r>
                  <a:rPr lang="zh-CN" altLang="en-US" kern="0" dirty="0">
                    <a:latin typeface="+mn-ea"/>
                    <a:ea typeface="+mn-ea"/>
                  </a:rPr>
                  <a:t>）： 正确预测为正例的样本数量与真实为正例的样本数量之比。</a:t>
                </a:r>
                <a:endParaRPr lang="en-US" altLang="zh-CN" kern="0" dirty="0">
                  <a:latin typeface="+mn-ea"/>
                  <a:ea typeface="+mn-ea"/>
                </a:endParaRPr>
              </a:p>
              <a:p>
                <a:pPr marL="285750" marR="0" lvl="0" indent="-285750">
                  <a:lnSpc>
                    <a:spcPct val="150000"/>
                  </a:lnSpc>
                  <a:buFont typeface="Arial" panose="020B0604020202020204" pitchFamily="34" charset="0"/>
                  <a:buChar char="•"/>
                </a:pPr>
                <a:r>
                  <a:rPr lang="zh-CN" altLang="en-US" kern="0" dirty="0">
                    <a:latin typeface="+mn-ea"/>
                    <a:ea typeface="+mn-ea"/>
                  </a:rPr>
                  <a:t>准确率（</a:t>
                </a:r>
                <a:r>
                  <a:rPr lang="en-US" kern="0" dirty="0">
                    <a:latin typeface="+mn-ea"/>
                    <a:ea typeface="+mn-ea"/>
                  </a:rPr>
                  <a:t>F1 Score</a:t>
                </a:r>
                <a:r>
                  <a:rPr lang="zh-CN" altLang="en-US" kern="0" dirty="0">
                    <a:latin typeface="+mn-ea"/>
                    <a:ea typeface="+mn-ea"/>
                  </a:rPr>
                  <a:t>）： 综合衡量模型的精确率（</a:t>
                </a:r>
                <a:r>
                  <a:rPr lang="en-US" kern="0" dirty="0">
                    <a:latin typeface="+mn-ea"/>
                    <a:ea typeface="+mn-ea"/>
                  </a:rPr>
                  <a:t>Precision</a:t>
                </a:r>
                <a:r>
                  <a:rPr lang="zh-CN" altLang="en-US" kern="0" dirty="0">
                    <a:latin typeface="+mn-ea"/>
                    <a:ea typeface="+mn-ea"/>
                  </a:rPr>
                  <a:t>）和召回率（</a:t>
                </a:r>
                <a:r>
                  <a:rPr lang="en-US" kern="0" dirty="0">
                    <a:latin typeface="+mn-ea"/>
                    <a:ea typeface="+mn-ea"/>
                  </a:rPr>
                  <a:t>Recall</a:t>
                </a:r>
                <a:r>
                  <a:rPr lang="zh-CN" altLang="en-US" kern="0" dirty="0">
                    <a:latin typeface="+mn-ea"/>
                    <a:ea typeface="+mn-ea"/>
                  </a:rPr>
                  <a:t>）的指标分，公式为</a:t>
                </a:r>
                <a:r>
                  <a:rPr lang="en-US" altLang="zh-CN" kern="0" dirty="0">
                    <a:latin typeface="+mn-ea"/>
                    <a:ea typeface="+mn-ea"/>
                  </a:rPr>
                  <a:t>:</a:t>
                </a:r>
              </a:p>
              <a:p>
                <a:pPr marR="0" lvl="0">
                  <a:lnSpc>
                    <a:spcPct val="150000"/>
                  </a:lnSpc>
                </a:pPr>
                <a:r>
                  <a:rPr lang="en-US" kern="0" dirty="0">
                    <a:latin typeface="+mn-ea"/>
                    <a:ea typeface="+mn-ea"/>
                  </a:rPr>
                  <a:t>				 </a:t>
                </a:r>
                <a14:m>
                  <m:oMath xmlns:m="http://schemas.openxmlformats.org/officeDocument/2006/math">
                    <m:r>
                      <a:rPr lang="en-US" kern="0">
                        <a:latin typeface="+mn-ea"/>
                        <a:ea typeface="+mn-ea"/>
                      </a:rPr>
                      <m:t>𝐹</m:t>
                    </m:r>
                    <m:r>
                      <a:rPr lang="en-US" kern="0">
                        <a:latin typeface="+mn-ea"/>
                        <a:ea typeface="+mn-ea"/>
                      </a:rPr>
                      <m:t>1 </m:t>
                    </m:r>
                    <m:r>
                      <a:rPr lang="en-US" kern="0">
                        <a:latin typeface="+mn-ea"/>
                        <a:ea typeface="+mn-ea"/>
                      </a:rPr>
                      <m:t>𝑆𝑐𝑜𝑟𝑒</m:t>
                    </m:r>
                    <m:r>
                      <a:rPr lang="en-US" kern="0">
                        <a:latin typeface="+mn-ea"/>
                        <a:ea typeface="+mn-ea"/>
                      </a:rPr>
                      <m:t>=2∗ </m:t>
                    </m:r>
                    <m:f>
                      <m:fPr>
                        <m:ctrlPr>
                          <a:rPr lang="en-US" kern="0">
                            <a:latin typeface="+mn-ea"/>
                            <a:ea typeface="+mn-ea"/>
                          </a:rPr>
                        </m:ctrlPr>
                      </m:fPr>
                      <m:num>
                        <m:r>
                          <a:rPr lang="en-US" kern="0">
                            <a:latin typeface="+mn-ea"/>
                            <a:ea typeface="+mn-ea"/>
                          </a:rPr>
                          <m:t>𝑃𝑟𝑒𝑐𝑖𝑠𝑖𝑜𝑛</m:t>
                        </m:r>
                        <m:r>
                          <a:rPr lang="en-US" kern="0">
                            <a:latin typeface="+mn-ea"/>
                            <a:ea typeface="+mn-ea"/>
                          </a:rPr>
                          <m:t>∗</m:t>
                        </m:r>
                        <m:r>
                          <a:rPr lang="en-US" kern="0">
                            <a:latin typeface="+mn-ea"/>
                            <a:ea typeface="+mn-ea"/>
                          </a:rPr>
                          <m:t>𝑅𝑒𝑐𝑎𝑙𝑙</m:t>
                        </m:r>
                      </m:num>
                      <m:den>
                        <m:r>
                          <a:rPr lang="en-US" kern="0">
                            <a:latin typeface="+mn-ea"/>
                            <a:ea typeface="+mn-ea"/>
                          </a:rPr>
                          <m:t>𝑃𝑟𝑒𝑐𝑖𝑠𝑖𝑜𝑛</m:t>
                        </m:r>
                        <m:r>
                          <a:rPr lang="en-US" kern="0">
                            <a:latin typeface="+mn-ea"/>
                            <a:ea typeface="+mn-ea"/>
                          </a:rPr>
                          <m:t>+</m:t>
                        </m:r>
                        <m:r>
                          <a:rPr lang="en-US" kern="0">
                            <a:latin typeface="+mn-ea"/>
                            <a:ea typeface="+mn-ea"/>
                          </a:rPr>
                          <m:t>𝑅𝑒𝑐𝑎𝑙𝑙</m:t>
                        </m:r>
                      </m:den>
                    </m:f>
                  </m:oMath>
                </a14:m>
                <a:endParaRPr lang="en-US" kern="0" dirty="0">
                  <a:latin typeface="+mn-ea"/>
                  <a:ea typeface="+mn-ea"/>
                </a:endParaRPr>
              </a:p>
              <a:p>
                <a:pPr>
                  <a:lnSpc>
                    <a:spcPct val="150000"/>
                  </a:lnSpc>
                </a:pPr>
                <a:r>
                  <a:rPr lang="zh-CN" altLang="en-US" kern="0" dirty="0">
                    <a:latin typeface="+mn-ea"/>
                    <a:ea typeface="+mn-ea"/>
                  </a:rPr>
                  <a:t>在我们的评估中，最需要关注的是</a:t>
                </a:r>
                <a:r>
                  <a:rPr lang="zh-CN" altLang="en-US" kern="0" dirty="0">
                    <a:solidFill>
                      <a:srgbClr val="FF0000"/>
                    </a:solidFill>
                    <a:latin typeface="+mn-ea"/>
                    <a:ea typeface="+mn-ea"/>
                  </a:rPr>
                  <a:t>准确率</a:t>
                </a:r>
                <a:r>
                  <a:rPr lang="en-US" altLang="zh-CN" kern="0" dirty="0">
                    <a:solidFill>
                      <a:srgbClr val="FF0000"/>
                    </a:solidFill>
                    <a:latin typeface="+mn-ea"/>
                    <a:ea typeface="+mn-ea"/>
                  </a:rPr>
                  <a:t>(</a:t>
                </a:r>
                <a:r>
                  <a:rPr lang="en-US" kern="0" dirty="0">
                    <a:solidFill>
                      <a:srgbClr val="FF0000"/>
                    </a:solidFill>
                    <a:latin typeface="+mn-ea"/>
                    <a:ea typeface="+mn-ea"/>
                  </a:rPr>
                  <a:t>F1 </a:t>
                </a:r>
                <a:r>
                  <a:rPr lang="en-US" altLang="zh-CN" kern="0" dirty="0">
                    <a:solidFill>
                      <a:srgbClr val="FF0000"/>
                    </a:solidFill>
                    <a:latin typeface="+mn-ea"/>
                    <a:ea typeface="+mn-ea"/>
                  </a:rPr>
                  <a:t>Score)</a:t>
                </a:r>
                <a:r>
                  <a:rPr lang="zh-CN" altLang="en-US" kern="0" dirty="0">
                    <a:latin typeface="+mn-ea"/>
                    <a:ea typeface="+mn-ea"/>
                  </a:rPr>
                  <a:t>，因为它能够综合反映模型的精确率和召回率</a:t>
                </a:r>
                <a:r>
                  <a:rPr lang="zh-CN" altLang="en-US" sz="2000" dirty="0"/>
                  <a:t>。</a:t>
                </a:r>
                <a:endParaRPr lang="en-US" altLang="zh-CN" sz="2000" dirty="0"/>
              </a:p>
            </p:txBody>
          </p:sp>
        </mc:Choice>
        <mc:Fallback>
          <p:sp>
            <p:nvSpPr>
              <p:cNvPr id="3" name="TextBox 2">
                <a:extLst>
                  <a:ext uri="{FF2B5EF4-FFF2-40B4-BE49-F238E27FC236}">
                    <a16:creationId xmlns:a16="http://schemas.microsoft.com/office/drawing/2014/main" id="{1A7C497C-2D2D-557D-87A7-D8942DDD9C53}"/>
                  </a:ext>
                </a:extLst>
              </p:cNvPr>
              <p:cNvSpPr txBox="1">
                <a:spLocks noRot="1" noChangeAspect="1" noMove="1" noResize="1" noEditPoints="1" noAdjustHandles="1" noChangeArrowheads="1" noChangeShapeType="1" noTextEdit="1"/>
              </p:cNvSpPr>
              <p:nvPr/>
            </p:nvSpPr>
            <p:spPr>
              <a:xfrm>
                <a:off x="466537" y="806726"/>
                <a:ext cx="11316413" cy="2767489"/>
              </a:xfrm>
              <a:prstGeom prst="rect">
                <a:avLst/>
              </a:prstGeom>
              <a:blipFill>
                <a:blip r:embed="rId2"/>
                <a:stretch>
                  <a:fillRect l="-485" b="-2643"/>
                </a:stretch>
              </a:blipFill>
            </p:spPr>
            <p:txBody>
              <a:bodyPr/>
              <a:lstStyle/>
              <a:p>
                <a:r>
                  <a:rPr lang="en-US">
                    <a:noFill/>
                  </a:rPr>
                  <a:t> </a:t>
                </a:r>
              </a:p>
            </p:txBody>
          </p:sp>
        </mc:Fallback>
      </mc:AlternateContent>
      <p:graphicFrame>
        <p:nvGraphicFramePr>
          <p:cNvPr id="7" name="Table 6">
            <a:extLst>
              <a:ext uri="{FF2B5EF4-FFF2-40B4-BE49-F238E27FC236}">
                <a16:creationId xmlns:a16="http://schemas.microsoft.com/office/drawing/2014/main" id="{AD8A3A0C-EA98-FA0C-01C7-A59C5667ED94}"/>
              </a:ext>
            </a:extLst>
          </p:cNvPr>
          <p:cNvGraphicFramePr>
            <a:graphicFrameLocks noGrp="1"/>
          </p:cNvGraphicFramePr>
          <p:nvPr>
            <p:extLst>
              <p:ext uri="{D42A27DB-BD31-4B8C-83A1-F6EECF244321}">
                <p14:modId xmlns:p14="http://schemas.microsoft.com/office/powerpoint/2010/main" val="3045044374"/>
              </p:ext>
            </p:extLst>
          </p:nvPr>
        </p:nvGraphicFramePr>
        <p:xfrm>
          <a:off x="203352" y="4119134"/>
          <a:ext cx="2524117" cy="563880"/>
        </p:xfrm>
        <a:graphic>
          <a:graphicData uri="http://schemas.openxmlformats.org/drawingml/2006/table">
            <a:tbl>
              <a:tblPr>
                <a:tableStyleId>{F5AB1C69-6EDB-4FF4-983F-18BD219EF322}</a:tableStyleId>
              </a:tblPr>
              <a:tblGrid>
                <a:gridCol w="2524117">
                  <a:extLst>
                    <a:ext uri="{9D8B030D-6E8A-4147-A177-3AD203B41FA5}">
                      <a16:colId xmlns:a16="http://schemas.microsoft.com/office/drawing/2014/main" val="170750443"/>
                    </a:ext>
                  </a:extLst>
                </a:gridCol>
              </a:tblGrid>
              <a:tr h="182880">
                <a:tc>
                  <a:txBody>
                    <a:bodyPr/>
                    <a:lstStyle/>
                    <a:p>
                      <a:pPr algn="l" fontAlgn="b"/>
                      <a:r>
                        <a:rPr lang="en-US" altLang="zh-CN" sz="1800" u="none" strike="noStrike" dirty="0">
                          <a:effectLst/>
                        </a:rPr>
                        <a:t>“</a:t>
                      </a:r>
                      <a:r>
                        <a:rPr lang="zh-CN" altLang="en-US" sz="1800" u="none" strike="noStrike" dirty="0">
                          <a:effectLst/>
                        </a:rPr>
                        <a:t>施工人员到达狮平</a:t>
                      </a:r>
                      <a:r>
                        <a:rPr lang="en-US" altLang="zh-CN" sz="1800" u="none" strike="noStrike" dirty="0">
                          <a:effectLst/>
                        </a:rPr>
                        <a:t>1</a:t>
                      </a:r>
                      <a:r>
                        <a:rPr lang="zh-CN" altLang="en-US" sz="1800" u="none" strike="noStrike" dirty="0">
                          <a:effectLst/>
                        </a:rPr>
                        <a:t>井</a:t>
                      </a:r>
                      <a:r>
                        <a:rPr lang="en-US" altLang="zh-CN" sz="1800" u="none" strike="noStrike" dirty="0">
                          <a:effectLst/>
                        </a:rPr>
                        <a:t>!”</a:t>
                      </a:r>
                      <a:endParaRPr lang="en-US" altLang="zh-C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08955334"/>
                  </a:ext>
                </a:extLst>
              </a:tr>
              <a:tr h="182880">
                <a:tc>
                  <a:txBody>
                    <a:bodyPr/>
                    <a:lstStyle/>
                    <a:p>
                      <a:pPr algn="l" fontAlgn="b"/>
                      <a:r>
                        <a:rPr lang="en-US" altLang="zh-CN" sz="1800" u="none" strike="noStrike" dirty="0">
                          <a:effectLst/>
                        </a:rPr>
                        <a:t>("</a:t>
                      </a:r>
                      <a:r>
                        <a:rPr lang="zh-CN" altLang="en-US" sz="1800" u="none" strike="noStrike" dirty="0">
                          <a:effectLst/>
                        </a:rPr>
                        <a:t>狮平</a:t>
                      </a:r>
                      <a:r>
                        <a:rPr lang="en-US" altLang="zh-CN" sz="1800" u="none" strike="noStrike" dirty="0">
                          <a:effectLst/>
                        </a:rPr>
                        <a:t>1</a:t>
                      </a:r>
                      <a:r>
                        <a:rPr lang="zh-CN" altLang="en-US" sz="1800" u="none" strike="noStrike" dirty="0">
                          <a:effectLst/>
                        </a:rPr>
                        <a:t>井</a:t>
                      </a:r>
                      <a:r>
                        <a:rPr lang="en-US" altLang="zh-CN" sz="1800" u="none" strike="noStrike" dirty="0">
                          <a:effectLst/>
                        </a:rPr>
                        <a:t>", "</a:t>
                      </a:r>
                      <a:r>
                        <a:rPr lang="en-US" sz="1800" u="none" strike="noStrike" dirty="0" err="1">
                          <a:effectLst/>
                        </a:rPr>
                        <a:t>WellName</a:t>
                      </a:r>
                      <a:r>
                        <a:rPr lang="en-US" sz="1800" u="none" strike="noStrike" dirty="0">
                          <a:effectLst/>
                        </a:rPr>
                        <a:t>")</a:t>
                      </a:r>
                      <a:endParaRPr lang="en-US"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45288371"/>
                  </a:ext>
                </a:extLst>
              </a:tr>
            </a:tbl>
          </a:graphicData>
        </a:graphic>
      </p:graphicFrame>
      <p:graphicFrame>
        <p:nvGraphicFramePr>
          <p:cNvPr id="8" name="Table 7">
            <a:extLst>
              <a:ext uri="{FF2B5EF4-FFF2-40B4-BE49-F238E27FC236}">
                <a16:creationId xmlns:a16="http://schemas.microsoft.com/office/drawing/2014/main" id="{FFA408A9-DFD2-BA1B-F444-98F4FCA1ABD8}"/>
              </a:ext>
            </a:extLst>
          </p:cNvPr>
          <p:cNvGraphicFramePr>
            <a:graphicFrameLocks noGrp="1"/>
          </p:cNvGraphicFramePr>
          <p:nvPr>
            <p:extLst>
              <p:ext uri="{D42A27DB-BD31-4B8C-83A1-F6EECF244321}">
                <p14:modId xmlns:p14="http://schemas.microsoft.com/office/powerpoint/2010/main" val="3270986766"/>
              </p:ext>
            </p:extLst>
          </p:nvPr>
        </p:nvGraphicFramePr>
        <p:xfrm>
          <a:off x="2819400" y="3945308"/>
          <a:ext cx="1798630" cy="2766060"/>
        </p:xfrm>
        <a:graphic>
          <a:graphicData uri="http://schemas.openxmlformats.org/drawingml/2006/table">
            <a:tbl>
              <a:tblPr>
                <a:tableStyleId>{F5AB1C69-6EDB-4FF4-983F-18BD219EF322}</a:tableStyleId>
              </a:tblPr>
              <a:tblGrid>
                <a:gridCol w="1798630">
                  <a:extLst>
                    <a:ext uri="{9D8B030D-6E8A-4147-A177-3AD203B41FA5}">
                      <a16:colId xmlns:a16="http://schemas.microsoft.com/office/drawing/2014/main" val="139429066"/>
                    </a:ext>
                  </a:extLst>
                </a:gridCol>
              </a:tblGrid>
              <a:tr h="182880">
                <a:tc>
                  <a:txBody>
                    <a:bodyPr/>
                    <a:lstStyle/>
                    <a:p>
                      <a:pPr algn="l" fontAlgn="b"/>
                      <a:r>
                        <a:rPr lang="zh-CN" altLang="en-US" sz="1600" u="none" strike="noStrike" dirty="0">
                          <a:effectLst/>
                        </a:rPr>
                        <a:t>施</a:t>
                      </a:r>
                      <a:r>
                        <a:rPr lang="en-US" altLang="zh-CN" sz="1600" u="none" strike="noStrike" dirty="0">
                          <a:effectLst/>
                        </a:rPr>
                        <a:t> </a:t>
                      </a:r>
                      <a:r>
                        <a:rPr lang="en-US" sz="1600" u="none" strike="noStrike" dirty="0">
                          <a:effectLst/>
                        </a:rPr>
                        <a:t>O</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81196051"/>
                  </a:ext>
                </a:extLst>
              </a:tr>
              <a:tr h="182880">
                <a:tc>
                  <a:txBody>
                    <a:bodyPr/>
                    <a:lstStyle/>
                    <a:p>
                      <a:pPr algn="l" fontAlgn="b"/>
                      <a:r>
                        <a:rPr lang="zh-CN" altLang="en-US" sz="1600" u="none" strike="noStrike" dirty="0">
                          <a:effectLst/>
                        </a:rPr>
                        <a:t>工</a:t>
                      </a:r>
                      <a:r>
                        <a:rPr lang="en-US" altLang="zh-CN" sz="1600" u="none" strike="noStrike" dirty="0">
                          <a:effectLst/>
                        </a:rPr>
                        <a:t>: </a:t>
                      </a:r>
                      <a:r>
                        <a:rPr lang="en-US" sz="1600" u="none" strike="noStrike" dirty="0">
                          <a:effectLst/>
                        </a:rPr>
                        <a:t>O</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1436172"/>
                  </a:ext>
                </a:extLst>
              </a:tr>
              <a:tr h="182880">
                <a:tc>
                  <a:txBody>
                    <a:bodyPr/>
                    <a:lstStyle/>
                    <a:p>
                      <a:pPr algn="l" fontAlgn="b"/>
                      <a:r>
                        <a:rPr lang="zh-CN" altLang="en-US" sz="1600" u="none" strike="noStrike" dirty="0">
                          <a:effectLst/>
                        </a:rPr>
                        <a:t>人</a:t>
                      </a:r>
                      <a:r>
                        <a:rPr lang="en-US" altLang="zh-CN" sz="1600" u="none" strike="noStrike" dirty="0">
                          <a:effectLst/>
                        </a:rPr>
                        <a:t>: </a:t>
                      </a:r>
                      <a:r>
                        <a:rPr lang="en-US" sz="1600" u="none" strike="noStrike" dirty="0">
                          <a:effectLst/>
                        </a:rPr>
                        <a:t>O</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13071484"/>
                  </a:ext>
                </a:extLst>
              </a:tr>
              <a:tr h="182880">
                <a:tc>
                  <a:txBody>
                    <a:bodyPr/>
                    <a:lstStyle/>
                    <a:p>
                      <a:pPr algn="l" fontAlgn="b"/>
                      <a:r>
                        <a:rPr lang="zh-CN" altLang="en-US" sz="1600" u="none" strike="noStrike" dirty="0">
                          <a:effectLst/>
                        </a:rPr>
                        <a:t>员</a:t>
                      </a:r>
                      <a:r>
                        <a:rPr lang="en-US" altLang="zh-CN" sz="1600" u="none" strike="noStrike" dirty="0">
                          <a:effectLst/>
                        </a:rPr>
                        <a:t>: </a:t>
                      </a:r>
                      <a:r>
                        <a:rPr lang="en-US" sz="1600" u="none" strike="noStrike" dirty="0">
                          <a:effectLst/>
                        </a:rPr>
                        <a:t>O</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2808170"/>
                  </a:ext>
                </a:extLst>
              </a:tr>
              <a:tr h="182880">
                <a:tc>
                  <a:txBody>
                    <a:bodyPr/>
                    <a:lstStyle/>
                    <a:p>
                      <a:pPr algn="l" fontAlgn="b"/>
                      <a:r>
                        <a:rPr lang="zh-CN" altLang="en-US" sz="1600" u="none" strike="noStrike" dirty="0">
                          <a:effectLst/>
                        </a:rPr>
                        <a:t>到</a:t>
                      </a:r>
                      <a:r>
                        <a:rPr lang="en-US" altLang="zh-CN" sz="1600" u="none" strike="noStrike" dirty="0">
                          <a:effectLst/>
                        </a:rPr>
                        <a:t>: </a:t>
                      </a:r>
                      <a:r>
                        <a:rPr lang="en-US" sz="1600" u="none" strike="noStrike" dirty="0">
                          <a:effectLst/>
                        </a:rPr>
                        <a:t>O</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06004147"/>
                  </a:ext>
                </a:extLst>
              </a:tr>
              <a:tr h="182880">
                <a:tc>
                  <a:txBody>
                    <a:bodyPr/>
                    <a:lstStyle/>
                    <a:p>
                      <a:pPr algn="l" fontAlgn="b"/>
                      <a:r>
                        <a:rPr lang="zh-CN" altLang="en-US" sz="1600" u="none" strike="noStrike" dirty="0">
                          <a:effectLst/>
                        </a:rPr>
                        <a:t>达</a:t>
                      </a:r>
                      <a:r>
                        <a:rPr lang="en-US" altLang="zh-CN" sz="1600" u="none" strike="noStrike" dirty="0">
                          <a:effectLst/>
                        </a:rPr>
                        <a:t>: </a:t>
                      </a:r>
                      <a:r>
                        <a:rPr lang="en-US" sz="1600" u="none" strike="noStrike" dirty="0">
                          <a:effectLst/>
                        </a:rPr>
                        <a:t>O</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5735959"/>
                  </a:ext>
                </a:extLst>
              </a:tr>
              <a:tr h="182880">
                <a:tc>
                  <a:txBody>
                    <a:bodyPr/>
                    <a:lstStyle/>
                    <a:p>
                      <a:pPr algn="l" fontAlgn="b"/>
                      <a:r>
                        <a:rPr lang="zh-CN" altLang="en-US" sz="1600" u="none" strike="noStrike" dirty="0">
                          <a:effectLst/>
                        </a:rPr>
                        <a:t>狮</a:t>
                      </a:r>
                      <a:r>
                        <a:rPr lang="en-US" altLang="zh-CN" sz="1600" u="none" strike="noStrike" dirty="0">
                          <a:effectLst/>
                        </a:rPr>
                        <a:t>: </a:t>
                      </a:r>
                      <a:r>
                        <a:rPr lang="en-US" sz="1600" u="none" strike="noStrike" dirty="0">
                          <a:effectLst/>
                        </a:rPr>
                        <a:t>I-</a:t>
                      </a:r>
                      <a:r>
                        <a:rPr lang="en-US" sz="1600" u="none" strike="noStrike" dirty="0" err="1">
                          <a:effectLst/>
                        </a:rPr>
                        <a:t>WellName</a:t>
                      </a: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69249884"/>
                  </a:ext>
                </a:extLst>
              </a:tr>
              <a:tr h="182880">
                <a:tc>
                  <a:txBody>
                    <a:bodyPr/>
                    <a:lstStyle/>
                    <a:p>
                      <a:pPr algn="l" fontAlgn="b"/>
                      <a:r>
                        <a:rPr lang="zh-CN" altLang="en-US" sz="1600" u="none" strike="noStrike" dirty="0">
                          <a:effectLst/>
                        </a:rPr>
                        <a:t>平</a:t>
                      </a:r>
                      <a:r>
                        <a:rPr lang="en-US" altLang="zh-CN" sz="1600" u="none" strike="noStrike" dirty="0">
                          <a:effectLst/>
                        </a:rPr>
                        <a:t>: </a:t>
                      </a:r>
                      <a:r>
                        <a:rPr lang="en-US" sz="1600" u="none" strike="noStrike" dirty="0">
                          <a:effectLst/>
                        </a:rPr>
                        <a:t>B-</a:t>
                      </a:r>
                      <a:r>
                        <a:rPr lang="en-US" sz="1600" u="none" strike="noStrike" dirty="0" err="1">
                          <a:effectLst/>
                        </a:rPr>
                        <a:t>WellName</a:t>
                      </a: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43990941"/>
                  </a:ext>
                </a:extLst>
              </a:tr>
              <a:tr h="182880">
                <a:tc>
                  <a:txBody>
                    <a:bodyPr/>
                    <a:lstStyle/>
                    <a:p>
                      <a:pPr algn="l" fontAlgn="b"/>
                      <a:r>
                        <a:rPr lang="en-US" sz="1600" u="none" strike="noStrike" dirty="0">
                          <a:effectLst/>
                        </a:rPr>
                        <a:t>1: B-</a:t>
                      </a:r>
                      <a:r>
                        <a:rPr lang="en-US" sz="1600" u="none" strike="noStrike" dirty="0" err="1">
                          <a:effectLst/>
                        </a:rPr>
                        <a:t>WellName</a:t>
                      </a: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71345424"/>
                  </a:ext>
                </a:extLst>
              </a:tr>
              <a:tr h="182880">
                <a:tc>
                  <a:txBody>
                    <a:bodyPr/>
                    <a:lstStyle/>
                    <a:p>
                      <a:pPr algn="l" fontAlgn="b"/>
                      <a:r>
                        <a:rPr lang="zh-CN" altLang="en-US" sz="1600" u="none" strike="noStrike" dirty="0">
                          <a:effectLst/>
                        </a:rPr>
                        <a:t>井</a:t>
                      </a:r>
                      <a:r>
                        <a:rPr lang="en-US" altLang="zh-CN" sz="1600" u="none" strike="noStrike" dirty="0">
                          <a:effectLst/>
                        </a:rPr>
                        <a:t>: </a:t>
                      </a:r>
                      <a:r>
                        <a:rPr lang="en-US" sz="1600" u="none" strike="noStrike" dirty="0">
                          <a:effectLst/>
                        </a:rPr>
                        <a:t>B-</a:t>
                      </a:r>
                      <a:r>
                        <a:rPr lang="en-US" sz="1600" u="none" strike="noStrike" dirty="0" err="1">
                          <a:effectLst/>
                        </a:rPr>
                        <a:t>WellName</a:t>
                      </a: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18113176"/>
                  </a:ext>
                </a:extLst>
              </a:tr>
              <a:tr h="182880">
                <a:tc>
                  <a:txBody>
                    <a:bodyPr/>
                    <a:lstStyle/>
                    <a:p>
                      <a:pPr algn="l" fontAlgn="b"/>
                      <a:r>
                        <a:rPr lang="en-US" sz="1600" u="none" strike="noStrike" dirty="0">
                          <a:effectLst/>
                        </a:rPr>
                        <a:t>!: O</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49846506"/>
                  </a:ext>
                </a:extLst>
              </a:tr>
            </a:tbl>
          </a:graphicData>
        </a:graphic>
      </p:graphicFrame>
      <p:graphicFrame>
        <p:nvGraphicFramePr>
          <p:cNvPr id="9" name="Table 8">
            <a:extLst>
              <a:ext uri="{FF2B5EF4-FFF2-40B4-BE49-F238E27FC236}">
                <a16:creationId xmlns:a16="http://schemas.microsoft.com/office/drawing/2014/main" id="{77687858-F01D-3DEC-BCB2-8469F4842C8D}"/>
              </a:ext>
            </a:extLst>
          </p:cNvPr>
          <p:cNvGraphicFramePr>
            <a:graphicFrameLocks noGrp="1"/>
          </p:cNvGraphicFramePr>
          <p:nvPr>
            <p:extLst>
              <p:ext uri="{D42A27DB-BD31-4B8C-83A1-F6EECF244321}">
                <p14:modId xmlns:p14="http://schemas.microsoft.com/office/powerpoint/2010/main" val="1400509916"/>
              </p:ext>
            </p:extLst>
          </p:nvPr>
        </p:nvGraphicFramePr>
        <p:xfrm>
          <a:off x="6324600" y="3945309"/>
          <a:ext cx="1903009" cy="2766060"/>
        </p:xfrm>
        <a:graphic>
          <a:graphicData uri="http://schemas.openxmlformats.org/drawingml/2006/table">
            <a:tbl>
              <a:tblPr>
                <a:tableStyleId>{F5AB1C69-6EDB-4FF4-983F-18BD219EF322}</a:tableStyleId>
              </a:tblPr>
              <a:tblGrid>
                <a:gridCol w="1903009">
                  <a:extLst>
                    <a:ext uri="{9D8B030D-6E8A-4147-A177-3AD203B41FA5}">
                      <a16:colId xmlns:a16="http://schemas.microsoft.com/office/drawing/2014/main" val="139429066"/>
                    </a:ext>
                  </a:extLst>
                </a:gridCol>
              </a:tblGrid>
              <a:tr h="251460">
                <a:tc>
                  <a:txBody>
                    <a:bodyPr/>
                    <a:lstStyle/>
                    <a:p>
                      <a:pPr algn="l" fontAlgn="b"/>
                      <a:r>
                        <a:rPr lang="zh-CN" altLang="en-US" sz="1600" u="none" strike="noStrike" dirty="0">
                          <a:effectLst/>
                        </a:rPr>
                        <a:t>施</a:t>
                      </a:r>
                      <a:r>
                        <a:rPr lang="en-US" altLang="zh-CN" sz="1600" u="none" strike="noStrike" dirty="0">
                          <a:effectLst/>
                        </a:rPr>
                        <a:t>: </a:t>
                      </a:r>
                      <a:r>
                        <a:rPr lang="en-US" sz="1600" u="none" strike="noStrike" dirty="0">
                          <a:effectLst/>
                        </a:rPr>
                        <a:t>O</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81196051"/>
                  </a:ext>
                </a:extLst>
              </a:tr>
              <a:tr h="251460">
                <a:tc>
                  <a:txBody>
                    <a:bodyPr/>
                    <a:lstStyle/>
                    <a:p>
                      <a:pPr algn="l" fontAlgn="b"/>
                      <a:r>
                        <a:rPr lang="zh-CN" altLang="en-US" sz="1600" u="none" strike="noStrike" dirty="0">
                          <a:effectLst/>
                        </a:rPr>
                        <a:t>工</a:t>
                      </a:r>
                      <a:r>
                        <a:rPr lang="en-US" altLang="zh-CN" sz="1600" u="none" strike="noStrike" dirty="0">
                          <a:effectLst/>
                        </a:rPr>
                        <a:t>: </a:t>
                      </a:r>
                      <a:r>
                        <a:rPr lang="en-US" sz="1600" u="none" strike="noStrike" dirty="0">
                          <a:effectLst/>
                        </a:rPr>
                        <a:t>O</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1436172"/>
                  </a:ext>
                </a:extLst>
              </a:tr>
              <a:tr h="251460">
                <a:tc>
                  <a:txBody>
                    <a:bodyPr/>
                    <a:lstStyle/>
                    <a:p>
                      <a:pPr algn="l" fontAlgn="b"/>
                      <a:r>
                        <a:rPr lang="zh-CN" altLang="en-US" sz="1600" u="none" strike="noStrike" dirty="0">
                          <a:effectLst/>
                        </a:rPr>
                        <a:t>人</a:t>
                      </a:r>
                      <a:r>
                        <a:rPr lang="en-US" altLang="zh-CN" sz="1600" u="none" strike="noStrike" dirty="0">
                          <a:effectLst/>
                        </a:rPr>
                        <a:t>: </a:t>
                      </a:r>
                      <a:r>
                        <a:rPr lang="en-US" sz="1600" u="none" strike="noStrike" dirty="0">
                          <a:effectLst/>
                        </a:rPr>
                        <a:t>O</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13071484"/>
                  </a:ext>
                </a:extLst>
              </a:tr>
              <a:tr h="25146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zh-CN" altLang="en-US" sz="1600" u="none" strike="noStrike" dirty="0">
                          <a:effectLst/>
                        </a:rPr>
                        <a:t>员</a:t>
                      </a:r>
                      <a:r>
                        <a:rPr lang="en-US" altLang="zh-CN" sz="1600" u="none" strike="noStrike" dirty="0">
                          <a:effectLst/>
                        </a:rPr>
                        <a:t>:</a:t>
                      </a:r>
                      <a:r>
                        <a:rPr lang="en-US" sz="1600" u="none" strike="noStrike" dirty="0">
                          <a:effectLst/>
                        </a:rPr>
                        <a:t>I-</a:t>
                      </a:r>
                      <a:r>
                        <a:rPr lang="en-US" sz="1600" u="none" strike="noStrike" dirty="0" err="1">
                          <a:effectLst/>
                        </a:rPr>
                        <a:t>WellName</a:t>
                      </a: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7620" marR="7620" marT="7620" marB="0" anchor="b">
                    <a:solidFill>
                      <a:srgbClr val="FFFF00"/>
                    </a:solidFill>
                  </a:tcPr>
                </a:tc>
                <a:extLst>
                  <a:ext uri="{0D108BD9-81ED-4DB2-BD59-A6C34878D82A}">
                    <a16:rowId xmlns:a16="http://schemas.microsoft.com/office/drawing/2014/main" val="202808170"/>
                  </a:ext>
                </a:extLst>
              </a:tr>
              <a:tr h="251460">
                <a:tc>
                  <a:txBody>
                    <a:bodyPr/>
                    <a:lstStyle/>
                    <a:p>
                      <a:pPr algn="l" fontAlgn="b"/>
                      <a:r>
                        <a:rPr lang="zh-CN" altLang="en-US" sz="1600" u="none" strike="noStrike" dirty="0">
                          <a:effectLst/>
                        </a:rPr>
                        <a:t>到</a:t>
                      </a:r>
                      <a:r>
                        <a:rPr lang="en-US" altLang="zh-CN" sz="1600" u="none" strike="noStrike" dirty="0">
                          <a:effectLst/>
                        </a:rPr>
                        <a:t>: </a:t>
                      </a:r>
                      <a:r>
                        <a:rPr lang="en-US" sz="1600" u="none" strike="noStrike" dirty="0">
                          <a:effectLst/>
                        </a:rPr>
                        <a:t>O</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06004147"/>
                  </a:ext>
                </a:extLst>
              </a:tr>
              <a:tr h="251460">
                <a:tc>
                  <a:txBody>
                    <a:bodyPr/>
                    <a:lstStyle/>
                    <a:p>
                      <a:pPr algn="l" fontAlgn="b"/>
                      <a:r>
                        <a:rPr lang="zh-CN" altLang="en-US" sz="1600" u="none" strike="noStrike" dirty="0">
                          <a:effectLst/>
                        </a:rPr>
                        <a:t>达</a:t>
                      </a:r>
                      <a:r>
                        <a:rPr lang="en-US" altLang="zh-CN" sz="1600" u="none" strike="noStrike" dirty="0">
                          <a:effectLst/>
                        </a:rPr>
                        <a:t>: </a:t>
                      </a:r>
                      <a:r>
                        <a:rPr lang="en-US" sz="1600" u="none" strike="noStrike" dirty="0">
                          <a:effectLst/>
                        </a:rPr>
                        <a:t>O</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5735959"/>
                  </a:ext>
                </a:extLst>
              </a:tr>
              <a:tr h="251460">
                <a:tc>
                  <a:txBody>
                    <a:bodyPr/>
                    <a:lstStyle/>
                    <a:p>
                      <a:pPr algn="l" fontAlgn="b"/>
                      <a:r>
                        <a:rPr lang="zh-CN" altLang="en-US" sz="1600" u="none" strike="noStrike" dirty="0">
                          <a:effectLst/>
                        </a:rPr>
                        <a:t>狮</a:t>
                      </a:r>
                      <a:r>
                        <a:rPr lang="en-US" altLang="zh-CN" sz="1600" u="none" strike="noStrike" dirty="0">
                          <a:effectLst/>
                        </a:rPr>
                        <a:t>: </a:t>
                      </a:r>
                      <a:r>
                        <a:rPr lang="en-US" sz="1600" u="none" strike="noStrike" dirty="0">
                          <a:effectLst/>
                        </a:rPr>
                        <a:t>I-</a:t>
                      </a:r>
                      <a:r>
                        <a:rPr lang="en-US" sz="1600" u="none" strike="noStrike" dirty="0" err="1">
                          <a:effectLst/>
                        </a:rPr>
                        <a:t>WellName</a:t>
                      </a: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69249884"/>
                  </a:ext>
                </a:extLst>
              </a:tr>
              <a:tr h="251460">
                <a:tc>
                  <a:txBody>
                    <a:bodyPr/>
                    <a:lstStyle/>
                    <a:p>
                      <a:pPr algn="l" fontAlgn="b"/>
                      <a:r>
                        <a:rPr lang="zh-CN" altLang="en-US" sz="1600" u="none" strike="noStrike" dirty="0">
                          <a:effectLst/>
                        </a:rPr>
                        <a:t>平</a:t>
                      </a:r>
                      <a:r>
                        <a:rPr lang="en-US" altLang="zh-CN" sz="1600" u="none" strike="noStrike" dirty="0">
                          <a:effectLst/>
                        </a:rPr>
                        <a:t>: </a:t>
                      </a:r>
                      <a:r>
                        <a:rPr lang="en-US" sz="1600" u="none" strike="noStrike" dirty="0">
                          <a:effectLst/>
                        </a:rPr>
                        <a:t>B-</a:t>
                      </a:r>
                      <a:r>
                        <a:rPr lang="en-US" sz="1600" u="none" strike="noStrike" dirty="0" err="1">
                          <a:effectLst/>
                        </a:rPr>
                        <a:t>WellName</a:t>
                      </a: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43990941"/>
                  </a:ext>
                </a:extLst>
              </a:tr>
              <a:tr h="251460">
                <a:tc>
                  <a:txBody>
                    <a:bodyPr/>
                    <a:lstStyle/>
                    <a:p>
                      <a:pPr algn="l" fontAlgn="b"/>
                      <a:r>
                        <a:rPr lang="en-US" sz="1600" u="none" strike="noStrike" dirty="0">
                          <a:effectLst/>
                        </a:rPr>
                        <a:t>1: B-</a:t>
                      </a:r>
                      <a:r>
                        <a:rPr lang="en-US" sz="1600" u="none" strike="noStrike" dirty="0" err="1">
                          <a:effectLst/>
                        </a:rPr>
                        <a:t>WellName</a:t>
                      </a: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71345424"/>
                  </a:ext>
                </a:extLst>
              </a:tr>
              <a:tr h="251460">
                <a:tc>
                  <a:txBody>
                    <a:bodyPr/>
                    <a:lstStyle/>
                    <a:p>
                      <a:pPr algn="l" fontAlgn="b"/>
                      <a:r>
                        <a:rPr lang="zh-CN" altLang="en-US" sz="1600" u="none" strike="noStrike" dirty="0">
                          <a:effectLst/>
                        </a:rPr>
                        <a:t>井</a:t>
                      </a:r>
                      <a:r>
                        <a:rPr lang="en-US" altLang="zh-CN" sz="1600" u="none" strike="noStrike" dirty="0">
                          <a:effectLst/>
                        </a:rPr>
                        <a:t>: </a:t>
                      </a:r>
                      <a:r>
                        <a:rPr lang="en-US" sz="1600" u="none" strike="noStrike" dirty="0">
                          <a:effectLst/>
                        </a:rPr>
                        <a:t>B-</a:t>
                      </a:r>
                      <a:r>
                        <a:rPr lang="en-US" sz="1600" u="none" strike="noStrike" dirty="0" err="1">
                          <a:effectLst/>
                        </a:rPr>
                        <a:t>WellName</a:t>
                      </a: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18113176"/>
                  </a:ext>
                </a:extLst>
              </a:tr>
              <a:tr h="251460">
                <a:tc>
                  <a:txBody>
                    <a:bodyPr/>
                    <a:lstStyle/>
                    <a:p>
                      <a:pPr algn="l" fontAlgn="b"/>
                      <a:r>
                        <a:rPr lang="en-US" sz="1600" u="none" strike="noStrike" dirty="0">
                          <a:effectLst/>
                        </a:rPr>
                        <a:t>!: O</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49846506"/>
                  </a:ext>
                </a:extLst>
              </a:tr>
            </a:tbl>
          </a:graphicData>
        </a:graphic>
      </p:graphicFrame>
      <p:graphicFrame>
        <p:nvGraphicFramePr>
          <p:cNvPr id="10" name="Table 9">
            <a:extLst>
              <a:ext uri="{FF2B5EF4-FFF2-40B4-BE49-F238E27FC236}">
                <a16:creationId xmlns:a16="http://schemas.microsoft.com/office/drawing/2014/main" id="{865AB2C8-A67E-9C07-0FEA-3335998ACC6D}"/>
              </a:ext>
            </a:extLst>
          </p:cNvPr>
          <p:cNvGraphicFramePr>
            <a:graphicFrameLocks noGrp="1"/>
          </p:cNvGraphicFramePr>
          <p:nvPr>
            <p:extLst>
              <p:ext uri="{D42A27DB-BD31-4B8C-83A1-F6EECF244321}">
                <p14:modId xmlns:p14="http://schemas.microsoft.com/office/powerpoint/2010/main" val="716686505"/>
              </p:ext>
            </p:extLst>
          </p:nvPr>
        </p:nvGraphicFramePr>
        <p:xfrm>
          <a:off x="10190018" y="3961344"/>
          <a:ext cx="1798630" cy="2766060"/>
        </p:xfrm>
        <a:graphic>
          <a:graphicData uri="http://schemas.openxmlformats.org/drawingml/2006/table">
            <a:tbl>
              <a:tblPr>
                <a:tableStyleId>{F5AB1C69-6EDB-4FF4-983F-18BD219EF322}</a:tableStyleId>
              </a:tblPr>
              <a:tblGrid>
                <a:gridCol w="1798630">
                  <a:extLst>
                    <a:ext uri="{9D8B030D-6E8A-4147-A177-3AD203B41FA5}">
                      <a16:colId xmlns:a16="http://schemas.microsoft.com/office/drawing/2014/main" val="139429066"/>
                    </a:ext>
                  </a:extLst>
                </a:gridCol>
              </a:tblGrid>
              <a:tr h="182880">
                <a:tc>
                  <a:txBody>
                    <a:bodyPr/>
                    <a:lstStyle/>
                    <a:p>
                      <a:pPr algn="l" fontAlgn="b"/>
                      <a:r>
                        <a:rPr lang="zh-CN" altLang="en-US" sz="1600" u="none" strike="noStrike" dirty="0">
                          <a:effectLst/>
                        </a:rPr>
                        <a:t>施</a:t>
                      </a:r>
                      <a:r>
                        <a:rPr lang="en-US" altLang="zh-CN" sz="1600" u="none" strike="noStrike" dirty="0">
                          <a:effectLst/>
                        </a:rPr>
                        <a:t>: </a:t>
                      </a:r>
                      <a:r>
                        <a:rPr lang="en-US" sz="1600" u="none" strike="noStrike" dirty="0">
                          <a:effectLst/>
                        </a:rPr>
                        <a:t>O</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81196051"/>
                  </a:ext>
                </a:extLst>
              </a:tr>
              <a:tr h="182880">
                <a:tc>
                  <a:txBody>
                    <a:bodyPr/>
                    <a:lstStyle/>
                    <a:p>
                      <a:pPr algn="l" fontAlgn="b"/>
                      <a:r>
                        <a:rPr lang="zh-CN" altLang="en-US" sz="1600" u="none" strike="noStrike" dirty="0">
                          <a:effectLst/>
                        </a:rPr>
                        <a:t>工</a:t>
                      </a:r>
                      <a:r>
                        <a:rPr lang="en-US" altLang="zh-CN" sz="1600" u="none" strike="noStrike" dirty="0">
                          <a:effectLst/>
                        </a:rPr>
                        <a:t>: </a:t>
                      </a:r>
                      <a:r>
                        <a:rPr lang="en-US" sz="1600" u="none" strike="noStrike" dirty="0">
                          <a:effectLst/>
                        </a:rPr>
                        <a:t>O</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1436172"/>
                  </a:ext>
                </a:extLst>
              </a:tr>
              <a:tr h="182880">
                <a:tc>
                  <a:txBody>
                    <a:bodyPr/>
                    <a:lstStyle/>
                    <a:p>
                      <a:pPr algn="l" fontAlgn="b"/>
                      <a:r>
                        <a:rPr lang="zh-CN" altLang="en-US" sz="1600" u="none" strike="noStrike" dirty="0">
                          <a:effectLst/>
                        </a:rPr>
                        <a:t>人</a:t>
                      </a:r>
                      <a:r>
                        <a:rPr lang="en-US" altLang="zh-CN" sz="1600" u="none" strike="noStrike" dirty="0">
                          <a:effectLst/>
                        </a:rPr>
                        <a:t>: </a:t>
                      </a:r>
                      <a:r>
                        <a:rPr lang="en-US" sz="1600" u="none" strike="noStrike" dirty="0">
                          <a:effectLst/>
                        </a:rPr>
                        <a:t>I-</a:t>
                      </a:r>
                      <a:r>
                        <a:rPr lang="en-US" sz="1600" u="none" strike="noStrike" dirty="0" err="1">
                          <a:effectLst/>
                        </a:rPr>
                        <a:t>WellName</a:t>
                      </a: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7620" marR="7620" marT="7620" marB="0" anchor="b">
                    <a:solidFill>
                      <a:srgbClr val="FFFF00"/>
                    </a:solidFill>
                  </a:tcPr>
                </a:tc>
                <a:extLst>
                  <a:ext uri="{0D108BD9-81ED-4DB2-BD59-A6C34878D82A}">
                    <a16:rowId xmlns:a16="http://schemas.microsoft.com/office/drawing/2014/main" val="2913071484"/>
                  </a:ext>
                </a:extLst>
              </a:tr>
              <a:tr h="182880">
                <a:tc>
                  <a:txBody>
                    <a:bodyPr/>
                    <a:lstStyle/>
                    <a:p>
                      <a:pPr algn="l" fontAlgn="b"/>
                      <a:r>
                        <a:rPr lang="zh-CN" altLang="en-US" sz="1600" u="none" strike="noStrike" dirty="0">
                          <a:effectLst/>
                        </a:rPr>
                        <a:t>员</a:t>
                      </a:r>
                      <a:r>
                        <a:rPr lang="en-US" altLang="zh-CN" sz="1600" u="none" strike="noStrike" dirty="0">
                          <a:effectLst/>
                        </a:rPr>
                        <a:t>: </a:t>
                      </a:r>
                      <a:r>
                        <a:rPr lang="en-US" sz="1600" u="none" strike="noStrike" dirty="0">
                          <a:effectLst/>
                        </a:rPr>
                        <a:t>O</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2808170"/>
                  </a:ext>
                </a:extLst>
              </a:tr>
              <a:tr h="182880">
                <a:tc>
                  <a:txBody>
                    <a:bodyPr/>
                    <a:lstStyle/>
                    <a:p>
                      <a:pPr algn="l" fontAlgn="b"/>
                      <a:r>
                        <a:rPr lang="zh-CN" altLang="en-US" sz="1600" u="none" strike="noStrike" dirty="0">
                          <a:effectLst/>
                        </a:rPr>
                        <a:t>到</a:t>
                      </a:r>
                      <a:r>
                        <a:rPr lang="en-US" altLang="zh-CN" sz="1600" u="none" strike="noStrike" dirty="0">
                          <a:effectLst/>
                        </a:rPr>
                        <a:t>: </a:t>
                      </a:r>
                      <a:r>
                        <a:rPr lang="en-US" sz="1600" u="none" strike="noStrike" dirty="0">
                          <a:effectLst/>
                        </a:rPr>
                        <a:t>O</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06004147"/>
                  </a:ext>
                </a:extLst>
              </a:tr>
              <a:tr h="182880">
                <a:tc>
                  <a:txBody>
                    <a:bodyPr/>
                    <a:lstStyle/>
                    <a:p>
                      <a:pPr algn="l" fontAlgn="b"/>
                      <a:r>
                        <a:rPr lang="zh-CN" altLang="en-US" sz="1600" u="none" strike="noStrike" dirty="0">
                          <a:effectLst/>
                        </a:rPr>
                        <a:t>达</a:t>
                      </a:r>
                      <a:r>
                        <a:rPr lang="en-US" altLang="zh-CN" sz="1600" u="none" strike="noStrike" dirty="0">
                          <a:effectLst/>
                        </a:rPr>
                        <a:t>: </a:t>
                      </a:r>
                      <a:r>
                        <a:rPr lang="en-US" sz="1600" u="none" strike="noStrike" dirty="0">
                          <a:effectLst/>
                        </a:rPr>
                        <a:t>O</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5735959"/>
                  </a:ext>
                </a:extLst>
              </a:tr>
              <a:tr h="182880">
                <a:tc>
                  <a:txBody>
                    <a:bodyPr/>
                    <a:lstStyle/>
                    <a:p>
                      <a:pPr algn="l" fontAlgn="b"/>
                      <a:r>
                        <a:rPr lang="zh-CN" altLang="en-US" sz="1600" u="none" strike="noStrike" dirty="0">
                          <a:effectLst/>
                        </a:rPr>
                        <a:t>狮</a:t>
                      </a:r>
                      <a:r>
                        <a:rPr lang="en-US" altLang="zh-CN" sz="1600" u="none" strike="noStrike" dirty="0">
                          <a:effectLst/>
                        </a:rPr>
                        <a:t>: O</a:t>
                      </a: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7620" marR="7620" marT="7620" marB="0" anchor="b">
                    <a:solidFill>
                      <a:srgbClr val="FFFF00"/>
                    </a:solidFill>
                  </a:tcPr>
                </a:tc>
                <a:extLst>
                  <a:ext uri="{0D108BD9-81ED-4DB2-BD59-A6C34878D82A}">
                    <a16:rowId xmlns:a16="http://schemas.microsoft.com/office/drawing/2014/main" val="4169249884"/>
                  </a:ext>
                </a:extLst>
              </a:tr>
              <a:tr h="182880">
                <a:tc>
                  <a:txBody>
                    <a:bodyPr/>
                    <a:lstStyle/>
                    <a:p>
                      <a:pPr algn="l" fontAlgn="b"/>
                      <a:r>
                        <a:rPr lang="zh-CN" altLang="en-US" sz="1600" u="none" strike="noStrike" dirty="0">
                          <a:effectLst/>
                        </a:rPr>
                        <a:t>平</a:t>
                      </a:r>
                      <a:r>
                        <a:rPr lang="en-US" altLang="zh-CN" sz="1600" u="none" strike="noStrike" dirty="0">
                          <a:effectLst/>
                        </a:rPr>
                        <a:t>: </a:t>
                      </a:r>
                      <a:r>
                        <a:rPr lang="en-US" sz="1600" u="none" strike="noStrike" dirty="0">
                          <a:effectLst/>
                        </a:rPr>
                        <a:t>B-</a:t>
                      </a:r>
                      <a:r>
                        <a:rPr lang="en-US" sz="1600" u="none" strike="noStrike" dirty="0" err="1">
                          <a:effectLst/>
                        </a:rPr>
                        <a:t>WellName</a:t>
                      </a: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43990941"/>
                  </a:ext>
                </a:extLst>
              </a:tr>
              <a:tr h="182880">
                <a:tc>
                  <a:txBody>
                    <a:bodyPr/>
                    <a:lstStyle/>
                    <a:p>
                      <a:pPr algn="l" fontAlgn="b"/>
                      <a:r>
                        <a:rPr lang="en-US" sz="1600" u="none" strike="noStrike" dirty="0">
                          <a:effectLst/>
                        </a:rPr>
                        <a:t>1: B-</a:t>
                      </a:r>
                      <a:r>
                        <a:rPr lang="en-US" sz="1600" u="none" strike="noStrike" dirty="0" err="1">
                          <a:effectLst/>
                        </a:rPr>
                        <a:t>WellName</a:t>
                      </a: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71345424"/>
                  </a:ext>
                </a:extLst>
              </a:tr>
              <a:tr h="182880">
                <a:tc>
                  <a:txBody>
                    <a:bodyPr/>
                    <a:lstStyle/>
                    <a:p>
                      <a:pPr algn="l" fontAlgn="b"/>
                      <a:r>
                        <a:rPr lang="zh-CN" altLang="en-US" sz="1600" u="none" strike="noStrike" dirty="0">
                          <a:effectLst/>
                        </a:rPr>
                        <a:t>井</a:t>
                      </a:r>
                      <a:r>
                        <a:rPr lang="en-US" altLang="zh-CN" sz="1600" u="none" strike="noStrike" dirty="0">
                          <a:effectLst/>
                        </a:rPr>
                        <a:t>: </a:t>
                      </a:r>
                      <a:r>
                        <a:rPr lang="en-US" sz="1600" u="none" strike="noStrike" dirty="0">
                          <a:effectLst/>
                        </a:rPr>
                        <a:t>B-</a:t>
                      </a:r>
                      <a:r>
                        <a:rPr lang="en-US" sz="1600" u="none" strike="noStrike" dirty="0" err="1">
                          <a:effectLst/>
                        </a:rPr>
                        <a:t>WellName</a:t>
                      </a: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18113176"/>
                  </a:ext>
                </a:extLst>
              </a:tr>
              <a:tr h="182880">
                <a:tc>
                  <a:txBody>
                    <a:bodyPr/>
                    <a:lstStyle/>
                    <a:p>
                      <a:pPr algn="l" fontAlgn="b"/>
                      <a:r>
                        <a:rPr lang="en-US" sz="1600" u="none" strike="noStrike" dirty="0">
                          <a:effectLst/>
                        </a:rPr>
                        <a:t>!: O</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49846506"/>
                  </a:ext>
                </a:extLst>
              </a:tr>
            </a:tbl>
          </a:graphicData>
        </a:graphic>
      </p:graphicFrame>
      <p:graphicFrame>
        <p:nvGraphicFramePr>
          <p:cNvPr id="13" name="Table 12">
            <a:extLst>
              <a:ext uri="{FF2B5EF4-FFF2-40B4-BE49-F238E27FC236}">
                <a16:creationId xmlns:a16="http://schemas.microsoft.com/office/drawing/2014/main" id="{6B1B7EDD-2A8E-6E41-617A-2ECD9D63DE70}"/>
              </a:ext>
            </a:extLst>
          </p:cNvPr>
          <p:cNvGraphicFramePr>
            <a:graphicFrameLocks noGrp="1"/>
          </p:cNvGraphicFramePr>
          <p:nvPr>
            <p:extLst>
              <p:ext uri="{D42A27DB-BD31-4B8C-83A1-F6EECF244321}">
                <p14:modId xmlns:p14="http://schemas.microsoft.com/office/powerpoint/2010/main" val="2542063394"/>
              </p:ext>
            </p:extLst>
          </p:nvPr>
        </p:nvGraphicFramePr>
        <p:xfrm>
          <a:off x="122230" y="5229786"/>
          <a:ext cx="2605239" cy="701040"/>
        </p:xfrm>
        <a:graphic>
          <a:graphicData uri="http://schemas.openxmlformats.org/drawingml/2006/table">
            <a:tbl>
              <a:tblPr firstRow="1">
                <a:tableStyleId>{21E4AEA4-8DFA-4A89-87EB-49C32662AFE0}</a:tableStyleId>
              </a:tblPr>
              <a:tblGrid>
                <a:gridCol w="792170">
                  <a:extLst>
                    <a:ext uri="{9D8B030D-6E8A-4147-A177-3AD203B41FA5}">
                      <a16:colId xmlns:a16="http://schemas.microsoft.com/office/drawing/2014/main" val="4180413693"/>
                    </a:ext>
                  </a:extLst>
                </a:gridCol>
                <a:gridCol w="533400">
                  <a:extLst>
                    <a:ext uri="{9D8B030D-6E8A-4147-A177-3AD203B41FA5}">
                      <a16:colId xmlns:a16="http://schemas.microsoft.com/office/drawing/2014/main" val="102812542"/>
                    </a:ext>
                  </a:extLst>
                </a:gridCol>
                <a:gridCol w="683790">
                  <a:extLst>
                    <a:ext uri="{9D8B030D-6E8A-4147-A177-3AD203B41FA5}">
                      <a16:colId xmlns:a16="http://schemas.microsoft.com/office/drawing/2014/main" val="1611875216"/>
                    </a:ext>
                  </a:extLst>
                </a:gridCol>
                <a:gridCol w="595879">
                  <a:extLst>
                    <a:ext uri="{9D8B030D-6E8A-4147-A177-3AD203B41FA5}">
                      <a16:colId xmlns:a16="http://schemas.microsoft.com/office/drawing/2014/main" val="3531272233"/>
                    </a:ext>
                  </a:extLst>
                </a:gridCol>
              </a:tblGrid>
              <a:tr h="140383">
                <a:tc>
                  <a:txBody>
                    <a:bodyPr/>
                    <a:lstStyle/>
                    <a:p>
                      <a:pPr algn="l" fontAlgn="b"/>
                      <a:r>
                        <a:rPr lang="en-US" sz="1100" u="none" strike="noStrike" dirty="0">
                          <a:effectLst/>
                        </a:rPr>
                        <a:t>Labels </a:t>
                      </a:r>
                      <a:r>
                        <a:rPr lang="zh-CN" altLang="en-US" sz="1100" u="none" strike="noStrike" dirty="0">
                          <a:effectLst/>
                        </a:rPr>
                        <a:t>标签</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zh-CN" altLang="en-US" sz="1100" b="1" u="none" strike="noStrike" kern="1200" dirty="0">
                          <a:solidFill>
                            <a:schemeClr val="lt1"/>
                          </a:solidFill>
                          <a:effectLst/>
                          <a:latin typeface="+mn-lt"/>
                          <a:ea typeface="+mn-ea"/>
                          <a:cs typeface="+mn-cs"/>
                        </a:rPr>
                        <a:t>精准率</a:t>
                      </a:r>
                      <a:endParaRPr lang="en-US" sz="1100" b="1" u="none" strike="noStrike" kern="1200" dirty="0">
                        <a:solidFill>
                          <a:schemeClr val="lt1"/>
                        </a:solidFill>
                        <a:effectLst/>
                        <a:latin typeface="+mn-lt"/>
                        <a:ea typeface="+mn-ea"/>
                        <a:cs typeface="+mn-cs"/>
                      </a:endParaRPr>
                    </a:p>
                  </a:txBody>
                  <a:tcPr marL="7620" marR="7620" marT="7620" marB="0" anchor="b"/>
                </a:tc>
                <a:tc>
                  <a:txBody>
                    <a:bodyPr/>
                    <a:lstStyle/>
                    <a:p>
                      <a:pPr algn="l" fontAlgn="b"/>
                      <a:r>
                        <a:rPr lang="zh-CN" altLang="en-US" sz="1100" u="none" strike="noStrike" dirty="0">
                          <a:effectLst/>
                        </a:rPr>
                        <a:t>召</a:t>
                      </a:r>
                      <a:r>
                        <a:rPr lang="zh-CN" altLang="en-US" sz="1100" b="1" u="none" strike="noStrike" kern="1200" dirty="0">
                          <a:solidFill>
                            <a:schemeClr val="lt1"/>
                          </a:solidFill>
                          <a:effectLst/>
                          <a:latin typeface="+mn-lt"/>
                          <a:ea typeface="+mn-ea"/>
                          <a:cs typeface="+mn-cs"/>
                        </a:rPr>
                        <a:t>回</a:t>
                      </a:r>
                      <a:r>
                        <a:rPr lang="zh-CN" altLang="en-US" sz="1100" u="none" strike="noStrike" dirty="0">
                          <a:effectLst/>
                        </a:rPr>
                        <a:t>率</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zh-CN" altLang="en-US" sz="1100" u="none" strike="noStrike" dirty="0">
                          <a:effectLst/>
                        </a:rPr>
                        <a:t>准确率</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17162343"/>
                  </a:ext>
                </a:extLst>
              </a:tr>
              <a:tr h="182880">
                <a:tc>
                  <a:txBody>
                    <a:bodyPr/>
                    <a:lstStyle/>
                    <a:p>
                      <a:pPr algn="l" fontAlgn="b"/>
                      <a:r>
                        <a:rPr lang="en-US" sz="1100" u="none" strike="noStrike">
                          <a:effectLst/>
                        </a:rPr>
                        <a:t>I-WellName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42925792"/>
                  </a:ext>
                </a:extLst>
              </a:tr>
              <a:tr h="182880">
                <a:tc>
                  <a:txBody>
                    <a:bodyPr/>
                    <a:lstStyle/>
                    <a:p>
                      <a:pPr algn="l" fontAlgn="b"/>
                      <a:r>
                        <a:rPr lang="en-US" sz="1100" u="none" strike="noStrike">
                          <a:effectLst/>
                        </a:rPr>
                        <a:t>B-WellName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36142637"/>
                  </a:ext>
                </a:extLst>
              </a:tr>
            </a:tbl>
          </a:graphicData>
        </a:graphic>
      </p:graphicFrame>
      <p:graphicFrame>
        <p:nvGraphicFramePr>
          <p:cNvPr id="14" name="Table 13">
            <a:extLst>
              <a:ext uri="{FF2B5EF4-FFF2-40B4-BE49-F238E27FC236}">
                <a16:creationId xmlns:a16="http://schemas.microsoft.com/office/drawing/2014/main" id="{92503B42-3848-045A-EC79-D632973C3823}"/>
              </a:ext>
            </a:extLst>
          </p:cNvPr>
          <p:cNvGraphicFramePr>
            <a:graphicFrameLocks noGrp="1"/>
          </p:cNvGraphicFramePr>
          <p:nvPr>
            <p:extLst>
              <p:ext uri="{D42A27DB-BD31-4B8C-83A1-F6EECF244321}">
                <p14:modId xmlns:p14="http://schemas.microsoft.com/office/powerpoint/2010/main" val="1266787430"/>
              </p:ext>
            </p:extLst>
          </p:nvPr>
        </p:nvGraphicFramePr>
        <p:xfrm>
          <a:off x="3358707" y="4090063"/>
          <a:ext cx="2768125" cy="548640"/>
        </p:xfrm>
        <a:graphic>
          <a:graphicData uri="http://schemas.openxmlformats.org/drawingml/2006/table">
            <a:tbl>
              <a:tblPr firstRow="1">
                <a:tableStyleId>{21E4AEA4-8DFA-4A89-87EB-49C32662AFE0}</a:tableStyleId>
              </a:tblPr>
              <a:tblGrid>
                <a:gridCol w="1001237">
                  <a:extLst>
                    <a:ext uri="{9D8B030D-6E8A-4147-A177-3AD203B41FA5}">
                      <a16:colId xmlns:a16="http://schemas.microsoft.com/office/drawing/2014/main" val="4180413693"/>
                    </a:ext>
                  </a:extLst>
                </a:gridCol>
                <a:gridCol w="662583">
                  <a:extLst>
                    <a:ext uri="{9D8B030D-6E8A-4147-A177-3AD203B41FA5}">
                      <a16:colId xmlns:a16="http://schemas.microsoft.com/office/drawing/2014/main" val="102812542"/>
                    </a:ext>
                  </a:extLst>
                </a:gridCol>
                <a:gridCol w="471170">
                  <a:extLst>
                    <a:ext uri="{9D8B030D-6E8A-4147-A177-3AD203B41FA5}">
                      <a16:colId xmlns:a16="http://schemas.microsoft.com/office/drawing/2014/main" val="1611875216"/>
                    </a:ext>
                  </a:extLst>
                </a:gridCol>
                <a:gridCol w="633135">
                  <a:extLst>
                    <a:ext uri="{9D8B030D-6E8A-4147-A177-3AD203B41FA5}">
                      <a16:colId xmlns:a16="http://schemas.microsoft.com/office/drawing/2014/main" val="3531272233"/>
                    </a:ext>
                  </a:extLst>
                </a:gridCol>
              </a:tblGrid>
              <a:tr h="182880">
                <a:tc>
                  <a:txBody>
                    <a:bodyPr/>
                    <a:lstStyle/>
                    <a:p>
                      <a:pPr algn="l" fontAlgn="b"/>
                      <a:r>
                        <a:rPr lang="en-US" sz="1100" u="none" strike="noStrike" dirty="0">
                          <a:effectLst/>
                        </a:rPr>
                        <a:t>Labels </a:t>
                      </a:r>
                      <a:r>
                        <a:rPr lang="zh-CN" altLang="en-US" sz="1100" u="none" strike="noStrike" dirty="0">
                          <a:effectLst/>
                        </a:rPr>
                        <a:t>标签</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zh-CN" altLang="en-US" sz="1100" b="1" u="none" strike="noStrike" kern="1200" dirty="0">
                          <a:solidFill>
                            <a:schemeClr val="lt1"/>
                          </a:solidFill>
                          <a:effectLst/>
                          <a:latin typeface="+mn-lt"/>
                          <a:ea typeface="+mn-ea"/>
                          <a:cs typeface="+mn-cs"/>
                        </a:rPr>
                        <a:t>精准率</a:t>
                      </a:r>
                      <a:endParaRPr lang="en-US" sz="1100" b="1" u="none" strike="noStrike" kern="1200" dirty="0">
                        <a:solidFill>
                          <a:schemeClr val="lt1"/>
                        </a:solidFill>
                        <a:effectLst/>
                        <a:latin typeface="+mn-lt"/>
                        <a:ea typeface="+mn-ea"/>
                        <a:cs typeface="+mn-cs"/>
                      </a:endParaRPr>
                    </a:p>
                  </a:txBody>
                  <a:tcPr marL="7620" marR="7620" marT="7620" marB="0" anchor="b"/>
                </a:tc>
                <a:tc>
                  <a:txBody>
                    <a:bodyPr/>
                    <a:lstStyle/>
                    <a:p>
                      <a:pPr algn="l" fontAlgn="b"/>
                      <a:r>
                        <a:rPr lang="zh-CN" altLang="en-US" sz="1100" u="none" strike="noStrike" dirty="0">
                          <a:effectLst/>
                        </a:rPr>
                        <a:t>召</a:t>
                      </a:r>
                      <a:r>
                        <a:rPr lang="zh-CN" altLang="en-US" sz="1100" b="1" u="none" strike="noStrike" kern="1200" dirty="0">
                          <a:solidFill>
                            <a:schemeClr val="lt1"/>
                          </a:solidFill>
                          <a:effectLst/>
                          <a:latin typeface="+mn-lt"/>
                          <a:ea typeface="+mn-ea"/>
                          <a:cs typeface="+mn-cs"/>
                        </a:rPr>
                        <a:t>回</a:t>
                      </a:r>
                      <a:r>
                        <a:rPr lang="zh-CN" altLang="en-US" sz="1100" u="none" strike="noStrike" dirty="0">
                          <a:effectLst/>
                        </a:rPr>
                        <a:t>率</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zh-CN" altLang="en-US" sz="1100" u="none" strike="noStrike" dirty="0">
                          <a:effectLst/>
                        </a:rPr>
                        <a:t>准确率</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17162343"/>
                  </a:ext>
                </a:extLst>
              </a:tr>
              <a:tr h="182880">
                <a:tc>
                  <a:txBody>
                    <a:bodyPr/>
                    <a:lstStyle/>
                    <a:p>
                      <a:pPr algn="l" fontAlgn="b"/>
                      <a:r>
                        <a:rPr lang="en-US" sz="1100" u="none" strike="noStrike" dirty="0">
                          <a:effectLst/>
                        </a:rPr>
                        <a:t>I-</a:t>
                      </a:r>
                      <a:r>
                        <a:rPr lang="en-US" sz="1100" u="none" strike="noStrike" dirty="0" err="1">
                          <a:effectLst/>
                        </a:rPr>
                        <a:t>WellName</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b="0" i="0" u="none" strike="noStrike" dirty="0">
                          <a:solidFill>
                            <a:srgbClr val="000000"/>
                          </a:solidFill>
                          <a:effectLst/>
                          <a:latin typeface="Calibri" panose="020F0502020204030204" pitchFamily="34" charset="0"/>
                        </a:rPr>
                        <a:t>0.5</a:t>
                      </a: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b="0" i="0" u="none" strike="noStrike" dirty="0">
                          <a:solidFill>
                            <a:srgbClr val="000000"/>
                          </a:solidFill>
                          <a:effectLst/>
                          <a:latin typeface="Calibri" panose="020F0502020204030204" pitchFamily="34" charset="0"/>
                        </a:rPr>
                        <a:t>0.67</a:t>
                      </a:r>
                    </a:p>
                  </a:txBody>
                  <a:tcPr marL="7620" marR="7620" marT="7620" marB="0" anchor="b"/>
                </a:tc>
                <a:extLst>
                  <a:ext uri="{0D108BD9-81ED-4DB2-BD59-A6C34878D82A}">
                    <a16:rowId xmlns:a16="http://schemas.microsoft.com/office/drawing/2014/main" val="3442925792"/>
                  </a:ext>
                </a:extLst>
              </a:tr>
              <a:tr h="182880">
                <a:tc>
                  <a:txBody>
                    <a:bodyPr/>
                    <a:lstStyle/>
                    <a:p>
                      <a:pPr algn="l" fontAlgn="b"/>
                      <a:r>
                        <a:rPr lang="en-US" sz="1100" u="none" strike="noStrike" dirty="0">
                          <a:effectLst/>
                        </a:rPr>
                        <a:t>B-</a:t>
                      </a:r>
                      <a:r>
                        <a:rPr lang="en-US" sz="1100" u="none" strike="noStrike" dirty="0" err="1">
                          <a:effectLst/>
                        </a:rPr>
                        <a:t>WellName</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36142637"/>
                  </a:ext>
                </a:extLst>
              </a:tr>
            </a:tbl>
          </a:graphicData>
        </a:graphic>
      </p:graphicFrame>
      <p:graphicFrame>
        <p:nvGraphicFramePr>
          <p:cNvPr id="15" name="Table 14">
            <a:extLst>
              <a:ext uri="{FF2B5EF4-FFF2-40B4-BE49-F238E27FC236}">
                <a16:creationId xmlns:a16="http://schemas.microsoft.com/office/drawing/2014/main" id="{537F1FC8-AE24-D10F-C4E0-BD51D2F77220}"/>
              </a:ext>
            </a:extLst>
          </p:cNvPr>
          <p:cNvGraphicFramePr>
            <a:graphicFrameLocks noGrp="1"/>
          </p:cNvGraphicFramePr>
          <p:nvPr>
            <p:extLst>
              <p:ext uri="{D42A27DB-BD31-4B8C-83A1-F6EECF244321}">
                <p14:modId xmlns:p14="http://schemas.microsoft.com/office/powerpoint/2010/main" val="4036185215"/>
              </p:ext>
            </p:extLst>
          </p:nvPr>
        </p:nvGraphicFramePr>
        <p:xfrm>
          <a:off x="7030617" y="4094460"/>
          <a:ext cx="2903562" cy="548640"/>
        </p:xfrm>
        <a:graphic>
          <a:graphicData uri="http://schemas.openxmlformats.org/drawingml/2006/table">
            <a:tbl>
              <a:tblPr firstRow="1">
                <a:tableStyleId>{21E4AEA4-8DFA-4A89-87EB-49C32662AFE0}</a:tableStyleId>
              </a:tblPr>
              <a:tblGrid>
                <a:gridCol w="1050225">
                  <a:extLst>
                    <a:ext uri="{9D8B030D-6E8A-4147-A177-3AD203B41FA5}">
                      <a16:colId xmlns:a16="http://schemas.microsoft.com/office/drawing/2014/main" val="4180413693"/>
                    </a:ext>
                  </a:extLst>
                </a:gridCol>
                <a:gridCol w="695001">
                  <a:extLst>
                    <a:ext uri="{9D8B030D-6E8A-4147-A177-3AD203B41FA5}">
                      <a16:colId xmlns:a16="http://schemas.microsoft.com/office/drawing/2014/main" val="102812542"/>
                    </a:ext>
                  </a:extLst>
                </a:gridCol>
                <a:gridCol w="494223">
                  <a:extLst>
                    <a:ext uri="{9D8B030D-6E8A-4147-A177-3AD203B41FA5}">
                      <a16:colId xmlns:a16="http://schemas.microsoft.com/office/drawing/2014/main" val="1611875216"/>
                    </a:ext>
                  </a:extLst>
                </a:gridCol>
                <a:gridCol w="664113">
                  <a:extLst>
                    <a:ext uri="{9D8B030D-6E8A-4147-A177-3AD203B41FA5}">
                      <a16:colId xmlns:a16="http://schemas.microsoft.com/office/drawing/2014/main" val="3531272233"/>
                    </a:ext>
                  </a:extLst>
                </a:gridCol>
              </a:tblGrid>
              <a:tr h="182880">
                <a:tc>
                  <a:txBody>
                    <a:bodyPr/>
                    <a:lstStyle/>
                    <a:p>
                      <a:pPr algn="l" fontAlgn="b"/>
                      <a:r>
                        <a:rPr lang="en-US" sz="1100" u="none" strike="noStrike" dirty="0">
                          <a:effectLst/>
                        </a:rPr>
                        <a:t>Labels </a:t>
                      </a:r>
                      <a:r>
                        <a:rPr lang="zh-CN" altLang="en-US" sz="1100" u="none" strike="noStrike" dirty="0">
                          <a:effectLst/>
                        </a:rPr>
                        <a:t>标签</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zh-CN" altLang="en-US" sz="1100" b="1" u="none" strike="noStrike" kern="1200" dirty="0">
                          <a:solidFill>
                            <a:schemeClr val="lt1"/>
                          </a:solidFill>
                          <a:effectLst/>
                          <a:latin typeface="+mn-lt"/>
                          <a:ea typeface="+mn-ea"/>
                          <a:cs typeface="+mn-cs"/>
                        </a:rPr>
                        <a:t>精准率</a:t>
                      </a:r>
                      <a:endParaRPr lang="en-US" sz="1100" b="1" u="none" strike="noStrike" kern="1200" dirty="0">
                        <a:solidFill>
                          <a:schemeClr val="lt1"/>
                        </a:solidFill>
                        <a:effectLst/>
                        <a:latin typeface="+mn-lt"/>
                        <a:ea typeface="+mn-ea"/>
                        <a:cs typeface="+mn-cs"/>
                      </a:endParaRPr>
                    </a:p>
                  </a:txBody>
                  <a:tcPr marL="7620" marR="7620" marT="7620" marB="0" anchor="b"/>
                </a:tc>
                <a:tc>
                  <a:txBody>
                    <a:bodyPr/>
                    <a:lstStyle/>
                    <a:p>
                      <a:pPr algn="l" fontAlgn="b"/>
                      <a:r>
                        <a:rPr lang="zh-CN" altLang="en-US" sz="1100" u="none" strike="noStrike" dirty="0">
                          <a:effectLst/>
                        </a:rPr>
                        <a:t>召</a:t>
                      </a:r>
                      <a:r>
                        <a:rPr lang="zh-CN" altLang="en-US" sz="1100" b="1" u="none" strike="noStrike" kern="1200" dirty="0">
                          <a:solidFill>
                            <a:schemeClr val="lt1"/>
                          </a:solidFill>
                          <a:effectLst/>
                          <a:latin typeface="+mn-lt"/>
                          <a:ea typeface="+mn-ea"/>
                          <a:cs typeface="+mn-cs"/>
                        </a:rPr>
                        <a:t>回</a:t>
                      </a:r>
                      <a:r>
                        <a:rPr lang="zh-CN" altLang="en-US" sz="1100" u="none" strike="noStrike" dirty="0">
                          <a:effectLst/>
                        </a:rPr>
                        <a:t>率</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zh-CN" altLang="en-US" sz="1100" u="none" strike="noStrike" dirty="0">
                          <a:effectLst/>
                        </a:rPr>
                        <a:t>准确率</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17162343"/>
                  </a:ext>
                </a:extLst>
              </a:tr>
              <a:tr h="182880">
                <a:tc>
                  <a:txBody>
                    <a:bodyPr/>
                    <a:lstStyle/>
                    <a:p>
                      <a:pPr algn="l" fontAlgn="b"/>
                      <a:r>
                        <a:rPr lang="en-US" sz="1100" u="none" strike="noStrike" dirty="0">
                          <a:effectLst/>
                        </a:rPr>
                        <a:t>I-</a:t>
                      </a:r>
                      <a:r>
                        <a:rPr lang="en-US" sz="1100" u="none" strike="noStrike" dirty="0" err="1">
                          <a:effectLst/>
                        </a:rPr>
                        <a:t>WellName</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b="0" i="0" u="none" strike="noStrike" dirty="0">
                          <a:solidFill>
                            <a:srgbClr val="000000"/>
                          </a:solidFill>
                          <a:effectLst/>
                          <a:latin typeface="Calibri" panose="020F0502020204030204" pitchFamily="34" charset="0"/>
                        </a:rPr>
                        <a:t>0</a:t>
                      </a:r>
                    </a:p>
                  </a:txBody>
                  <a:tcPr marL="7620" marR="7620" marT="7620" marB="0" anchor="b"/>
                </a:tc>
                <a:tc>
                  <a:txBody>
                    <a:bodyPr/>
                    <a:lstStyle/>
                    <a:p>
                      <a:pPr algn="r" fontAlgn="b"/>
                      <a:r>
                        <a:rPr lang="en-US" sz="1100" b="0" i="0" u="none" strike="noStrike" dirty="0">
                          <a:solidFill>
                            <a:srgbClr val="000000"/>
                          </a:solidFill>
                          <a:effectLst/>
                          <a:latin typeface="Calibri" panose="020F0502020204030204" pitchFamily="34" charset="0"/>
                        </a:rPr>
                        <a:t>0</a:t>
                      </a:r>
                    </a:p>
                  </a:txBody>
                  <a:tcPr marL="7620" marR="7620" marT="7620" marB="0" anchor="b"/>
                </a:tc>
                <a:tc>
                  <a:txBody>
                    <a:bodyPr/>
                    <a:lstStyle/>
                    <a:p>
                      <a:pPr algn="r" fontAlgn="b"/>
                      <a:r>
                        <a:rPr lang="en-US" sz="1100" b="0" i="0" u="none" strike="noStrike" dirty="0">
                          <a:solidFill>
                            <a:srgbClr val="000000"/>
                          </a:solidFill>
                          <a:effectLst/>
                          <a:latin typeface="Calibri" panose="020F0502020204030204" pitchFamily="34" charset="0"/>
                        </a:rPr>
                        <a:t>0</a:t>
                      </a:r>
                    </a:p>
                  </a:txBody>
                  <a:tcPr marL="7620" marR="7620" marT="7620" marB="0" anchor="b"/>
                </a:tc>
                <a:extLst>
                  <a:ext uri="{0D108BD9-81ED-4DB2-BD59-A6C34878D82A}">
                    <a16:rowId xmlns:a16="http://schemas.microsoft.com/office/drawing/2014/main" val="3442925792"/>
                  </a:ext>
                </a:extLst>
              </a:tr>
              <a:tr h="182880">
                <a:tc>
                  <a:txBody>
                    <a:bodyPr/>
                    <a:lstStyle/>
                    <a:p>
                      <a:pPr algn="l" fontAlgn="b"/>
                      <a:r>
                        <a:rPr lang="en-US" sz="1100" u="none" strike="noStrike">
                          <a:effectLst/>
                        </a:rPr>
                        <a:t>B-WellName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36142637"/>
                  </a:ext>
                </a:extLst>
              </a:tr>
            </a:tbl>
          </a:graphicData>
        </a:graphic>
      </p:graphicFrame>
      <p:sp>
        <p:nvSpPr>
          <p:cNvPr id="20" name="TextBox 19">
            <a:extLst>
              <a:ext uri="{FF2B5EF4-FFF2-40B4-BE49-F238E27FC236}">
                <a16:creationId xmlns:a16="http://schemas.microsoft.com/office/drawing/2014/main" id="{15A1E425-8CEB-61CC-185A-6E374C338E9D}"/>
              </a:ext>
            </a:extLst>
          </p:cNvPr>
          <p:cNvSpPr txBox="1"/>
          <p:nvPr/>
        </p:nvSpPr>
        <p:spPr>
          <a:xfrm>
            <a:off x="203325" y="3792067"/>
            <a:ext cx="1981200" cy="338554"/>
          </a:xfrm>
          <a:prstGeom prst="rect">
            <a:avLst/>
          </a:prstGeom>
          <a:noFill/>
        </p:spPr>
        <p:txBody>
          <a:bodyPr wrap="square" rtlCol="0">
            <a:spAutoFit/>
          </a:bodyPr>
          <a:lstStyle/>
          <a:p>
            <a:r>
              <a:rPr lang="zh-CN" altLang="en-US" sz="1600" dirty="0"/>
              <a:t>提取示例</a:t>
            </a:r>
            <a:r>
              <a:rPr lang="en-US" altLang="zh-CN" sz="1600" dirty="0"/>
              <a:t>:</a:t>
            </a:r>
            <a:endParaRPr lang="en-US" sz="1600" dirty="0"/>
          </a:p>
        </p:txBody>
      </p:sp>
      <p:sp>
        <p:nvSpPr>
          <p:cNvPr id="22" name="TextBox 21">
            <a:extLst>
              <a:ext uri="{FF2B5EF4-FFF2-40B4-BE49-F238E27FC236}">
                <a16:creationId xmlns:a16="http://schemas.microsoft.com/office/drawing/2014/main" id="{C3ABE602-E50F-4566-C8FE-06BB2A236B8E}"/>
              </a:ext>
            </a:extLst>
          </p:cNvPr>
          <p:cNvSpPr txBox="1"/>
          <p:nvPr/>
        </p:nvSpPr>
        <p:spPr>
          <a:xfrm>
            <a:off x="9199418" y="3674321"/>
            <a:ext cx="1981200" cy="338554"/>
          </a:xfrm>
          <a:prstGeom prst="rect">
            <a:avLst/>
          </a:prstGeom>
          <a:noFill/>
        </p:spPr>
        <p:txBody>
          <a:bodyPr wrap="square" rtlCol="0">
            <a:spAutoFit/>
          </a:bodyPr>
          <a:lstStyle/>
          <a:p>
            <a:r>
              <a:rPr lang="zh-CN" altLang="en-US" sz="1600" dirty="0"/>
              <a:t>提取结果及性能</a:t>
            </a:r>
            <a:r>
              <a:rPr lang="en-US" altLang="zh-CN" sz="1600" dirty="0"/>
              <a:t>(3):</a:t>
            </a:r>
            <a:endParaRPr lang="en-US" sz="1600" dirty="0"/>
          </a:p>
        </p:txBody>
      </p:sp>
      <p:sp>
        <p:nvSpPr>
          <p:cNvPr id="23" name="TextBox 22">
            <a:extLst>
              <a:ext uri="{FF2B5EF4-FFF2-40B4-BE49-F238E27FC236}">
                <a16:creationId xmlns:a16="http://schemas.microsoft.com/office/drawing/2014/main" id="{DA6BE7B6-7D81-CA64-8C6B-FF98DB7316D8}"/>
              </a:ext>
            </a:extLst>
          </p:cNvPr>
          <p:cNvSpPr txBox="1"/>
          <p:nvPr/>
        </p:nvSpPr>
        <p:spPr>
          <a:xfrm>
            <a:off x="5219700" y="3655359"/>
            <a:ext cx="1981200" cy="338554"/>
          </a:xfrm>
          <a:prstGeom prst="rect">
            <a:avLst/>
          </a:prstGeom>
          <a:noFill/>
        </p:spPr>
        <p:txBody>
          <a:bodyPr wrap="square" rtlCol="0">
            <a:spAutoFit/>
          </a:bodyPr>
          <a:lstStyle/>
          <a:p>
            <a:r>
              <a:rPr lang="zh-CN" altLang="en-US" sz="1600" dirty="0"/>
              <a:t>提取结果及性能 </a:t>
            </a:r>
            <a:r>
              <a:rPr lang="en-US" altLang="zh-CN" sz="1600" dirty="0"/>
              <a:t>(2):</a:t>
            </a:r>
            <a:endParaRPr lang="en-US" sz="1600" dirty="0"/>
          </a:p>
        </p:txBody>
      </p:sp>
      <p:sp>
        <p:nvSpPr>
          <p:cNvPr id="24" name="TextBox 23">
            <a:extLst>
              <a:ext uri="{FF2B5EF4-FFF2-40B4-BE49-F238E27FC236}">
                <a16:creationId xmlns:a16="http://schemas.microsoft.com/office/drawing/2014/main" id="{FAADF82A-4242-2160-6224-1EEFFC51A378}"/>
              </a:ext>
            </a:extLst>
          </p:cNvPr>
          <p:cNvSpPr txBox="1"/>
          <p:nvPr/>
        </p:nvSpPr>
        <p:spPr>
          <a:xfrm>
            <a:off x="111421" y="4840804"/>
            <a:ext cx="1981200" cy="338554"/>
          </a:xfrm>
          <a:prstGeom prst="rect">
            <a:avLst/>
          </a:prstGeom>
          <a:noFill/>
        </p:spPr>
        <p:txBody>
          <a:bodyPr wrap="square" rtlCol="0">
            <a:spAutoFit/>
          </a:bodyPr>
          <a:lstStyle/>
          <a:p>
            <a:r>
              <a:rPr lang="zh-CN" altLang="en-US" sz="1600" dirty="0"/>
              <a:t>提取结果及性能</a:t>
            </a:r>
            <a:r>
              <a:rPr lang="en-US" altLang="zh-CN" sz="1600" dirty="0"/>
              <a:t>(1):</a:t>
            </a:r>
            <a:endParaRPr lang="en-US" sz="1600" dirty="0"/>
          </a:p>
        </p:txBody>
      </p:sp>
    </p:spTree>
    <p:extLst>
      <p:ext uri="{BB962C8B-B14F-4D97-AF65-F5344CB8AC3E}">
        <p14:creationId xmlns:p14="http://schemas.microsoft.com/office/powerpoint/2010/main" val="3851858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0B9A0B-8178-60D4-B9F7-5DE859F56BD3}"/>
              </a:ext>
            </a:extLst>
          </p:cNvPr>
          <p:cNvSpPr txBox="1"/>
          <p:nvPr/>
        </p:nvSpPr>
        <p:spPr>
          <a:xfrm>
            <a:off x="1828800" y="159907"/>
            <a:ext cx="8534400" cy="584775"/>
          </a:xfrm>
          <a:prstGeom prst="rect">
            <a:avLst/>
          </a:prstGeom>
          <a:noFill/>
        </p:spPr>
        <p:txBody>
          <a:bodyPr wrap="square" rtlCol="0">
            <a:spAutoFit/>
          </a:bodyPr>
          <a:lstStyle/>
          <a:p>
            <a:pPr algn="ctr"/>
            <a:r>
              <a:rPr lang="zh-CN" altLang="en-US" sz="3200" dirty="0"/>
              <a:t>条件随机场 </a:t>
            </a:r>
            <a:r>
              <a:rPr lang="en-US" altLang="zh-CN" sz="3200" dirty="0"/>
              <a:t>Conditional Random Field - CRF</a:t>
            </a:r>
            <a:endParaRPr lang="en-US" sz="3200" dirty="0"/>
          </a:p>
        </p:txBody>
      </p:sp>
      <p:sp>
        <p:nvSpPr>
          <p:cNvPr id="6" name="Rectangle 2">
            <a:extLst>
              <a:ext uri="{FF2B5EF4-FFF2-40B4-BE49-F238E27FC236}">
                <a16:creationId xmlns:a16="http://schemas.microsoft.com/office/drawing/2014/main" id="{53CC91F4-5F5C-BD63-D679-B154CEA095DE}"/>
              </a:ext>
            </a:extLst>
          </p:cNvPr>
          <p:cNvSpPr>
            <a:spLocks noChangeArrowheads="1"/>
          </p:cNvSpPr>
          <p:nvPr/>
        </p:nvSpPr>
        <p:spPr bwMode="auto">
          <a:xfrm>
            <a:off x="7315200" y="19805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zh-CN" sz="1200" b="0" i="0" u="none" strike="noStrike" cap="none" normalizeH="0" baseline="0">
                <a:ln>
                  <a:noFill/>
                </a:ln>
                <a:solidFill>
                  <a:schemeClr val="tx1"/>
                </a:solidFill>
                <a:effectLst/>
                <a:latin typeface="DengXian" panose="02010600030101010101" pitchFamily="2" charset="-122"/>
                <a:ea typeface="DengXian" panose="02010600030101010101" pitchFamily="2" charset="-122"/>
                <a:cs typeface="Times New Roman" panose="02020603050405020304" pitchFamily="18" charset="0"/>
              </a:rPr>
            </a:br>
            <a:endParaRPr kumimoji="0" lang="en-US" altLang="zh-CN" sz="1800" b="0" i="0" u="none" strike="noStrike" cap="none" normalizeH="0" baseline="0">
              <a:ln>
                <a:noFill/>
              </a:ln>
              <a:solidFill>
                <a:schemeClr val="tx1"/>
              </a:solidFill>
              <a:effectLst/>
              <a:latin typeface="Arial" panose="020B0604020202020204" pitchFamily="34" charset="0"/>
            </a:endParaRPr>
          </a:p>
        </p:txBody>
      </p:sp>
      <p:graphicFrame>
        <p:nvGraphicFramePr>
          <p:cNvPr id="7" name="Table 6">
            <a:extLst>
              <a:ext uri="{FF2B5EF4-FFF2-40B4-BE49-F238E27FC236}">
                <a16:creationId xmlns:a16="http://schemas.microsoft.com/office/drawing/2014/main" id="{2B445F60-7B1A-C192-8D8F-0630F00B02CE}"/>
              </a:ext>
            </a:extLst>
          </p:cNvPr>
          <p:cNvGraphicFramePr>
            <a:graphicFrameLocks noGrp="1"/>
          </p:cNvGraphicFramePr>
          <p:nvPr>
            <p:extLst>
              <p:ext uri="{D42A27DB-BD31-4B8C-83A1-F6EECF244321}">
                <p14:modId xmlns:p14="http://schemas.microsoft.com/office/powerpoint/2010/main" val="1896791824"/>
              </p:ext>
            </p:extLst>
          </p:nvPr>
        </p:nvGraphicFramePr>
        <p:xfrm>
          <a:off x="7612469" y="1531902"/>
          <a:ext cx="4191000" cy="5110078"/>
        </p:xfrm>
        <a:graphic>
          <a:graphicData uri="http://schemas.openxmlformats.org/drawingml/2006/table">
            <a:tbl>
              <a:tblPr firstRow="1" firstCol="1" bandRow="1">
                <a:tableStyleId>{21E4AEA4-8DFA-4A89-87EB-49C32662AFE0}</a:tableStyleId>
              </a:tblPr>
              <a:tblGrid>
                <a:gridCol w="810025">
                  <a:extLst>
                    <a:ext uri="{9D8B030D-6E8A-4147-A177-3AD203B41FA5}">
                      <a16:colId xmlns:a16="http://schemas.microsoft.com/office/drawing/2014/main" val="4146531149"/>
                    </a:ext>
                  </a:extLst>
                </a:gridCol>
                <a:gridCol w="676195">
                  <a:extLst>
                    <a:ext uri="{9D8B030D-6E8A-4147-A177-3AD203B41FA5}">
                      <a16:colId xmlns:a16="http://schemas.microsoft.com/office/drawing/2014/main" val="3198492454"/>
                    </a:ext>
                  </a:extLst>
                </a:gridCol>
                <a:gridCol w="676195">
                  <a:extLst>
                    <a:ext uri="{9D8B030D-6E8A-4147-A177-3AD203B41FA5}">
                      <a16:colId xmlns:a16="http://schemas.microsoft.com/office/drawing/2014/main" val="1249104483"/>
                    </a:ext>
                  </a:extLst>
                </a:gridCol>
                <a:gridCol w="676195">
                  <a:extLst>
                    <a:ext uri="{9D8B030D-6E8A-4147-A177-3AD203B41FA5}">
                      <a16:colId xmlns:a16="http://schemas.microsoft.com/office/drawing/2014/main" val="970749669"/>
                    </a:ext>
                  </a:extLst>
                </a:gridCol>
                <a:gridCol w="676195">
                  <a:extLst>
                    <a:ext uri="{9D8B030D-6E8A-4147-A177-3AD203B41FA5}">
                      <a16:colId xmlns:a16="http://schemas.microsoft.com/office/drawing/2014/main" val="649843730"/>
                    </a:ext>
                  </a:extLst>
                </a:gridCol>
                <a:gridCol w="676195">
                  <a:extLst>
                    <a:ext uri="{9D8B030D-6E8A-4147-A177-3AD203B41FA5}">
                      <a16:colId xmlns:a16="http://schemas.microsoft.com/office/drawing/2014/main" val="3976919466"/>
                    </a:ext>
                  </a:extLst>
                </a:gridCol>
              </a:tblGrid>
              <a:tr h="1159582">
                <a:tc>
                  <a:txBody>
                    <a:bodyPr/>
                    <a:lstStyle/>
                    <a:p>
                      <a:pPr marL="0" marR="0">
                        <a:lnSpc>
                          <a:spcPct val="115000"/>
                        </a:lnSpc>
                        <a:spcBef>
                          <a:spcPts val="0"/>
                        </a:spcBef>
                        <a:spcAft>
                          <a:spcPts val="0"/>
                        </a:spcAft>
                      </a:pPr>
                      <a:r>
                        <a:rPr lang="en-US" sz="1200" kern="100" dirty="0" err="1">
                          <a:effectLst/>
                        </a:rPr>
                        <a:t>Iters</a:t>
                      </a:r>
                      <a:endParaRPr lang="en-US" sz="1200" kern="100" dirty="0">
                        <a:effectLst/>
                      </a:endParaRPr>
                    </a:p>
                    <a:p>
                      <a:pPr marL="0" marR="0">
                        <a:lnSpc>
                          <a:spcPct val="115000"/>
                        </a:lnSpc>
                        <a:spcBef>
                          <a:spcPts val="0"/>
                        </a:spcBef>
                        <a:spcAft>
                          <a:spcPts val="0"/>
                        </a:spcAft>
                      </a:pPr>
                      <a:r>
                        <a:rPr lang="zh-CN" altLang="en-US" sz="1200" dirty="0"/>
                        <a:t>迭代数 </a:t>
                      </a:r>
                      <a:endParaRPr lang="en-US" sz="1200" b="1" kern="100" dirty="0">
                        <a:solidFill>
                          <a:schemeClr val="lt1"/>
                        </a:solidFill>
                        <a:effectLst/>
                        <a:latin typeface="+mn-lt"/>
                        <a:ea typeface="+mn-ea"/>
                        <a:cs typeface="+mn-cs"/>
                      </a:endParaRPr>
                    </a:p>
                  </a:txBody>
                  <a:tcPr marL="68580" marR="68580" marT="0" marB="0"/>
                </a:tc>
                <a:tc>
                  <a:txBody>
                    <a:bodyPr/>
                    <a:lstStyle/>
                    <a:p>
                      <a:pPr marL="0" marR="0">
                        <a:lnSpc>
                          <a:spcPct val="115000"/>
                        </a:lnSpc>
                        <a:spcBef>
                          <a:spcPts val="0"/>
                        </a:spcBef>
                        <a:spcAft>
                          <a:spcPts val="0"/>
                        </a:spcAft>
                      </a:pPr>
                      <a:r>
                        <a:rPr lang="en-US" sz="1200" kern="100" dirty="0">
                          <a:effectLst/>
                        </a:rPr>
                        <a:t>Training time</a:t>
                      </a:r>
                    </a:p>
                    <a:p>
                      <a:pPr marL="0" marR="0">
                        <a:lnSpc>
                          <a:spcPct val="115000"/>
                        </a:lnSpc>
                        <a:spcBef>
                          <a:spcPts val="0"/>
                        </a:spcBef>
                        <a:spcAft>
                          <a:spcPts val="0"/>
                        </a:spcAft>
                      </a:pPr>
                      <a:r>
                        <a:rPr lang="zh-CN" altLang="en-US" sz="1200" dirty="0"/>
                        <a:t>训练用时</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Time per iteration</a:t>
                      </a:r>
                      <a:r>
                        <a:rPr lang="zh-CN" altLang="en-US" sz="1200" dirty="0"/>
                        <a:t>每次迭代用时</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F1 Score</a:t>
                      </a:r>
                    </a:p>
                    <a:p>
                      <a:pPr marL="0" marR="0">
                        <a:lnSpc>
                          <a:spcPct val="115000"/>
                        </a:lnSpc>
                        <a:spcBef>
                          <a:spcPts val="0"/>
                        </a:spcBef>
                        <a:spcAft>
                          <a:spcPts val="0"/>
                        </a:spcAft>
                      </a:pPr>
                      <a:r>
                        <a:rPr lang="zh-CN" altLang="en-US" sz="1200" dirty="0"/>
                        <a:t>准确率</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Precision</a:t>
                      </a:r>
                    </a:p>
                    <a:p>
                      <a:pPr marL="0" marR="0">
                        <a:lnSpc>
                          <a:spcPct val="115000"/>
                        </a:lnSpc>
                        <a:spcBef>
                          <a:spcPts val="0"/>
                        </a:spcBef>
                        <a:spcAft>
                          <a:spcPts val="0"/>
                        </a:spcAft>
                      </a:pPr>
                      <a:r>
                        <a:rPr lang="zh-CN" altLang="en-US" sz="1200" dirty="0"/>
                        <a:t>精准率</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Recall</a:t>
                      </a:r>
                      <a:r>
                        <a:rPr lang="zh-CN" altLang="en-US" sz="1200" dirty="0"/>
                        <a:t>召回率</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11130162"/>
                  </a:ext>
                </a:extLst>
              </a:tr>
              <a:tr h="241382">
                <a:tc>
                  <a:txBody>
                    <a:bodyPr/>
                    <a:lstStyle/>
                    <a:p>
                      <a:pPr marL="0" marR="0">
                        <a:lnSpc>
                          <a:spcPct val="115000"/>
                        </a:lnSpc>
                        <a:spcBef>
                          <a:spcPts val="0"/>
                        </a:spcBef>
                        <a:spcAft>
                          <a:spcPts val="0"/>
                        </a:spcAft>
                      </a:pPr>
                      <a:r>
                        <a:rPr lang="en-US" sz="1200" kern="100" dirty="0">
                          <a:effectLst/>
                        </a:rPr>
                        <a:t>10</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1.01</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0.1</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0.1277</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0.8326</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0.2532</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39827101"/>
                  </a:ext>
                </a:extLst>
              </a:tr>
              <a:tr h="241382">
                <a:tc>
                  <a:txBody>
                    <a:bodyPr/>
                    <a:lstStyle/>
                    <a:p>
                      <a:pPr marL="0" marR="0">
                        <a:lnSpc>
                          <a:spcPct val="115000"/>
                        </a:lnSpc>
                        <a:spcBef>
                          <a:spcPts val="0"/>
                        </a:spcBef>
                        <a:spcAft>
                          <a:spcPts val="0"/>
                        </a:spcAft>
                      </a:pPr>
                      <a:r>
                        <a:rPr lang="en-US" sz="1200" kern="100">
                          <a:effectLst/>
                        </a:rPr>
                        <a:t>20</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1.58</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0.08</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0.4694</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0.8735</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0.557</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44924152"/>
                  </a:ext>
                </a:extLst>
              </a:tr>
              <a:tr h="241382">
                <a:tc>
                  <a:txBody>
                    <a:bodyPr/>
                    <a:lstStyle/>
                    <a:p>
                      <a:pPr marL="0" marR="0">
                        <a:lnSpc>
                          <a:spcPct val="115000"/>
                        </a:lnSpc>
                        <a:spcBef>
                          <a:spcPts val="0"/>
                        </a:spcBef>
                        <a:spcAft>
                          <a:spcPts val="0"/>
                        </a:spcAft>
                      </a:pPr>
                      <a:r>
                        <a:rPr lang="en-US" sz="1200" kern="100" dirty="0">
                          <a:effectLst/>
                        </a:rPr>
                        <a:t>30</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solidFill>
                      <a:srgbClr val="FF0000"/>
                    </a:solidFill>
                  </a:tcPr>
                </a:tc>
                <a:tc>
                  <a:txBody>
                    <a:bodyPr/>
                    <a:lstStyle/>
                    <a:p>
                      <a:pPr marL="0" marR="0">
                        <a:lnSpc>
                          <a:spcPct val="115000"/>
                        </a:lnSpc>
                        <a:spcBef>
                          <a:spcPts val="0"/>
                        </a:spcBef>
                        <a:spcAft>
                          <a:spcPts val="0"/>
                        </a:spcAft>
                      </a:pPr>
                      <a:r>
                        <a:rPr lang="en-US" sz="1200" kern="100" dirty="0">
                          <a:effectLst/>
                        </a:rPr>
                        <a:t>2.27</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solidFill>
                      <a:srgbClr val="FF0000"/>
                    </a:solidFill>
                  </a:tcPr>
                </a:tc>
                <a:tc>
                  <a:txBody>
                    <a:bodyPr/>
                    <a:lstStyle/>
                    <a:p>
                      <a:pPr marL="0" marR="0">
                        <a:lnSpc>
                          <a:spcPct val="115000"/>
                        </a:lnSpc>
                        <a:spcBef>
                          <a:spcPts val="0"/>
                        </a:spcBef>
                        <a:spcAft>
                          <a:spcPts val="0"/>
                        </a:spcAft>
                      </a:pPr>
                      <a:r>
                        <a:rPr lang="en-US" sz="1200" kern="100" dirty="0">
                          <a:effectLst/>
                        </a:rPr>
                        <a:t>0.08</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solidFill>
                      <a:srgbClr val="FF0000"/>
                    </a:solidFill>
                  </a:tcPr>
                </a:tc>
                <a:tc>
                  <a:txBody>
                    <a:bodyPr/>
                    <a:lstStyle/>
                    <a:p>
                      <a:pPr marL="0" marR="0">
                        <a:lnSpc>
                          <a:spcPct val="115000"/>
                        </a:lnSpc>
                        <a:spcBef>
                          <a:spcPts val="0"/>
                        </a:spcBef>
                        <a:spcAft>
                          <a:spcPts val="0"/>
                        </a:spcAft>
                      </a:pPr>
                      <a:r>
                        <a:rPr lang="en-US" sz="1200" kern="100" dirty="0">
                          <a:effectLst/>
                        </a:rPr>
                        <a:t>0.8819</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solidFill>
                      <a:srgbClr val="FF0000"/>
                    </a:solidFill>
                  </a:tcPr>
                </a:tc>
                <a:tc>
                  <a:txBody>
                    <a:bodyPr/>
                    <a:lstStyle/>
                    <a:p>
                      <a:pPr marL="0" marR="0">
                        <a:lnSpc>
                          <a:spcPct val="115000"/>
                        </a:lnSpc>
                        <a:spcBef>
                          <a:spcPts val="0"/>
                        </a:spcBef>
                        <a:spcAft>
                          <a:spcPts val="0"/>
                        </a:spcAft>
                      </a:pPr>
                      <a:r>
                        <a:rPr lang="en-US" sz="1200" kern="100" dirty="0">
                          <a:effectLst/>
                        </a:rPr>
                        <a:t>0.9747</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solidFill>
                      <a:srgbClr val="FF0000"/>
                    </a:solidFill>
                  </a:tcPr>
                </a:tc>
                <a:tc>
                  <a:txBody>
                    <a:bodyPr/>
                    <a:lstStyle/>
                    <a:p>
                      <a:pPr marL="0" marR="0">
                        <a:lnSpc>
                          <a:spcPct val="115000"/>
                        </a:lnSpc>
                        <a:spcBef>
                          <a:spcPts val="0"/>
                        </a:spcBef>
                        <a:spcAft>
                          <a:spcPts val="0"/>
                        </a:spcAft>
                      </a:pPr>
                      <a:r>
                        <a:rPr lang="en-US" sz="1200" kern="100" dirty="0">
                          <a:effectLst/>
                        </a:rPr>
                        <a:t>0.8987</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solidFill>
                      <a:srgbClr val="FF0000"/>
                    </a:solidFill>
                  </a:tcPr>
                </a:tc>
                <a:extLst>
                  <a:ext uri="{0D108BD9-81ED-4DB2-BD59-A6C34878D82A}">
                    <a16:rowId xmlns:a16="http://schemas.microsoft.com/office/drawing/2014/main" val="288983622"/>
                  </a:ext>
                </a:extLst>
              </a:tr>
              <a:tr h="241382">
                <a:tc>
                  <a:txBody>
                    <a:bodyPr/>
                    <a:lstStyle/>
                    <a:p>
                      <a:pPr marL="0" marR="0">
                        <a:lnSpc>
                          <a:spcPct val="115000"/>
                        </a:lnSpc>
                        <a:spcBef>
                          <a:spcPts val="0"/>
                        </a:spcBef>
                        <a:spcAft>
                          <a:spcPts val="0"/>
                        </a:spcAft>
                      </a:pPr>
                      <a:r>
                        <a:rPr lang="en-US" sz="1200" kern="100">
                          <a:effectLst/>
                        </a:rPr>
                        <a:t>40</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2.77</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0.07</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0.8819</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0.9747</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0.8987</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70728795"/>
                  </a:ext>
                </a:extLst>
              </a:tr>
              <a:tr h="241382">
                <a:tc>
                  <a:txBody>
                    <a:bodyPr/>
                    <a:lstStyle/>
                    <a:p>
                      <a:pPr marL="0" marR="0">
                        <a:lnSpc>
                          <a:spcPct val="115000"/>
                        </a:lnSpc>
                        <a:spcBef>
                          <a:spcPts val="0"/>
                        </a:spcBef>
                        <a:spcAft>
                          <a:spcPts val="0"/>
                        </a:spcAft>
                      </a:pPr>
                      <a:r>
                        <a:rPr lang="en-US" sz="1200" kern="100">
                          <a:effectLst/>
                        </a:rPr>
                        <a:t>50</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3.35</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0.07</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0.8819</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0.9747</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0.8987</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37446469"/>
                  </a:ext>
                </a:extLst>
              </a:tr>
              <a:tr h="241382">
                <a:tc>
                  <a:txBody>
                    <a:bodyPr/>
                    <a:lstStyle/>
                    <a:p>
                      <a:pPr marL="0" marR="0">
                        <a:lnSpc>
                          <a:spcPct val="115000"/>
                        </a:lnSpc>
                        <a:spcBef>
                          <a:spcPts val="0"/>
                        </a:spcBef>
                        <a:spcAft>
                          <a:spcPts val="0"/>
                        </a:spcAft>
                      </a:pPr>
                      <a:r>
                        <a:rPr lang="en-US" sz="1200" kern="100">
                          <a:effectLst/>
                        </a:rPr>
                        <a:t>60</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3.93</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0.07</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0.8819</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0.9747</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0.8987</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99533840"/>
                  </a:ext>
                </a:extLst>
              </a:tr>
              <a:tr h="241382">
                <a:tc>
                  <a:txBody>
                    <a:bodyPr/>
                    <a:lstStyle/>
                    <a:p>
                      <a:pPr marL="0" marR="0">
                        <a:lnSpc>
                          <a:spcPct val="115000"/>
                        </a:lnSpc>
                        <a:spcBef>
                          <a:spcPts val="0"/>
                        </a:spcBef>
                        <a:spcAft>
                          <a:spcPts val="0"/>
                        </a:spcAft>
                      </a:pPr>
                      <a:r>
                        <a:rPr lang="en-US" sz="1200" kern="100">
                          <a:effectLst/>
                        </a:rPr>
                        <a:t>70</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4.61</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0.07</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0.8819</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0.9747</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0.8987</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52155389"/>
                  </a:ext>
                </a:extLst>
              </a:tr>
              <a:tr h="241382">
                <a:tc>
                  <a:txBody>
                    <a:bodyPr/>
                    <a:lstStyle/>
                    <a:p>
                      <a:pPr marL="0" marR="0">
                        <a:lnSpc>
                          <a:spcPct val="115000"/>
                        </a:lnSpc>
                        <a:spcBef>
                          <a:spcPts val="0"/>
                        </a:spcBef>
                        <a:spcAft>
                          <a:spcPts val="0"/>
                        </a:spcAft>
                      </a:pPr>
                      <a:r>
                        <a:rPr lang="en-US" sz="1200" kern="100">
                          <a:effectLst/>
                        </a:rPr>
                        <a:t>80</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5.1</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0.06</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0.8819</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0.9241</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0.8987</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02933005"/>
                  </a:ext>
                </a:extLst>
              </a:tr>
              <a:tr h="241382">
                <a:tc>
                  <a:txBody>
                    <a:bodyPr/>
                    <a:lstStyle/>
                    <a:p>
                      <a:pPr marL="0" marR="0">
                        <a:lnSpc>
                          <a:spcPct val="115000"/>
                        </a:lnSpc>
                        <a:spcBef>
                          <a:spcPts val="0"/>
                        </a:spcBef>
                        <a:spcAft>
                          <a:spcPts val="0"/>
                        </a:spcAft>
                      </a:pPr>
                      <a:r>
                        <a:rPr lang="en-US" sz="1200" kern="100">
                          <a:effectLst/>
                        </a:rPr>
                        <a:t>90</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5.69</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0.06</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0.8819</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0.9747</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0.8987</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72250973"/>
                  </a:ext>
                </a:extLst>
              </a:tr>
              <a:tr h="241382">
                <a:tc>
                  <a:txBody>
                    <a:bodyPr/>
                    <a:lstStyle/>
                    <a:p>
                      <a:pPr marL="0" marR="0">
                        <a:lnSpc>
                          <a:spcPct val="115000"/>
                        </a:lnSpc>
                        <a:spcBef>
                          <a:spcPts val="0"/>
                        </a:spcBef>
                        <a:spcAft>
                          <a:spcPts val="0"/>
                        </a:spcAft>
                      </a:pPr>
                      <a:r>
                        <a:rPr lang="en-US" sz="1200" kern="100">
                          <a:effectLst/>
                        </a:rPr>
                        <a:t>100</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6.27</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0.06</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0.8249</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0.9241</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0.8418</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58779337"/>
                  </a:ext>
                </a:extLst>
              </a:tr>
              <a:tr h="241382">
                <a:tc>
                  <a:txBody>
                    <a:bodyPr/>
                    <a:lstStyle/>
                    <a:p>
                      <a:pPr marL="0" marR="0">
                        <a:lnSpc>
                          <a:spcPct val="115000"/>
                        </a:lnSpc>
                        <a:spcBef>
                          <a:spcPts val="0"/>
                        </a:spcBef>
                        <a:spcAft>
                          <a:spcPts val="0"/>
                        </a:spcAft>
                      </a:pPr>
                      <a:r>
                        <a:rPr lang="en-US" sz="1200" kern="100">
                          <a:effectLst/>
                        </a:rPr>
                        <a:t>110</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7.04</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0.06</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0.8249</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0.9241</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0.8418</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38810258"/>
                  </a:ext>
                </a:extLst>
              </a:tr>
              <a:tr h="241382">
                <a:tc>
                  <a:txBody>
                    <a:bodyPr/>
                    <a:lstStyle/>
                    <a:p>
                      <a:pPr marL="0" marR="0">
                        <a:lnSpc>
                          <a:spcPct val="115000"/>
                        </a:lnSpc>
                        <a:spcBef>
                          <a:spcPts val="0"/>
                        </a:spcBef>
                        <a:spcAft>
                          <a:spcPts val="0"/>
                        </a:spcAft>
                      </a:pPr>
                      <a:r>
                        <a:rPr lang="en-US" sz="1200" kern="100">
                          <a:effectLst/>
                        </a:rPr>
                        <a:t>120</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7.85</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0.07</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0.8249</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0.9241</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0.8418</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6502559"/>
                  </a:ext>
                </a:extLst>
              </a:tr>
              <a:tr h="241382">
                <a:tc>
                  <a:txBody>
                    <a:bodyPr/>
                    <a:lstStyle/>
                    <a:p>
                      <a:pPr marL="0" marR="0">
                        <a:lnSpc>
                          <a:spcPct val="115000"/>
                        </a:lnSpc>
                        <a:spcBef>
                          <a:spcPts val="0"/>
                        </a:spcBef>
                        <a:spcAft>
                          <a:spcPts val="0"/>
                        </a:spcAft>
                      </a:pPr>
                      <a:r>
                        <a:rPr lang="en-US" sz="1200" kern="100">
                          <a:effectLst/>
                        </a:rPr>
                        <a:t>130</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8.44</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0.06</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0.8249</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0.9241</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0.8418</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47300705"/>
                  </a:ext>
                </a:extLst>
              </a:tr>
              <a:tr h="241382">
                <a:tc>
                  <a:txBody>
                    <a:bodyPr/>
                    <a:lstStyle/>
                    <a:p>
                      <a:pPr marL="0" marR="0">
                        <a:lnSpc>
                          <a:spcPct val="115000"/>
                        </a:lnSpc>
                        <a:spcBef>
                          <a:spcPts val="0"/>
                        </a:spcBef>
                        <a:spcAft>
                          <a:spcPts val="0"/>
                        </a:spcAft>
                      </a:pPr>
                      <a:r>
                        <a:rPr lang="en-US" sz="1200" kern="100">
                          <a:effectLst/>
                        </a:rPr>
                        <a:t>140</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9.03</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0.06</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0.8249</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0.9241</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0.8418</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38403150"/>
                  </a:ext>
                </a:extLst>
              </a:tr>
              <a:tr h="241382">
                <a:tc>
                  <a:txBody>
                    <a:bodyPr/>
                    <a:lstStyle/>
                    <a:p>
                      <a:pPr marL="0" marR="0">
                        <a:lnSpc>
                          <a:spcPct val="115000"/>
                        </a:lnSpc>
                        <a:spcBef>
                          <a:spcPts val="0"/>
                        </a:spcBef>
                        <a:spcAft>
                          <a:spcPts val="0"/>
                        </a:spcAft>
                      </a:pPr>
                      <a:r>
                        <a:rPr lang="en-US" sz="1200" kern="100">
                          <a:effectLst/>
                        </a:rPr>
                        <a:t>150</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10.29</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0.07</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0.8249</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0.9241</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0.8418</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23564245"/>
                  </a:ext>
                </a:extLst>
              </a:tr>
              <a:tr h="241382">
                <a:tc>
                  <a:txBody>
                    <a:bodyPr/>
                    <a:lstStyle/>
                    <a:p>
                      <a:pPr marL="0" marR="0">
                        <a:lnSpc>
                          <a:spcPct val="115000"/>
                        </a:lnSpc>
                        <a:spcBef>
                          <a:spcPts val="0"/>
                        </a:spcBef>
                        <a:spcAft>
                          <a:spcPts val="0"/>
                        </a:spcAft>
                      </a:pPr>
                      <a:r>
                        <a:rPr lang="en-US" sz="1200" kern="100">
                          <a:effectLst/>
                        </a:rPr>
                        <a:t>160</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12.26</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0.08</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0.8249</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a:effectLst/>
                        </a:rPr>
                        <a:t>0.9241</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0.8418</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85644526"/>
                  </a:ext>
                </a:extLst>
              </a:tr>
            </a:tbl>
          </a:graphicData>
        </a:graphic>
      </p:graphicFrame>
      <p:pic>
        <p:nvPicPr>
          <p:cNvPr id="8" name="图片 2" descr="A graph with red and orange lines&#10;&#10;Description automatically generated">
            <a:extLst>
              <a:ext uri="{FF2B5EF4-FFF2-40B4-BE49-F238E27FC236}">
                <a16:creationId xmlns:a16="http://schemas.microsoft.com/office/drawing/2014/main" id="{4A99E71D-B66F-216E-D8C1-5D4D84D5718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77572" y="4239498"/>
            <a:ext cx="3335746" cy="2458595"/>
          </a:xfrm>
          <a:prstGeom prst="rect">
            <a:avLst/>
          </a:prstGeom>
          <a:noFill/>
        </p:spPr>
      </p:pic>
      <p:pic>
        <p:nvPicPr>
          <p:cNvPr id="9" name="图片 1" descr="A graph with a blue line&#10;&#10;Description automatically generated">
            <a:extLst>
              <a:ext uri="{FF2B5EF4-FFF2-40B4-BE49-F238E27FC236}">
                <a16:creationId xmlns:a16="http://schemas.microsoft.com/office/drawing/2014/main" id="{73B5FCF0-B530-60E8-D748-B5710A229B1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398" y="4293749"/>
            <a:ext cx="3335747" cy="2350092"/>
          </a:xfrm>
          <a:prstGeom prst="rect">
            <a:avLst/>
          </a:prstGeom>
          <a:noFill/>
        </p:spPr>
      </p:pic>
      <p:pic>
        <p:nvPicPr>
          <p:cNvPr id="6148" name="Picture 4" descr="CRF model structure diagram | Download Scientific Diagram">
            <a:extLst>
              <a:ext uri="{FF2B5EF4-FFF2-40B4-BE49-F238E27FC236}">
                <a16:creationId xmlns:a16="http://schemas.microsoft.com/office/drawing/2014/main" id="{D7129A55-387A-126E-92FA-7C3FF2611AD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35377" y="1473852"/>
            <a:ext cx="3222424" cy="200169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269B1C0-362D-485A-5047-D19A38EF64F5}"/>
              </a:ext>
            </a:extLst>
          </p:cNvPr>
          <p:cNvSpPr txBox="1"/>
          <p:nvPr/>
        </p:nvSpPr>
        <p:spPr>
          <a:xfrm>
            <a:off x="3980527" y="3622636"/>
            <a:ext cx="3032791" cy="584775"/>
          </a:xfrm>
          <a:prstGeom prst="rect">
            <a:avLst/>
          </a:prstGeom>
          <a:noFill/>
        </p:spPr>
        <p:txBody>
          <a:bodyPr wrap="square" rtlCol="0">
            <a:spAutoFit/>
          </a:bodyPr>
          <a:lstStyle/>
          <a:p>
            <a:r>
              <a:rPr lang="zh-CN" altLang="en-US" sz="1600" dirty="0"/>
              <a:t>条件随机场的准确度相关性能与不同迭代数之间的性能变化图</a:t>
            </a:r>
            <a:endParaRPr lang="en-US" sz="1600" dirty="0"/>
          </a:p>
        </p:txBody>
      </p:sp>
      <p:sp>
        <p:nvSpPr>
          <p:cNvPr id="11" name="TextBox 10">
            <a:extLst>
              <a:ext uri="{FF2B5EF4-FFF2-40B4-BE49-F238E27FC236}">
                <a16:creationId xmlns:a16="http://schemas.microsoft.com/office/drawing/2014/main" id="{ABC8D017-6244-D497-D629-1F6C07DA0743}"/>
              </a:ext>
            </a:extLst>
          </p:cNvPr>
          <p:cNvSpPr txBox="1"/>
          <p:nvPr/>
        </p:nvSpPr>
        <p:spPr>
          <a:xfrm>
            <a:off x="304799" y="3625474"/>
            <a:ext cx="3048002" cy="584775"/>
          </a:xfrm>
          <a:prstGeom prst="rect">
            <a:avLst/>
          </a:prstGeom>
          <a:noFill/>
        </p:spPr>
        <p:txBody>
          <a:bodyPr wrap="square" rtlCol="0">
            <a:spAutoFit/>
          </a:bodyPr>
          <a:lstStyle/>
          <a:p>
            <a:r>
              <a:rPr lang="zh-CN" altLang="en-US" sz="1600" dirty="0"/>
              <a:t>条件随机场的时间相关性能与不同迭代数之间的性能变化图</a:t>
            </a:r>
            <a:endParaRPr lang="en-US" sz="1600" dirty="0"/>
          </a:p>
        </p:txBody>
      </p:sp>
      <p:sp>
        <p:nvSpPr>
          <p:cNvPr id="12" name="TextBox 11">
            <a:extLst>
              <a:ext uri="{FF2B5EF4-FFF2-40B4-BE49-F238E27FC236}">
                <a16:creationId xmlns:a16="http://schemas.microsoft.com/office/drawing/2014/main" id="{E870F1FF-9485-A69D-3327-C75885F8F6D4}"/>
              </a:ext>
            </a:extLst>
          </p:cNvPr>
          <p:cNvSpPr txBox="1"/>
          <p:nvPr/>
        </p:nvSpPr>
        <p:spPr>
          <a:xfrm>
            <a:off x="2456526" y="991046"/>
            <a:ext cx="3048002" cy="338554"/>
          </a:xfrm>
          <a:prstGeom prst="rect">
            <a:avLst/>
          </a:prstGeom>
          <a:noFill/>
        </p:spPr>
        <p:txBody>
          <a:bodyPr wrap="square" rtlCol="0">
            <a:spAutoFit/>
          </a:bodyPr>
          <a:lstStyle/>
          <a:p>
            <a:r>
              <a:rPr lang="zh-CN" altLang="en-US" sz="1600" dirty="0"/>
              <a:t>条件随机场的流程示意图</a:t>
            </a:r>
            <a:endParaRPr lang="en-US" sz="1600" dirty="0"/>
          </a:p>
        </p:txBody>
      </p:sp>
      <p:sp>
        <p:nvSpPr>
          <p:cNvPr id="13" name="TextBox 12">
            <a:extLst>
              <a:ext uri="{FF2B5EF4-FFF2-40B4-BE49-F238E27FC236}">
                <a16:creationId xmlns:a16="http://schemas.microsoft.com/office/drawing/2014/main" id="{E27C6C5D-C1FC-C9E4-5F0C-85E93C9E1547}"/>
              </a:ext>
            </a:extLst>
          </p:cNvPr>
          <p:cNvSpPr txBox="1"/>
          <p:nvPr/>
        </p:nvSpPr>
        <p:spPr>
          <a:xfrm>
            <a:off x="7592349" y="1193348"/>
            <a:ext cx="4286250" cy="338554"/>
          </a:xfrm>
          <a:prstGeom prst="rect">
            <a:avLst/>
          </a:prstGeom>
          <a:noFill/>
        </p:spPr>
        <p:txBody>
          <a:bodyPr wrap="square" rtlCol="0">
            <a:spAutoFit/>
          </a:bodyPr>
          <a:lstStyle/>
          <a:p>
            <a:r>
              <a:rPr lang="zh-CN" altLang="en-US" sz="1600" dirty="0"/>
              <a:t>条件随机场模型不同迭代数下的性能指标</a:t>
            </a:r>
            <a:endParaRPr lang="en-US" altLang="zh-CN" sz="1600" dirty="0"/>
          </a:p>
        </p:txBody>
      </p:sp>
    </p:spTree>
    <p:extLst>
      <p:ext uri="{BB962C8B-B14F-4D97-AF65-F5344CB8AC3E}">
        <p14:creationId xmlns:p14="http://schemas.microsoft.com/office/powerpoint/2010/main" val="3043677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0B9A0B-8178-60D4-B9F7-5DE859F56BD3}"/>
              </a:ext>
            </a:extLst>
          </p:cNvPr>
          <p:cNvSpPr txBox="1"/>
          <p:nvPr/>
        </p:nvSpPr>
        <p:spPr>
          <a:xfrm>
            <a:off x="2095500" y="103054"/>
            <a:ext cx="8001000" cy="584775"/>
          </a:xfrm>
          <a:prstGeom prst="rect">
            <a:avLst/>
          </a:prstGeom>
          <a:noFill/>
        </p:spPr>
        <p:txBody>
          <a:bodyPr wrap="square" rtlCol="0">
            <a:spAutoFit/>
          </a:bodyPr>
          <a:lstStyle/>
          <a:p>
            <a:pPr algn="ctr"/>
            <a:r>
              <a:rPr lang="en-US" altLang="zh-CN" sz="3200" dirty="0"/>
              <a:t>spaCy </a:t>
            </a:r>
            <a:endParaRPr lang="en-US" dirty="0"/>
          </a:p>
        </p:txBody>
      </p:sp>
      <p:sp>
        <p:nvSpPr>
          <p:cNvPr id="7" name="Rectangle 1">
            <a:extLst>
              <a:ext uri="{FF2B5EF4-FFF2-40B4-BE49-F238E27FC236}">
                <a16:creationId xmlns:a16="http://schemas.microsoft.com/office/drawing/2014/main" id="{5F8F3921-E9A8-F43F-A7AF-155569F19F68}"/>
              </a:ext>
            </a:extLst>
          </p:cNvPr>
          <p:cNvSpPr>
            <a:spLocks noChangeArrowheads="1"/>
          </p:cNvSpPr>
          <p:nvPr/>
        </p:nvSpPr>
        <p:spPr bwMode="auto">
          <a:xfrm>
            <a:off x="6553200" y="1803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A graph with red lines and white text&#10;&#10;Description automatically generated">
            <a:extLst>
              <a:ext uri="{FF2B5EF4-FFF2-40B4-BE49-F238E27FC236}">
                <a16:creationId xmlns:a16="http://schemas.microsoft.com/office/drawing/2014/main" id="{5A964F79-ED38-FAB6-676A-D7015482A9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1" y="1569904"/>
            <a:ext cx="3426928" cy="2223364"/>
          </a:xfrm>
          <a:prstGeom prst="rect">
            <a:avLst/>
          </a:prstGeom>
        </p:spPr>
      </p:pic>
      <p:pic>
        <p:nvPicPr>
          <p:cNvPr id="11" name="Picture 10" descr="A graph with blue and orange lines&#10;&#10;Description automatically generated">
            <a:extLst>
              <a:ext uri="{FF2B5EF4-FFF2-40B4-BE49-F238E27FC236}">
                <a16:creationId xmlns:a16="http://schemas.microsoft.com/office/drawing/2014/main" id="{C374D489-B05D-C4B7-A26B-3619F4BD47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350" y="4512532"/>
            <a:ext cx="3579073" cy="2223364"/>
          </a:xfrm>
          <a:prstGeom prst="rect">
            <a:avLst/>
          </a:prstGeom>
        </p:spPr>
      </p:pic>
      <p:graphicFrame>
        <p:nvGraphicFramePr>
          <p:cNvPr id="12" name="Table 11">
            <a:extLst>
              <a:ext uri="{FF2B5EF4-FFF2-40B4-BE49-F238E27FC236}">
                <a16:creationId xmlns:a16="http://schemas.microsoft.com/office/drawing/2014/main" id="{EE9FF8E6-F9CA-71AA-AEB4-E54D8234AE27}"/>
              </a:ext>
            </a:extLst>
          </p:cNvPr>
          <p:cNvGraphicFramePr>
            <a:graphicFrameLocks noGrp="1"/>
          </p:cNvGraphicFramePr>
          <p:nvPr>
            <p:extLst>
              <p:ext uri="{D42A27DB-BD31-4B8C-83A1-F6EECF244321}">
                <p14:modId xmlns:p14="http://schemas.microsoft.com/office/powerpoint/2010/main" val="3411472282"/>
              </p:ext>
            </p:extLst>
          </p:nvPr>
        </p:nvGraphicFramePr>
        <p:xfrm>
          <a:off x="5562600" y="4573312"/>
          <a:ext cx="5978888" cy="1957794"/>
        </p:xfrm>
        <a:graphic>
          <a:graphicData uri="http://schemas.openxmlformats.org/drawingml/2006/table">
            <a:tbl>
              <a:tblPr firstRow="1" firstCol="1" bandRow="1">
                <a:tableStyleId>{21E4AEA4-8DFA-4A89-87EB-49C32662AFE0}</a:tableStyleId>
              </a:tblPr>
              <a:tblGrid>
                <a:gridCol w="961390">
                  <a:extLst>
                    <a:ext uri="{9D8B030D-6E8A-4147-A177-3AD203B41FA5}">
                      <a16:colId xmlns:a16="http://schemas.microsoft.com/office/drawing/2014/main" val="4245622374"/>
                    </a:ext>
                  </a:extLst>
                </a:gridCol>
                <a:gridCol w="1091525">
                  <a:extLst>
                    <a:ext uri="{9D8B030D-6E8A-4147-A177-3AD203B41FA5}">
                      <a16:colId xmlns:a16="http://schemas.microsoft.com/office/drawing/2014/main" val="3648266825"/>
                    </a:ext>
                  </a:extLst>
                </a:gridCol>
                <a:gridCol w="1390814">
                  <a:extLst>
                    <a:ext uri="{9D8B030D-6E8A-4147-A177-3AD203B41FA5}">
                      <a16:colId xmlns:a16="http://schemas.microsoft.com/office/drawing/2014/main" val="4178300188"/>
                    </a:ext>
                  </a:extLst>
                </a:gridCol>
                <a:gridCol w="845053">
                  <a:extLst>
                    <a:ext uri="{9D8B030D-6E8A-4147-A177-3AD203B41FA5}">
                      <a16:colId xmlns:a16="http://schemas.microsoft.com/office/drawing/2014/main" val="1309410243"/>
                    </a:ext>
                  </a:extLst>
                </a:gridCol>
                <a:gridCol w="845053">
                  <a:extLst>
                    <a:ext uri="{9D8B030D-6E8A-4147-A177-3AD203B41FA5}">
                      <a16:colId xmlns:a16="http://schemas.microsoft.com/office/drawing/2014/main" val="3652711869"/>
                    </a:ext>
                  </a:extLst>
                </a:gridCol>
                <a:gridCol w="845053">
                  <a:extLst>
                    <a:ext uri="{9D8B030D-6E8A-4147-A177-3AD203B41FA5}">
                      <a16:colId xmlns:a16="http://schemas.microsoft.com/office/drawing/2014/main" val="245737252"/>
                    </a:ext>
                  </a:extLst>
                </a:gridCol>
              </a:tblGrid>
              <a:tr h="446612">
                <a:tc>
                  <a:txBody>
                    <a:bodyPr/>
                    <a:lstStyle/>
                    <a:p>
                      <a:pPr marL="0" marR="0">
                        <a:lnSpc>
                          <a:spcPct val="115000"/>
                        </a:lnSpc>
                        <a:spcBef>
                          <a:spcPts val="0"/>
                        </a:spcBef>
                        <a:spcAft>
                          <a:spcPts val="0"/>
                        </a:spcAft>
                      </a:pPr>
                      <a:r>
                        <a:rPr lang="en-US" sz="1200" kern="100" dirty="0" err="1">
                          <a:effectLst/>
                        </a:rPr>
                        <a:t>Iters</a:t>
                      </a:r>
                      <a:endParaRPr lang="en-US" sz="1200" kern="100" dirty="0">
                        <a:effectLst/>
                      </a:endParaRPr>
                    </a:p>
                    <a:p>
                      <a:pPr marL="0" marR="0">
                        <a:lnSpc>
                          <a:spcPct val="115000"/>
                        </a:lnSpc>
                        <a:spcBef>
                          <a:spcPts val="0"/>
                        </a:spcBef>
                        <a:spcAft>
                          <a:spcPts val="0"/>
                        </a:spcAft>
                      </a:pPr>
                      <a:r>
                        <a:rPr lang="zh-CN" altLang="en-US" sz="1200" dirty="0"/>
                        <a:t>迭代数 </a:t>
                      </a:r>
                      <a:endParaRPr lang="en-US" sz="1200" b="1" kern="100" dirty="0">
                        <a:solidFill>
                          <a:schemeClr val="lt1"/>
                        </a:solidFill>
                        <a:effectLst/>
                        <a:latin typeface="+mn-lt"/>
                        <a:ea typeface="+mn-ea"/>
                        <a:cs typeface="+mn-cs"/>
                      </a:endParaRPr>
                    </a:p>
                  </a:txBody>
                  <a:tcPr marL="68580" marR="68580" marT="0" marB="0"/>
                </a:tc>
                <a:tc>
                  <a:txBody>
                    <a:bodyPr/>
                    <a:lstStyle/>
                    <a:p>
                      <a:pPr marL="0" marR="0">
                        <a:lnSpc>
                          <a:spcPct val="115000"/>
                        </a:lnSpc>
                        <a:spcBef>
                          <a:spcPts val="0"/>
                        </a:spcBef>
                        <a:spcAft>
                          <a:spcPts val="0"/>
                        </a:spcAft>
                      </a:pPr>
                      <a:r>
                        <a:rPr lang="en-US" sz="1200" kern="100" dirty="0">
                          <a:effectLst/>
                        </a:rPr>
                        <a:t>Training time</a:t>
                      </a:r>
                    </a:p>
                    <a:p>
                      <a:pPr marL="0" marR="0">
                        <a:lnSpc>
                          <a:spcPct val="115000"/>
                        </a:lnSpc>
                        <a:spcBef>
                          <a:spcPts val="0"/>
                        </a:spcBef>
                        <a:spcAft>
                          <a:spcPts val="0"/>
                        </a:spcAft>
                      </a:pPr>
                      <a:r>
                        <a:rPr lang="zh-CN" altLang="en-US" sz="1200" dirty="0"/>
                        <a:t>训练用时</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Time per iteration</a:t>
                      </a:r>
                    </a:p>
                    <a:p>
                      <a:pPr marL="0" marR="0">
                        <a:lnSpc>
                          <a:spcPct val="115000"/>
                        </a:lnSpc>
                        <a:spcBef>
                          <a:spcPts val="0"/>
                        </a:spcBef>
                        <a:spcAft>
                          <a:spcPts val="0"/>
                        </a:spcAft>
                      </a:pPr>
                      <a:r>
                        <a:rPr lang="zh-CN" altLang="en-US" sz="1200" dirty="0"/>
                        <a:t>每次迭代用时</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F1 Score</a:t>
                      </a:r>
                    </a:p>
                    <a:p>
                      <a:pPr marL="0" marR="0">
                        <a:lnSpc>
                          <a:spcPct val="115000"/>
                        </a:lnSpc>
                        <a:spcBef>
                          <a:spcPts val="0"/>
                        </a:spcBef>
                        <a:spcAft>
                          <a:spcPts val="0"/>
                        </a:spcAft>
                      </a:pPr>
                      <a:r>
                        <a:rPr lang="zh-CN" altLang="en-US" sz="1200" dirty="0"/>
                        <a:t>准确率</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Precision</a:t>
                      </a:r>
                    </a:p>
                    <a:p>
                      <a:pPr marL="0" marR="0">
                        <a:lnSpc>
                          <a:spcPct val="115000"/>
                        </a:lnSpc>
                        <a:spcBef>
                          <a:spcPts val="0"/>
                        </a:spcBef>
                        <a:spcAft>
                          <a:spcPts val="0"/>
                        </a:spcAft>
                      </a:pPr>
                      <a:r>
                        <a:rPr lang="zh-CN" altLang="en-US" sz="1200" dirty="0"/>
                        <a:t>精准率</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00" dirty="0">
                          <a:effectLst/>
                        </a:rPr>
                        <a:t>Recall</a:t>
                      </a:r>
                    </a:p>
                    <a:p>
                      <a:pPr marL="0" marR="0">
                        <a:lnSpc>
                          <a:spcPct val="115000"/>
                        </a:lnSpc>
                        <a:spcBef>
                          <a:spcPts val="0"/>
                        </a:spcBef>
                        <a:spcAft>
                          <a:spcPts val="0"/>
                        </a:spcAft>
                      </a:pPr>
                      <a:r>
                        <a:rPr lang="zh-CN" altLang="en-US" sz="1200" dirty="0"/>
                        <a:t>召回率</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23979868"/>
                  </a:ext>
                </a:extLst>
              </a:tr>
              <a:tr h="213733">
                <a:tc>
                  <a:txBody>
                    <a:bodyPr/>
                    <a:lstStyle/>
                    <a:p>
                      <a:pPr algn="r" fontAlgn="b"/>
                      <a:r>
                        <a:rPr lang="en-US" sz="1200" u="none" strike="noStrike" dirty="0">
                          <a:effectLst/>
                        </a:rPr>
                        <a:t>20</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dirty="0">
                          <a:effectLst/>
                        </a:rPr>
                        <a:t>68.7032</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3.4352</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0.7569</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0.9514</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0.7917</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38351621"/>
                  </a:ext>
                </a:extLst>
              </a:tr>
              <a:tr h="272099">
                <a:tc>
                  <a:txBody>
                    <a:bodyPr/>
                    <a:lstStyle/>
                    <a:p>
                      <a:pPr algn="r" fontAlgn="b"/>
                      <a:r>
                        <a:rPr lang="en-US" sz="1200" u="none" strike="noStrike" dirty="0">
                          <a:effectLst/>
                        </a:rPr>
                        <a:t>40</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dirty="0">
                          <a:effectLst/>
                        </a:rPr>
                        <a:t>137.1096</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3.4277</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0.9028</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0.9792</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0.9167</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7462506"/>
                  </a:ext>
                </a:extLst>
              </a:tr>
              <a:tr h="213733">
                <a:tc>
                  <a:txBody>
                    <a:bodyPr/>
                    <a:lstStyle/>
                    <a:p>
                      <a:pPr algn="r" fontAlgn="b"/>
                      <a:r>
                        <a:rPr lang="en-US" sz="1200" u="none" strike="noStrike" dirty="0">
                          <a:effectLst/>
                        </a:rPr>
                        <a:t>60</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dirty="0">
                          <a:effectLst/>
                        </a:rPr>
                        <a:t>212.7142</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3.5452</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0.1739</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0.2609</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0.1739</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6622056"/>
                  </a:ext>
                </a:extLst>
              </a:tr>
              <a:tr h="213733">
                <a:tc>
                  <a:txBody>
                    <a:bodyPr/>
                    <a:lstStyle/>
                    <a:p>
                      <a:pPr algn="r" fontAlgn="b"/>
                      <a:r>
                        <a:rPr lang="en-US" sz="1200" u="none" strike="noStrike">
                          <a:effectLst/>
                        </a:rPr>
                        <a:t>80</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dirty="0">
                          <a:effectLst/>
                        </a:rPr>
                        <a:t>212.7142</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dirty="0">
                          <a:effectLst/>
                        </a:rPr>
                        <a:t>3.582</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dirty="0">
                          <a:effectLst/>
                        </a:rPr>
                        <a:t>0.9583</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0.9583</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61815718"/>
                  </a:ext>
                </a:extLst>
              </a:tr>
              <a:tr h="213733">
                <a:tc>
                  <a:txBody>
                    <a:bodyPr/>
                    <a:lstStyle/>
                    <a:p>
                      <a:pPr algn="r" fontAlgn="b"/>
                      <a:r>
                        <a:rPr lang="en-US" sz="1200" u="none" strike="noStrike" dirty="0">
                          <a:effectLst/>
                        </a:rPr>
                        <a:t>100</a:t>
                      </a:r>
                      <a:endParaRPr lang="en-US" sz="1200" b="0" i="0" u="none" strike="noStrike" dirty="0">
                        <a:solidFill>
                          <a:srgbClr val="000000"/>
                        </a:solidFill>
                        <a:effectLst/>
                        <a:latin typeface="Calibri" panose="020F0502020204030204" pitchFamily="34" charset="0"/>
                      </a:endParaRPr>
                    </a:p>
                  </a:txBody>
                  <a:tcPr marL="7620" marR="7620" marT="7620" marB="0" anchor="b">
                    <a:solidFill>
                      <a:srgbClr val="FF0000"/>
                    </a:solidFill>
                  </a:tcPr>
                </a:tc>
                <a:tc>
                  <a:txBody>
                    <a:bodyPr/>
                    <a:lstStyle/>
                    <a:p>
                      <a:pPr algn="r" fontAlgn="b"/>
                      <a:r>
                        <a:rPr lang="en-US" sz="1200" u="none" strike="noStrike" dirty="0">
                          <a:effectLst/>
                        </a:rPr>
                        <a:t>361.2275</a:t>
                      </a:r>
                      <a:endParaRPr lang="en-US" sz="1200" b="0" i="0" u="none" strike="noStrike" dirty="0">
                        <a:solidFill>
                          <a:srgbClr val="000000"/>
                        </a:solidFill>
                        <a:effectLst/>
                        <a:latin typeface="Calibri" panose="020F0502020204030204" pitchFamily="34" charset="0"/>
                      </a:endParaRPr>
                    </a:p>
                  </a:txBody>
                  <a:tcPr marL="7620" marR="7620" marT="7620" marB="0" anchor="b">
                    <a:solidFill>
                      <a:srgbClr val="FF0000"/>
                    </a:solidFill>
                  </a:tcPr>
                </a:tc>
                <a:tc>
                  <a:txBody>
                    <a:bodyPr/>
                    <a:lstStyle/>
                    <a:p>
                      <a:pPr algn="r" fontAlgn="b"/>
                      <a:r>
                        <a:rPr lang="en-US" sz="1200" u="none" strike="noStrike" dirty="0">
                          <a:effectLst/>
                        </a:rPr>
                        <a:t>3.6123</a:t>
                      </a:r>
                      <a:endParaRPr lang="en-US" sz="1200" b="0" i="0" u="none" strike="noStrike" dirty="0">
                        <a:solidFill>
                          <a:srgbClr val="000000"/>
                        </a:solidFill>
                        <a:effectLst/>
                        <a:latin typeface="Calibri" panose="020F0502020204030204" pitchFamily="34" charset="0"/>
                      </a:endParaRPr>
                    </a:p>
                  </a:txBody>
                  <a:tcPr marL="7620" marR="7620" marT="7620" marB="0" anchor="b">
                    <a:solidFill>
                      <a:srgbClr val="FF0000"/>
                    </a:solidFill>
                  </a:tcPr>
                </a:tc>
                <a:tc>
                  <a:txBody>
                    <a:bodyPr/>
                    <a:lstStyle/>
                    <a:p>
                      <a:pPr algn="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7620" marR="7620" marT="7620" marB="0" anchor="b">
                    <a:solidFill>
                      <a:srgbClr val="FF0000"/>
                    </a:solidFill>
                  </a:tcPr>
                </a:tc>
                <a:tc>
                  <a:txBody>
                    <a:bodyPr/>
                    <a:lstStyle/>
                    <a:p>
                      <a:pPr algn="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7620" marR="7620" marT="7620" marB="0" anchor="b">
                    <a:solidFill>
                      <a:srgbClr val="FF0000"/>
                    </a:solidFill>
                  </a:tcPr>
                </a:tc>
                <a:tc>
                  <a:txBody>
                    <a:bodyPr/>
                    <a:lstStyle/>
                    <a:p>
                      <a:pPr algn="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7620" marR="7620" marT="7620" marB="0" anchor="b">
                    <a:solidFill>
                      <a:srgbClr val="FF0000"/>
                    </a:solidFill>
                  </a:tcPr>
                </a:tc>
                <a:extLst>
                  <a:ext uri="{0D108BD9-81ED-4DB2-BD59-A6C34878D82A}">
                    <a16:rowId xmlns:a16="http://schemas.microsoft.com/office/drawing/2014/main" val="3226866683"/>
                  </a:ext>
                </a:extLst>
              </a:tr>
              <a:tr h="213733">
                <a:tc>
                  <a:txBody>
                    <a:bodyPr/>
                    <a:lstStyle/>
                    <a:p>
                      <a:pPr algn="r" fontAlgn="b"/>
                      <a:r>
                        <a:rPr lang="en-US" sz="1200" u="none" strike="noStrike">
                          <a:effectLst/>
                        </a:rPr>
                        <a:t>120</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dirty="0">
                          <a:effectLst/>
                        </a:rPr>
                        <a:t>407.7731</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3.3981</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dirty="0">
                          <a:effectLst/>
                        </a:rPr>
                        <a:t>0.9583</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dirty="0">
                          <a:effectLst/>
                        </a:rPr>
                        <a:t>0.9583</a:t>
                      </a:r>
                      <a:endParaRPr lang="en-US"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9872289"/>
                  </a:ext>
                </a:extLst>
              </a:tr>
            </a:tbl>
          </a:graphicData>
        </a:graphic>
      </p:graphicFrame>
      <p:pic>
        <p:nvPicPr>
          <p:cNvPr id="6" name="Picture 5">
            <a:extLst>
              <a:ext uri="{FF2B5EF4-FFF2-40B4-BE49-F238E27FC236}">
                <a16:creationId xmlns:a16="http://schemas.microsoft.com/office/drawing/2014/main" id="{F00B1269-FDB8-8458-7B06-CBCADD809793}"/>
              </a:ext>
            </a:extLst>
          </p:cNvPr>
          <p:cNvPicPr>
            <a:picLocks noChangeAspect="1"/>
          </p:cNvPicPr>
          <p:nvPr/>
        </p:nvPicPr>
        <p:blipFill>
          <a:blip r:embed="rId4"/>
          <a:stretch>
            <a:fillRect/>
          </a:stretch>
        </p:blipFill>
        <p:spPr>
          <a:xfrm>
            <a:off x="5410200" y="1569904"/>
            <a:ext cx="5882054" cy="1229954"/>
          </a:xfrm>
          <a:prstGeom prst="rect">
            <a:avLst/>
          </a:prstGeom>
        </p:spPr>
      </p:pic>
      <p:sp>
        <p:nvSpPr>
          <p:cNvPr id="8" name="TextBox 7">
            <a:extLst>
              <a:ext uri="{FF2B5EF4-FFF2-40B4-BE49-F238E27FC236}">
                <a16:creationId xmlns:a16="http://schemas.microsoft.com/office/drawing/2014/main" id="{3B4EE4A0-6F0B-8460-9EB3-6F2892DA9891}"/>
              </a:ext>
            </a:extLst>
          </p:cNvPr>
          <p:cNvSpPr txBox="1"/>
          <p:nvPr/>
        </p:nvSpPr>
        <p:spPr>
          <a:xfrm>
            <a:off x="304801" y="3860512"/>
            <a:ext cx="3048002" cy="584775"/>
          </a:xfrm>
          <a:prstGeom prst="rect">
            <a:avLst/>
          </a:prstGeom>
          <a:noFill/>
        </p:spPr>
        <p:txBody>
          <a:bodyPr wrap="square" rtlCol="0">
            <a:spAutoFit/>
          </a:bodyPr>
          <a:lstStyle/>
          <a:p>
            <a:r>
              <a:rPr lang="en-US" altLang="zh-CN" sz="1600" dirty="0"/>
              <a:t>spaCy </a:t>
            </a:r>
            <a:r>
              <a:rPr lang="zh-CN" altLang="en-US" sz="1600" dirty="0"/>
              <a:t>的时间相关性能与不同迭代数之间的性能变化图</a:t>
            </a:r>
            <a:endParaRPr lang="en-US" sz="1600" dirty="0"/>
          </a:p>
        </p:txBody>
      </p:sp>
      <p:sp>
        <p:nvSpPr>
          <p:cNvPr id="10" name="TextBox 9">
            <a:extLst>
              <a:ext uri="{FF2B5EF4-FFF2-40B4-BE49-F238E27FC236}">
                <a16:creationId xmlns:a16="http://schemas.microsoft.com/office/drawing/2014/main" id="{5B3E664D-FAFB-5476-D43E-8128387E0333}"/>
              </a:ext>
            </a:extLst>
          </p:cNvPr>
          <p:cNvSpPr txBox="1"/>
          <p:nvPr/>
        </p:nvSpPr>
        <p:spPr>
          <a:xfrm>
            <a:off x="304801" y="917884"/>
            <a:ext cx="3200401" cy="584775"/>
          </a:xfrm>
          <a:prstGeom prst="rect">
            <a:avLst/>
          </a:prstGeom>
          <a:noFill/>
        </p:spPr>
        <p:txBody>
          <a:bodyPr wrap="square" rtlCol="0">
            <a:spAutoFit/>
          </a:bodyPr>
          <a:lstStyle/>
          <a:p>
            <a:r>
              <a:rPr lang="en-US" altLang="zh-CN" sz="1600" dirty="0"/>
              <a:t>spaCy </a:t>
            </a:r>
            <a:r>
              <a:rPr lang="zh-CN" altLang="en-US" sz="1600" dirty="0"/>
              <a:t>的准确度相关性能与不同迭代数之间的性能变化图</a:t>
            </a:r>
            <a:endParaRPr lang="en-US" sz="1600" dirty="0"/>
          </a:p>
        </p:txBody>
      </p:sp>
      <p:sp>
        <p:nvSpPr>
          <p:cNvPr id="13" name="TextBox 12">
            <a:extLst>
              <a:ext uri="{FF2B5EF4-FFF2-40B4-BE49-F238E27FC236}">
                <a16:creationId xmlns:a16="http://schemas.microsoft.com/office/drawing/2014/main" id="{FF01EEED-BFD8-AE31-7399-6ED2EB56875A}"/>
              </a:ext>
            </a:extLst>
          </p:cNvPr>
          <p:cNvSpPr txBox="1"/>
          <p:nvPr/>
        </p:nvSpPr>
        <p:spPr>
          <a:xfrm>
            <a:off x="7162799" y="1210271"/>
            <a:ext cx="3048002" cy="338554"/>
          </a:xfrm>
          <a:prstGeom prst="rect">
            <a:avLst/>
          </a:prstGeom>
          <a:noFill/>
        </p:spPr>
        <p:txBody>
          <a:bodyPr wrap="square" rtlCol="0">
            <a:spAutoFit/>
          </a:bodyPr>
          <a:lstStyle/>
          <a:p>
            <a:r>
              <a:rPr lang="en-US" altLang="zh-CN" sz="1600" dirty="0"/>
              <a:t>spaCy</a:t>
            </a:r>
            <a:r>
              <a:rPr lang="zh-CN" altLang="en-US" sz="1600" dirty="0"/>
              <a:t>的流程示意图</a:t>
            </a:r>
            <a:endParaRPr lang="en-US" sz="1600" dirty="0"/>
          </a:p>
        </p:txBody>
      </p:sp>
      <p:sp>
        <p:nvSpPr>
          <p:cNvPr id="14" name="TextBox 13">
            <a:extLst>
              <a:ext uri="{FF2B5EF4-FFF2-40B4-BE49-F238E27FC236}">
                <a16:creationId xmlns:a16="http://schemas.microsoft.com/office/drawing/2014/main" id="{D78C908B-1F16-D02E-2775-A39C8948B3B8}"/>
              </a:ext>
            </a:extLst>
          </p:cNvPr>
          <p:cNvSpPr txBox="1"/>
          <p:nvPr/>
        </p:nvSpPr>
        <p:spPr>
          <a:xfrm>
            <a:off x="6781800" y="4034629"/>
            <a:ext cx="4286250" cy="338554"/>
          </a:xfrm>
          <a:prstGeom prst="rect">
            <a:avLst/>
          </a:prstGeom>
          <a:noFill/>
        </p:spPr>
        <p:txBody>
          <a:bodyPr wrap="square" rtlCol="0">
            <a:spAutoFit/>
          </a:bodyPr>
          <a:lstStyle/>
          <a:p>
            <a:r>
              <a:rPr lang="en-US" altLang="zh-CN" sz="1600" dirty="0"/>
              <a:t>spaCy</a:t>
            </a:r>
            <a:r>
              <a:rPr lang="zh-CN" altLang="en-US" sz="1600" dirty="0"/>
              <a:t>模型不同迭代数下的性能指标</a:t>
            </a:r>
            <a:endParaRPr lang="en-US" altLang="zh-CN" sz="1600" dirty="0"/>
          </a:p>
        </p:txBody>
      </p:sp>
    </p:spTree>
    <p:extLst>
      <p:ext uri="{BB962C8B-B14F-4D97-AF65-F5344CB8AC3E}">
        <p14:creationId xmlns:p14="http://schemas.microsoft.com/office/powerpoint/2010/main" val="3594355953"/>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03-2023 project and group report_Haige.pptx" id="{5BA60942-9CB1-47D3-A6D2-5D6AF9FDC85C}" vid="{69496361-29CE-4DEC-9046-FA48B7A2681D}"/>
    </a:ext>
  </a:extLst>
</a:theme>
</file>

<file path=ppt/theme/theme2.xml><?xml version="1.0" encoding="utf-8"?>
<a:theme xmlns:a="http://schemas.openxmlformats.org/drawingml/2006/main" name="9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设计方案">
      <a:majorFont>
        <a:latin typeface="Arial"/>
        <a:ea typeface="方正大黑简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lumMod val="40000"/>
            <a:lumOff val="60000"/>
          </a:schemeClr>
        </a:solidFill>
        <a:ln w="9525" cap="flat" cmpd="sng" algn="ctr">
          <a:solidFill>
            <a:srgbClr val="00B050"/>
          </a:solidFill>
          <a:prstDash val="dash"/>
          <a:round/>
          <a:headEnd type="none" w="med" len="med"/>
          <a:tailEnd type="none" w="med" len="med"/>
        </a:ln>
      </a:spPr>
      <a:bodyPr rot="0" spcFirstLastPara="0" vertOverflow="overflow" horzOverflow="overflow" vert="horz" wrap="square" lIns="91440" tIns="45720" rIns="91440" bIns="45720" numCol="1" spcCol="0" rtlCol="0" fromWordArt="0" anchor="t" anchorCtr="0" forceAA="0" compatLnSpc="1">
        <a:noAutofit/>
      </a:bodyPr>
      <a:lstStyle>
        <a:defPPr algn="just" fontAlgn="base">
          <a:lnSpc>
            <a:spcPct val="125000"/>
          </a:lnSpc>
          <a:spcBef>
            <a:spcPct val="0"/>
          </a:spcBef>
          <a:spcAft>
            <a:spcPct val="0"/>
          </a:spcAft>
          <a:buClr>
            <a:srgbClr val="FF0000"/>
          </a:buClr>
          <a:buSzPct val="125000"/>
          <a:buFont typeface="Wingdings" panose="05000000000000000000" pitchFamily="2" charset="2"/>
          <a:buChar char="u"/>
          <a:defRPr sz="1400" b="1" dirty="0">
            <a:solidFill>
              <a:srgbClr val="0033CC"/>
            </a:solidFill>
            <a:latin typeface="微软雅黑" panose="020B0503020204020204" pitchFamily="34" charset="-122"/>
            <a:ea typeface="微软雅黑" panose="020B0503020204020204" pitchFamily="34" charset="-122"/>
            <a:cs typeface="Times New Roman" panose="02020603050405020304" pitchFamily="18" charset="0"/>
          </a:defRPr>
        </a:defPPr>
      </a:lstStyle>
    </a:spDef>
    <a:lnDef>
      <a:spPr bwMode="auto">
        <a:noFill/>
        <a:ln w="12700" cap="flat" cmpd="sng" algn="ctr">
          <a:solidFill>
            <a:srgbClr val="663300"/>
          </a:solidFill>
          <a:prstDash val="solid"/>
          <a:round/>
          <a:headEnd type="none" w="med" len="med"/>
          <a:tailEnd type="none" w="med" len="med"/>
        </a:ln>
      </a:spPr>
      <a:bodyPr/>
      <a:lstStyle/>
    </a:lnDef>
    <a:txDef>
      <a:spPr bwMode="auto">
        <a:ln w="9525">
          <a:noFill/>
          <a:prstDash val="lgDash"/>
        </a:ln>
      </a:spPr>
      <a:bodyPr wrap="square" rtlCol="0">
        <a:spAutoFit/>
      </a:bodyPr>
      <a:lstStyle>
        <a:defPPr algn="just" eaLnBrk="1" hangingPunct="1">
          <a:lnSpc>
            <a:spcPct val="150000"/>
          </a:lnSpc>
          <a:spcBef>
            <a:spcPct val="50000"/>
          </a:spcBef>
          <a:buClr>
            <a:srgbClr val="FF0000"/>
          </a:buClr>
          <a:defRPr b="1" dirty="0">
            <a:latin typeface="+mn-ea"/>
            <a:ea typeface="+mn-ea"/>
          </a:defRPr>
        </a:defPPr>
      </a:lstStyle>
      <a:style>
        <a:lnRef idx="2">
          <a:schemeClr val="accent3"/>
        </a:lnRef>
        <a:fillRef idx="1">
          <a:schemeClr val="lt1"/>
        </a:fillRef>
        <a:effectRef idx="0">
          <a:schemeClr val="accent3"/>
        </a:effectRef>
        <a:fontRef idx="minor">
          <a:schemeClr val="dk1"/>
        </a:fontRef>
      </a:style>
    </a:tx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03-2023 project and group report_Haige.pptx" id="{5BA60942-9CB1-47D3-A6D2-5D6AF9FDC85C}" vid="{73E46460-3E0E-4943-8CEC-0A35B5427D45}"/>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C5B5425913EC4C91A8400E9C9472F7" ma:contentTypeVersion="0" ma:contentTypeDescription="Create a new document." ma:contentTypeScope="" ma:versionID="6ac4df3366b6a20a3e77f4d79dd9cb4e">
  <xsd:schema xmlns:xsd="http://www.w3.org/2001/XMLSchema" xmlns:xs="http://www.w3.org/2001/XMLSchema" xmlns:p="http://schemas.microsoft.com/office/2006/metadata/properties" targetNamespace="http://schemas.microsoft.com/office/2006/metadata/properties" ma:root="true" ma:fieldsID="27a235c8ffbef14a6cf7b317952643a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122042E-BA83-4E4C-AABC-6916FDA134A0}">
  <ds:schemaRefs>
    <ds:schemaRef ds:uri="http://www.w3.org/XML/1998/namespace"/>
    <ds:schemaRef ds:uri="http://schemas.microsoft.com/office/2006/documentManagement/types"/>
    <ds:schemaRef ds:uri="http://purl.org/dc/dcmitype/"/>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6CBD0611-891C-48E9-AC50-63C9AD28B0B1}">
  <ds:schemaRefs>
    <ds:schemaRef ds:uri="http://schemas.microsoft.com/sharepoint/v3/contenttype/forms"/>
  </ds:schemaRefs>
</ds:datastoreItem>
</file>

<file path=customXml/itemProps3.xml><?xml version="1.0" encoding="utf-8"?>
<ds:datastoreItem xmlns:ds="http://schemas.openxmlformats.org/officeDocument/2006/customXml" ds:itemID="{E40F6E63-BDF0-4369-BF88-D8DDC500CA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CNPC temp</Template>
  <TotalTime>22956</TotalTime>
  <Words>5444</Words>
  <Application>Microsoft Office PowerPoint</Application>
  <PresentationFormat>Widescreen</PresentationFormat>
  <Paragraphs>1044</Paragraphs>
  <Slides>20</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DengXian</vt:lpstr>
      <vt:lpstr>Google Sans</vt:lpstr>
      <vt:lpstr>SimSun</vt:lpstr>
      <vt:lpstr>方正大黑简体</vt:lpstr>
      <vt:lpstr>Aptos</vt:lpstr>
      <vt:lpstr>Arial</vt:lpstr>
      <vt:lpstr>Calibri</vt:lpstr>
      <vt:lpstr>Wingdings</vt:lpstr>
      <vt:lpstr>默认设计模板</vt:lpstr>
      <vt:lpstr>9_自定义设计方案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Ming Liu</dc:creator>
  <cp:lastModifiedBy>Ming Liu</cp:lastModifiedBy>
  <cp:revision>431</cp:revision>
  <cp:lastPrinted>2021-12-03T06:31:00Z</cp:lastPrinted>
  <dcterms:created xsi:type="dcterms:W3CDTF">2023-08-03T14:37:38Z</dcterms:created>
  <dcterms:modified xsi:type="dcterms:W3CDTF">2024-07-31T14:11:51Z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2052-11.8.2.8875</vt:lpwstr>
  </property>
  <property fmtid="{D5CDD505-2E9C-101B-9397-08002B2CF9AE}" pid="3" name="ContentTypeId">
    <vt:lpwstr>0x01010056C5B5425913EC4C91A8400E9C9472F7</vt:lpwstr>
  </property>
</Properties>
</file>